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Helvetica Neue"/>
      <p:regular r:id="rId51"/>
      <p:bold r:id="rId52"/>
      <p:italic r:id="rId53"/>
      <p:boldItalic r:id="rId54"/>
    </p:embeddedFont>
    <p:embeddedFont>
      <p:font typeface="Open Sans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63" roundtripDataSignature="AMtx7mgnRoxbH3bNNUPkE467jYQeKaHL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E5C2A4-C3BC-401F-B8CF-CA4A6D469254}">
  <a:tblStyle styleId="{E6E5C2A4-C3BC-401F-B8CF-CA4A6D469254}"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regular.fntdata"/><Relationship Id="rId50" Type="http://schemas.openxmlformats.org/officeDocument/2006/relationships/slide" Target="slides/slide44.xml"/><Relationship Id="rId53" Type="http://schemas.openxmlformats.org/officeDocument/2006/relationships/font" Target="fonts/HelveticaNeue-italic.fntdata"/><Relationship Id="rId52" Type="http://schemas.openxmlformats.org/officeDocument/2006/relationships/font" Target="fonts/HelveticaNeue-bold.fntdata"/><Relationship Id="rId11" Type="http://schemas.openxmlformats.org/officeDocument/2006/relationships/slide" Target="slides/slide5.xml"/><Relationship Id="rId55" Type="http://schemas.openxmlformats.org/officeDocument/2006/relationships/font" Target="fonts/OpenSansLight-regular.fntdata"/><Relationship Id="rId10" Type="http://schemas.openxmlformats.org/officeDocument/2006/relationships/slide" Target="slides/slide4.xml"/><Relationship Id="rId54" Type="http://schemas.openxmlformats.org/officeDocument/2006/relationships/font" Target="fonts/HelveticaNeue-boldItalic.fntdata"/><Relationship Id="rId13" Type="http://schemas.openxmlformats.org/officeDocument/2006/relationships/slide" Target="slides/slide7.xml"/><Relationship Id="rId57" Type="http://schemas.openxmlformats.org/officeDocument/2006/relationships/font" Target="fonts/OpenSansLight-italic.fntdata"/><Relationship Id="rId12" Type="http://schemas.openxmlformats.org/officeDocument/2006/relationships/slide" Target="slides/slide6.xml"/><Relationship Id="rId56" Type="http://schemas.openxmlformats.org/officeDocument/2006/relationships/font" Target="fonts/OpenSansLight-bold.fntdata"/><Relationship Id="rId15" Type="http://schemas.openxmlformats.org/officeDocument/2006/relationships/slide" Target="slides/slide9.xml"/><Relationship Id="rId59" Type="http://schemas.openxmlformats.org/officeDocument/2006/relationships/font" Target="fonts/OpenSans-regular.fntdata"/><Relationship Id="rId14" Type="http://schemas.openxmlformats.org/officeDocument/2006/relationships/slide" Target="slides/slide8.xml"/><Relationship Id="rId58"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layout>
                <c:manualLayout>
                  <c:x val="-0.16521506610562278"/>
                  <c:y val="-2.824276812257038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TR"/>
                </a:p>
              </c:txPr>
              <c:dLblPos val="bestFit"/>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layout>
                <c:manualLayout>
                  <c:x val="0.16249325092948008"/>
                  <c:y val="-7.08506745941001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763-444E-827F-9B8434F24B52}"/>
                </c:ext>
              </c:extLst>
            </c:dLbl>
            <c:dLbl>
              <c:idx val="5"/>
              <c:layout>
                <c:manualLayout>
                  <c:x val="0.19236563097557249"/>
                  <c:y val="0.1712022638920649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الإنجليزية</c:v>
                </c:pt>
                <c:pt idx="1">
                  <c:v>الإسبانية</c:v>
                </c:pt>
                <c:pt idx="2">
                  <c:v>الألمانية</c:v>
                </c:pt>
                <c:pt idx="3">
                  <c:v>الروسية</c:v>
                </c:pt>
                <c:pt idx="4">
                  <c:v>اليابانية</c:v>
                </c:pt>
                <c:pt idx="5">
                  <c:v>أخرى</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ar/application-rounds/round2/asp/handbook"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356" name="Google Shape;356;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 لقد بدأ الإنترنت بمجموعة بسيطة من نطاقات المستوى الأعلى العامة gTLD. وربما كان أشهرها على الإطلاق بالنسبة لكم هو نطاق com. أو نطاق org. أو نطاق net.  </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ومع تطور الإنترنت، فقد زاد عدد نطاقات المستوى الأعلى العامة gTLD. وأطلقت ICANN برنامج نطاقات gTLD الجديدة في 2012 لتشجيع الابتكار والتنافس واختيار المستهلك في مجال أسماء النطاقات.  وبنهاية مارس/آذار 2021، كان هناك أكثر من </a:t>
            </a:r>
            <a:r>
              <a:rPr lang="en-US" u="sng">
                <a:solidFill>
                  <a:srgbClr val="1155CC"/>
                </a:solidFill>
                <a:hlinkClick r:id="rId2">
                  <a:extLst>
                    <a:ext uri="{A12FA001-AC4F-418D-AE19-62706E023703}">
                      <ahyp:hlinkClr val="tx"/>
                    </a:ext>
                  </a:extLst>
                </a:hlinkClick>
              </a:rPr>
              <a:t>1,200 نطاق gTLD</a:t>
            </a:r>
            <a:r>
              <a:rPr lang="en-US"/>
              <a:t>.</a:t>
            </a:r>
            <a:endParaRPr/>
          </a:p>
        </p:txBody>
      </p:sp>
      <p:sp>
        <p:nvSpPr>
          <p:cNvPr id="370" name="Google Shape;37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1400"/>
              <a:buFont typeface="Arial"/>
              <a:buNone/>
            </a:pPr>
            <a:r>
              <a:rPr lang="en-US"/>
              <a:t> إن الغرض من نطاقات gTLD الجديدة توفير قدر أكبر من خيار المستهلك ويمكن استخدامها بعدة طرق ابتكارية. على سبيل المثال، تستخدم العديد من العلامات التجارية نطاق TLD للاستخدام الداخلي لتمكين موظفيها وفرقها الفنية من إعداد وإقامة صفحات بمساحات آمنة على الإنترنت.</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يعزز نطاق </a:t>
            </a:r>
            <a:r>
              <a:rPr b="1" lang="en-US"/>
              <a:t>bank.</a:t>
            </a:r>
            <a:r>
              <a:rPr lang="en-US"/>
              <a:t> من الثقة في النظام المصرفي على الإنترنت وذلك من خلال خدمة الصناعات المالية فقط وتوفير موقع آمن وموثق ويسهل تحديده على الإنترنت.</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تم إنشاء نطاق </a:t>
            </a:r>
            <a:r>
              <a:rPr b="1" lang="en-US"/>
              <a:t>nyc.</a:t>
            </a:r>
            <a:r>
              <a:rPr lang="en-US"/>
              <a:t> لإيضاح التنوع في وجهات النظر والأشخاص والأعمال التي تجعل من مدينة نيويورك تلك المدينة النابضة بالحياة.</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أما نطاق </a:t>
            </a:r>
            <a:r>
              <a:rPr b="1" lang="en-US"/>
              <a:t>new.</a:t>
            </a:r>
            <a:r>
              <a:rPr lang="en-US"/>
              <a:t> ومن ناحية أخرى فيمكن استخدامه فقط لإنشاء مهمة جديدة، مثل فتح مستند Google Doc جديد أو إنشاء قائمة Spotify جديدة.</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ويمكن أن تمثل نطاقات gTLD ثقافات وعلامات تجارية ومناطق جغرافية ومجتمعات ومصالح خاصة وغيرها المزيد (مثل نطاق community. وlondon. وsport.).</a:t>
            </a:r>
            <a:endParaRPr/>
          </a:p>
          <a:p>
            <a:pPr indent="0" lvl="0" marL="0" rtl="0" algn="l">
              <a:lnSpc>
                <a:spcPct val="100000"/>
              </a:lnSpc>
              <a:spcBef>
                <a:spcPts val="0"/>
              </a:spcBef>
              <a:spcAft>
                <a:spcPts val="0"/>
              </a:spcAft>
              <a:buSzPts val="1400"/>
              <a:buNone/>
            </a:pPr>
            <a:r>
              <a:t/>
            </a:r>
            <a:endParaRPr/>
          </a:p>
        </p:txBody>
      </p:sp>
      <p:sp>
        <p:nvSpPr>
          <p:cNvPr id="401" name="Google Shape;40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solidFill>
                  <a:srgbClr val="0B181B"/>
                </a:solidFill>
              </a:rPr>
              <a:t> بالنسبة لشركات الأعمال، فإن نطاق gTLD يمثل فرصة للترويج للعلامات التجارية. علمًا بأن الفرص لا حصر لها تقريبًا، وهو ما يتيح لشركات الأعمال الفردية أو للمؤسسات التجارية أو قطاعات بأكملها وضع تسمية فريدة لكل منها على الإنترنت.</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1" algn="r">
              <a:lnSpc>
                <a:spcPct val="100000"/>
              </a:lnSpc>
              <a:spcBef>
                <a:spcPts val="0"/>
              </a:spcBef>
              <a:spcAft>
                <a:spcPts val="0"/>
              </a:spcAft>
              <a:buSzPts val="1400"/>
              <a:buNone/>
            </a:pPr>
            <a:r>
              <a:rPr lang="en-US">
                <a:solidFill>
                  <a:srgbClr val="0B181B"/>
                </a:solidFill>
              </a:rPr>
              <a:t> سوف تعود نطاقات gTLD الجديدة بالنفع على الأشخاص وشركات الأعمال والمجتمعات – بدءًا من المجتمعات المحلية للسكان الأصليين أو الدينية أواللغوية، وصولاً إلى الشركات والحكومات التي تود مخاطبة العملاء والدوائر باستخدام النصوص المحلية، ووصولاً إلى المجتمعات التي تتشارك بنفس الاهتمام أو القواسم المشتركة ولكنها مشتتة في جميع أنحاء العالم. فالفرصة متاحة أمام هذه المجموعات والكيانات في إبراز مجتمعها وقيمها وميزاتها الجغرافية أو الثقافية، من خلال نطاق gTLD جديد.</a:t>
            </a:r>
            <a:endParaRPr/>
          </a:p>
        </p:txBody>
      </p:sp>
      <p:sp>
        <p:nvSpPr>
          <p:cNvPr id="441" name="Google Shape;441;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بالإضافة إلى الحصول على "تسمية" أو اسم فريد، يمكن أن يوفر نطاق gTLD العديد من المزايا المحتملة:</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الأمن المعزز: لمشغل السجل القدرة على تنفيذ تدابير أمنية مفصلة لذلك النطاق، وهو ما يقلل من خطر التهديدات السيبرانية مثل هجمات التصيُّد.</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فرص تحقيق الأرباح: يمكن لمشغل سجل بيع أسماء نطاقات ضمن نطاق gTLD، وهو ما قد يحقق له دخلاً.</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زيادة المصداقية:  يمكن لنطاق gTLD تعزيز مصداقية وجدارة العلامة التجارية في عيون المستخدمين.</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التحكم في العلامة التجارية: يوفر لك نطاق gTLD المزيد من التحكم في علامتك التجارية عبر الإنترنت.</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المرونة والإبداعية: يمكنك باعتبارك مشغل السجل إنشاء أسماء نطاقات تكون أكثر صلة وإبداعية بالنسبة لتخصصك النوعي أو لمجال أعمالك.</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التحكم في السياسات: في حين أن بعض القواعد موضوعة من خلال سياسات ICANN القائمة على التوافق في الآراء، إلا أن مشغل السجل بشكل عام لديه حرية إعداد وضبط سياسات التسجيل من أجل نطاق gTLD، بما في ذلك مَن بإمكانه تسجيل أسماء النطاقات ضمن نطاق gTLD الخاص بك والأغراض الكامنة وراء ذلك.</a:t>
            </a:r>
            <a:endParaRPr/>
          </a:p>
          <a:p>
            <a:pPr indent="-301625" lvl="0" marL="457200" rtl="1" algn="r">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التوطين: إن امتلاكك لنطاق gTLD الخاص بك يتيح إمكانية توفير أسماء نطاقات موطّنة حسب اللغات المحلية ويخدم مناطق ولغات محددة، الأمر الذي يؤدي إلى تحسين الوصول على المستوى العالمي.</a:t>
            </a:r>
            <a:endParaRPr/>
          </a:p>
        </p:txBody>
      </p:sp>
      <p:sp>
        <p:nvSpPr>
          <p:cNvPr id="555" name="Google Shape;555;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تشمل معايير التقييم للتأهل ما يلي:</a:t>
            </a:r>
            <a:endParaRPr/>
          </a:p>
          <a:p>
            <a:pPr indent="-304800" lvl="1" marL="914400" rtl="1" algn="r">
              <a:lnSpc>
                <a:spcPct val="100000"/>
              </a:lnSpc>
              <a:spcBef>
                <a:spcPts val="0"/>
              </a:spcBef>
              <a:spcAft>
                <a:spcPts val="0"/>
              </a:spcAft>
              <a:buClr>
                <a:schemeClr val="dk1"/>
              </a:buClr>
              <a:buSzPts val="1200"/>
              <a:buFont typeface="Calibri"/>
              <a:buChar char="○"/>
            </a:pPr>
            <a:r>
              <a:rPr lang="en-US"/>
              <a:t> العناية الواجبة للأعمال</a:t>
            </a:r>
            <a:endParaRPr/>
          </a:p>
          <a:p>
            <a:pPr indent="-304800" lvl="1" marL="914400" rtl="1" algn="r">
              <a:lnSpc>
                <a:spcPct val="100000"/>
              </a:lnSpc>
              <a:spcBef>
                <a:spcPts val="0"/>
              </a:spcBef>
              <a:spcAft>
                <a:spcPts val="0"/>
              </a:spcAft>
              <a:buClr>
                <a:schemeClr val="dk1"/>
              </a:buClr>
              <a:buSzPts val="1200"/>
              <a:buFont typeface="Calibri"/>
              <a:buChar char="○"/>
            </a:pPr>
            <a:r>
              <a:rPr lang="en-US"/>
              <a:t>العناية الواجبة للمسؤولية العامة</a:t>
            </a:r>
            <a:endParaRPr/>
          </a:p>
          <a:p>
            <a:pPr indent="-304800" lvl="1" marL="914400" rtl="1" algn="r">
              <a:lnSpc>
                <a:spcPct val="100000"/>
              </a:lnSpc>
              <a:spcBef>
                <a:spcPts val="0"/>
              </a:spcBef>
              <a:spcAft>
                <a:spcPts val="0"/>
              </a:spcAft>
              <a:buClr>
                <a:schemeClr val="dk1"/>
              </a:buClr>
              <a:buSzPts val="1200"/>
              <a:buFont typeface="Calibri"/>
              <a:buChar char="○"/>
            </a:pPr>
            <a:r>
              <a:rPr lang="en-US"/>
              <a:t>الاحتياج المالي</a:t>
            </a:r>
            <a:endParaRPr/>
          </a:p>
          <a:p>
            <a:pPr indent="-304800" lvl="1" marL="914400" rtl="1" algn="r">
              <a:lnSpc>
                <a:spcPct val="100000"/>
              </a:lnSpc>
              <a:spcBef>
                <a:spcPts val="0"/>
              </a:spcBef>
              <a:spcAft>
                <a:spcPts val="0"/>
              </a:spcAft>
              <a:buClr>
                <a:schemeClr val="dk1"/>
              </a:buClr>
              <a:buSzPts val="1200"/>
              <a:buFont typeface="Calibri"/>
              <a:buChar char="○"/>
            </a:pPr>
            <a:r>
              <a:rPr lang="en-US"/>
              <a:t> الاستمرارية المالية</a:t>
            </a:r>
            <a:endParaRPr/>
          </a:p>
          <a:p>
            <a:pPr indent="-304800" lvl="1" marL="914400" rtl="1" algn="r">
              <a:lnSpc>
                <a:spcPct val="100000"/>
              </a:lnSpc>
              <a:spcBef>
                <a:spcPts val="0"/>
              </a:spcBef>
              <a:spcAft>
                <a:spcPts val="0"/>
              </a:spcAft>
              <a:buClr>
                <a:schemeClr val="dk1"/>
              </a:buClr>
              <a:buSzPts val="1200"/>
              <a:buFont typeface="Calibri"/>
              <a:buChar char="○"/>
            </a:pPr>
            <a:r>
              <a:rPr lang="en-US"/>
              <a:t>حالة الكيان المؤهل</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1" algn="r">
              <a:lnSpc>
                <a:spcPct val="100000"/>
              </a:lnSpc>
              <a:spcBef>
                <a:spcPts val="0"/>
              </a:spcBef>
              <a:spcAft>
                <a:spcPts val="0"/>
              </a:spcAft>
              <a:buClr>
                <a:schemeClr val="dk1"/>
              </a:buClr>
              <a:buSzPts val="1400"/>
              <a:buFont typeface="Arial"/>
              <a:buNone/>
            </a:pPr>
            <a:r>
              <a:rPr lang="en-US"/>
              <a:t>دليل كامل لعملية طلبات برنامج دعم مقدم الطلب ASP متوفر في </a:t>
            </a:r>
            <a:r>
              <a:rPr lang="en-US" u="sng">
                <a:solidFill>
                  <a:srgbClr val="1155CC"/>
                </a:solidFill>
                <a:hlinkClick r:id="rId2">
                  <a:extLst>
                    <a:ext uri="{A12FA001-AC4F-418D-AE19-62706E023703}">
                      <ahyp:hlinkClr val="tx"/>
                    </a:ext>
                  </a:extLst>
                </a:hlinkClick>
              </a:rPr>
              <a:t>دليل برنامج ASP</a:t>
            </a:r>
            <a:r>
              <a:rPr lang="en-US"/>
              <a:t> – وسوف نتحدث أكثر حول هذا الأمر في غضون دقائق.</a:t>
            </a:r>
            <a:endParaRPr/>
          </a:p>
        </p:txBody>
      </p:sp>
      <p:sp>
        <p:nvSpPr>
          <p:cNvPr id="659" name="Google Shape;659;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لتقديم طلب إلى برنامج دعم مقدم الطلب، يجب أن يكون مقدمو الطلبات من ضمن هذه الكيانات:</a:t>
            </a:r>
            <a:endParaRPr/>
          </a:p>
          <a:p>
            <a:pPr indent="-317500" lvl="0" marL="457200" rtl="1" algn="r">
              <a:lnSpc>
                <a:spcPct val="100000"/>
              </a:lnSpc>
              <a:spcBef>
                <a:spcPts val="0"/>
              </a:spcBef>
              <a:spcAft>
                <a:spcPts val="0"/>
              </a:spcAft>
              <a:buSzPts val="1400"/>
              <a:buChar char="●"/>
            </a:pPr>
            <a:r>
              <a:rPr lang="en-US"/>
              <a:t> مؤسسة غير ربحية أو غير حكومية أو خيرية؛</a:t>
            </a:r>
            <a:endParaRPr/>
          </a:p>
          <a:p>
            <a:pPr indent="-317500" lvl="0" marL="457200" rtl="1" algn="r">
              <a:lnSpc>
                <a:spcPct val="100000"/>
              </a:lnSpc>
              <a:spcBef>
                <a:spcPts val="0"/>
              </a:spcBef>
              <a:spcAft>
                <a:spcPts val="0"/>
              </a:spcAft>
              <a:buSzPts val="1400"/>
              <a:buChar char="●"/>
            </a:pPr>
            <a:r>
              <a:rPr lang="en-US"/>
              <a:t> من المنظمات الحكومية الدولية؛</a:t>
            </a:r>
            <a:endParaRPr/>
          </a:p>
          <a:p>
            <a:pPr indent="-317500" lvl="0" marL="457200" rtl="1" algn="r">
              <a:lnSpc>
                <a:spcPct val="100000"/>
              </a:lnSpc>
              <a:spcBef>
                <a:spcPts val="0"/>
              </a:spcBef>
              <a:spcAft>
                <a:spcPts val="0"/>
              </a:spcAft>
              <a:buSzPts val="1400"/>
              <a:buChar char="●"/>
            </a:pPr>
            <a:r>
              <a:rPr lang="en-US"/>
              <a:t> منظمات السكان الأصليين أو المنظمات القبلية؛</a:t>
            </a:r>
            <a:endParaRPr/>
          </a:p>
          <a:p>
            <a:pPr indent="-317500" lvl="0" marL="457200" rtl="1" algn="r">
              <a:lnSpc>
                <a:spcPct val="100000"/>
              </a:lnSpc>
              <a:spcBef>
                <a:spcPts val="0"/>
              </a:spcBef>
              <a:spcAft>
                <a:spcPts val="0"/>
              </a:spcAft>
              <a:buSzPts val="1400"/>
              <a:buChar char="●"/>
            </a:pPr>
            <a:r>
              <a:rPr lang="en-US"/>
              <a:t> أو شركات الأعمال الصغيرة التي تدير مشروعًا اجتماعيًا أو الكائنة في دولة نامية.</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 يجب أن يثبت مقدمو الطلبات أنهم ضمن واحد من أنواع الكيانات الواردة في هذه القائمة مع تقديم المستندات الثبوتية المؤكدة لذلك.</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83" name="Google Shape;683;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en-US"/>
              <a:t>لكي يتأهل مقدمو الطلبات للحصول على الدعم، يوفر البرنامج سلسلة من المساعدة المالية وغير المالية من أجل مساعدة مقدمي الطلبات على التقدم من أجل الحصول على نطاقات gTLD.</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تشمل المساعدة المالية تخفيضات في الرسوم (تخفيض ما بين 75-85%) استنادًا إلى الأموال المتاحة وعدد مقدمي الطلبات المؤهلين للحصول على الدعم.</a:t>
            </a:r>
            <a:endParaRPr/>
          </a:p>
          <a:p>
            <a:pPr indent="-304800" lvl="1" marL="914400" rtl="1" algn="r">
              <a:lnSpc>
                <a:spcPct val="100000"/>
              </a:lnSpc>
              <a:spcBef>
                <a:spcPts val="0"/>
              </a:spcBef>
              <a:spcAft>
                <a:spcPts val="0"/>
              </a:spcAft>
              <a:buClr>
                <a:schemeClr val="dk1"/>
              </a:buClr>
              <a:buSzPts val="1200"/>
              <a:buFont typeface="Calibri"/>
              <a:buChar char="○"/>
            </a:pPr>
            <a:r>
              <a:rPr lang="en-US"/>
              <a:t> ونسبة 75% هي الحد الأدنى لتخفيض الرسوم لمقدمي الطلبات المدعومين؛ ونسبة 85% هي الحد الأقصى للتخفيض بالنسبة لمقدمي الطلبات المدعومين.</a:t>
            </a:r>
            <a:endParaRPr/>
          </a:p>
          <a:p>
            <a:pPr indent="-304800" lvl="1" marL="914400" rtl="1" algn="r">
              <a:lnSpc>
                <a:spcPct val="100000"/>
              </a:lnSpc>
              <a:spcBef>
                <a:spcPts val="0"/>
              </a:spcBef>
              <a:spcAft>
                <a:spcPts val="0"/>
              </a:spcAft>
              <a:buClr>
                <a:schemeClr val="dk1"/>
              </a:buClr>
              <a:buSzPts val="1200"/>
              <a:buFont typeface="Calibri"/>
              <a:buChar char="○"/>
            </a:pPr>
            <a:r>
              <a:rPr lang="en-US"/>
              <a:t> ومن المهم ملاحظة أن تخفيضات الرسوم سوف تنطبق فقط على طلب نطاق gTLD واحد لكل مقدم طلب مدعوم.</a:t>
            </a:r>
            <a:endParaRPr/>
          </a:p>
          <a:p>
            <a:pPr indent="-304800" lvl="1" marL="914400" rtl="1" algn="r">
              <a:lnSpc>
                <a:spcPct val="100000"/>
              </a:lnSpc>
              <a:spcBef>
                <a:spcPts val="0"/>
              </a:spcBef>
              <a:spcAft>
                <a:spcPts val="0"/>
              </a:spcAft>
              <a:buSzPts val="1200"/>
              <a:buFont typeface="Calibri"/>
              <a:buChar char="○"/>
            </a:pPr>
            <a:r>
              <a:rPr lang="en-US">
                <a:solidFill>
                  <a:srgbClr val="000000"/>
                </a:solidFill>
              </a:rPr>
              <a:t>مقدمي طلبات برنامج دعم مقدمي الطلبات المؤهلين الذين يشاركون في إجراءات حل التنافس في برنامج نطاقات gTLD الجديدة سوف يكونون مؤهلين أيضًا للحصول على ائتمان عروض.</a:t>
            </a:r>
            <a:endParaRPr/>
          </a:p>
          <a:p>
            <a:pPr indent="0" lvl="0" marL="0" rtl="0" algn="l">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rPr lang="en-US"/>
              <a:t>تشمل المساعدة غير المالية الوصول إلى المواد والموارد التدريبية، وإلى مستشاري مقدم الطلب الذين يمكنهم المساعدة في دعم طلبك، والتطوع بالخدمات المتخصصة.</a:t>
            </a:r>
            <a:endParaRPr/>
          </a:p>
        </p:txBody>
      </p:sp>
      <p:sp>
        <p:nvSpPr>
          <p:cNvPr id="748" name="Google Shape;748;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0" name="Google Shape;780;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1"/>
              </a:buClr>
              <a:buSzPts val="1100"/>
              <a:buFont typeface="Arial"/>
              <a:buNone/>
            </a:pPr>
            <a:r>
              <a:rPr lang="en-US">
                <a:latin typeface="Arial"/>
                <a:ea typeface="Arial"/>
                <a:cs typeface="Arial"/>
                <a:sym typeface="Arial"/>
              </a:rPr>
              <a:t>إليكم بعض التواريخ الهامة التي قد ترغبون بتدوينها. سوف يفتتح برنامج دعم مقدم الطلب لاستلام الطلبات في 19 نوفمبر/تشرين الثاني من العام الحالي. من المقدر أن يكون الإصدار النهائي من دليل مقدم الطلب لبرنامج نطاقات gTLD الجديدة جاهزًا في ديسمبر/كانون الأول 2025. ومن المتوقع أن يكون برنامج نطاقات gTLD الجديدة مفتوحًا لاستلام الطلبات في أبريل/نيسان 2026.</a:t>
            </a:r>
            <a:endParaRPr/>
          </a:p>
        </p:txBody>
      </p:sp>
      <p:sp>
        <p:nvSpPr>
          <p:cNvPr id="781" name="Google Shape;781;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9" name="Google Shape;809;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9" name="Google Shape;819;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6" name="Google Shape;83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141419"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239842"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5" name="Shape 75"/>
        <p:cNvGrpSpPr/>
        <p:nvPr/>
      </p:nvGrpSpPr>
      <p:grpSpPr>
        <a:xfrm>
          <a:off x="0" y="0"/>
          <a:ext cx="0" cy="0"/>
          <a:chOff x="0" y="0"/>
          <a:chExt cx="0" cy="0"/>
        </a:xfrm>
      </p:grpSpPr>
      <p:sp>
        <p:nvSpPr>
          <p:cNvPr id="76" name="Google Shape;76;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grpSp>
        <p:nvGrpSpPr>
          <p:cNvPr id="78" name="Google Shape;78;p53"/>
          <p:cNvGrpSpPr/>
          <p:nvPr/>
        </p:nvGrpSpPr>
        <p:grpSpPr>
          <a:xfrm>
            <a:off x="0" y="6578772"/>
            <a:ext cx="9150085" cy="284702"/>
            <a:chOff x="0" y="6578772"/>
            <a:chExt cx="9150085" cy="284702"/>
          </a:xfrm>
        </p:grpSpPr>
        <p:grpSp>
          <p:nvGrpSpPr>
            <p:cNvPr id="79" name="Google Shape;79;p53"/>
            <p:cNvGrpSpPr/>
            <p:nvPr/>
          </p:nvGrpSpPr>
          <p:grpSpPr>
            <a:xfrm flipH="1">
              <a:off x="0" y="6578773"/>
              <a:ext cx="9150085" cy="284701"/>
              <a:chOff x="0" y="6578773"/>
              <a:chExt cx="9150085" cy="284701"/>
            </a:xfrm>
          </p:grpSpPr>
          <p:sp>
            <p:nvSpPr>
              <p:cNvPr id="80" name="Google Shape;80;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1" name="Google Shape;81;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2" name="Google Shape;82;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3" name="Google Shape;83;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84" name="Google Shape;84;p53"/>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85" name="Google Shape;85;p53"/>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86" name="Google Shape;86;p53"/>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15" name="Shape 15"/>
        <p:cNvGrpSpPr/>
        <p:nvPr/>
      </p:nvGrpSpPr>
      <p:grpSpPr>
        <a:xfrm>
          <a:off x="0" y="0"/>
          <a:ext cx="0" cy="0"/>
          <a:chOff x="0" y="0"/>
          <a:chExt cx="0" cy="0"/>
        </a:xfrm>
      </p:grpSpPr>
      <p:sp>
        <p:nvSpPr>
          <p:cNvPr id="16" name="Google Shape;1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7" name="Google Shape;1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8" name="Google Shape;1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9" name="Google Shape;19;p47"/>
          <p:cNvGrpSpPr/>
          <p:nvPr/>
        </p:nvGrpSpPr>
        <p:grpSpPr>
          <a:xfrm>
            <a:off x="0" y="6578772"/>
            <a:ext cx="9150085" cy="284702"/>
            <a:chOff x="0" y="6578772"/>
            <a:chExt cx="9150085" cy="284702"/>
          </a:xfrm>
        </p:grpSpPr>
        <p:grpSp>
          <p:nvGrpSpPr>
            <p:cNvPr id="20" name="Google Shape;20;p47"/>
            <p:cNvGrpSpPr/>
            <p:nvPr/>
          </p:nvGrpSpPr>
          <p:grpSpPr>
            <a:xfrm flipH="1">
              <a:off x="0" y="6578773"/>
              <a:ext cx="9150085" cy="284701"/>
              <a:chOff x="0" y="6578773"/>
              <a:chExt cx="9150085" cy="284701"/>
            </a:xfrm>
          </p:grpSpPr>
          <p:sp>
            <p:nvSpPr>
              <p:cNvPr id="21" name="Google Shape;21;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2" name="Google Shape;22;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4" name="Google Shape;2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25" name="Google Shape;25;p47"/>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26" name="Google Shape;26;p47"/>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27" name="Google Shape;27;p47"/>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28" name="Shape 28"/>
        <p:cNvGrpSpPr/>
        <p:nvPr/>
      </p:nvGrpSpPr>
      <p:grpSpPr>
        <a:xfrm>
          <a:off x="0" y="0"/>
          <a:ext cx="0" cy="0"/>
          <a:chOff x="0" y="0"/>
          <a:chExt cx="0" cy="0"/>
        </a:xfrm>
      </p:grpSpPr>
      <p:grpSp>
        <p:nvGrpSpPr>
          <p:cNvPr id="29" name="Google Shape;29;p46"/>
          <p:cNvGrpSpPr/>
          <p:nvPr/>
        </p:nvGrpSpPr>
        <p:grpSpPr>
          <a:xfrm>
            <a:off x="0" y="6578772"/>
            <a:ext cx="9150085" cy="284702"/>
            <a:chOff x="0" y="6578772"/>
            <a:chExt cx="9150085" cy="284702"/>
          </a:xfrm>
        </p:grpSpPr>
        <p:grpSp>
          <p:nvGrpSpPr>
            <p:cNvPr id="30" name="Google Shape;30;p46"/>
            <p:cNvGrpSpPr/>
            <p:nvPr/>
          </p:nvGrpSpPr>
          <p:grpSpPr>
            <a:xfrm flipH="1">
              <a:off x="0" y="6578773"/>
              <a:ext cx="9150085" cy="284701"/>
              <a:chOff x="0" y="6578773"/>
              <a:chExt cx="9150085" cy="284701"/>
            </a:xfrm>
          </p:grpSpPr>
          <p:sp>
            <p:nvSpPr>
              <p:cNvPr id="31" name="Google Shape;31;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 name="Google Shape;32;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3" name="Google Shape;33;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35" name="Google Shape;35;p46"/>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36" name="Google Shape;3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1" algn="r">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1" algn="r">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1" algn="r">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1" algn="r">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38" name="Google Shape;3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pic>
        <p:nvPicPr>
          <p:cNvPr descr="ua-logo_wht.png" id="39" name="Google Shape;39;p46"/>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40" name="Google Shape;40;p46"/>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41" name="Shape 41"/>
        <p:cNvGrpSpPr/>
        <p:nvPr/>
      </p:nvGrpSpPr>
      <p:grpSpPr>
        <a:xfrm>
          <a:off x="0" y="0"/>
          <a:ext cx="0" cy="0"/>
          <a:chOff x="0" y="0"/>
          <a:chExt cx="0" cy="0"/>
        </a:xfrm>
      </p:grpSpPr>
      <p:sp>
        <p:nvSpPr>
          <p:cNvPr id="42" name="Google Shape;42;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43" name="Google Shape;43;p48"/>
          <p:cNvGrpSpPr/>
          <p:nvPr/>
        </p:nvGrpSpPr>
        <p:grpSpPr>
          <a:xfrm>
            <a:off x="0" y="6578772"/>
            <a:ext cx="9150085" cy="284702"/>
            <a:chOff x="0" y="6578772"/>
            <a:chExt cx="9150085" cy="284702"/>
          </a:xfrm>
        </p:grpSpPr>
        <p:grpSp>
          <p:nvGrpSpPr>
            <p:cNvPr id="44" name="Google Shape;44;p48"/>
            <p:cNvGrpSpPr/>
            <p:nvPr/>
          </p:nvGrpSpPr>
          <p:grpSpPr>
            <a:xfrm flipH="1">
              <a:off x="0" y="6578773"/>
              <a:ext cx="9150085" cy="284701"/>
              <a:chOff x="0" y="6578773"/>
              <a:chExt cx="9150085" cy="284701"/>
            </a:xfrm>
          </p:grpSpPr>
          <p:sp>
            <p:nvSpPr>
              <p:cNvPr id="45" name="Google Shape;45;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6" name="Google Shape;46;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7" name="Google Shape;47;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8" name="Google Shape;48;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49" name="Google Shape;49;p48"/>
            <p:cNvSpPr/>
            <p:nvPr/>
          </p:nvSpPr>
          <p:spPr>
            <a:xfrm>
              <a:off x="7762803"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grpSp>
      <p:pic>
        <p:nvPicPr>
          <p:cNvPr descr="ua-logo_wht.png" id="50" name="Google Shape;50;p48"/>
          <p:cNvPicPr preferRelativeResize="0"/>
          <p:nvPr/>
        </p:nvPicPr>
        <p:blipFill rotWithShape="1">
          <a:blip r:embed="rId2">
            <a:alphaModFix amt="40000"/>
          </a:blip>
          <a:srcRect b="0" l="0" r="0" t="0"/>
          <a:stretch/>
        </p:blipFill>
        <p:spPr>
          <a:xfrm>
            <a:off x="8207959" y="6612480"/>
            <a:ext cx="661750" cy="210312"/>
          </a:xfrm>
          <a:prstGeom prst="rect">
            <a:avLst/>
          </a:prstGeom>
          <a:noFill/>
          <a:ln>
            <a:noFill/>
          </a:ln>
        </p:spPr>
      </p:pic>
      <p:sp>
        <p:nvSpPr>
          <p:cNvPr id="51" name="Google Shape;51;p48"/>
          <p:cNvSpPr/>
          <p:nvPr/>
        </p:nvSpPr>
        <p:spPr>
          <a:xfrm>
            <a:off x="84261"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52" name="Shape 52"/>
        <p:cNvGrpSpPr/>
        <p:nvPr/>
      </p:nvGrpSpPr>
      <p:grpSpPr>
        <a:xfrm>
          <a:off x="0" y="0"/>
          <a:ext cx="0" cy="0"/>
          <a:chOff x="0" y="0"/>
          <a:chExt cx="0" cy="0"/>
        </a:xfrm>
      </p:grpSpPr>
      <p:sp>
        <p:nvSpPr>
          <p:cNvPr id="53" name="Google Shape;53;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1" algn="r">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1" algn="r">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1" algn="r">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1" algn="r">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1" algn="r">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55" name="Google Shape;55;p79"/>
          <p:cNvPicPr preferRelativeResize="0"/>
          <p:nvPr/>
        </p:nvPicPr>
        <p:blipFill rotWithShape="1">
          <a:blip r:embed="rId2">
            <a:alphaModFix/>
          </a:blip>
          <a:srcRect b="0" l="0" r="0" t="0"/>
          <a:stretch/>
        </p:blipFill>
        <p:spPr>
          <a:xfrm>
            <a:off x="7489047" y="5375868"/>
            <a:ext cx="1186518" cy="943970"/>
          </a:xfrm>
          <a:prstGeom prst="rect">
            <a:avLst/>
          </a:prstGeom>
          <a:noFill/>
          <a:ln>
            <a:noFill/>
          </a:ln>
        </p:spPr>
      </p:pic>
      <p:pic>
        <p:nvPicPr>
          <p:cNvPr id="56" name="Google Shape;56;p79"/>
          <p:cNvPicPr preferRelativeResize="0"/>
          <p:nvPr/>
        </p:nvPicPr>
        <p:blipFill rotWithShape="1">
          <a:blip r:embed="rId3">
            <a:alphaModFix/>
          </a:blip>
          <a:srcRect b="0" l="0" r="0" t="0"/>
          <a:stretch/>
        </p:blipFill>
        <p:spPr>
          <a:xfrm>
            <a:off x="2620933"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7" name="Shape 57"/>
        <p:cNvGrpSpPr/>
        <p:nvPr/>
      </p:nvGrpSpPr>
      <p:grpSpPr>
        <a:xfrm>
          <a:off x="0" y="0"/>
          <a:ext cx="0" cy="0"/>
          <a:chOff x="0" y="0"/>
          <a:chExt cx="0" cy="0"/>
        </a:xfrm>
      </p:grpSpPr>
      <p:sp>
        <p:nvSpPr>
          <p:cNvPr id="58" name="Google Shape;58;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1" algn="r">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81"/>
          <p:cNvSpPr/>
          <p:nvPr/>
        </p:nvSpPr>
        <p:spPr>
          <a:xfrm>
            <a:off x="432000"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60" name="Shape 60"/>
        <p:cNvGrpSpPr/>
        <p:nvPr/>
      </p:nvGrpSpPr>
      <p:grpSpPr>
        <a:xfrm>
          <a:off x="0" y="0"/>
          <a:ext cx="0" cy="0"/>
          <a:chOff x="0" y="0"/>
          <a:chExt cx="0" cy="0"/>
        </a:xfrm>
      </p:grpSpPr>
      <p:sp>
        <p:nvSpPr>
          <p:cNvPr id="61" name="Google Shape;61;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1" algn="r">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82"/>
          <p:cNvSpPr/>
          <p:nvPr/>
        </p:nvSpPr>
        <p:spPr>
          <a:xfrm>
            <a:off x="432000"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4" name="Shape 64"/>
        <p:cNvGrpSpPr/>
        <p:nvPr/>
      </p:nvGrpSpPr>
      <p:grpSpPr>
        <a:xfrm>
          <a:off x="0" y="0"/>
          <a:ext cx="0" cy="0"/>
          <a:chOff x="0" y="0"/>
          <a:chExt cx="0" cy="0"/>
        </a:xfrm>
      </p:grpSpPr>
      <p:sp>
        <p:nvSpPr>
          <p:cNvPr id="65" name="Google Shape;65;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51"/>
          <p:cNvSpPr txBox="1"/>
          <p:nvPr/>
        </p:nvSpPr>
        <p:spPr>
          <a:xfrm>
            <a:off x="22639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7" name="Google Shape;67;p51"/>
          <p:cNvPicPr preferRelativeResize="0"/>
          <p:nvPr/>
        </p:nvPicPr>
        <p:blipFill rotWithShape="1">
          <a:blip r:embed="rId2">
            <a:alphaModFix amt="50000"/>
          </a:blip>
          <a:srcRect b="0" l="0" r="0" t="0"/>
          <a:stretch/>
        </p:blipFill>
        <p:spPr>
          <a:xfrm>
            <a:off x="324816" y="5918780"/>
            <a:ext cx="1467358" cy="466344"/>
          </a:xfrm>
          <a:prstGeom prst="rect">
            <a:avLst/>
          </a:prstGeom>
          <a:noFill/>
          <a:ln>
            <a:noFill/>
          </a:ln>
        </p:spPr>
      </p:pic>
      <p:pic>
        <p:nvPicPr>
          <p:cNvPr descr="ua-deck_title-art.png" id="68" name="Google Shape;68;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9" name="Shape 69"/>
        <p:cNvGrpSpPr/>
        <p:nvPr/>
      </p:nvGrpSpPr>
      <p:grpSpPr>
        <a:xfrm>
          <a:off x="0" y="0"/>
          <a:ext cx="0" cy="0"/>
          <a:chOff x="0" y="0"/>
          <a:chExt cx="0" cy="0"/>
        </a:xfrm>
      </p:grpSpPr>
      <p:sp>
        <p:nvSpPr>
          <p:cNvPr id="70" name="Google Shape;70;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52"/>
          <p:cNvSpPr/>
          <p:nvPr/>
        </p:nvSpPr>
        <p:spPr>
          <a:xfrm>
            <a:off x="9124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2" name="Google Shape;72;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3" name="Google Shape;73;p52"/>
          <p:cNvSpPr/>
          <p:nvPr/>
        </p:nvSpPr>
        <p:spPr>
          <a:xfrm>
            <a:off x="236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4" name="Google Shape;74;p52"/>
          <p:cNvSpPr/>
          <p:nvPr/>
        </p:nvSpPr>
        <p:spPr>
          <a:xfrm>
            <a:off x="8515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hyperlink" Target="https://uasg.tech/eai-check/" TargetMode="External"/><Relationship Id="rId5" Type="http://schemas.openxmlformats.org/officeDocument/2006/relationships/hyperlink" Target="https://uasg.tech/eai-chec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26.png"/><Relationship Id="rId7"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uasg.tech/download/uasg-009-quick-guide-to-tender-and-contractual-documents-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29.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itu.int/net/wsis/docs2/tunis/off/6rev1.html" TargetMode="External"/><Relationship Id="rId6" Type="http://schemas.openxmlformats.org/officeDocument/2006/relationships/hyperlink" Target="https://www.unesco.org/en/legal-affairs/recommendation-concerning-promotion-and-use-multilingualism-and-universal-access-cyberspace" TargetMode="External"/><Relationship Id="rId7" Type="http://schemas.openxmlformats.org/officeDocument/2006/relationships/hyperlink" Target="https://www.un.org/global-digital-compact/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32.png"/><Relationship Id="rId5" Type="http://schemas.openxmlformats.org/officeDocument/2006/relationships/image" Target="../media/image39.png"/><Relationship Id="rId6" Type="http://schemas.openxmlformats.org/officeDocument/2006/relationships/hyperlink" Target="https://en.wal.unesco.org/" TargetMode="External"/><Relationship Id="rId7" Type="http://schemas.openxmlformats.org/officeDocument/2006/relationships/hyperlink" Target="https://en.wal.unesco.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iana.org/domains/root/db/xn--ngbc5azd.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ar" TargetMode="External"/><Relationship Id="rId6" Type="http://schemas.openxmlformats.org/officeDocument/2006/relationships/image" Target="../media/image38.png"/><Relationship Id="rId7"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4.png"/><Relationship Id="rId4" Type="http://schemas.openxmlformats.org/officeDocument/2006/relationships/image" Target="../media/image42.png"/><Relationship Id="rId10" Type="http://schemas.openxmlformats.org/officeDocument/2006/relationships/hyperlink" Target="https://www.icann.org/en/beginners/courses-and-learning" TargetMode="External"/><Relationship Id="rId9" Type="http://schemas.openxmlformats.org/officeDocument/2006/relationships/hyperlink" Target="https://newgtlds.icann.org/en/announcements-and-media/case-studies" TargetMode="External"/><Relationship Id="rId5" Type="http://schemas.openxmlformats.org/officeDocument/2006/relationships/hyperlink" Target="https://newgtldprogram.icann.org/ar/application-rounds/round2/asp" TargetMode="External"/><Relationship Id="rId6" Type="http://schemas.openxmlformats.org/officeDocument/2006/relationships/hyperlink" Target="https://newgtldprogram.icann.org/ar/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newgtldprogram.icann.org/ar/application-rounds/round2/asp/resourc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icann.org/fellowshipprogram" TargetMode="External"/><Relationship Id="rId4" Type="http://schemas.openxmlformats.org/officeDocument/2006/relationships/hyperlink" Target="https://www.icann.org/fellowshipprogram" TargetMode="External"/><Relationship Id="rId5" Type="http://schemas.openxmlformats.org/officeDocument/2006/relationships/hyperlink" Target="https://www.icann.org/public-responsibility-support/nextg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 Id="rId5" Type="http://schemas.openxmlformats.org/officeDocument/2006/relationships/hyperlink" Target="https://www.linkedin.com/company/uasgtech" TargetMode="External"/><Relationship Id="rId6" Type="http://schemas.openxmlformats.org/officeDocument/2006/relationships/hyperlink" Target="https://www.facebook.com/uasgte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icann.org/resources/pages/fast-track-2012-02-25-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nvSpPr>
        <p:spPr>
          <a:xfrm>
            <a:off x="1222635" y="5362254"/>
            <a:ext cx="7655116" cy="439591"/>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rPr>
              <a:t>[اسم المُقدِّم] / </a:t>
            </a: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جلسة</a:t>
            </a:r>
            <a:r>
              <a:rPr b="0" i="0" lang="en-US" sz="1800" u="none" cap="none" strike="noStrike">
                <a:solidFill>
                  <a:srgbClr val="FAFAFA"/>
                </a:solidFill>
                <a:latin typeface="Open Sans Light"/>
                <a:ea typeface="Open Sans Light"/>
                <a:cs typeface="Open Sans Light"/>
                <a:sym typeface="Open Sans Light"/>
              </a:rPr>
              <a:t> التوعية بيوم القبول الشامل / [يوم، شهر] 2025</a:t>
            </a:r>
            <a:endParaRPr/>
          </a:p>
        </p:txBody>
      </p:sp>
      <p:sp>
        <p:nvSpPr>
          <p:cNvPr id="92" name="Google Shape;92;p1"/>
          <p:cNvSpPr txBox="1"/>
          <p:nvPr>
            <p:ph type="title"/>
          </p:nvPr>
        </p:nvSpPr>
        <p:spPr>
          <a:xfrm>
            <a:off x="244510" y="4237370"/>
            <a:ext cx="8655000" cy="5775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262626"/>
              </a:buClr>
              <a:buSzPts val="3200"/>
              <a:buFont typeface="Open Sans"/>
              <a:buNone/>
            </a:pPr>
            <a:r>
              <a:rPr lang="en-US"/>
              <a:t>القبول الشامل (UA) لأسماء النطاقات </a:t>
            </a:r>
            <a:r>
              <a:rPr lang="en-US">
                <a:extLst>
                  <a:ext uri="http://customooxmlschemas.google.com/">
                    <go:slidesCustomData xmlns:go="http://customooxmlschemas.google.com/" textRoundtripDataId="1"/>
                  </a:ext>
                </a:extLst>
              </a:rPr>
              <a:t>وعناوين البريد الإلكتروني</a:t>
            </a:r>
            <a:endParaRPr/>
          </a:p>
        </p:txBody>
      </p:sp>
      <p:sp>
        <p:nvSpPr>
          <p:cNvPr id="93" name="Google Shape;93;p1"/>
          <p:cNvSpPr/>
          <p:nvPr/>
        </p:nvSpPr>
        <p:spPr>
          <a:xfrm>
            <a:off x="6278726"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4" name="Google Shape;94;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1"/>
          <p:cNvPicPr preferRelativeResize="0"/>
          <p:nvPr/>
        </p:nvPicPr>
        <p:blipFill rotWithShape="1">
          <a:blip r:embed="rId4">
            <a:alphaModFix/>
          </a:blip>
          <a:srcRect b="0" l="0" r="0" t="0"/>
          <a:stretch/>
        </p:blipFill>
        <p:spPr>
          <a:xfrm>
            <a:off x="3854964"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8"/>
                  </a:ext>
                </a:extLst>
              </a:rPr>
              <a:t>أمثلة على البريد الإلكتروني المدوّل</a:t>
            </a:r>
            <a:endParaRPr/>
          </a:p>
        </p:txBody>
      </p:sp>
      <p:sp>
        <p:nvSpPr>
          <p:cNvPr id="155" name="Google Shape;155;p14"/>
          <p:cNvSpPr/>
          <p:nvPr/>
        </p:nvSpPr>
        <p:spPr>
          <a:xfrm>
            <a:off x="1817226" y="1443796"/>
            <a:ext cx="7068494"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 ईमेल-परीक्षण@सार्वभौमिक-स्वीकृति-परीक्षण.संगठन</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56" name="Google Shape;156;p14"/>
          <p:cNvSpPr/>
          <p:nvPr/>
        </p:nvSpPr>
        <p:spPr>
          <a:xfrm>
            <a:off x="107215" y="1443796"/>
            <a:ext cx="145085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الصينية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الديفنجارية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الأغريقية            </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التاميل</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9"/>
                  </a:ext>
                </a:extLst>
              </a:rPr>
              <a:t>التحدي</a:t>
            </a:r>
            <a:endParaRPr/>
          </a:p>
        </p:txBody>
      </p:sp>
      <p:sp>
        <p:nvSpPr>
          <p:cNvPr id="162" name="Google Shape;162;p17"/>
          <p:cNvSpPr txBox="1"/>
          <p:nvPr/>
        </p:nvSpPr>
        <p:spPr>
          <a:xfrm>
            <a:off x="280359" y="1222129"/>
            <a:ext cx="8481183" cy="2031285"/>
          </a:xfrm>
          <a:prstGeom prst="rect">
            <a:avLst/>
          </a:prstGeom>
          <a:noFill/>
          <a:ln>
            <a:noFill/>
          </a:ln>
        </p:spPr>
        <p:txBody>
          <a:bodyPr anchorCtr="0" anchor="t" bIns="45700" lIns="91425" spcFirstLastPara="1" rIns="91425" wrap="square" tIns="45700">
            <a:spAutoFit/>
          </a:bodyPr>
          <a:lstStyle/>
          <a:p>
            <a:pPr indent="0" lvl="0" marL="0" marR="0" rtl="1" algn="r">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20"/>
                  </a:ext>
                </a:extLst>
              </a:rPr>
              <a:t>تسمح نطاقات المستوى الأعلى لاسم النطاق المدوّل IDN TLD لأسماء النطاقات وعناوين البريد الإلكتروني متعددة اللغات للمجتمعات بالتسجيل والاستخدام، مما يسمح بمزيد من الإدماج الرقمي.</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21"/>
                </a:ext>
              </a:extLst>
            </a:endParaRPr>
          </a:p>
          <a:p>
            <a:pPr indent="0" lvl="0" marL="0" marR="0" rtl="1" algn="r">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22"/>
                  </a:ext>
                </a:extLst>
              </a:rPr>
              <a:t>لكن هناك مشكلات في قبولها الشامل، على سبيل المثال، يُرفض بريد إلكتروني صالح من خلال نموذج مستخدم على موقع ويب ويُعرض بشكل غير صحيح من اليسار إلى اليمين بدلاً من اليمين إلى اليسار:</a:t>
            </a:r>
            <a:endParaRPr/>
          </a:p>
        </p:txBody>
      </p:sp>
      <p:pic>
        <p:nvPicPr>
          <p:cNvPr id="163" name="Google Shape;163;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102869" y="275167"/>
            <a:ext cx="887429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هل يدعم خادم البريد الإلكتروني لديك تدويل عناوين البريد الإلكتروني EAI؟</a:t>
            </a:r>
            <a:endParaRPr/>
          </a:p>
        </p:txBody>
      </p:sp>
      <p:pic>
        <p:nvPicPr>
          <p:cNvPr descr="Graphical user interface, text, website&#10;&#10;Description automatically generated" id="169" name="Google Shape;169;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170" name="Google Shape;170;p20"/>
          <p:cNvSpPr/>
          <p:nvPr/>
        </p:nvSpPr>
        <p:spPr>
          <a:xfrm>
            <a:off x="748145" y="1233501"/>
            <a:ext cx="7056932"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أدخل بريدك الإلكتروني وتحقق الآن على: </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/https://uasg.tech/eai-check</a:t>
            </a:r>
            <a:endParaRPr b="0" i="0" sz="1800" u="sng" cap="none" strike="noStrike">
              <a:solidFill>
                <a:schemeClr val="dk1"/>
              </a:solidFill>
              <a:latin typeface="Arial"/>
              <a:ea typeface="Arial"/>
              <a:cs typeface="Arial"/>
              <a:sym typeface="Arial"/>
              <a:hlinkClick r:id="rId5">
                <a:extLst>
                  <a:ext uri="{A12FA001-AC4F-418D-AE19-62706E023703}">
                    <ahyp:hlinkClr val="tx"/>
                  </a:ext>
                </a:extLst>
              </a:hlinkClick>
            </a:endParaRPr>
          </a:p>
        </p:txBody>
      </p:sp>
      <p:cxnSp>
        <p:nvCxnSpPr>
          <p:cNvPr id="171" name="Google Shape;171;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rPr>
              <a:t>الإدماج الرقمي، فرصة</a:t>
            </a:r>
            <a:endParaRPr/>
          </a:p>
        </p:txBody>
      </p:sp>
      <p:sp>
        <p:nvSpPr>
          <p:cNvPr id="177" name="Google Shape;177;p58"/>
          <p:cNvSpPr txBox="1"/>
          <p:nvPr/>
        </p:nvSpPr>
        <p:spPr>
          <a:xfrm>
            <a:off x="5499922" y="3107934"/>
            <a:ext cx="3271500" cy="258528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ما تزال نسبة 32% من سكان العالم –أي حوالي 2.6 مليار شخص– غير متصلين بالإنترنت؛ ويرتكزون في المقام الأول في آسيا وأفريقيا (شاهد نسبة الزيادة).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يتواصل العديد من المتصلين بالإنترنت بالفعل ومعظم من سيتصلون بالإنترنت بلغاتهم الأصلية.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58"/>
          <p:cNvSpPr txBox="1"/>
          <p:nvPr/>
        </p:nvSpPr>
        <p:spPr>
          <a:xfrm>
            <a:off x="1733590" y="6244060"/>
            <a:ext cx="7037832"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المصدر: </a:t>
            </a:r>
            <a:r>
              <a:rPr b="0" i="1"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/https://www.itu.int/itu-d/reports/statistics/2024/11/10/ff24-internet-use</a:t>
            </a:r>
            <a:endParaRPr b="0" i="1" sz="1400" u="none" cap="none" strike="noStrike">
              <a:solidFill>
                <a:srgbClr val="000000"/>
              </a:solidFill>
              <a:latin typeface="Arial"/>
              <a:ea typeface="Arial"/>
              <a:cs typeface="Arial"/>
              <a:sym typeface="Arial"/>
            </a:endParaRPr>
          </a:p>
        </p:txBody>
      </p:sp>
      <p:pic>
        <p:nvPicPr>
          <p:cNvPr id="179" name="Google Shape;179;p58"/>
          <p:cNvPicPr preferRelativeResize="0"/>
          <p:nvPr/>
        </p:nvPicPr>
        <p:blipFill rotWithShape="1">
          <a:blip r:embed="rId4">
            <a:alphaModFix/>
          </a:blip>
          <a:srcRect b="0" l="0" r="0" t="0"/>
          <a:stretch/>
        </p:blipFill>
        <p:spPr>
          <a:xfrm>
            <a:off x="372578" y="1069834"/>
            <a:ext cx="4814256" cy="5136549"/>
          </a:xfrm>
          <a:prstGeom prst="rect">
            <a:avLst/>
          </a:prstGeom>
          <a:noFill/>
          <a:ln>
            <a:noFill/>
          </a:ln>
        </p:spPr>
      </p:pic>
      <p:sp>
        <p:nvSpPr>
          <p:cNvPr id="180" name="Google Shape;180;p58"/>
          <p:cNvSpPr/>
          <p:nvPr/>
        </p:nvSpPr>
        <p:spPr>
          <a:xfrm>
            <a:off x="5867722"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5.5 مليار</a:t>
            </a:r>
            <a:endParaRPr/>
          </a:p>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 مستخدمي الإنترنت في جميع أنحاء العالم</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Arial"/>
                <a:ea typeface="Arial"/>
                <a:cs typeface="Arial"/>
                <a:sym typeface="Arial"/>
              </a:rPr>
              <a:t>68%</a:t>
            </a:r>
            <a:endParaRPr/>
          </a:p>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مستخدمو الإنترنت</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القبول الشامل (UA)؟</a:t>
            </a:r>
            <a:endParaRPr/>
          </a:p>
        </p:txBody>
      </p:sp>
      <p:sp>
        <p:nvSpPr>
          <p:cNvPr id="186" name="Google Shape;186;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على الرغم من تطور نظام اسم النطاق DNS، إلا أن عمليات التحقق التي تستخدمها العديد من تطبيقات البرامج للتحقق من صحة أسماء النطاقات وعناوين البريد الإلكتروني لا تزال قديمة.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بالإضافة إلى ذلك، ليست كل بوابات الإنترنت مبرمجة لفتح حساب مستخدم بعنوان بريد إلكتروني ذي صلة، </a:t>
            </a:r>
            <a:br>
              <a:rPr lang="en-US" sz="1800">
                <a:latin typeface="Arial"/>
                <a:ea typeface="Arial"/>
                <a:cs typeface="Arial"/>
                <a:sym typeface="Arial"/>
              </a:rPr>
            </a:br>
            <a:r>
              <a:rPr lang="en-US" sz="1800">
                <a:latin typeface="Arial"/>
                <a:ea typeface="Arial"/>
                <a:cs typeface="Arial"/>
                <a:sym typeface="Arial"/>
              </a:rPr>
              <a:t>مما يترك العديد من الأشخاص غير قادرين على التنقل عبر الإنترنت باستخدام لغتهم وهويتهم على الإنترنت التي يختارونها.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القبول الشامل UA الذي يعتبر أفضل ممارسات الامتثال التقني يحل هذه المشكلات من خلال ضمان إمكانية استخدام كافة أسماء النطاقات وعناوين البريد الإلكتروني الصالحة، بغض النظر عن النص أو اللغة أو طول الأحرف، على قدم المساواة بواسطة كافة التطبيقات والأجهزة والأنظمة التي تدعم الإنترنت.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تحقيق القبول الشامل UA يضمن لكل شخص القدرة على التصفح والتواصل عبر الإنترنت باستخدام اسم النطاق وعنوان البريد الإلكتروني اللذين يختارهما ويتماشيا على أحسن وجه مع اهتماماته وأعماله وثقافته ولغته ونصه.</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a:latin typeface="Arial"/>
              <a:ea typeface="Arial"/>
              <a:cs typeface="Arial"/>
              <a:sym typeface="Arial"/>
            </a:endParaRPr>
          </a:p>
          <a:p>
            <a:pPr indent="-85725" lvl="0" marL="274320" rtl="0" algn="l">
              <a:lnSpc>
                <a:spcPct val="100000"/>
              </a:lnSpc>
              <a:spcBef>
                <a:spcPts val="360"/>
              </a:spcBef>
              <a:spcAft>
                <a:spcPts val="0"/>
              </a:spcAft>
              <a:buClr>
                <a:schemeClr val="accent3"/>
              </a:buClr>
              <a:buSzPts val="1530"/>
              <a:buFont typeface="Merriweather Sans"/>
              <a:buNone/>
            </a:pPr>
            <a:r>
              <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a:latin typeface="Arial"/>
                <a:ea typeface="Arial"/>
                <a:cs typeface="Arial"/>
                <a:sym typeface="Arial"/>
              </a:rPr>
              <a:t>هدف القبول الشامل وأثره</a:t>
            </a:r>
            <a:endParaRPr/>
          </a:p>
        </p:txBody>
      </p:sp>
      <p:sp>
        <p:nvSpPr>
          <p:cNvPr id="192" name="Google Shape;192;p33"/>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الهدف</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أن تعمل جميع أسماء النطاقات وعناوين البريد الإلكتروني الصالحة في جميع التطبيقات البرمجية.</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الأثر</a:t>
            </a:r>
            <a:endParaRPr/>
          </a:p>
          <a:p>
            <a:pPr indent="0" lvl="0" marL="0" marR="0" rtl="1"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تعزيز اختيار المستهلك، وتحسين المنافسة، وتوفير وصول أوسع للمستخدمين النهائيين.</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23"/>
                  </a:ext>
                </a:extLst>
              </a:rPr>
              <a:t>لماذا يعتبر القبول الشامل UA مهمًا؟</a:t>
            </a:r>
            <a:endParaRPr/>
          </a:p>
        </p:txBody>
      </p:sp>
      <p:sp>
        <p:nvSpPr>
          <p:cNvPr id="198" name="Google Shape;198;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1" algn="r">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يمكن أن يساعد القبول الشامل UA أيضًا في الآتي:</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دعم شبكة إنترنت متنوعة ومتعددة الثقافات واللغات.</a:t>
            </a:r>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إتاحة المزيد من الثقة وحرية التعبير عن الرأي.</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تمكين قدر أكبر من المنافسة والابتكار واختيار المستهلك.</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خلق فرص اجتماعية وفرص أعمال.</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تقديم مزايا وظيفية للمطورين ومديري الأنظمة.</a:t>
            </a:r>
            <a:endParaRPr/>
          </a:p>
          <a:p>
            <a:pPr indent="-182880" lvl="0" marL="274320" marR="0" rtl="1" algn="r">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مساعدة الحكومات وصناع السياسات في التواصل مع مواطنيهم.</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جعل التطبيقات جاهزة للقبول الشامل UA</a:t>
            </a:r>
            <a:endParaRPr/>
          </a:p>
        </p:txBody>
      </p:sp>
      <p:sp>
        <p:nvSpPr>
          <p:cNvPr id="204" name="Google Shape;204;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t>دعم جميع أسماء النطاق وعناوين البريد الإلكتروني الصالحة: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1" algn="r">
              <a:lnSpc>
                <a:spcPct val="100000"/>
              </a:lnSpc>
              <a:spcBef>
                <a:spcPts val="360"/>
              </a:spcBef>
              <a:spcAft>
                <a:spcPts val="0"/>
              </a:spcAft>
              <a:buClr>
                <a:schemeClr val="accent3"/>
              </a:buClr>
              <a:buSzPts val="1530"/>
              <a:buFont typeface="Merriweather Sans"/>
              <a:buChar char="*"/>
            </a:pPr>
            <a:r>
              <a:rPr lang="en-US" sz="1800"/>
              <a:t>القبول: يمكن للمستخدم إدخال أحرف من نصه المحلي في حقل نصي.</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التحقق من الصحة: يقبل البرنامج الأحرف ويتعرف بصلاحيتها.</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العملية: يجري النظام عمليات باستخدام الأحرف.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التخزين: يمكن لقاعدة البيانات تخزين النص من دون كسر أو إتلاف.</a:t>
            </a:r>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t>العرض: عند إحضار المعلومات من قاعدة البيانات تُعرض عرضًا صحيحًا.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205" name="Google Shape;205;p23"/>
          <p:cNvGrpSpPr/>
          <p:nvPr/>
        </p:nvGrpSpPr>
        <p:grpSpPr>
          <a:xfrm>
            <a:off x="821510" y="1945911"/>
            <a:ext cx="7732858" cy="1052917"/>
            <a:chOff x="5309483" y="5269981"/>
            <a:chExt cx="7507167" cy="1009341"/>
          </a:xfrm>
        </p:grpSpPr>
        <p:grpSp>
          <p:nvGrpSpPr>
            <p:cNvPr id="206" name="Google Shape;206;p23"/>
            <p:cNvGrpSpPr/>
            <p:nvPr/>
          </p:nvGrpSpPr>
          <p:grpSpPr>
            <a:xfrm>
              <a:off x="11514398" y="5273672"/>
              <a:ext cx="1302252" cy="1000476"/>
              <a:chOff x="15630535" y="1643185"/>
              <a:chExt cx="2011681" cy="1690898"/>
            </a:xfrm>
          </p:grpSpPr>
          <p:sp>
            <p:nvSpPr>
              <p:cNvPr id="207" name="Google Shape;207;p23"/>
              <p:cNvSpPr/>
              <p:nvPr/>
            </p:nvSpPr>
            <p:spPr>
              <a:xfrm>
                <a:off x="15630535" y="2835439"/>
                <a:ext cx="2011681"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208" name="Google Shape;208;p23"/>
              <p:cNvSpPr/>
              <p:nvPr/>
            </p:nvSpPr>
            <p:spPr>
              <a:xfrm>
                <a:off x="15630536"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09" name="Google Shape;209;p23"/>
              <p:cNvPicPr preferRelativeResize="0"/>
              <p:nvPr/>
            </p:nvPicPr>
            <p:blipFill rotWithShape="1">
              <a:blip r:embed="rId3">
                <a:alphaModFix/>
              </a:blip>
              <a:srcRect b="0" l="0" r="0" t="0"/>
              <a:stretch/>
            </p:blipFill>
            <p:spPr>
              <a:xfrm>
                <a:off x="16339610" y="1900022"/>
                <a:ext cx="562359" cy="643725"/>
              </a:xfrm>
              <a:prstGeom prst="rect">
                <a:avLst/>
              </a:prstGeom>
              <a:noFill/>
              <a:ln>
                <a:noFill/>
              </a:ln>
            </p:spPr>
          </p:pic>
        </p:grpSp>
        <p:grpSp>
          <p:nvGrpSpPr>
            <p:cNvPr id="210" name="Google Shape;210;p23"/>
            <p:cNvGrpSpPr/>
            <p:nvPr/>
          </p:nvGrpSpPr>
          <p:grpSpPr>
            <a:xfrm>
              <a:off x="9910287" y="5273672"/>
              <a:ext cx="1526940" cy="1005650"/>
              <a:chOff x="13329798" y="1646720"/>
              <a:chExt cx="2358772" cy="1699642"/>
            </a:xfrm>
          </p:grpSpPr>
          <p:sp>
            <p:nvSpPr>
              <p:cNvPr id="211" name="Google Shape;211;p23"/>
              <p:cNvSpPr/>
              <p:nvPr/>
            </p:nvSpPr>
            <p:spPr>
              <a:xfrm>
                <a:off x="13431479" y="1646720"/>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2" name="Google Shape;212;p23"/>
              <p:cNvSpPr/>
              <p:nvPr/>
            </p:nvSpPr>
            <p:spPr>
              <a:xfrm>
                <a:off x="13329798" y="2847718"/>
                <a:ext cx="2358772"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213" name="Google Shape;213;p23"/>
              <p:cNvPicPr preferRelativeResize="0"/>
              <p:nvPr/>
            </p:nvPicPr>
            <p:blipFill rotWithShape="1">
              <a:blip r:embed="rId4">
                <a:alphaModFix/>
              </a:blip>
              <a:srcRect b="0" l="0" r="0" t="0"/>
              <a:stretch/>
            </p:blipFill>
            <p:spPr>
              <a:xfrm>
                <a:off x="14047467" y="1895570"/>
                <a:ext cx="779706" cy="643725"/>
              </a:xfrm>
              <a:prstGeom prst="rect">
                <a:avLst/>
              </a:prstGeom>
              <a:noFill/>
              <a:ln>
                <a:noFill/>
              </a:ln>
            </p:spPr>
          </p:pic>
        </p:grpSp>
        <p:grpSp>
          <p:nvGrpSpPr>
            <p:cNvPr id="214" name="Google Shape;214;p23"/>
            <p:cNvGrpSpPr/>
            <p:nvPr/>
          </p:nvGrpSpPr>
          <p:grpSpPr>
            <a:xfrm>
              <a:off x="6847770" y="5269981"/>
              <a:ext cx="1302255" cy="996198"/>
              <a:chOff x="6263129" y="1643185"/>
              <a:chExt cx="2011685" cy="1683668"/>
            </a:xfrm>
          </p:grpSpPr>
          <p:sp>
            <p:nvSpPr>
              <p:cNvPr id="215" name="Google Shape;215;p23"/>
              <p:cNvSpPr/>
              <p:nvPr/>
            </p:nvSpPr>
            <p:spPr>
              <a:xfrm>
                <a:off x="6263129"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6" name="Google Shape;216;p23"/>
              <p:cNvSpPr/>
              <p:nvPr/>
            </p:nvSpPr>
            <p:spPr>
              <a:xfrm>
                <a:off x="6263133" y="2828209"/>
                <a:ext cx="2011681"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217" name="Google Shape;217;p23"/>
              <p:cNvPicPr preferRelativeResize="0"/>
              <p:nvPr/>
            </p:nvPicPr>
            <p:blipFill rotWithShape="1">
              <a:blip r:embed="rId5">
                <a:alphaModFix/>
              </a:blip>
              <a:srcRect b="0" l="0" r="0" t="0"/>
              <a:stretch/>
            </p:blipFill>
            <p:spPr>
              <a:xfrm>
                <a:off x="6930925" y="1900022"/>
                <a:ext cx="647296" cy="647296"/>
              </a:xfrm>
              <a:prstGeom prst="rect">
                <a:avLst/>
              </a:prstGeom>
              <a:noFill/>
              <a:ln>
                <a:noFill/>
              </a:ln>
            </p:spPr>
          </p:pic>
        </p:grpSp>
        <p:grpSp>
          <p:nvGrpSpPr>
            <p:cNvPr id="218" name="Google Shape;218;p23"/>
            <p:cNvGrpSpPr/>
            <p:nvPr/>
          </p:nvGrpSpPr>
          <p:grpSpPr>
            <a:xfrm>
              <a:off x="8399322" y="5269981"/>
              <a:ext cx="1302251" cy="998384"/>
              <a:chOff x="7087688" y="3852184"/>
              <a:chExt cx="2011680" cy="1687363"/>
            </a:xfrm>
          </p:grpSpPr>
          <p:sp>
            <p:nvSpPr>
              <p:cNvPr id="219" name="Google Shape;219;p23"/>
              <p:cNvSpPr/>
              <p:nvPr/>
            </p:nvSpPr>
            <p:spPr>
              <a:xfrm>
                <a:off x="7087688"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20" name="Google Shape;220;p23"/>
              <p:cNvSpPr/>
              <p:nvPr/>
            </p:nvSpPr>
            <p:spPr>
              <a:xfrm>
                <a:off x="7087688" y="5040903"/>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221" name="Google Shape;221;p23"/>
              <p:cNvPicPr preferRelativeResize="0"/>
              <p:nvPr/>
            </p:nvPicPr>
            <p:blipFill rotWithShape="1">
              <a:blip r:embed="rId6">
                <a:alphaModFix/>
              </a:blip>
              <a:srcRect b="0" l="0" r="0" t="0"/>
              <a:stretch/>
            </p:blipFill>
            <p:spPr>
              <a:xfrm>
                <a:off x="7571549" y="4119755"/>
                <a:ext cx="1027282" cy="632805"/>
              </a:xfrm>
              <a:prstGeom prst="rect">
                <a:avLst/>
              </a:prstGeom>
              <a:noFill/>
              <a:ln>
                <a:noFill/>
              </a:ln>
            </p:spPr>
          </p:pic>
        </p:grpSp>
        <p:grpSp>
          <p:nvGrpSpPr>
            <p:cNvPr id="222" name="Google Shape;222;p23"/>
            <p:cNvGrpSpPr/>
            <p:nvPr/>
          </p:nvGrpSpPr>
          <p:grpSpPr>
            <a:xfrm>
              <a:off x="5309483" y="5275764"/>
              <a:ext cx="1302251" cy="998384"/>
              <a:chOff x="-56606" y="3852184"/>
              <a:chExt cx="2011680" cy="1687363"/>
            </a:xfrm>
          </p:grpSpPr>
          <p:sp>
            <p:nvSpPr>
              <p:cNvPr id="223" name="Google Shape;223;p23"/>
              <p:cNvSpPr/>
              <p:nvPr/>
            </p:nvSpPr>
            <p:spPr>
              <a:xfrm>
                <a:off x="-56606"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24" name="Google Shape;224;p23"/>
              <p:cNvSpPr/>
              <p:nvPr/>
            </p:nvSpPr>
            <p:spPr>
              <a:xfrm>
                <a:off x="-53902" y="5040903"/>
                <a:ext cx="2008976"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225" name="Google Shape;225;p23"/>
              <p:cNvPicPr preferRelativeResize="0"/>
              <p:nvPr/>
            </p:nvPicPr>
            <p:blipFill rotWithShape="1">
              <a:blip r:embed="rId7">
                <a:alphaModFix/>
              </a:blip>
              <a:srcRect b="0" l="0" r="0" t="0"/>
              <a:stretch/>
            </p:blipFill>
            <p:spPr>
              <a:xfrm>
                <a:off x="710973" y="4126903"/>
                <a:ext cx="489490" cy="633398"/>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العمل نحو الجاهزية للقبول الشامل UA</a:t>
            </a:r>
            <a:endParaRPr/>
          </a:p>
        </p:txBody>
      </p:sp>
      <p:sp>
        <p:nvSpPr>
          <p:cNvPr id="231" name="Google Shape;231;p37"/>
          <p:cNvSpPr txBox="1"/>
          <p:nvPr>
            <p:ph idx="1" type="body"/>
          </p:nvPr>
        </p:nvSpPr>
        <p:spPr>
          <a:xfrm>
            <a:off x="372577" y="1318686"/>
            <a:ext cx="8398843"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أنشأ مجتمع ICANN المجموعة التوجيهية للقبول الشامل (UASG) لتعزيز الجاهزية للقبول الشامل UA </a:t>
            </a:r>
            <a:br>
              <a:rPr lang="en-US" sz="1800">
                <a:latin typeface="Arial"/>
                <a:ea typeface="Arial"/>
                <a:cs typeface="Arial"/>
                <a:sym typeface="Arial"/>
              </a:rPr>
            </a:br>
            <a:r>
              <a:rPr lang="en-US" sz="1800">
                <a:latin typeface="Arial"/>
                <a:ea typeface="Arial"/>
                <a:cs typeface="Arial"/>
                <a:sym typeface="Arial"/>
              </a:rPr>
              <a:t>على الصعيد العالمي.</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تعمل ICANN بنشاط على تعزيز القبول الشامل UA وتدعم المجموعة التوجيهية للقبول الشامل UASG ماليًا.</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تعمل المجموعة التوجيهية للقبول الشامل UASG وICANN لتحقيق الجاهزية للقبول الشامل UA من خلال:</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تنظيم التوعية لرفع مستوى الوعي بقضايا القبول الشامل UA.</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إجراء الدراسات التفصيلية لتحديد الثغرات التقنية.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تحديد الحلول لمعالجة الثغرات التقنية.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تقديم تقارير الأخطاء في الأدوات والأنظمة والتطبيقات ذات الصلة.</a:t>
            </a:r>
            <a:endParaRPr/>
          </a:p>
          <a:p>
            <a:pPr indent="-182880" lvl="1" marL="548640" rtl="1" algn="r">
              <a:lnSpc>
                <a:spcPct val="100000"/>
              </a:lnSpc>
              <a:spcBef>
                <a:spcPts val="360"/>
              </a:spcBef>
              <a:spcAft>
                <a:spcPts val="0"/>
              </a:spcAft>
              <a:buSzPts val="1530"/>
              <a:buChar char="*"/>
            </a:pPr>
            <a:r>
              <a:rPr lang="en-US" sz="1800">
                <a:latin typeface="Arial"/>
                <a:ea typeface="Arial"/>
                <a:cs typeface="Arial"/>
                <a:sym typeface="Arial"/>
              </a:rPr>
              <a:t>تطوير وإجراء تدريب تقني على حلول دعم الجاهزية للقبول الشامل UA.</a:t>
            </a:r>
            <a:endParaRPr/>
          </a:p>
          <a:p>
            <a:pPr indent="-85725" lvl="1" marL="548640" rtl="0" algn="l">
              <a:lnSpc>
                <a:spcPct val="100000"/>
              </a:lnSpc>
              <a:spcBef>
                <a:spcPts val="360"/>
              </a:spcBef>
              <a:spcAft>
                <a:spcPts val="0"/>
              </a:spcAft>
              <a:buSzPts val="1530"/>
              <a:buNone/>
            </a:pPr>
            <a:r>
              <a:t/>
            </a:r>
            <a:endParaRPr>
              <a:latin typeface="Arial"/>
              <a:ea typeface="Arial"/>
              <a:cs typeface="Arial"/>
              <a:sym typeface="Arial"/>
            </a:endParaRPr>
          </a:p>
          <a:p>
            <a:pPr indent="-97155" lvl="0" marL="91440" rtl="1" algn="r">
              <a:lnSpc>
                <a:spcPct val="100000"/>
              </a:lnSpc>
              <a:spcBef>
                <a:spcPts val="360"/>
              </a:spcBef>
              <a:spcAft>
                <a:spcPts val="0"/>
              </a:spcAft>
              <a:buSzPts val="1530"/>
              <a:buChar char="*"/>
            </a:pPr>
            <a:r>
              <a:rPr lang="en-US" sz="1800">
                <a:latin typeface="Arial"/>
                <a:ea typeface="Arial"/>
                <a:cs typeface="Arial"/>
                <a:sym typeface="Arial"/>
              </a:rPr>
              <a:t> المزيد من المعلومات على </a:t>
            </a:r>
            <a:r>
              <a:rPr lang="en-US" sz="1800" u="sng">
                <a:solidFill>
                  <a:schemeClr val="hlink"/>
                </a:solidFill>
                <a:latin typeface="Arial"/>
                <a:ea typeface="Arial"/>
                <a:cs typeface="Arial"/>
                <a:sym typeface="Arial"/>
                <a:hlinkClick r:id="rId3"/>
              </a:rPr>
              <a:t>https://uasg.tech</a:t>
            </a:r>
            <a:r>
              <a:rPr lang="en-US" sz="1800">
                <a:latin typeface="Arial"/>
                <a:ea typeface="Arial"/>
                <a:cs typeface="Arial"/>
                <a:sym typeface="Arial"/>
              </a:rPr>
              <a:t> وعلى </a:t>
            </a:r>
            <a:r>
              <a:rPr lang="en-US" sz="1800" u="sng">
                <a:solidFill>
                  <a:schemeClr val="hlink"/>
                </a:solidFill>
                <a:latin typeface="Arial"/>
                <a:ea typeface="Arial"/>
                <a:cs typeface="Arial"/>
                <a:sym typeface="Arial"/>
                <a:hlinkClick r:id="rId4"/>
              </a:rPr>
              <a:t>https://icann.org/ua</a:t>
            </a:r>
            <a:r>
              <a:rPr lang="en-US" sz="1800">
                <a:latin typeface="Arial"/>
                <a:ea typeface="Arial"/>
                <a:cs typeface="Arial"/>
                <a:sym typeface="Arial"/>
              </a:rPr>
              <a:t>.  </a:t>
            </a:r>
            <a:endParaRPr/>
          </a:p>
          <a:p>
            <a:pPr indent="5715" lvl="0" marL="91440" rtl="0" algn="l">
              <a:lnSpc>
                <a:spcPct val="100000"/>
              </a:lnSpc>
              <a:spcBef>
                <a:spcPts val="360"/>
              </a:spcBef>
              <a:spcAft>
                <a:spcPts val="0"/>
              </a:spcAft>
              <a:buSzPts val="1530"/>
              <a:buNone/>
            </a:pPr>
            <a:r>
              <a:t/>
            </a:r>
            <a:endParaRPr>
              <a:latin typeface="Arial"/>
              <a:ea typeface="Arial"/>
              <a:cs typeface="Arial"/>
              <a:sym typeface="Arial"/>
            </a:endParaRPr>
          </a:p>
          <a:p>
            <a:pPr indent="5715" lvl="0" marL="91440" rtl="0" algn="l">
              <a:lnSpc>
                <a:spcPct val="100000"/>
              </a:lnSpc>
              <a:spcBef>
                <a:spcPts val="360"/>
              </a:spcBef>
              <a:spcAft>
                <a:spcPts val="0"/>
              </a:spcAft>
              <a:buSzPts val="1530"/>
              <a:buNone/>
            </a:pPr>
            <a:r>
              <a:t/>
            </a:r>
            <a:endParaRPr>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الأعمال</a:t>
            </a:r>
            <a:endParaRPr/>
          </a:p>
        </p:txBody>
      </p:sp>
      <p:sp>
        <p:nvSpPr>
          <p:cNvPr id="237" name="Google Shape;237;p26"/>
          <p:cNvSpPr txBox="1"/>
          <p:nvPr>
            <p:ph idx="1" type="body"/>
          </p:nvPr>
        </p:nvSpPr>
        <p:spPr>
          <a:xfrm>
            <a:off x="320041" y="982355"/>
            <a:ext cx="8450746"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تترك العديد من الأعمال أموالًا يمكن تحقيقها جراء عدم تحديث أنظمتها لتكون جاهزة للقبول الشامل UA الأمر الذي ينطوي على إمكانية تحرير إيرادات تصل إلى المليارات من العملاء غير المستغَلين.</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فقد خلصت دراسة للمجموعة التوجيهية للقبول الشامل (UASG) أُجريت في عام 2017، إلى أن القبول الشامل لأسماء نطاقات الإنترنت يمثل فرصة تحقق أكثر من 9.8 مليار دولار أميركي على أقل تقدير.</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وستكون الأعمال التجارية ذات الجاهزية للقبول الشامل في وضع أفضل للوصول إلى الجماهير العالمية المتزايدة وزيادة إمكانات تحصيل الإيرادات من مستخدمي الإنترنت الحاليين، فضلاً عن المليار مستخدم المستقبلي.</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التنظيم داخليًا والتقييم إن كانت أنظمة أعمالك متوافقة مع معايير القبول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تحديث أنظمة تكنولوجيا المعلومات لديك لتكون جاهزًا للقبول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تشجيع المتعاونين معك على المشاركة والتعزيز للمناقشات المحلية المتعلقة بالقبول الشامل UA.</a:t>
            </a:r>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المنظمات والشركات الشريكة، بهدف تحديث أنظمتها على المعايير الحالية الشاملة عالميًا.</a:t>
            </a:r>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العالم الذي نعيش فيه متعدد اللغات!</a:t>
            </a:r>
            <a:endParaRPr/>
          </a:p>
        </p:txBody>
      </p:sp>
      <p:sp>
        <p:nvSpPr>
          <p:cNvPr id="101" name="Google Shape;101;p3"/>
          <p:cNvSpPr txBox="1"/>
          <p:nvPr/>
        </p:nvSpPr>
        <p:spPr>
          <a:xfrm>
            <a:off x="130629" y="5813055"/>
            <a:ext cx="4141821" cy="73862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المصدر</a:t>
            </a:r>
            <a:endParaRPr/>
          </a:p>
          <a:p>
            <a:pPr indent="0" lvl="0" marL="0" marR="0" rtl="1" algn="r">
              <a:lnSpc>
                <a:spcPct val="100000"/>
              </a:lnSpc>
              <a:spcBef>
                <a:spcPts val="0"/>
              </a:spcBef>
              <a:spcAft>
                <a:spcPts val="0"/>
              </a:spcAft>
              <a:buNone/>
            </a:pPr>
            <a:r>
              <a:rPr b="0" i="0" lang="en-US" sz="1400" u="none" cap="none" strike="noStrike">
                <a:solidFill>
                  <a:srgbClr val="6F7371"/>
                </a:solidFill>
                <a:latin typeface="Arial"/>
                <a:ea typeface="Arial"/>
                <a:cs typeface="Arial"/>
                <a:sym typeface="Arial"/>
              </a:rPr>
              <a:t>https://www.britannica.com/topic/languages-by-number-of-native-speakers-2228882</a:t>
            </a:r>
            <a:endParaRPr b="0" i="0" sz="1400" u="sng" cap="none" strike="noStrike">
              <a:solidFill>
                <a:schemeClr val="accent2"/>
              </a:solidFill>
              <a:latin typeface="Arial"/>
              <a:ea typeface="Arial"/>
              <a:cs typeface="Arial"/>
              <a:sym typeface="Arial"/>
              <a:hlinkClick r:id="rId3">
                <a:extLst>
                  <a:ext uri="{A12FA001-AC4F-418D-AE19-62706E023703}">
                    <ahyp:hlinkClr val="tx"/>
                  </a:ext>
                </a:extLst>
              </a:hlinkClick>
            </a:endParaRPr>
          </a:p>
        </p:txBody>
      </p:sp>
      <p:sp>
        <p:nvSpPr>
          <p:cNvPr id="102" name="Google Shape;102;p3"/>
          <p:cNvSpPr txBox="1"/>
          <p:nvPr/>
        </p:nvSpPr>
        <p:spPr>
          <a:xfrm>
            <a:off x="4968069" y="5813055"/>
            <a:ext cx="3728439" cy="738623"/>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None/>
            </a:pPr>
            <a:r>
              <a:rPr b="0" i="1" lang="en-US" sz="1400" u="none" cap="none" strike="noStrike">
                <a:solidFill>
                  <a:schemeClr val="accent2"/>
                </a:solidFill>
                <a:latin typeface="Open Sans"/>
                <a:ea typeface="Open Sans"/>
                <a:cs typeface="Open Sans"/>
                <a:sym typeface="Open Sans"/>
              </a:rPr>
              <a:t> المصدر: </a:t>
            </a:r>
            <a:endParaRPr b="0" i="1" sz="1400" u="none" cap="none" strike="noStrike">
              <a:solidFill>
                <a:schemeClr val="accent2"/>
              </a:solidFill>
              <a:latin typeface="Open Sans"/>
              <a:ea typeface="Open Sans"/>
              <a:cs typeface="Open Sans"/>
              <a:sym typeface="Open Sans"/>
            </a:endParaRPr>
          </a:p>
          <a:p>
            <a:pPr indent="0" lvl="0" marL="0" marR="0" rtl="1" algn="r">
              <a:lnSpc>
                <a:spcPct val="100000"/>
              </a:lnSpc>
              <a:spcBef>
                <a:spcPts val="0"/>
              </a:spcBef>
              <a:spcAft>
                <a:spcPts val="0"/>
              </a:spcAft>
              <a:buNone/>
            </a:pPr>
            <a:r>
              <a:rPr b="0" i="1" lang="en-US" sz="1400" u="none" cap="none" strike="noStrike">
                <a:solidFill>
                  <a:srgbClr val="6F7371"/>
                </a:solidFill>
                <a:latin typeface="Open Sans"/>
                <a:ea typeface="Open Sans"/>
                <a:cs typeface="Open Sans"/>
                <a:sym typeface="Open Sans"/>
              </a:rPr>
              <a:t>https://www.statista.com/statistics/262946/most-common-languages-on-the-internet/</a:t>
            </a:r>
            <a:endParaRPr b="0" i="1"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endParaRPr>
          </a:p>
        </p:txBody>
      </p:sp>
      <p:sp>
        <p:nvSpPr>
          <p:cNvPr id="103" name="Google Shape;103;p3"/>
          <p:cNvSpPr txBox="1"/>
          <p:nvPr/>
        </p:nvSpPr>
        <p:spPr>
          <a:xfrm>
            <a:off x="374903" y="1108300"/>
            <a:ext cx="8306110" cy="92333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إن استخدام اللغة متنوع على الصعيد العالمي. وتحتل اللغة الإنجليزية المرتبة الثالثة من حيث المتحدثين الأصليين في جميع أنحاء العالم، بعد اللغتين الصينية والإسبانية. وتمثل اللغة الإنجليزية 52% من إجمالي المحتوى المتوفر على الإنترنت غير أن النسبة آخذة في التناقص.</a:t>
            </a:r>
            <a:endParaRPr/>
          </a:p>
        </p:txBody>
      </p:sp>
      <p:graphicFrame>
        <p:nvGraphicFramePr>
          <p:cNvPr id="104" name="Google Shape;104;p3"/>
          <p:cNvGraphicFramePr/>
          <p:nvPr/>
        </p:nvGraphicFramePr>
        <p:xfrm>
          <a:off x="4862857" y="2251300"/>
          <a:ext cx="3898685" cy="3498400"/>
        </p:xfrm>
        <a:graphic>
          <a:graphicData uri="http://schemas.openxmlformats.org/drawingml/2006/chart">
            <c:chart r:id="rId5"/>
          </a:graphicData>
        </a:graphic>
      </p:graphicFrame>
      <p:graphicFrame>
        <p:nvGraphicFramePr>
          <p:cNvPr id="105" name="Google Shape;105;p3"/>
          <p:cNvGraphicFramePr/>
          <p:nvPr/>
        </p:nvGraphicFramePr>
        <p:xfrm>
          <a:off x="642332" y="2251300"/>
          <a:ext cx="3000000" cy="3000000"/>
        </p:xfrm>
        <a:graphic>
          <a:graphicData uri="http://schemas.openxmlformats.org/drawingml/2006/table">
            <a:tbl>
              <a:tblPr bandRow="1" firstRow="1">
                <a:noFill/>
                <a:tableStyleId>{E6E5C2A4-C3BC-401F-B8CF-CA4A6D469254}</a:tableStyleId>
              </a:tblPr>
              <a:tblGrid>
                <a:gridCol w="1766800"/>
                <a:gridCol w="1766800"/>
              </a:tblGrid>
              <a:tr h="395750">
                <a:tc>
                  <a:txBody>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اللغة</a:t>
                      </a:r>
                      <a:endParaRPr/>
                    </a:p>
                  </a:txBody>
                  <a:tcPr marT="9525" marB="0" marR="9525" marL="9525" anchor="ctr"/>
                </a:tc>
                <a:tc>
                  <a:txBody>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 المتحدثون</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الصينية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1,346,000,000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الإسبانية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485,063,960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الإنجليزية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379,682,200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العربية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373,000,000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الهندية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344,650,870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البرتغالية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236,266,650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البنغالية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233,808,880</a:t>
                      </a:r>
                      <a:endParaRPr/>
                    </a:p>
                  </a:txBody>
                  <a:tcPr marT="9525" marB="0" marR="9525" marL="9525" anchor="ctr"/>
                </a:tc>
              </a:tr>
              <a:tr h="395750">
                <a:tc>
                  <a:txBody>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الروسية</a:t>
                      </a:r>
                      <a:endParaRPr/>
                    </a:p>
                  </a:txBody>
                  <a:tcPr marT="9525" marB="0" marR="9525" marL="9525" anchor="ctr"/>
                </a:tc>
                <a:tc>
                  <a:txBody>
                    <a:bodyPr/>
                    <a:lstStyle/>
                    <a:p>
                      <a:pPr indent="0" lvl="0" marL="0" marR="0" rtl="1"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146,954,150</a:t>
                      </a:r>
                      <a:endParaRPr/>
                    </a:p>
                  </a:txBody>
                  <a:tcPr marT="9525" marB="0" marR="9525" marL="9525"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 ما هو دورك: الحكومة</a:t>
            </a:r>
            <a:endParaRPr/>
          </a:p>
        </p:txBody>
      </p:sp>
      <p:sp>
        <p:nvSpPr>
          <p:cNvPr id="243" name="Google Shape;243;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1" algn="r">
              <a:lnSpc>
                <a:spcPct val="100000"/>
              </a:lnSpc>
              <a:spcBef>
                <a:spcPts val="0"/>
              </a:spcBef>
              <a:spcAft>
                <a:spcPts val="0"/>
              </a:spcAft>
              <a:buClr>
                <a:schemeClr val="accent3"/>
              </a:buClr>
              <a:buSzPts val="1700"/>
              <a:buNone/>
            </a:pPr>
            <a:r>
              <a:rPr lang="en-US" sz="1800">
                <a:latin typeface="Arial"/>
                <a:ea typeface="Arial"/>
                <a:cs typeface="Arial"/>
                <a:sym typeface="Arial"/>
              </a:rPr>
              <a:t>الجاهزية للقبول الشامل UA يمكن أن تساعد الحكومات وواضعي السياسات في الوصول إلى مواطنيهم.</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تقييم إمكانية إدخال </a:t>
            </a:r>
            <a:r>
              <a:rPr lang="en-US" sz="1800" u="sng">
                <a:solidFill>
                  <a:schemeClr val="hlink"/>
                </a:solidFill>
                <a:latin typeface="Arial"/>
                <a:ea typeface="Arial"/>
                <a:cs typeface="Arial"/>
                <a:sym typeface="Arial"/>
                <a:hlinkClick r:id="rId3"/>
              </a:rPr>
              <a:t>متطلبات القبول الشامل UA</a:t>
            </a:r>
            <a:r>
              <a:rPr lang="en-US" sz="1800">
                <a:latin typeface="Arial"/>
                <a:ea typeface="Arial"/>
                <a:cs typeface="Arial"/>
                <a:sym typeface="Arial"/>
              </a:rPr>
              <a:t> في المشتريات الحكومية.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التواصل مع الإدارات الحكومية المشاركة في خدمات الحكومة الإلكترونية للمواطنين والطلب منهم أن يدمجوا ممارسات القبول الشامل UA لتوفير الشمولية الرقمية.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التنسيق مع مديري نطاقات المستوى الأعلى لرمز البلد ccTLD الوطنيين ومندوبي اللجنة الاستشارية الحكومية (GAC) التابعة لمؤسسة ICANN للمشاركة في الإجراءات المتعلقة بالقبول الشامل UA وتعزيزها.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المجتمع المدني</a:t>
            </a:r>
            <a:endParaRPr/>
          </a:p>
        </p:txBody>
      </p:sp>
      <p:sp>
        <p:nvSpPr>
          <p:cNvPr id="249" name="Google Shape;249;p28"/>
          <p:cNvSpPr txBox="1"/>
          <p:nvPr>
            <p:ph idx="1" type="body"/>
          </p:nvPr>
        </p:nvSpPr>
        <p:spPr>
          <a:xfrm>
            <a:off x="80010" y="1318686"/>
            <a:ext cx="8691411"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تشجيع مجتمعك على حضور الأحداث المحلية والإقليمية ذات الصلة بالقبول الشامل UA؛ والمساعدة في تنسيقها والترويج لها.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جعل الأنظمة لديك جاهزة للقبول الشامل UA لإدماج رقمي أوسع.</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تشجيع البحث حول الإدماج والوصول الذي يعزز مبادئ القبول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المنظمات والشركات الشريكة لتحديث أنظمتها على المعايير الحالية الشاملة عالميًا.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القطاع الأكاديمي</a:t>
            </a:r>
            <a:endParaRPr/>
          </a:p>
        </p:txBody>
      </p:sp>
      <p:sp>
        <p:nvSpPr>
          <p:cNvPr id="255" name="Google Shape;255;p29"/>
          <p:cNvSpPr txBox="1"/>
          <p:nvPr>
            <p:ph idx="1" type="body"/>
          </p:nvPr>
        </p:nvSpPr>
        <p:spPr>
          <a:xfrm>
            <a:off x="4621213" y="1318686"/>
            <a:ext cx="4150209"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ترقية أنظمة البريد الإلكتروني لدعم تدويل عناوين البريد الإلكتروني 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تحديث مناهج تكنولوجيا المعلومات لتشمل تدريس وتعلم مفاهيم أسماء النطاقات المدوَّلة والقبول الشامل والبرمجيات القائمة على التدويل.</a:t>
            </a:r>
            <a:endParaRPr/>
          </a:p>
          <a:p>
            <a:pPr indent="-182879" lvl="1" marL="731520" rtl="1" algn="r">
              <a:lnSpc>
                <a:spcPct val="100000"/>
              </a:lnSpc>
              <a:spcBef>
                <a:spcPts val="400"/>
              </a:spcBef>
              <a:spcAft>
                <a:spcPts val="0"/>
              </a:spcAft>
              <a:buSzPts val="1700"/>
              <a:buChar char="*"/>
            </a:pPr>
            <a:r>
              <a:rPr lang="en-US" sz="1600">
                <a:latin typeface="Arial"/>
                <a:ea typeface="Arial"/>
                <a:cs typeface="Arial"/>
                <a:sym typeface="Arial"/>
              </a:rPr>
              <a:t>راجع </a:t>
            </a:r>
            <a:r>
              <a:rPr lang="en-US" sz="1600" u="sng">
                <a:solidFill>
                  <a:schemeClr val="hlink"/>
                </a:solidFill>
                <a:latin typeface="Arial"/>
                <a:ea typeface="Arial"/>
                <a:cs typeface="Arial"/>
                <a:sym typeface="Arial"/>
                <a:hlinkClick r:id="rId3"/>
              </a:rPr>
              <a:t>برنامج تكامل مناهج القبول الشامل</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تدريب أعضاء هيئة التدريس والطلاب على </a:t>
            </a:r>
            <a:br>
              <a:rPr lang="en-US" sz="1800">
                <a:latin typeface="Arial"/>
                <a:ea typeface="Arial"/>
                <a:cs typeface="Arial"/>
                <a:sym typeface="Arial"/>
              </a:rPr>
            </a:br>
            <a:r>
              <a:rPr lang="en-US" sz="1800">
                <a:latin typeface="Arial"/>
                <a:ea typeface="Arial"/>
                <a:cs typeface="Arial"/>
                <a:sym typeface="Arial"/>
              </a:rPr>
              <a:t>تبني ممارسات القبول الشامل UA في تطوير البرمجيات.</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بقضايا القبول الشامل UA وحلولها في المجتمع التقني المحلي.</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pic>
        <p:nvPicPr>
          <p:cNvPr id="256" name="Google Shape;256;p29"/>
          <p:cNvPicPr preferRelativeResize="0"/>
          <p:nvPr/>
        </p:nvPicPr>
        <p:blipFill rotWithShape="1">
          <a:blip r:embed="rId4">
            <a:alphaModFix/>
          </a:blip>
          <a:srcRect b="0" l="0" r="0" t="0"/>
          <a:stretch/>
        </p:blipFill>
        <p:spPr>
          <a:xfrm>
            <a:off x="320041" y="846667"/>
            <a:ext cx="4300538" cy="5560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المجتمع التقني</a:t>
            </a:r>
            <a:endParaRPr/>
          </a:p>
        </p:txBody>
      </p:sp>
      <p:sp>
        <p:nvSpPr>
          <p:cNvPr id="262" name="Google Shape;262;p30"/>
          <p:cNvSpPr txBox="1"/>
          <p:nvPr>
            <p:ph idx="1" type="body"/>
          </p:nvPr>
        </p:nvSpPr>
        <p:spPr>
          <a:xfrm>
            <a:off x="5492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تنفيذ أنشطة تدريبية وتعليمية تسمح لمطوري البرامج ومديري المشاريع بمعالجة المشكلات المتعلقة بالقبول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اختبار ومعالجة المشكلات المتعلقة بالقبول الشامل UA في منتجاتك وخدماتك.</a:t>
            </a:r>
            <a:endParaRPr/>
          </a:p>
          <a:p>
            <a:pPr indent="-182879" lvl="1" marL="731520" rtl="1" algn="r">
              <a:lnSpc>
                <a:spcPct val="100000"/>
              </a:lnSpc>
              <a:spcBef>
                <a:spcPts val="400"/>
              </a:spcBef>
              <a:spcAft>
                <a:spcPts val="0"/>
              </a:spcAft>
              <a:buSzPts val="1700"/>
              <a:buChar char="*"/>
            </a:pPr>
            <a:r>
              <a:rPr lang="en-US" sz="1600">
                <a:latin typeface="Arial"/>
                <a:ea typeface="Arial"/>
                <a:cs typeface="Arial"/>
                <a:sym typeface="Arial"/>
              </a:rPr>
              <a:t>اختبار أسماء النطاقات وعناوين البريد الإلكتروني في </a:t>
            </a:r>
            <a:r>
              <a:rPr lang="en-US" sz="1600" u="sng">
                <a:solidFill>
                  <a:schemeClr val="hlink"/>
                </a:solidFill>
                <a:latin typeface="Arial"/>
                <a:ea typeface="Arial"/>
                <a:cs typeface="Arial"/>
                <a:sym typeface="Arial"/>
                <a:hlinkClick r:id="rId3"/>
              </a:rPr>
              <a:t>المجموعة التوجيهية للقبول الشامل 004</a:t>
            </a:r>
            <a:r>
              <a:rPr lang="en-US" sz="1600">
                <a:latin typeface="Arial"/>
                <a:ea typeface="Arial"/>
                <a:cs typeface="Arial"/>
                <a:sym typeface="Arial"/>
              </a:rPr>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الإبلاغ عن الأخطاء المتعلقة بالقبول الشامل UA في المنتجات والخدمات الأخرى.</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grpSp>
        <p:nvGrpSpPr>
          <p:cNvPr id="263" name="Google Shape;263;p30"/>
          <p:cNvGrpSpPr/>
          <p:nvPr/>
        </p:nvGrpSpPr>
        <p:grpSpPr>
          <a:xfrm>
            <a:off x="608485" y="3169347"/>
            <a:ext cx="7874491" cy="1052917"/>
            <a:chOff x="5855685" y="5269981"/>
            <a:chExt cx="7644667" cy="1009341"/>
          </a:xfrm>
        </p:grpSpPr>
        <p:grpSp>
          <p:nvGrpSpPr>
            <p:cNvPr id="264" name="Google Shape;264;p30"/>
            <p:cNvGrpSpPr/>
            <p:nvPr/>
          </p:nvGrpSpPr>
          <p:grpSpPr>
            <a:xfrm>
              <a:off x="12198101" y="5273672"/>
              <a:ext cx="1302251" cy="1000476"/>
              <a:chOff x="16686705" y="1643185"/>
              <a:chExt cx="2011680" cy="1690898"/>
            </a:xfrm>
          </p:grpSpPr>
          <p:sp>
            <p:nvSpPr>
              <p:cNvPr id="265" name="Google Shape;265;p30"/>
              <p:cNvSpPr/>
              <p:nvPr/>
            </p:nvSpPr>
            <p:spPr>
              <a:xfrm>
                <a:off x="16686705" y="283543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القبول</a:t>
                </a:r>
                <a:endParaRPr/>
              </a:p>
            </p:txBody>
          </p:sp>
          <p:sp>
            <p:nvSpPr>
              <p:cNvPr id="266" name="Google Shape;266;p30"/>
              <p:cNvSpPr/>
              <p:nvPr/>
            </p:nvSpPr>
            <p:spPr>
              <a:xfrm>
                <a:off x="16686705" y="1643185"/>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67" name="Google Shape;267;p30"/>
              <p:cNvPicPr preferRelativeResize="0"/>
              <p:nvPr/>
            </p:nvPicPr>
            <p:blipFill rotWithShape="1">
              <a:blip r:embed="rId4">
                <a:alphaModFix/>
              </a:blip>
              <a:srcRect b="0" l="0" r="0" t="0"/>
              <a:stretch/>
            </p:blipFill>
            <p:spPr>
              <a:xfrm>
                <a:off x="17395783" y="1900022"/>
                <a:ext cx="562360" cy="643725"/>
              </a:xfrm>
              <a:prstGeom prst="rect">
                <a:avLst/>
              </a:prstGeom>
              <a:noFill/>
              <a:ln>
                <a:noFill/>
              </a:ln>
            </p:spPr>
          </p:pic>
        </p:grpSp>
        <p:grpSp>
          <p:nvGrpSpPr>
            <p:cNvPr id="268" name="Google Shape;268;p30"/>
            <p:cNvGrpSpPr/>
            <p:nvPr/>
          </p:nvGrpSpPr>
          <p:grpSpPr>
            <a:xfrm>
              <a:off x="10498876" y="5273672"/>
              <a:ext cx="1667783" cy="1005650"/>
              <a:chOff x="14239038" y="1646720"/>
              <a:chExt cx="2576343" cy="1699642"/>
            </a:xfrm>
          </p:grpSpPr>
          <p:sp>
            <p:nvSpPr>
              <p:cNvPr id="269" name="Google Shape;269;p30"/>
              <p:cNvSpPr/>
              <p:nvPr/>
            </p:nvSpPr>
            <p:spPr>
              <a:xfrm>
                <a:off x="14442562" y="1646720"/>
                <a:ext cx="2011680" cy="1188721"/>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0" name="Google Shape;270;p30"/>
              <p:cNvSpPr/>
              <p:nvPr/>
            </p:nvSpPr>
            <p:spPr>
              <a:xfrm>
                <a:off x="14239038" y="2847718"/>
                <a:ext cx="2576343"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التحقق من الصحة</a:t>
                </a:r>
                <a:endParaRPr/>
              </a:p>
            </p:txBody>
          </p:sp>
          <p:pic>
            <p:nvPicPr>
              <p:cNvPr descr="ua-capability-icons_wht_Validate.png" id="271" name="Google Shape;271;p30"/>
              <p:cNvPicPr preferRelativeResize="0"/>
              <p:nvPr/>
            </p:nvPicPr>
            <p:blipFill rotWithShape="1">
              <a:blip r:embed="rId5">
                <a:alphaModFix/>
              </a:blip>
              <a:srcRect b="0" l="0" r="0" t="0"/>
              <a:stretch/>
            </p:blipFill>
            <p:spPr>
              <a:xfrm>
                <a:off x="15058550" y="1895570"/>
                <a:ext cx="779705" cy="643725"/>
              </a:xfrm>
              <a:prstGeom prst="rect">
                <a:avLst/>
              </a:prstGeom>
              <a:noFill/>
              <a:ln>
                <a:noFill/>
              </a:ln>
            </p:spPr>
          </p:pic>
        </p:grpSp>
        <p:grpSp>
          <p:nvGrpSpPr>
            <p:cNvPr id="272" name="Google Shape;272;p30"/>
            <p:cNvGrpSpPr/>
            <p:nvPr/>
          </p:nvGrpSpPr>
          <p:grpSpPr>
            <a:xfrm>
              <a:off x="7432045" y="5269981"/>
              <a:ext cx="1302251" cy="996198"/>
              <a:chOff x="7165704" y="1643185"/>
              <a:chExt cx="2011680" cy="1683668"/>
            </a:xfrm>
          </p:grpSpPr>
          <p:sp>
            <p:nvSpPr>
              <p:cNvPr id="273" name="Google Shape;273;p30"/>
              <p:cNvSpPr/>
              <p:nvPr/>
            </p:nvSpPr>
            <p:spPr>
              <a:xfrm>
                <a:off x="7165704"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4" name="Google Shape;274;p30"/>
              <p:cNvSpPr/>
              <p:nvPr/>
            </p:nvSpPr>
            <p:spPr>
              <a:xfrm>
                <a:off x="7165704" y="2828209"/>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التخزين</a:t>
                </a:r>
                <a:endParaRPr/>
              </a:p>
            </p:txBody>
          </p:sp>
          <p:pic>
            <p:nvPicPr>
              <p:cNvPr descr="ua-capability-icons_wht_Store.png" id="275" name="Google Shape;275;p30"/>
              <p:cNvPicPr preferRelativeResize="0"/>
              <p:nvPr/>
            </p:nvPicPr>
            <p:blipFill rotWithShape="1">
              <a:blip r:embed="rId6">
                <a:alphaModFix/>
              </a:blip>
              <a:srcRect b="0" l="0" r="0" t="0"/>
              <a:stretch/>
            </p:blipFill>
            <p:spPr>
              <a:xfrm>
                <a:off x="7833499" y="1900022"/>
                <a:ext cx="647296" cy="647296"/>
              </a:xfrm>
              <a:prstGeom prst="rect">
                <a:avLst/>
              </a:prstGeom>
              <a:noFill/>
              <a:ln>
                <a:noFill/>
              </a:ln>
            </p:spPr>
          </p:pic>
        </p:grpSp>
        <p:grpSp>
          <p:nvGrpSpPr>
            <p:cNvPr id="276" name="Google Shape;276;p30"/>
            <p:cNvGrpSpPr/>
            <p:nvPr/>
          </p:nvGrpSpPr>
          <p:grpSpPr>
            <a:xfrm>
              <a:off x="9020731" y="5269981"/>
              <a:ext cx="1302251" cy="998384"/>
              <a:chOff x="8047623" y="3852184"/>
              <a:chExt cx="2011680" cy="1687363"/>
            </a:xfrm>
          </p:grpSpPr>
          <p:sp>
            <p:nvSpPr>
              <p:cNvPr id="277" name="Google Shape;277;p30"/>
              <p:cNvSpPr/>
              <p:nvPr/>
            </p:nvSpPr>
            <p:spPr>
              <a:xfrm>
                <a:off x="804762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8" name="Google Shape;278;p30"/>
              <p:cNvSpPr/>
              <p:nvPr/>
            </p:nvSpPr>
            <p:spPr>
              <a:xfrm>
                <a:off x="8047623" y="5040903"/>
                <a:ext cx="2011680"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العملية</a:t>
                </a:r>
                <a:endParaRPr/>
              </a:p>
            </p:txBody>
          </p:sp>
          <p:pic>
            <p:nvPicPr>
              <p:cNvPr descr="ua-capability-icons_wht_Process.png" id="279" name="Google Shape;279;p30"/>
              <p:cNvPicPr preferRelativeResize="0"/>
              <p:nvPr/>
            </p:nvPicPr>
            <p:blipFill rotWithShape="1">
              <a:blip r:embed="rId7">
                <a:alphaModFix/>
              </a:blip>
              <a:srcRect b="0" l="0" r="0" t="0"/>
              <a:stretch/>
            </p:blipFill>
            <p:spPr>
              <a:xfrm>
                <a:off x="8531483" y="4119755"/>
                <a:ext cx="1027282" cy="632805"/>
              </a:xfrm>
              <a:prstGeom prst="rect">
                <a:avLst/>
              </a:prstGeom>
              <a:noFill/>
              <a:ln>
                <a:noFill/>
              </a:ln>
            </p:spPr>
          </p:pic>
        </p:grpSp>
        <p:grpSp>
          <p:nvGrpSpPr>
            <p:cNvPr id="280" name="Google Shape;280;p30"/>
            <p:cNvGrpSpPr/>
            <p:nvPr/>
          </p:nvGrpSpPr>
          <p:grpSpPr>
            <a:xfrm>
              <a:off x="5855685" y="5275764"/>
              <a:ext cx="1302252" cy="998384"/>
              <a:chOff x="787152" y="3852184"/>
              <a:chExt cx="2011682" cy="1687363"/>
            </a:xfrm>
          </p:grpSpPr>
          <p:sp>
            <p:nvSpPr>
              <p:cNvPr id="281" name="Google Shape;281;p30"/>
              <p:cNvSpPr/>
              <p:nvPr/>
            </p:nvSpPr>
            <p:spPr>
              <a:xfrm>
                <a:off x="787152"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82" name="Google Shape;282;p30"/>
              <p:cNvSpPr/>
              <p:nvPr/>
            </p:nvSpPr>
            <p:spPr>
              <a:xfrm>
                <a:off x="789858" y="5040903"/>
                <a:ext cx="2008976" cy="498644"/>
              </a:xfrm>
              <a:prstGeom prst="rect">
                <a:avLst/>
              </a:prstGeom>
              <a:noFill/>
              <a:ln>
                <a:noFill/>
              </a:ln>
            </p:spPr>
            <p:txBody>
              <a:bodyPr anchorCtr="0" anchor="t" bIns="0" lIns="0" spcFirstLastPara="1" rIns="91425" wrap="square" tIns="0">
                <a:spAutoFit/>
              </a:bodyPr>
              <a:lstStyle/>
              <a:p>
                <a:pPr indent="0" lvl="0" marL="0" marR="0" rtl="1"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العرض</a:t>
                </a:r>
                <a:endParaRPr/>
              </a:p>
            </p:txBody>
          </p:sp>
          <p:pic>
            <p:nvPicPr>
              <p:cNvPr descr="ua-capability-icons_wht_Display.png" id="283" name="Google Shape;283;p30"/>
              <p:cNvPicPr preferRelativeResize="0"/>
              <p:nvPr/>
            </p:nvPicPr>
            <p:blipFill rotWithShape="1">
              <a:blip r:embed="rId8">
                <a:alphaModFix/>
              </a:blip>
              <a:srcRect b="0" l="0" r="0" t="0"/>
              <a:stretch/>
            </p:blipFill>
            <p:spPr>
              <a:xfrm>
                <a:off x="155473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سجلات وأمناء سجلات النطاقات</a:t>
            </a:r>
            <a:endParaRPr/>
          </a:p>
        </p:txBody>
      </p:sp>
      <p:sp>
        <p:nvSpPr>
          <p:cNvPr id="289" name="Google Shape;289;p31"/>
          <p:cNvSpPr txBox="1"/>
          <p:nvPr>
            <p:ph idx="1" type="body"/>
          </p:nvPr>
        </p:nvSpPr>
        <p:spPr>
          <a:xfrm>
            <a:off x="4105559"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تقييم الثغرات المتعلقة بالقبول الشامل UA في الأنظمة </a:t>
            </a:r>
            <a:br>
              <a:rPr lang="en-US" sz="1800">
                <a:latin typeface="Arial"/>
                <a:ea typeface="Arial"/>
                <a:cs typeface="Arial"/>
                <a:sym typeface="Arial"/>
              </a:rPr>
            </a:br>
            <a:r>
              <a:rPr lang="en-US" sz="1800">
                <a:latin typeface="Arial"/>
                <a:ea typeface="Arial"/>
                <a:cs typeface="Arial"/>
                <a:sym typeface="Arial"/>
              </a:rPr>
              <a:t>التي تواجه العملاء.</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ترقية الأنظمة التي تواجه العملاء لدعم القبول الشامل UA؛ تتوفر </a:t>
            </a:r>
            <a:r>
              <a:rPr lang="en-US" sz="1800" u="sng">
                <a:solidFill>
                  <a:schemeClr val="hlink"/>
                </a:solidFill>
                <a:latin typeface="Arial"/>
                <a:ea typeface="Arial"/>
                <a:cs typeface="Arial"/>
                <a:sym typeface="Arial"/>
                <a:hlinkClick r:id="rId3"/>
              </a:rPr>
              <a:t>خارطة طريق القبول الشامل UA لأنظمة سجلات وأمناء سجلات أسماء النطاقات</a:t>
            </a:r>
            <a:r>
              <a:rPr lang="en-US" sz="1800">
                <a:latin typeface="Arial"/>
                <a:ea typeface="Arial"/>
                <a:cs typeface="Arial"/>
                <a:sym typeface="Arial"/>
              </a:rPr>
              <a:t> كدليل.</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أصحاب المصلحة في أعمالك وتشجيعهم على ترقية أنظمتهم أيضًا.</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pic>
        <p:nvPicPr>
          <p:cNvPr id="290" name="Google Shape;290;p31">
            <a:hlinkClick r:id="rId4"/>
          </p:cNvPr>
          <p:cNvPicPr preferRelativeResize="0"/>
          <p:nvPr/>
        </p:nvPicPr>
        <p:blipFill rotWithShape="1">
          <a:blip r:embed="rId5">
            <a:alphaModFix/>
          </a:blip>
          <a:srcRect b="0" l="0" r="0" t="0"/>
          <a:stretch/>
        </p:blipFill>
        <p:spPr>
          <a:xfrm>
            <a:off x="621489" y="1318667"/>
            <a:ext cx="3399025" cy="441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320041" y="275167"/>
            <a:ext cx="8343899"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ما هو دورك: مالك النطاق / المسجل</a:t>
            </a:r>
            <a:endParaRPr/>
          </a:p>
        </p:txBody>
      </p:sp>
      <p:sp>
        <p:nvSpPr>
          <p:cNvPr id="296" name="Google Shape;296;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التحقق مع موفر خدمة الإنترنت (ISP) لديك الذي يستضيف موقع الويب والبريد الإلكتروني لمعرفة إن </a:t>
            </a:r>
            <a:br>
              <a:rPr lang="en-US" sz="1800">
                <a:latin typeface="Arial"/>
                <a:ea typeface="Arial"/>
                <a:cs typeface="Arial"/>
                <a:sym typeface="Arial"/>
              </a:rPr>
            </a:br>
            <a:r>
              <a:rPr lang="en-US" sz="1800">
                <a:latin typeface="Arial"/>
                <a:ea typeface="Arial"/>
                <a:cs typeface="Arial"/>
                <a:sym typeface="Arial"/>
              </a:rPr>
              <a:t>كانت خدماتهم جاهزة للقبول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التحقق مع مسؤول موقع الويب والبريد الإلكتروني لديك إن كان موقع الويب والبريد الإلكتروني جاهزين للقبول الشامل UA. وإن لم يكن الأمر كذلك، ففكر في أخذ زمام المبادرة لتحديثه وجعله جاهزًا للقبول الشامل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التوعية بالقبول الشامل UA مع موفر خدمة الإنترنت ISP لديك، ومطوري الويب ومسؤول البريد الإلكتروني، والطلب منهم تحديث أنظمتهم لتكون جاهزة للقبول الشامل UA.</a:t>
            </a:r>
            <a:endParaRPr/>
          </a:p>
          <a:p>
            <a:pPr indent="-182879" lvl="1" marL="731520" rtl="1" algn="r">
              <a:lnSpc>
                <a:spcPct val="100000"/>
              </a:lnSpc>
              <a:spcBef>
                <a:spcPts val="400"/>
              </a:spcBef>
              <a:spcAft>
                <a:spcPts val="0"/>
              </a:spcAft>
              <a:buSzPts val="1700"/>
              <a:buChar char="*"/>
            </a:pPr>
            <a:r>
              <a:rPr lang="en-US">
                <a:latin typeface="Arial"/>
                <a:ea typeface="Arial"/>
                <a:cs typeface="Arial"/>
                <a:sym typeface="Arial"/>
              </a:rPr>
              <a:t>إحالتهم </a:t>
            </a:r>
            <a:r>
              <a:rPr b="0" i="0" lang="en-US">
                <a:solidFill>
                  <a:srgbClr val="000000"/>
                </a:solidFill>
                <a:latin typeface="Arial"/>
                <a:ea typeface="Arial"/>
                <a:cs typeface="Arial"/>
                <a:sym typeface="Arial"/>
              </a:rPr>
              <a:t>إلى </a:t>
            </a:r>
            <a:r>
              <a:rPr lang="en-US" u="sng">
                <a:solidFill>
                  <a:schemeClr val="hlink"/>
                </a:solidFill>
                <a:latin typeface="Arial"/>
                <a:ea typeface="Arial"/>
                <a:cs typeface="Arial"/>
                <a:sym typeface="Arial"/>
                <a:hlinkClick r:id="rId3"/>
              </a:rPr>
              <a:t>تقرير جاهزية القبول الشامل UA للعام المالي 2023</a:t>
            </a:r>
            <a:r>
              <a:rPr b="0" i="0" lang="en-US">
                <a:solidFill>
                  <a:srgbClr val="000000"/>
                </a:solidFill>
                <a:latin typeface="Arial"/>
                <a:ea typeface="Arial"/>
                <a:cs typeface="Arial"/>
                <a:sym typeface="Arial"/>
              </a:rPr>
              <a:t> للحصول على مزيد من المعلومات</a:t>
            </a:r>
            <a:r>
              <a:rPr lang="en-US">
                <a:latin typeface="Arial"/>
                <a:ea typeface="Arial"/>
                <a:cs typeface="Arial"/>
                <a:sym typeface="Arial"/>
              </a:rPr>
              <a:t>.</a:t>
            </a:r>
            <a:r>
              <a:rPr b="0" i="0" lang="en-US">
                <a:solidFill>
                  <a:srgbClr val="000000"/>
                </a:solidFill>
                <a:latin typeface="Arial"/>
                <a:ea typeface="Arial"/>
                <a:cs typeface="Arial"/>
                <a:sym typeface="Arial"/>
              </a:rPr>
              <a:t> وربما </a:t>
            </a:r>
            <a:r>
              <a:rPr lang="en-US">
                <a:latin typeface="Arial"/>
                <a:ea typeface="Arial"/>
                <a:cs typeface="Arial"/>
                <a:sym typeface="Arial"/>
              </a:rPr>
              <a:t>تفكر في استخدام </a:t>
            </a:r>
            <a:r>
              <a:rPr b="0" i="0" lang="en-US">
                <a:solidFill>
                  <a:srgbClr val="000000"/>
                </a:solidFill>
                <a:latin typeface="Arial"/>
                <a:ea typeface="Arial"/>
                <a:cs typeface="Arial"/>
                <a:sym typeface="Arial"/>
              </a:rPr>
              <a:t>قالب </a:t>
            </a:r>
            <a:r>
              <a:rPr lang="en-US" u="sng">
                <a:solidFill>
                  <a:schemeClr val="hlink"/>
                </a:solidFill>
                <a:latin typeface="Arial"/>
                <a:ea typeface="Arial"/>
                <a:cs typeface="Arial"/>
                <a:sym typeface="Arial"/>
                <a:hlinkClick r:id="rId4"/>
              </a:rPr>
              <a:t>الخطابات</a:t>
            </a:r>
            <a:r>
              <a:rPr b="0" i="0" lang="en-US">
                <a:solidFill>
                  <a:srgbClr val="000000"/>
                </a:solidFill>
                <a:latin typeface="Arial"/>
                <a:ea typeface="Arial"/>
                <a:cs typeface="Arial"/>
                <a:sym typeface="Arial"/>
              </a:rPr>
              <a:t> أو عوضًا عن ذلك </a:t>
            </a:r>
            <a:r>
              <a:rPr lang="en-US" u="sng">
                <a:solidFill>
                  <a:schemeClr val="hlink"/>
                </a:solidFill>
                <a:latin typeface="Arial"/>
                <a:ea typeface="Arial"/>
                <a:cs typeface="Arial"/>
                <a:sym typeface="Arial"/>
                <a:hlinkClick r:id="rId5"/>
              </a:rPr>
              <a:t>تسجيل المشكلة</a:t>
            </a:r>
            <a:r>
              <a:rPr b="0" i="0" lang="en-US">
                <a:solidFill>
                  <a:srgbClr val="000000"/>
                </a:solidFill>
                <a:latin typeface="Arial"/>
                <a:ea typeface="Arial"/>
                <a:cs typeface="Arial"/>
                <a:sym typeface="Arial"/>
              </a:rPr>
              <a:t>.</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9"/>
          <p:cNvSpPr txBox="1"/>
          <p:nvPr>
            <p:ph type="title"/>
          </p:nvPr>
        </p:nvSpPr>
        <p:spPr>
          <a:xfrm>
            <a:off x="320042"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جهود إضافية من منظمة الأمم المتحدة للتربية والعلوم والثقافة "اليونسكو" وICANN لتعزيز وتقوية الإدماج الرقمي</a:t>
            </a:r>
            <a:endParaRPr/>
          </a:p>
        </p:txBody>
      </p:sp>
      <p:sp>
        <p:nvSpPr>
          <p:cNvPr id="302" name="Google Shape;302;p59"/>
          <p:cNvSpPr txBox="1"/>
          <p:nvPr>
            <p:ph idx="1" type="body"/>
          </p:nvPr>
        </p:nvSpPr>
        <p:spPr>
          <a:xfrm>
            <a:off x="320675" y="1905000"/>
            <a:ext cx="8450113" cy="403420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تجري منظمة الأمم المتحدة للتربية والعلوم والثقافة "اليونسكو" العديد من البرامج من أجل تعزيز التعددية اللغوية على الإنترنت.</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وتطلق ICANN الجولة القادمة من نطاقات gTLD الجديدة من أجل تعزيز الإدماج الرقمي.</a:t>
            </a:r>
            <a:endParaRPr sz="1800">
              <a:latin typeface="Arial"/>
              <a:ea typeface="Arial"/>
              <a:cs typeface="Arial"/>
              <a:sym typeface="Arial"/>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تسلط الأقسام التالية الضوء على هذا العمل الذي تقوم به منظمة الأمم المتحدة للتربية والعلوم والثقافة "اليونسكو" وICANN.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4343400" y="275166"/>
            <a:ext cx="4415378" cy="1599353"/>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التزام منظمة الأمم المتحدة للتربية والعلوم والثقافة "اليونسكو" بتعزيز التعددية اللغوية</a:t>
            </a:r>
            <a:endParaRPr/>
          </a:p>
        </p:txBody>
      </p:sp>
      <p:sp>
        <p:nvSpPr>
          <p:cNvPr id="308" name="Google Shape;308;p39"/>
          <p:cNvSpPr txBox="1"/>
          <p:nvPr>
            <p:ph idx="1" type="body"/>
          </p:nvPr>
        </p:nvSpPr>
        <p:spPr>
          <a:xfrm>
            <a:off x="228600" y="2560320"/>
            <a:ext cx="8421129" cy="3865194"/>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وضع المعايير من خلال صكوك شارعة</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توصية 2003 فيما يخص تعزيز واستخدام التعددية اللغوية والوصول العام إلى مساحة الفضاء الإلكتروني</a:t>
            </a:r>
            <a:endParaRPr/>
          </a:p>
          <a:p>
            <a:pPr indent="-182880" lvl="0" marL="274320" rtl="1" algn="r">
              <a:lnSpc>
                <a:spcPct val="100000"/>
              </a:lnSpc>
              <a:spcBef>
                <a:spcPts val="200"/>
              </a:spcBef>
              <a:spcAft>
                <a:spcPts val="0"/>
              </a:spcAft>
              <a:buClr>
                <a:schemeClr val="accent3"/>
              </a:buClr>
              <a:buSzPts val="1700"/>
              <a:buFont typeface="Merriweather Sans"/>
              <a:buChar char="*"/>
            </a:pPr>
            <a:r>
              <a:rPr lang="en-US" sz="1800">
                <a:latin typeface="Arial"/>
                <a:ea typeface="Arial"/>
                <a:cs typeface="Arial"/>
                <a:sym typeface="Arial"/>
              </a:rPr>
              <a:t>المناداة بإنترنت لغوي أكثر تنوعًا</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المسار الإجرائي C8 للقمة العالمية حول مجتمع المعلومات: التنوع الثقافي والهوية والتنوع اللغوي والمحتوى المحلي</a:t>
            </a:r>
            <a:endParaRPr/>
          </a:p>
          <a:p>
            <a:pPr indent="-182879" lvl="1" marL="731520" rtl="1" algn="r">
              <a:lnSpc>
                <a:spcPct val="100000"/>
              </a:lnSpc>
              <a:spcBef>
                <a:spcPts val="200"/>
              </a:spcBef>
              <a:spcAft>
                <a:spcPts val="0"/>
              </a:spcAft>
              <a:buSzPts val="1700"/>
              <a:buChar char="*"/>
            </a:pPr>
            <a:r>
              <a:rPr lang="en-US" sz="1600">
                <a:latin typeface="Arial"/>
                <a:ea typeface="Arial"/>
                <a:cs typeface="Arial"/>
                <a:sym typeface="Arial"/>
              </a:rPr>
              <a:t>الشراكة مع منتدى حوكمة الإنترنت (IGF) تحت موضوع "اللغة والإدماج – الأسماء متعددة اللغات"</a:t>
            </a:r>
            <a:endParaRPr/>
          </a:p>
          <a:p>
            <a:pPr indent="-182880" lvl="0" marL="274320" rtl="1" algn="r">
              <a:lnSpc>
                <a:spcPct val="100000"/>
              </a:lnSpc>
              <a:spcBef>
                <a:spcPts val="200"/>
              </a:spcBef>
              <a:spcAft>
                <a:spcPts val="0"/>
              </a:spcAft>
              <a:buSzPts val="1700"/>
              <a:buChar char="*"/>
            </a:pPr>
            <a:r>
              <a:rPr lang="en-US">
                <a:latin typeface="Arial"/>
                <a:ea typeface="Arial"/>
                <a:cs typeface="Arial"/>
                <a:sym typeface="Arial"/>
              </a:rPr>
              <a:t>بناء القدرات من أجل تمكين المجتمع من تقديم محتوى لغوي متنوع</a:t>
            </a:r>
            <a:endParaRPr/>
          </a:p>
          <a:p>
            <a:pPr indent="-182879" lvl="1" marL="731520" rtl="1" algn="r">
              <a:lnSpc>
                <a:spcPct val="100000"/>
              </a:lnSpc>
              <a:spcBef>
                <a:spcPts val="200"/>
              </a:spcBef>
              <a:spcAft>
                <a:spcPts val="0"/>
              </a:spcAft>
              <a:buSzPts val="1530"/>
              <a:buChar char="*"/>
            </a:pPr>
            <a:r>
              <a:rPr lang="en-US" sz="1600">
                <a:latin typeface="Arial"/>
                <a:ea typeface="Arial"/>
                <a:cs typeface="Arial"/>
                <a:sym typeface="Arial"/>
              </a:rPr>
              <a:t>مجموعة أدوات "المبادرات الرقمية للشعوب الأصلية"</a:t>
            </a:r>
            <a:endParaRPr/>
          </a:p>
          <a:p>
            <a:pPr indent="-182880" lvl="2" marL="1188720" rtl="1" algn="r">
              <a:lnSpc>
                <a:spcPct val="100000"/>
              </a:lnSpc>
              <a:spcBef>
                <a:spcPts val="200"/>
              </a:spcBef>
              <a:spcAft>
                <a:spcPts val="0"/>
              </a:spcAft>
              <a:buSzPts val="1360"/>
              <a:buChar char="*"/>
            </a:pPr>
            <a:r>
              <a:rPr lang="en-US" sz="1400">
                <a:latin typeface="Arial"/>
                <a:ea typeface="Arial"/>
                <a:cs typeface="Arial"/>
                <a:sym typeface="Arial"/>
              </a:rPr>
              <a:t>يهدف الأسلوب الرئيسي الثالث "التطبيع" إلى تعزيز القبول الشامل لاستخدام لغات الشعوب الأصلية</a:t>
            </a:r>
            <a:endParaRPr/>
          </a:p>
          <a:p>
            <a:pPr indent="-182880" lvl="0" marL="274320" rtl="1" algn="r">
              <a:lnSpc>
                <a:spcPct val="100000"/>
              </a:lnSpc>
              <a:spcBef>
                <a:spcPts val="200"/>
              </a:spcBef>
              <a:spcAft>
                <a:spcPts val="0"/>
              </a:spcAft>
              <a:buSzPts val="1700"/>
              <a:buChar char="*"/>
            </a:pPr>
            <a:r>
              <a:rPr lang="en-US">
                <a:latin typeface="Arial"/>
                <a:ea typeface="Arial"/>
                <a:cs typeface="Arial"/>
                <a:sym typeface="Arial"/>
              </a:rPr>
              <a:t>العمل مع الشركاء من أجل دعم مبادرات القواعد الشعبية</a:t>
            </a:r>
            <a:endParaRPr/>
          </a:p>
          <a:p>
            <a:pPr indent="-182879" lvl="1" marL="731520" rtl="1" algn="r">
              <a:lnSpc>
                <a:spcPct val="100000"/>
              </a:lnSpc>
              <a:spcBef>
                <a:spcPts val="200"/>
              </a:spcBef>
              <a:spcAft>
                <a:spcPts val="0"/>
              </a:spcAft>
              <a:buSzPts val="1530"/>
              <a:buChar char="*"/>
            </a:pPr>
            <a:r>
              <a:rPr lang="en-US" sz="1600">
                <a:latin typeface="Arial"/>
                <a:ea typeface="Arial"/>
                <a:cs typeface="Arial"/>
                <a:sym typeface="Arial"/>
              </a:rPr>
              <a:t>التعاون مع الشركات الفنية من أجل تطوير لوحات مفاتيح للغات الشعوب الأصلية</a:t>
            </a:r>
            <a:endParaRPr/>
          </a:p>
          <a:p>
            <a:pPr indent="-74930" lvl="0" marL="274320" rtl="1" algn="r">
              <a:lnSpc>
                <a:spcPct val="100000"/>
              </a:lnSpc>
              <a:spcBef>
                <a:spcPts val="200"/>
              </a:spcBef>
              <a:spcAft>
                <a:spcPts val="0"/>
              </a:spcAft>
              <a:buSzPts val="1700"/>
              <a:buNone/>
            </a:pPr>
            <a:r>
              <a:t/>
            </a:r>
            <a:endParaRPr>
              <a:latin typeface="Arial"/>
              <a:ea typeface="Arial"/>
              <a:cs typeface="Arial"/>
              <a:sym typeface="Arial"/>
            </a:endParaRPr>
          </a:p>
          <a:p>
            <a:pPr indent="-74930" lvl="0" marL="274320" rtl="1" algn="r">
              <a:lnSpc>
                <a:spcPct val="100000"/>
              </a:lnSpc>
              <a:spcBef>
                <a:spcPts val="200"/>
              </a:spcBef>
              <a:spcAft>
                <a:spcPts val="0"/>
              </a:spcAft>
              <a:buSzPts val="1700"/>
              <a:buNone/>
            </a:pPr>
            <a:r>
              <a:t/>
            </a:r>
            <a:endParaRPr>
              <a:latin typeface="Arial"/>
              <a:ea typeface="Arial"/>
              <a:cs typeface="Arial"/>
              <a:sym typeface="Arial"/>
            </a:endParaRPr>
          </a:p>
          <a:p>
            <a:pPr indent="-74930" lvl="0" marL="274320" rtl="0" algn="l">
              <a:lnSpc>
                <a:spcPct val="100000"/>
              </a:lnSpc>
              <a:spcBef>
                <a:spcPts val="6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480"/>
              </a:spcBef>
              <a:spcAft>
                <a:spcPts val="200"/>
              </a:spcAft>
              <a:buSzPts val="1190"/>
              <a:buNone/>
            </a:pPr>
            <a:r>
              <a:t/>
            </a:r>
            <a:endParaRPr sz="1200">
              <a:latin typeface="Arial"/>
              <a:ea typeface="Arial"/>
              <a:cs typeface="Arial"/>
              <a:sym typeface="Arial"/>
            </a:endParaRPr>
          </a:p>
        </p:txBody>
      </p:sp>
      <p:pic>
        <p:nvPicPr>
          <p:cNvPr descr="文本&#10;&#10;已自动生成说明" id="309" name="Google Shape;309;p39"/>
          <p:cNvPicPr preferRelativeResize="0"/>
          <p:nvPr/>
        </p:nvPicPr>
        <p:blipFill rotWithShape="1">
          <a:blip r:embed="rId3">
            <a:alphaModFix/>
          </a:blip>
          <a:srcRect b="0" l="0" r="0" t="0"/>
          <a:stretch/>
        </p:blipFill>
        <p:spPr>
          <a:xfrm>
            <a:off x="584460" y="471990"/>
            <a:ext cx="3621146" cy="1985261"/>
          </a:xfrm>
          <a:prstGeom prst="rect">
            <a:avLst/>
          </a:prstGeom>
          <a:noFill/>
          <a:ln>
            <a:noFill/>
          </a:ln>
        </p:spPr>
      </p:pic>
      <p:sp>
        <p:nvSpPr>
          <p:cNvPr id="310" name="Google Shape;310;p39"/>
          <p:cNvSpPr/>
          <p:nvPr/>
        </p:nvSpPr>
        <p:spPr>
          <a:xfrm>
            <a:off x="233789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1980824" y="275167"/>
            <a:ext cx="6635578" cy="1121147"/>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التعددية اللغوية والوصول العام إلى مساحة الفضاء الإلكتروني (2003)</a:t>
            </a:r>
            <a:endParaRPr/>
          </a:p>
        </p:txBody>
      </p:sp>
      <p:sp>
        <p:nvSpPr>
          <p:cNvPr id="316" name="Google Shape;316;p40"/>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1" algn="ctr">
              <a:lnSpc>
                <a:spcPct val="100000"/>
              </a:lnSpc>
              <a:spcBef>
                <a:spcPts val="0"/>
              </a:spcBef>
              <a:spcAft>
                <a:spcPts val="0"/>
              </a:spcAft>
              <a:buClr>
                <a:schemeClr val="accent3"/>
              </a:buClr>
              <a:buSzPts val="1700"/>
              <a:buNone/>
            </a:pPr>
            <a:r>
              <a:rPr lang="en-US" sz="1800"/>
              <a:t>توصية فيما يخص تعزيز واستخدام التعددية اللغوية والوصول العام إلى مساحة الفضاء الإلكتروني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1" algn="r">
              <a:lnSpc>
                <a:spcPct val="100000"/>
              </a:lnSpc>
              <a:spcBef>
                <a:spcPts val="0"/>
              </a:spcBef>
              <a:spcAft>
                <a:spcPts val="0"/>
              </a:spcAft>
              <a:buClr>
                <a:schemeClr val="accent3"/>
              </a:buClr>
              <a:buSzPts val="1700"/>
              <a:buFont typeface="Merriweather Sans"/>
              <a:buChar char="*"/>
            </a:pPr>
            <a:r>
              <a:rPr lang="en-US" sz="1800"/>
              <a:t>وتركز التوصية على أربعة جوانب:</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317" name="Google Shape;317;p40"/>
          <p:cNvGrpSpPr/>
          <p:nvPr/>
        </p:nvGrpSpPr>
        <p:grpSpPr>
          <a:xfrm>
            <a:off x="4044432" y="3499308"/>
            <a:ext cx="4384455" cy="2137600"/>
            <a:chOff x="2549953" y="38427"/>
            <a:chExt cx="4384455" cy="2137600"/>
          </a:xfrm>
        </p:grpSpPr>
        <p:sp>
          <p:nvSpPr>
            <p:cNvPr id="318" name="Google Shape;318;p40"/>
            <p:cNvSpPr/>
            <p:nvPr/>
          </p:nvSpPr>
          <p:spPr>
            <a:xfrm flipH="1">
              <a:off x="471136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0"/>
            <p:cNvSpPr txBox="1"/>
            <p:nvPr/>
          </p:nvSpPr>
          <p:spPr>
            <a:xfrm>
              <a:off x="4949784" y="46546"/>
              <a:ext cx="1966955" cy="874202"/>
            </a:xfrm>
            <a:prstGeom prst="rect">
              <a:avLst/>
            </a:prstGeom>
            <a:noFill/>
            <a:ln>
              <a:noFill/>
            </a:ln>
          </p:spPr>
          <p:txBody>
            <a:bodyPr anchorCtr="0" anchor="ctr" bIns="29325" lIns="58650" spcFirstLastPara="1" rIns="14650" wrap="square" tIns="29325">
              <a:noAutofit/>
            </a:bodyPr>
            <a:lstStyle/>
            <a:p>
              <a:pPr indent="0" lvl="0" marL="0" marR="0" rtl="1"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تطوير محتوى وأنظمة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متعددة اللغات</a:t>
              </a:r>
              <a:endParaRPr/>
            </a:p>
          </p:txBody>
        </p:sp>
        <p:sp>
          <p:nvSpPr>
            <p:cNvPr id="320" name="Google Shape;320;p40"/>
            <p:cNvSpPr/>
            <p:nvPr/>
          </p:nvSpPr>
          <p:spPr>
            <a:xfrm flipH="1">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0"/>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تسهيل الوصول إلى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الشبكات والخدمات</a:t>
              </a:r>
              <a:endParaRPr/>
            </a:p>
          </p:txBody>
        </p:sp>
        <p:sp>
          <p:nvSpPr>
            <p:cNvPr id="322" name="Google Shape;322;p40"/>
            <p:cNvSpPr/>
            <p:nvPr/>
          </p:nvSpPr>
          <p:spPr>
            <a:xfrm flipH="1">
              <a:off x="4748903"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0"/>
            <p:cNvSpPr txBox="1"/>
            <p:nvPr/>
          </p:nvSpPr>
          <p:spPr>
            <a:xfrm>
              <a:off x="5186004" y="1301825"/>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تطوير محتوى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النطاقات العامة</a:t>
              </a:r>
              <a:endParaRPr/>
            </a:p>
          </p:txBody>
        </p:sp>
        <p:sp>
          <p:nvSpPr>
            <p:cNvPr id="324" name="Google Shape;324;p40"/>
            <p:cNvSpPr/>
            <p:nvPr/>
          </p:nvSpPr>
          <p:spPr>
            <a:xfrm flipH="1">
              <a:off x="2549953"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0"/>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1"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Open Sans"/>
                  <a:ea typeface="Open Sans"/>
                  <a:cs typeface="Open Sans"/>
                  <a:sym typeface="Open Sans"/>
                </a:rPr>
                <a:t>إعادة تأكيد التوازن العادل بين مصالح أصحاب </a:t>
              </a:r>
              <a:br>
                <a:rPr b="0" i="0" lang="en-US" sz="1100" u="none" cap="none" strike="noStrike">
                  <a:solidFill>
                    <a:schemeClr val="lt1"/>
                  </a:solidFill>
                  <a:latin typeface="Open Sans"/>
                  <a:ea typeface="Open Sans"/>
                  <a:cs typeface="Open Sans"/>
                  <a:sym typeface="Open Sans"/>
                </a:rPr>
              </a:br>
              <a:r>
                <a:rPr b="0" i="0" lang="en-US" sz="1100" u="none" cap="none" strike="noStrike">
                  <a:solidFill>
                    <a:schemeClr val="lt1"/>
                  </a:solidFill>
                  <a:latin typeface="Open Sans"/>
                  <a:ea typeface="Open Sans"/>
                  <a:cs typeface="Open Sans"/>
                  <a:sym typeface="Open Sans"/>
                </a:rPr>
                <a:t>الحقوق والمصلحة العامة</a:t>
              </a:r>
              <a:endParaRPr/>
            </a:p>
          </p:txBody>
        </p:sp>
      </p:grpSp>
      <p:pic>
        <p:nvPicPr>
          <p:cNvPr descr="A picture containing person, crowd, concert band&#10;&#10;Description automatically generated" id="326" name="Google Shape;326;p40"/>
          <p:cNvPicPr preferRelativeResize="0"/>
          <p:nvPr/>
        </p:nvPicPr>
        <p:blipFill rotWithShape="1">
          <a:blip r:embed="rId3">
            <a:alphaModFix/>
          </a:blip>
          <a:srcRect b="0" l="0" r="0" t="0"/>
          <a:stretch/>
        </p:blipFill>
        <p:spPr>
          <a:xfrm>
            <a:off x="372579" y="3429000"/>
            <a:ext cx="3324797" cy="2286755"/>
          </a:xfrm>
          <a:prstGeom prst="rect">
            <a:avLst/>
          </a:prstGeom>
          <a:noFill/>
          <a:ln>
            <a:noFill/>
          </a:ln>
        </p:spPr>
      </p:pic>
      <p:sp>
        <p:nvSpPr>
          <p:cNvPr id="327" name="Google Shape;327;p40"/>
          <p:cNvSpPr/>
          <p:nvPr/>
        </p:nvSpPr>
        <p:spPr>
          <a:xfrm>
            <a:off x="527598"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1"/>
          <p:cNvSpPr txBox="1"/>
          <p:nvPr>
            <p:ph type="title"/>
          </p:nvPr>
        </p:nvSpPr>
        <p:spPr>
          <a:xfrm>
            <a:off x="2258175" y="275167"/>
            <a:ext cx="6513245"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العقد الدولي للغات الشعوب الأصلية</a:t>
            </a:r>
            <a:endParaRPr/>
          </a:p>
        </p:txBody>
      </p:sp>
      <p:sp>
        <p:nvSpPr>
          <p:cNvPr id="333" name="Google Shape;333;p41"/>
          <p:cNvSpPr txBox="1"/>
          <p:nvPr>
            <p:ph idx="1" type="body"/>
          </p:nvPr>
        </p:nvSpPr>
        <p:spPr>
          <a:xfrm>
            <a:off x="203200" y="1905000"/>
            <a:ext cx="6738831" cy="403420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لفت الانتباه إلى الخسارة الكبيرة في لغات السكان الأصليين والحاجة المحلة لحفظ وإحياء وتعزيز لغات الشعوب الأصلية</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اتخاذ الخطوات العاجلة في المستويين الوطني والدولي.</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الخطة الإجرائية العالمية للعقد الدولي للغات الشعوب الأصلية والمحددة في الناحية الموضوعية للتمكين الرقمي من أجل:</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تمكين الشباب والمتخصصين من الشعوب الأصلة بالمهارات الرقمية والثقافة الإعلامية </a:t>
            </a:r>
            <a:br>
              <a:rPr lang="en-US" sz="1400">
                <a:latin typeface="Arial"/>
                <a:ea typeface="Arial"/>
                <a:cs typeface="Arial"/>
                <a:sym typeface="Arial"/>
              </a:rPr>
            </a:br>
            <a:r>
              <a:rPr lang="en-US" sz="1400">
                <a:latin typeface="Arial"/>
                <a:ea typeface="Arial"/>
                <a:cs typeface="Arial"/>
                <a:sym typeface="Arial"/>
              </a:rPr>
              <a:t>والفعالية على الإنترنت.</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تعزيز تمثيل أفضل ووصول متعدد اللغات للغات الشعوب الأصلية في وسائل الإعلام والتكنولوجيا.</a:t>
            </a:r>
            <a:endParaRPr/>
          </a:p>
          <a:p>
            <a:pPr indent="-182880" lvl="2" marL="1188720" rtl="1" algn="r">
              <a:lnSpc>
                <a:spcPct val="100000"/>
              </a:lnSpc>
              <a:spcBef>
                <a:spcPts val="0"/>
              </a:spcBef>
              <a:spcAft>
                <a:spcPts val="0"/>
              </a:spcAft>
              <a:buSzPts val="1700"/>
              <a:buChar char="*"/>
            </a:pPr>
            <a:r>
              <a:rPr lang="en-US" sz="1400">
                <a:latin typeface="Arial"/>
                <a:ea typeface="Arial"/>
                <a:cs typeface="Arial"/>
                <a:sym typeface="Arial"/>
              </a:rPr>
              <a:t>دعم وتعزيز الشراكات بين القطاع العام والخاص وتطوير معايير من أجل رقمنة اللغات ومشاركة الشعوب الأصلية في صناعة المحتوى.</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تضطلع منظمة الأمم المتحدة للتربية والعلوم والثقافة "اليونسكو" بدول الوكالة الرئيسية بالنسبة لمبادرة "العقد الدولي"، بالتعاون مع إدارة الشئون الاقتصادية والاجتماعية التابعة للأمم المتحدة UNDESA وغيرها من الوكالات المعنية، ضمن الموارد الحالية.</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تأسيس مجموعة عمل مخصصة ومفصلة من أجل العمل على الجودة الرقمية والنطاقات.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200">
              <a:latin typeface="Arial"/>
              <a:ea typeface="Arial"/>
              <a:cs typeface="Arial"/>
              <a:sym typeface="Arial"/>
            </a:endParaRPr>
          </a:p>
        </p:txBody>
      </p:sp>
      <p:sp>
        <p:nvSpPr>
          <p:cNvPr id="334" name="Google Shape;334;p41"/>
          <p:cNvSpPr/>
          <p:nvPr/>
        </p:nvSpPr>
        <p:spPr>
          <a:xfrm>
            <a:off x="4024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335" name="Google Shape;335;p41"/>
          <p:cNvSpPr txBox="1"/>
          <p:nvPr/>
        </p:nvSpPr>
        <p:spPr>
          <a:xfrm>
            <a:off x="6870911" y="1612224"/>
            <a:ext cx="1798172" cy="315471"/>
          </a:xfrm>
          <a:prstGeom prst="rect">
            <a:avLst/>
          </a:prstGeom>
          <a:noFill/>
          <a:ln>
            <a:noFill/>
          </a:ln>
        </p:spPr>
        <p:txBody>
          <a:bodyPr anchorCtr="0" anchor="t" bIns="34275" lIns="68575" spcFirstLastPara="1" rIns="68575" wrap="square" tIns="34275">
            <a:spAutoFit/>
          </a:bodyPr>
          <a:lstStyle/>
          <a:p>
            <a:pPr indent="0" lvl="0" marL="0" marR="0" rtl="1"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IDIL 2022-2032</a:t>
            </a:r>
            <a:endParaRPr/>
          </a:p>
        </p:txBody>
      </p:sp>
      <p:pic>
        <p:nvPicPr>
          <p:cNvPr descr="Gráfico, Gráfico de proyección solar&#10;&#10;Descripción generada automáticamente" id="336" name="Google Shape;336;p41"/>
          <p:cNvPicPr preferRelativeResize="0"/>
          <p:nvPr/>
        </p:nvPicPr>
        <p:blipFill rotWithShape="1">
          <a:blip r:embed="rId4">
            <a:alphaModFix/>
          </a:blip>
          <a:srcRect b="0" l="0" r="0" t="0"/>
          <a:stretch/>
        </p:blipFill>
        <p:spPr>
          <a:xfrm>
            <a:off x="6994481" y="1934514"/>
            <a:ext cx="1615982" cy="2133937"/>
          </a:xfrm>
          <a:prstGeom prst="rect">
            <a:avLst/>
          </a:prstGeom>
          <a:noFill/>
          <a:ln>
            <a:noFill/>
          </a:ln>
        </p:spPr>
      </p:pic>
      <p:pic>
        <p:nvPicPr>
          <p:cNvPr id="337" name="Google Shape;337;p41"/>
          <p:cNvPicPr preferRelativeResize="0"/>
          <p:nvPr/>
        </p:nvPicPr>
        <p:blipFill rotWithShape="1">
          <a:blip r:embed="rId5">
            <a:alphaModFix/>
          </a:blip>
          <a:srcRect b="0" l="0" r="0" t="0"/>
          <a:stretch/>
        </p:blipFill>
        <p:spPr>
          <a:xfrm>
            <a:off x="6994481" y="4202707"/>
            <a:ext cx="1615982" cy="22104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التعددية اللغوية، مفتاح الإدماج الرقمي</a:t>
            </a:r>
            <a:endParaRPr/>
          </a:p>
        </p:txBody>
      </p:sp>
      <p:sp>
        <p:nvSpPr>
          <p:cNvPr id="111" name="Google Shape;111;p6"/>
          <p:cNvSpPr txBox="1"/>
          <p:nvPr>
            <p:ph idx="1" type="body"/>
          </p:nvPr>
        </p:nvSpPr>
        <p:spPr>
          <a:xfrm>
            <a:off x="320674" y="1318686"/>
            <a:ext cx="8687401" cy="5106828"/>
          </a:xfrm>
          <a:prstGeom prst="rect">
            <a:avLst/>
          </a:prstGeom>
          <a:noFill/>
          <a:ln>
            <a:noFill/>
          </a:ln>
        </p:spPr>
        <p:txBody>
          <a:bodyPr anchorCtr="0" anchor="t" bIns="45700" lIns="91425" spcFirstLastPara="1" rIns="91425" wrap="square" tIns="45700">
            <a:noAutofit/>
          </a:bodyPr>
          <a:lstStyle/>
          <a:p>
            <a:pPr indent="-336550" lvl="0" marL="457200" marR="0" rtl="1" algn="r">
              <a:lnSpc>
                <a:spcPct val="100000"/>
              </a:lnSpc>
              <a:spcBef>
                <a:spcPts val="400"/>
              </a:spcBef>
              <a:spcAft>
                <a:spcPts val="0"/>
              </a:spcAft>
              <a:buClr>
                <a:schemeClr val="accent3"/>
              </a:buClr>
              <a:buSzPts val="1700"/>
              <a:buFont typeface="Merriweather Sans"/>
              <a:buChar char="*"/>
            </a:pPr>
            <a:r>
              <a:rPr lang="en-US" sz="1800">
                <a:latin typeface="Open Sans Light"/>
                <a:ea typeface="Open Sans Light"/>
                <a:cs typeface="Open Sans Light"/>
                <a:sym typeface="Open Sans Light"/>
              </a:rPr>
              <a:t>يسهم الإنترنت المتنوع لغويًا إسهامًا كبيرًا في بناء مجتمع قائم على المعرفة من خلال رأب الانقسام الرقمي.</a:t>
            </a:r>
            <a:endParaRPr/>
          </a:p>
          <a:p>
            <a:pPr indent="0" lvl="0" marL="0" rtl="0" algn="l">
              <a:lnSpc>
                <a:spcPct val="100000"/>
              </a:lnSpc>
              <a:spcBef>
                <a:spcPts val="0"/>
              </a:spcBef>
              <a:spcAft>
                <a:spcPts val="0"/>
              </a:spcAft>
              <a:buSzPts val="1700"/>
              <a:buNone/>
            </a:pPr>
            <a:r>
              <a:t/>
            </a:r>
            <a:endParaRPr b="0" i="0" sz="1800" u="none" strike="noStrike">
              <a:solidFill>
                <a:srgbClr val="000000"/>
              </a:solidFill>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وهي أحد المبادئ الأساسية في </a:t>
            </a:r>
            <a:r>
              <a:rPr lang="en-US" sz="1800" u="sng">
                <a:solidFill>
                  <a:schemeClr val="hlink"/>
                </a:solidFill>
                <a:latin typeface="Open Sans Light"/>
                <a:ea typeface="Open Sans Light"/>
                <a:cs typeface="Open Sans Light"/>
                <a:sym typeface="Open Sans Light"/>
                <a:hlinkClick r:id="rId3"/>
              </a:rPr>
              <a:t>إعلان جنيف الصادر عن القمة العالمية لمجتمع المعلومات</a:t>
            </a:r>
            <a:r>
              <a:rPr lang="en-US" sz="1800">
                <a:latin typeface="Open Sans Light"/>
                <a:ea typeface="Open Sans Light"/>
                <a:cs typeface="Open Sans Light"/>
                <a:sym typeface="Open Sans Light"/>
              </a:rPr>
              <a:t> في عام 2003، </a:t>
            </a:r>
            <a:br>
              <a:rPr lang="en-US" sz="1800">
                <a:latin typeface="Open Sans Light"/>
                <a:ea typeface="Open Sans Light"/>
                <a:cs typeface="Open Sans Light"/>
                <a:sym typeface="Open Sans Light"/>
              </a:rPr>
            </a:br>
            <a:r>
              <a:rPr lang="en-US" sz="1800">
                <a:latin typeface="Open Sans Light"/>
                <a:ea typeface="Open Sans Light"/>
                <a:cs typeface="Open Sans Light"/>
                <a:sym typeface="Open Sans Light"/>
              </a:rPr>
              <a:t>الذي تحول فيما بعد إلى الالتزام "نحو تعدد لغات الإنترنت" في </a:t>
            </a:r>
            <a:r>
              <a:rPr lang="en-US" sz="1800" u="sng">
                <a:solidFill>
                  <a:schemeClr val="hlink"/>
                </a:solidFill>
                <a:latin typeface="Open Sans Light"/>
                <a:ea typeface="Open Sans Light"/>
                <a:cs typeface="Open Sans Light"/>
                <a:sym typeface="Open Sans Light"/>
                <a:hlinkClick r:id="rId4"/>
              </a:rPr>
              <a:t>جدول أعمال تونس للقمة العالمية لمجتمع المعلومات </a:t>
            </a:r>
            <a:r>
              <a:rPr lang="en-US" sz="1800" u="sng">
                <a:solidFill>
                  <a:schemeClr val="hlink"/>
                </a:solidFill>
                <a:latin typeface="Arial"/>
                <a:ea typeface="Arial"/>
                <a:cs typeface="Arial"/>
                <a:sym typeface="Arial"/>
                <a:hlinkClick r:id="rId5"/>
              </a:rPr>
              <a:t>WSIS</a:t>
            </a:r>
            <a:r>
              <a:rPr lang="en-US" sz="1800">
                <a:latin typeface="Open Sans Light"/>
                <a:ea typeface="Open Sans Light"/>
                <a:cs typeface="Open Sans Light"/>
                <a:sym typeface="Open Sans Light"/>
              </a:rPr>
              <a:t> في عام 2005.</a:t>
            </a:r>
            <a:endParaRPr/>
          </a:p>
          <a:p>
            <a:pPr indent="-325755" lvl="1" marL="914400" rtl="1" algn="r">
              <a:lnSpc>
                <a:spcPct val="100000"/>
              </a:lnSpc>
              <a:spcBef>
                <a:spcPts val="0"/>
              </a:spcBef>
              <a:spcAft>
                <a:spcPts val="0"/>
              </a:spcAft>
              <a:buSzPts val="1530"/>
              <a:buChar char="*"/>
            </a:pPr>
            <a:r>
              <a:rPr lang="en-US">
                <a:latin typeface="Open Sans Light"/>
                <a:ea typeface="Open Sans Light"/>
                <a:cs typeface="Open Sans Light"/>
                <a:sym typeface="Open Sans Light"/>
              </a:rPr>
              <a:t>تعزيز إدخال التعددية اللغوية في أسماء النطاقات وعناوين البريد الإلكتروني من خلال تنفيذ برامج وتقوية التعاون من أجل النشر والاستخدام العالمي لها.</a:t>
            </a:r>
            <a:endParaRPr/>
          </a:p>
          <a:p>
            <a:pPr indent="-228600" lvl="0" marL="457200" rtl="0" algn="l">
              <a:lnSpc>
                <a:spcPct val="100000"/>
              </a:lnSpc>
              <a:spcBef>
                <a:spcPts val="0"/>
              </a:spcBef>
              <a:spcAft>
                <a:spcPts val="0"/>
              </a:spcAft>
              <a:buSzPts val="1700"/>
              <a:buNone/>
            </a:pPr>
            <a:r>
              <a:t/>
            </a:r>
            <a:endParaRPr>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طلبت منظمة الأمم المتحدة للتربية والعلوم والثقافة "اليونسكو" في توصياتها الصادرة في عام 2003 بشأن </a:t>
            </a:r>
            <a:r>
              <a:rPr lang="en-US" sz="1800" u="sng">
                <a:solidFill>
                  <a:schemeClr val="hlink"/>
                </a:solidFill>
                <a:latin typeface="Open Sans Light"/>
                <a:ea typeface="Open Sans Light"/>
                <a:cs typeface="Open Sans Light"/>
                <a:sym typeface="Open Sans Light"/>
                <a:hlinkClick r:id="rId6"/>
              </a:rPr>
              <a:t>التعددية اللغوية والوصول الشامل إلى الفضاء السيبراني</a:t>
            </a:r>
            <a:r>
              <a:rPr lang="en-US" sz="1800">
                <a:latin typeface="Open Sans Light"/>
                <a:ea typeface="Open Sans Light"/>
                <a:cs typeface="Open Sans Light"/>
                <a:sym typeface="Open Sans Light"/>
              </a:rPr>
              <a:t> تخفيف وطأة الحواجز اللغوية على الإنترنت من خلال الوصول إلى المحتوى وبناء القدرات والسياسات الوطنية والبحث التعاوني والتنمية والتكييف المحلي للتكنولوجيا باستخدام قدرات موسعة متعددة اللغات.</a:t>
            </a:r>
            <a:endParaRPr/>
          </a:p>
          <a:p>
            <a:pPr indent="-228600" lvl="0" marL="457200" rtl="0" algn="l">
              <a:lnSpc>
                <a:spcPct val="100000"/>
              </a:lnSpc>
              <a:spcBef>
                <a:spcPts val="0"/>
              </a:spcBef>
              <a:spcAft>
                <a:spcPts val="0"/>
              </a:spcAft>
              <a:buSzPts val="1700"/>
              <a:buNone/>
            </a:pPr>
            <a:r>
              <a:t/>
            </a:r>
            <a:endParaRPr sz="1800">
              <a:latin typeface="Open Sans Light"/>
              <a:ea typeface="Open Sans Light"/>
              <a:cs typeface="Open Sans Light"/>
              <a:sym typeface="Open Sans Light"/>
            </a:endParaRPr>
          </a:p>
          <a:p>
            <a:pPr indent="-336550" lvl="0" marL="457200" rtl="1" algn="r">
              <a:lnSpc>
                <a:spcPct val="100000"/>
              </a:lnSpc>
              <a:spcBef>
                <a:spcPts val="0"/>
              </a:spcBef>
              <a:spcAft>
                <a:spcPts val="0"/>
              </a:spcAft>
              <a:buSzPts val="1700"/>
              <a:buChar char="*"/>
            </a:pPr>
            <a:r>
              <a:rPr lang="en-US" sz="1800">
                <a:latin typeface="Open Sans Light"/>
                <a:ea typeface="Open Sans Light"/>
                <a:cs typeface="Open Sans Light"/>
                <a:sym typeface="Open Sans Light"/>
              </a:rPr>
              <a:t>في الآونة الأخيرة، يطالب </a:t>
            </a:r>
            <a:r>
              <a:rPr lang="en-US" sz="1800" u="sng">
                <a:solidFill>
                  <a:schemeClr val="hlink"/>
                </a:solidFill>
                <a:latin typeface="Open Sans Light"/>
                <a:ea typeface="Open Sans Light"/>
                <a:cs typeface="Open Sans Light"/>
                <a:sym typeface="Open Sans Light"/>
                <a:hlinkClick r:id="rId7"/>
              </a:rPr>
              <a:t>الميثاق الرقمي العالمي</a:t>
            </a:r>
            <a:r>
              <a:rPr lang="en-US" sz="1800">
                <a:latin typeface="Open Sans Light"/>
                <a:ea typeface="Open Sans Light"/>
                <a:cs typeface="Open Sans Light"/>
                <a:sym typeface="Open Sans Light"/>
              </a:rPr>
              <a:t> بجعل الوصول إلى التقنيات الرقمية أكثر سهولة وأقدر على تحمل نفقاتها لكل شخص، بما في ذلك مختلف اللغات والأنساق.</a:t>
            </a:r>
            <a:endParaRPr/>
          </a:p>
          <a:p>
            <a:pPr indent="-228600" lvl="0" marL="457200" rtl="0" algn="l">
              <a:lnSpc>
                <a:spcPct val="100000"/>
              </a:lnSpc>
              <a:spcBef>
                <a:spcPts val="0"/>
              </a:spcBef>
              <a:spcAft>
                <a:spcPts val="0"/>
              </a:spcAft>
              <a:buSzPts val="1700"/>
              <a:buNone/>
            </a:pPr>
            <a:r>
              <a:t/>
            </a:r>
            <a:endParaRPr sz="1800">
              <a:latin typeface="Open Sans Light"/>
              <a:ea typeface="Open Sans Light"/>
              <a:cs typeface="Open Sans Light"/>
              <a:sym typeface="Open Sans Light"/>
            </a:endParaRPr>
          </a:p>
          <a:p>
            <a:pPr indent="0" lvl="0" marL="91440" rtl="0" algn="l">
              <a:lnSpc>
                <a:spcPct val="100000"/>
              </a:lnSpc>
              <a:spcBef>
                <a:spcPts val="0"/>
              </a:spcBef>
              <a:spcAft>
                <a:spcPts val="0"/>
              </a:spcAft>
              <a:buClr>
                <a:schemeClr val="accent3"/>
              </a:buClr>
              <a:buSzPts val="1530"/>
              <a:buNone/>
            </a:pPr>
            <a:r>
              <a:t/>
            </a:r>
            <a:endParaRPr sz="1800">
              <a:latin typeface="Open Sans Light"/>
              <a:ea typeface="Open Sans Light"/>
              <a:cs typeface="Open Sans Light"/>
              <a:sym typeface="Open Sans Light"/>
            </a:endParaRPr>
          </a:p>
          <a:p>
            <a:pPr indent="0" lvl="0" marL="91440" rtl="0" algn="l">
              <a:lnSpc>
                <a:spcPct val="100000"/>
              </a:lnSpc>
              <a:spcBef>
                <a:spcPts val="1200"/>
              </a:spcBef>
              <a:spcAft>
                <a:spcPts val="0"/>
              </a:spcAft>
              <a:buSzPts val="1700"/>
              <a:buNone/>
            </a:pPr>
            <a:r>
              <a:t/>
            </a:r>
            <a:endParaRPr>
              <a:latin typeface="Open Sans Light"/>
              <a:ea typeface="Open Sans Light"/>
              <a:cs typeface="Open Sans Light"/>
              <a:sym typeface="Open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type="title"/>
          </p:nvPr>
        </p:nvSpPr>
        <p:spPr>
          <a:xfrm>
            <a:off x="2363218" y="275167"/>
            <a:ext cx="6513245"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أطلس العالم للغات من منظمة الأمم المتحدة للتربية والعلوم والثقافة "اليونسكو"</a:t>
            </a:r>
            <a:endParaRPr/>
          </a:p>
        </p:txBody>
      </p:sp>
      <p:sp>
        <p:nvSpPr>
          <p:cNvPr id="343" name="Google Shape;343;p42"/>
          <p:cNvSpPr txBox="1"/>
          <p:nvPr>
            <p:ph idx="1" type="body"/>
          </p:nvPr>
        </p:nvSpPr>
        <p:spPr>
          <a:xfrm>
            <a:off x="3630976" y="1418167"/>
            <a:ext cx="5360323" cy="516466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أطلس لغات العالم هو أداة تفاعلية عبر الإنترنت توثّق حالة اللغات حول العالم، وتهدف إلى تقديم سجلات مفصّلة للغات لتكون أدوات تواصل </a:t>
            </a:r>
            <a:br>
              <a:rPr lang="en-US" sz="1600">
                <a:latin typeface="Arial"/>
                <a:ea typeface="Arial"/>
                <a:cs typeface="Arial"/>
                <a:sym typeface="Arial"/>
              </a:rPr>
            </a:br>
            <a:r>
              <a:rPr lang="en-US" sz="1600">
                <a:latin typeface="Arial"/>
                <a:ea typeface="Arial"/>
                <a:cs typeface="Arial"/>
                <a:sym typeface="Arial"/>
              </a:rPr>
              <a:t>وموارد معرفية في سياقيها الاجتماعي الثقافي والاجتماعي السياسي.</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يغطي الأطلس 8,324 لغة موثقة بمعرفة الحكومات والمؤسسات والأوساط الأكاديمية، وما يزال قيد الاستخدام منها حوالي 7,000 لغة.</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تتعاون اليونسكو مع نقاط الاتصال التي ترشحها الدول الأعضاء من أجل جمع وتوثيق التنوع اللغوي، وتقدم في الوقت نفسه تدريبًا لتعزيز قدرتها </a:t>
            </a:r>
            <a:br>
              <a:rPr lang="en-US" sz="1600">
                <a:latin typeface="Arial"/>
                <a:ea typeface="Arial"/>
                <a:cs typeface="Arial"/>
                <a:sym typeface="Arial"/>
              </a:rPr>
            </a:br>
            <a:r>
              <a:rPr lang="en-US" sz="1600">
                <a:latin typeface="Arial"/>
                <a:ea typeface="Arial"/>
                <a:cs typeface="Arial"/>
                <a:sym typeface="Arial"/>
              </a:rPr>
              <a:t>على التحول الرقمي.</a:t>
            </a:r>
            <a:endParaRPr/>
          </a:p>
          <a:p>
            <a:pPr indent="-182880" lvl="0" marL="274320" rtl="1" algn="r">
              <a:lnSpc>
                <a:spcPct val="100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يستكشف الأطلس استخدام واجهة برمجة التطبيقات (API) في تعزيز الوصول إلى الأدوات الرقمية مع التركيز على لغات الشعوب الأصلية واللغات ذات الموارد المنخفضة:</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أداة الترجمة المتاحة على الإنترنت والتي تتيح بيانات مفتوحة من </a:t>
            </a:r>
            <a:br>
              <a:rPr lang="en-US" sz="1600">
                <a:latin typeface="Arial"/>
                <a:ea typeface="Arial"/>
                <a:cs typeface="Arial"/>
                <a:sym typeface="Arial"/>
              </a:rPr>
            </a:br>
            <a:r>
              <a:rPr lang="en-US" sz="1600">
                <a:latin typeface="Arial"/>
                <a:ea typeface="Arial"/>
                <a:cs typeface="Arial"/>
                <a:sym typeface="Arial"/>
              </a:rPr>
              <a:t>أحل ترجمات رفيعة المستوى.</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نماذج تحويل الكلام إلى نص بالذكاء الاصطناعي.</a:t>
            </a:r>
            <a:endParaRPr/>
          </a:p>
          <a:p>
            <a:pPr indent="-182879" lvl="1" marL="731520" rtl="1" algn="r">
              <a:lnSpc>
                <a:spcPct val="100000"/>
              </a:lnSpc>
              <a:spcBef>
                <a:spcPts val="0"/>
              </a:spcBef>
              <a:spcAft>
                <a:spcPts val="0"/>
              </a:spcAft>
              <a:buSzPts val="1700"/>
              <a:buChar char="*"/>
            </a:pPr>
            <a:r>
              <a:rPr lang="en-US" sz="1600">
                <a:latin typeface="Arial"/>
                <a:ea typeface="Arial"/>
                <a:cs typeface="Arial"/>
                <a:sym typeface="Arial"/>
              </a:rPr>
              <a:t>قواميس لغات السكان الأصليين المتاحة على الإنترنت</a:t>
            </a:r>
            <a:endParaRPr/>
          </a:p>
        </p:txBody>
      </p:sp>
      <p:sp>
        <p:nvSpPr>
          <p:cNvPr id="344" name="Google Shape;344;p42"/>
          <p:cNvSpPr/>
          <p:nvPr/>
        </p:nvSpPr>
        <p:spPr>
          <a:xfrm>
            <a:off x="320041"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345" name="Google Shape;345;p42"/>
          <p:cNvPicPr preferRelativeResize="0"/>
          <p:nvPr/>
        </p:nvPicPr>
        <p:blipFill rotWithShape="1">
          <a:blip r:embed="rId4">
            <a:alphaModFix/>
          </a:blip>
          <a:srcRect b="0" l="0" r="0" t="0"/>
          <a:stretch/>
        </p:blipFill>
        <p:spPr>
          <a:xfrm>
            <a:off x="267537" y="1548740"/>
            <a:ext cx="3302249" cy="2315647"/>
          </a:xfrm>
          <a:prstGeom prst="rect">
            <a:avLst/>
          </a:prstGeom>
          <a:noFill/>
          <a:ln>
            <a:noFill/>
          </a:ln>
        </p:spPr>
      </p:pic>
      <p:pic>
        <p:nvPicPr>
          <p:cNvPr descr="Qr code&#10;&#10;Description automatically generated" id="346" name="Google Shape;346;p42"/>
          <p:cNvPicPr preferRelativeResize="0"/>
          <p:nvPr/>
        </p:nvPicPr>
        <p:blipFill rotWithShape="1">
          <a:blip r:embed="rId5">
            <a:alphaModFix/>
          </a:blip>
          <a:srcRect b="0" l="0" r="0" t="0"/>
          <a:stretch/>
        </p:blipFill>
        <p:spPr>
          <a:xfrm>
            <a:off x="1170992" y="4741453"/>
            <a:ext cx="1495335" cy="1474566"/>
          </a:xfrm>
          <a:prstGeom prst="rect">
            <a:avLst/>
          </a:prstGeom>
          <a:noFill/>
          <a:ln>
            <a:noFill/>
          </a:ln>
        </p:spPr>
      </p:pic>
      <p:sp>
        <p:nvSpPr>
          <p:cNvPr id="347" name="Google Shape;347;p42"/>
          <p:cNvSpPr txBox="1"/>
          <p:nvPr/>
        </p:nvSpPr>
        <p:spPr>
          <a:xfrm>
            <a:off x="535876" y="4156678"/>
            <a:ext cx="2765569" cy="58477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hlinkClick r:id="rId6">
                  <a:extLst>
                    <a:ext uri="{A12FA001-AC4F-418D-AE19-62706E023703}">
                      <ahyp:hlinkClr val="tx"/>
                    </a:ext>
                  </a:extLst>
                </a:hlinkClick>
              </a:rPr>
              <a:t>/https://en.wal.unesco.org</a:t>
            </a:r>
            <a:endParaRPr b="0" i="0" sz="1600" u="sng" cap="none" strike="noStrike">
              <a:solidFill>
                <a:srgbClr val="000000"/>
              </a:solidFill>
              <a:latin typeface="Arial"/>
              <a:ea typeface="Arial"/>
              <a:cs typeface="Arial"/>
              <a:sym typeface="Arial"/>
              <a:hlinkClick r:id="rId7">
                <a:extLst>
                  <a:ext uri="{A12FA001-AC4F-418D-AE19-62706E023703}">
                    <ahyp:hlinkClr val="tx"/>
                  </a:ext>
                </a:extLst>
              </a:hlinkClick>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4"/>
          <p:cNvSpPr txBox="1"/>
          <p:nvPr>
            <p:ph type="title"/>
          </p:nvPr>
        </p:nvSpPr>
        <p:spPr>
          <a:xfrm>
            <a:off x="320042" y="275167"/>
            <a:ext cx="8450746"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latin typeface="Arial"/>
                <a:ea typeface="Arial"/>
                <a:cs typeface="Arial"/>
                <a:sym typeface="Arial"/>
              </a:rPr>
              <a:t>برنامج نطاقات gTLD الجديدة من ICANN: الجولة القادمة وبرنامج دعم مقدم الطلب</a:t>
            </a:r>
            <a:endParaRPr/>
          </a:p>
        </p:txBody>
      </p:sp>
      <p:sp>
        <p:nvSpPr>
          <p:cNvPr id="353" name="Google Shape;353;p64"/>
          <p:cNvSpPr txBox="1"/>
          <p:nvPr>
            <p:ph idx="1" type="body"/>
          </p:nvPr>
        </p:nvSpPr>
        <p:spPr>
          <a:xfrm>
            <a:off x="320675" y="1614711"/>
            <a:ext cx="8450746" cy="4855838"/>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تلوح في الأفق فرص جديدة للحصول على أحد نطاقات المستوى الأعلى العامة الجديدة (gTLD)، بما في ذلك أسماء النطاقات المدوَّلة (IDN).</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من المتوقع أن يُفتح باب تقديم الطلبات للجولة القادمة في الربع الثاني من عام 2026.</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ستساعد التوسعة القادمة لنظام أسماء النطاقات (DNS) الأشخاص والمؤسسات على إدارة تواجدهم وهويتهم على الإنترنت.</a:t>
            </a:r>
            <a:endParaRPr/>
          </a:p>
          <a:p>
            <a:pPr indent="0" lvl="0" marL="91440" rtl="0" algn="l">
              <a:lnSpc>
                <a:spcPct val="100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ستساعد أسماء النطاقات بمختلف اللغات والنصوص في بناء الإدماج الرقمي عبر الإنترنت.</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سيفيد برنامج دعم مقدم الطلب (ASP) مقدمي الطلبات في المناطق المهمشة والأسواق الناشئة.</a:t>
            </a:r>
            <a:endParaRPr/>
          </a:p>
          <a:p>
            <a:pPr indent="-182879" lvl="1" marL="731520" rtl="1" algn="r">
              <a:lnSpc>
                <a:spcPct val="100000"/>
              </a:lnSpc>
              <a:spcBef>
                <a:spcPts val="0"/>
              </a:spcBef>
              <a:spcAft>
                <a:spcPts val="0"/>
              </a:spcAft>
              <a:buSzPts val="1530"/>
              <a:buChar char="*"/>
            </a:pPr>
            <a:r>
              <a:rPr lang="en-US" sz="1600">
                <a:latin typeface="Arial"/>
                <a:ea typeface="Arial"/>
                <a:cs typeface="Arial"/>
                <a:sym typeface="Arial"/>
              </a:rPr>
              <a:t>يشمل الدعم المالي وغير المالي لمقدمي الطلبات المؤهلين.</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المزيد من التفاصيل حول هذين البرنامجين مشمول أدناه.</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6"/>
          <p:cNvSpPr txBox="1"/>
          <p:nvPr>
            <p:ph type="title"/>
          </p:nvPr>
        </p:nvSpPr>
        <p:spPr>
          <a:xfrm>
            <a:off x="2055859" y="1380204"/>
            <a:ext cx="6598247" cy="2048796"/>
          </a:xfrm>
          <a:prstGeom prst="rect">
            <a:avLst/>
          </a:prstGeom>
          <a:noFill/>
          <a:ln>
            <a:noFill/>
          </a:ln>
        </p:spPr>
        <p:txBody>
          <a:bodyPr anchorCtr="0" anchor="ctr" bIns="0" lIns="0" spcFirstLastPara="1" rIns="0" wrap="square" tIns="0">
            <a:noAutofit/>
          </a:bodyPr>
          <a:lstStyle/>
          <a:p>
            <a:pPr indent="0" lvl="0" marL="0" rtl="1" algn="r">
              <a:lnSpc>
                <a:spcPct val="100000"/>
              </a:lnSpc>
              <a:spcBef>
                <a:spcPts val="0"/>
              </a:spcBef>
              <a:spcAft>
                <a:spcPts val="0"/>
              </a:spcAft>
              <a:buClr>
                <a:schemeClr val="lt1"/>
              </a:buClr>
              <a:buSzPts val="4000"/>
              <a:buFont typeface="Arial"/>
              <a:buNone/>
            </a:pPr>
            <a:r>
              <a:rPr lang="en-US" sz="4000"/>
              <a:t>إنترنت أكثر شمولاً: برنامج دعم مقدم الطلب على نطاقات gTLD الجديدة</a:t>
            </a:r>
            <a:endParaRPr/>
          </a:p>
        </p:txBody>
      </p:sp>
      <p:sp>
        <p:nvSpPr>
          <p:cNvPr id="359" name="Google Shape;359;p36"/>
          <p:cNvSpPr txBox="1"/>
          <p:nvPr/>
        </p:nvSpPr>
        <p:spPr>
          <a:xfrm>
            <a:off x="2055858" y="3673404"/>
            <a:ext cx="6598247" cy="276999"/>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 إتاحة الفرصة أمام المجتمعات، والمنظمات والمناطق حول العالم</a:t>
            </a:r>
            <a:endParaRPr/>
          </a:p>
        </p:txBody>
      </p:sp>
      <p:grpSp>
        <p:nvGrpSpPr>
          <p:cNvPr id="360" name="Google Shape;360;p36"/>
          <p:cNvGrpSpPr/>
          <p:nvPr/>
        </p:nvGrpSpPr>
        <p:grpSpPr>
          <a:xfrm flipH="1">
            <a:off x="-5394" y="-806853"/>
            <a:ext cx="4172281" cy="7664853"/>
            <a:chOff x="4971719" y="-806853"/>
            <a:chExt cx="4172281" cy="7664853"/>
          </a:xfrm>
        </p:grpSpPr>
        <p:sp>
          <p:nvSpPr>
            <p:cNvPr id="361" name="Google Shape;361;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362" name="Google Shape;362;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363" name="Google Shape;363;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364" name="Google Shape;364;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65" name="Google Shape;365;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366" name="Google Shape;366;p36"/>
            <p:cNvPicPr preferRelativeResize="0"/>
            <p:nvPr/>
          </p:nvPicPr>
          <p:blipFill rotWithShape="1">
            <a:blip r:embed="rId4">
              <a:alphaModFix/>
            </a:blip>
            <a:srcRect b="0" l="0" r="0" t="0"/>
            <a:stretch/>
          </p:blipFill>
          <p:spPr>
            <a:xfrm flipH="1">
              <a:off x="7138247" y="294969"/>
              <a:ext cx="800100" cy="800100"/>
            </a:xfrm>
            <a:prstGeom prst="rect">
              <a:avLst/>
            </a:prstGeom>
            <a:noFill/>
            <a:ln>
              <a:noFill/>
            </a:ln>
          </p:spPr>
        </p:pic>
      </p:gr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cxnSp>
        <p:nvCxnSpPr>
          <p:cNvPr id="372" name="Google Shape;372;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373" name="Google Shape;373;p4"/>
          <p:cNvSpPr txBox="1"/>
          <p:nvPr>
            <p:ph type="title"/>
          </p:nvPr>
        </p:nvSpPr>
        <p:spPr>
          <a:xfrm>
            <a:off x="536171" y="900001"/>
            <a:ext cx="8023029" cy="57577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برنامج نطاقات gTLD الجديدة</a:t>
            </a:r>
            <a:endParaRPr/>
          </a:p>
        </p:txBody>
      </p:sp>
      <p:sp>
        <p:nvSpPr>
          <p:cNvPr id="374" name="Google Shape;374;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
          <p:cNvSpPr txBox="1"/>
          <p:nvPr/>
        </p:nvSpPr>
        <p:spPr>
          <a:xfrm>
            <a:off x="4849499" y="1689187"/>
            <a:ext cx="3709703" cy="1231106"/>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إن </a:t>
            </a:r>
            <a:r>
              <a:rPr b="1" i="0" lang="en-US" sz="2000" u="none" cap="none" strike="noStrike">
                <a:solidFill>
                  <a:srgbClr val="F1633E"/>
                </a:solidFill>
                <a:latin typeface="Arial"/>
                <a:ea typeface="Arial"/>
                <a:cs typeface="Arial"/>
                <a:sym typeface="Arial"/>
              </a:rPr>
              <a:t>برنامج نطاقات المستوى الأعلى العامة (gTLD) الجديدة </a:t>
            </a:r>
            <a:r>
              <a:rPr b="0" i="0" lang="en-US" sz="2000" u="none" cap="none" strike="noStrike">
                <a:solidFill>
                  <a:srgbClr val="0B3458"/>
                </a:solidFill>
                <a:latin typeface="Arial"/>
                <a:ea typeface="Arial"/>
                <a:cs typeface="Arial"/>
                <a:sym typeface="Arial"/>
              </a:rPr>
              <a:t>عبارة عن مبادرة بقيادة المجتمع لتمكين التوسع المستمر في نظام أسماء النطاقات.</a:t>
            </a:r>
            <a:endParaRPr/>
          </a:p>
        </p:txBody>
      </p:sp>
      <p:sp>
        <p:nvSpPr>
          <p:cNvPr id="376" name="Google Shape;376;p4"/>
          <p:cNvSpPr txBox="1"/>
          <p:nvPr/>
        </p:nvSpPr>
        <p:spPr>
          <a:xfrm>
            <a:off x="536172" y="1689187"/>
            <a:ext cx="3898200" cy="15393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بدايةً منذ عام 2026، يمكن لشركات الأعمال والمجتمعات والحكومات وغيرها من المؤسسات تقديم طلب للحصول على نطاقات gTLD جديدة تكون مصممة للوفاء باحتياجاتهم.</a:t>
            </a:r>
            <a:endParaRPr/>
          </a:p>
        </p:txBody>
      </p:sp>
      <p:pic>
        <p:nvPicPr>
          <p:cNvPr id="377" name="Google Shape;377;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378" name="Google Shape;378;p4"/>
          <p:cNvGrpSpPr/>
          <p:nvPr/>
        </p:nvGrpSpPr>
        <p:grpSpPr>
          <a:xfrm>
            <a:off x="3160757" y="4380910"/>
            <a:ext cx="2876486" cy="1742080"/>
            <a:chOff x="2907167" y="3879633"/>
            <a:chExt cx="1236082" cy="748604"/>
          </a:xfrm>
        </p:grpSpPr>
        <p:sp>
          <p:nvSpPr>
            <p:cNvPr id="379" name="Google Shape;379;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82" name="Google Shape;382;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تزايد عدد نطاقات gTLD إلى أكثر من 1200 نطاق.</a:t>
            </a:r>
            <a:endParaRPr/>
          </a:p>
        </p:txBody>
      </p:sp>
      <p:cxnSp>
        <p:nvCxnSpPr>
          <p:cNvPr id="383" name="Google Shape;383;p4"/>
          <p:cNvCxnSpPr/>
          <p:nvPr/>
        </p:nvCxnSpPr>
        <p:spPr>
          <a:xfrm>
            <a:off x="4676172" y="1689187"/>
            <a:ext cx="0" cy="1231106"/>
          </a:xfrm>
          <a:prstGeom prst="straightConnector1">
            <a:avLst/>
          </a:prstGeom>
          <a:noFill/>
          <a:ln cap="flat" cmpd="sng" w="15875">
            <a:solidFill>
              <a:srgbClr val="F1633E"/>
            </a:solidFill>
            <a:prstDash val="solid"/>
            <a:round/>
            <a:headEnd len="sm" w="sm" type="none"/>
            <a:tailEnd len="sm" w="sm" type="none"/>
          </a:ln>
        </p:spPr>
      </p:cxnSp>
      <p:sp>
        <p:nvSpPr>
          <p:cNvPr id="384" name="Google Shape;384;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385" name="Google Shape;385;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1"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386" name="Google Shape;386;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387" name="Google Shape;387;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388" name="Google Shape;388;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389" name="Google Shape;389;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390" name="Google Shape;390;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391" name="Google Shape;391;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392" name="Google Shape;392;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393" name="Google Shape;393;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394" name="Google Shape;394;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395" name="Google Shape;395;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396" name="Google Shape;396;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1"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397" name="Google Shape;397;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1"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8"/>
          <p:cNvSpPr txBox="1"/>
          <p:nvPr>
            <p:ph type="title"/>
          </p:nvPr>
        </p:nvSpPr>
        <p:spPr>
          <a:xfrm>
            <a:off x="431799" y="900112"/>
            <a:ext cx="8346673" cy="51004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أسماء نطاقات جديدة، استخدامات جديدة</a:t>
            </a:r>
            <a:endParaRPr/>
          </a:p>
        </p:txBody>
      </p:sp>
      <p:sp>
        <p:nvSpPr>
          <p:cNvPr id="404" name="Google Shape;404;p8"/>
          <p:cNvSpPr/>
          <p:nvPr/>
        </p:nvSpPr>
        <p:spPr>
          <a:xfrm>
            <a:off x="754521"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405" name="Google Shape;405;p8"/>
          <p:cNvSpPr/>
          <p:nvPr/>
        </p:nvSpPr>
        <p:spPr>
          <a:xfrm>
            <a:off x="1778799"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a:t>
            </a: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endParaRPr/>
          </a:p>
        </p:txBody>
      </p:sp>
      <p:sp>
        <p:nvSpPr>
          <p:cNvPr id="406" name="Google Shape;406;p8"/>
          <p:cNvSpPr txBox="1"/>
          <p:nvPr/>
        </p:nvSpPr>
        <p:spPr>
          <a:xfrm>
            <a:off x="2426667" y="4702422"/>
            <a:ext cx="2140471"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أساس النص:</a:t>
            </a:r>
            <a:endParaRPr/>
          </a:p>
        </p:txBody>
      </p:sp>
      <p:sp>
        <p:nvSpPr>
          <p:cNvPr id="407" name="Google Shape;407;p8"/>
          <p:cNvSpPr txBox="1"/>
          <p:nvPr/>
        </p:nvSpPr>
        <p:spPr>
          <a:xfrm>
            <a:off x="2426666" y="4133254"/>
            <a:ext cx="2140472"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أساس الموقع:</a:t>
            </a:r>
            <a:endParaRPr/>
          </a:p>
        </p:txBody>
      </p:sp>
      <p:sp>
        <p:nvSpPr>
          <p:cNvPr id="408" name="Google Shape;408;p8"/>
          <p:cNvSpPr/>
          <p:nvPr/>
        </p:nvSpPr>
        <p:spPr>
          <a:xfrm>
            <a:off x="1928799"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409" name="Google Shape;409;p8"/>
          <p:cNvSpPr/>
          <p:nvPr/>
        </p:nvSpPr>
        <p:spPr>
          <a:xfrm>
            <a:off x="735851"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410" name="Google Shape;410;p8"/>
          <p:cNvSpPr txBox="1"/>
          <p:nvPr/>
        </p:nvSpPr>
        <p:spPr>
          <a:xfrm>
            <a:off x="2422031" y="5825758"/>
            <a:ext cx="2145107"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الهوية عبر الإنترنت:</a:t>
            </a:r>
            <a:endParaRPr/>
          </a:p>
        </p:txBody>
      </p:sp>
      <p:sp>
        <p:nvSpPr>
          <p:cNvPr id="411" name="Google Shape;411;p8"/>
          <p:cNvSpPr/>
          <p:nvPr/>
        </p:nvSpPr>
        <p:spPr>
          <a:xfrm>
            <a:off x="177884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412" name="Google Shape;412;p8"/>
          <p:cNvSpPr txBox="1"/>
          <p:nvPr/>
        </p:nvSpPr>
        <p:spPr>
          <a:xfrm>
            <a:off x="2417145" y="3312725"/>
            <a:ext cx="2149993"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الأدوات الإبداعية:</a:t>
            </a:r>
            <a:endParaRPr/>
          </a:p>
        </p:txBody>
      </p:sp>
      <p:sp>
        <p:nvSpPr>
          <p:cNvPr id="413" name="Google Shape;413;p8"/>
          <p:cNvSpPr/>
          <p:nvPr/>
        </p:nvSpPr>
        <p:spPr>
          <a:xfrm>
            <a:off x="99961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b="1" i="0" sz="1800" u="none" cap="none" strike="noStrike">
              <a:solidFill>
                <a:schemeClr val="lt1"/>
              </a:solidFill>
              <a:latin typeface="Arial"/>
              <a:ea typeface="Arial"/>
              <a:cs typeface="Arial"/>
              <a:sym typeface="Arial"/>
            </a:endParaRPr>
          </a:p>
        </p:txBody>
      </p:sp>
      <p:sp>
        <p:nvSpPr>
          <p:cNvPr id="414" name="Google Shape;414;p8"/>
          <p:cNvSpPr/>
          <p:nvPr/>
        </p:nvSpPr>
        <p:spPr>
          <a:xfrm>
            <a:off x="1309107"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415" name="Google Shape;415;p8"/>
          <p:cNvSpPr txBox="1"/>
          <p:nvPr/>
        </p:nvSpPr>
        <p:spPr>
          <a:xfrm>
            <a:off x="2422031" y="5268742"/>
            <a:ext cx="2145107"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العلامات التجارية:</a:t>
            </a:r>
            <a:endParaRPr/>
          </a:p>
        </p:txBody>
      </p:sp>
      <p:sp>
        <p:nvSpPr>
          <p:cNvPr id="416" name="Google Shape;416;p8"/>
          <p:cNvSpPr txBox="1"/>
          <p:nvPr/>
        </p:nvSpPr>
        <p:spPr>
          <a:xfrm>
            <a:off x="2424224" y="2262507"/>
            <a:ext cx="2142914"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قائمة على صناعة محددة:</a:t>
            </a:r>
            <a:endParaRPr/>
          </a:p>
        </p:txBody>
      </p:sp>
      <p:sp>
        <p:nvSpPr>
          <p:cNvPr id="417" name="Google Shape;417;p8"/>
          <p:cNvSpPr/>
          <p:nvPr/>
        </p:nvSpPr>
        <p:spPr>
          <a:xfrm>
            <a:off x="788661"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418" name="Google Shape;418;p8"/>
          <p:cNvSpPr/>
          <p:nvPr/>
        </p:nvSpPr>
        <p:spPr>
          <a:xfrm>
            <a:off x="549236"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419" name="Google Shape;419;p8"/>
          <p:cNvSpPr/>
          <p:nvPr/>
        </p:nvSpPr>
        <p:spPr>
          <a:xfrm>
            <a:off x="1743999"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420" name="Google Shape;420;p8"/>
          <p:cNvSpPr/>
          <p:nvPr/>
        </p:nvSpPr>
        <p:spPr>
          <a:xfrm>
            <a:off x="1685303"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421" name="Google Shape;421;p8"/>
          <p:cNvSpPr/>
          <p:nvPr/>
        </p:nvSpPr>
        <p:spPr>
          <a:xfrm>
            <a:off x="50259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1"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422" name="Google Shape;422;p8"/>
          <p:cNvSpPr txBox="1"/>
          <p:nvPr/>
        </p:nvSpPr>
        <p:spPr>
          <a:xfrm>
            <a:off x="549246" y="1562451"/>
            <a:ext cx="2100154" cy="246221"/>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أمثلة على ذلك:</a:t>
            </a:r>
            <a:endParaRPr/>
          </a:p>
        </p:txBody>
      </p:sp>
      <p:sp>
        <p:nvSpPr>
          <p:cNvPr id="423" name="Google Shape;423;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4" name="Google Shape;424;p8"/>
          <p:cNvGrpSpPr/>
          <p:nvPr/>
        </p:nvGrpSpPr>
        <p:grpSpPr>
          <a:xfrm>
            <a:off x="6976342" y="1734669"/>
            <a:ext cx="1802130" cy="4364840"/>
            <a:chOff x="431800" y="1734669"/>
            <a:chExt cx="1802130" cy="4364840"/>
          </a:xfrm>
        </p:grpSpPr>
        <p:sp>
          <p:nvSpPr>
            <p:cNvPr id="425" name="Google Shape;425;p8"/>
            <p:cNvSpPr/>
            <p:nvPr/>
          </p:nvSpPr>
          <p:spPr>
            <a:xfrm>
              <a:off x="432000" y="1734669"/>
              <a:ext cx="1800000" cy="2088000"/>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تخدم مجتمعات</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ثقافية وجغرافية</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 ولغوية ومتخصصة.</a:t>
              </a:r>
              <a:endParaRPr/>
            </a:p>
          </p:txBody>
        </p:sp>
        <p:sp>
          <p:nvSpPr>
            <p:cNvPr id="426" name="Google Shape;426;p8"/>
            <p:cNvSpPr/>
            <p:nvPr/>
          </p:nvSpPr>
          <p:spPr>
            <a:xfrm>
              <a:off x="431800" y="4011509"/>
              <a:ext cx="1800000" cy="2088000"/>
            </a:xfrm>
            <a:prstGeom prst="rect">
              <a:avLst/>
            </a:prstGeom>
            <a:solidFill>
              <a:schemeClr val="lt1"/>
            </a:solidFill>
            <a:ln>
              <a:noFill/>
            </a:ln>
          </p:spPr>
          <p:txBody>
            <a:bodyPr anchorCtr="0" anchor="t" bIns="180000" lIns="288000"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تبني الثقة في العلامة التجارية والوعي بها.</a:t>
              </a:r>
              <a:endParaRPr/>
            </a:p>
          </p:txBody>
        </p:sp>
        <p:sp>
          <p:nvSpPr>
            <p:cNvPr id="427" name="Google Shape;427;p8"/>
            <p:cNvSpPr/>
            <p:nvPr/>
          </p:nvSpPr>
          <p:spPr>
            <a:xfrm flipH="1" rot="-5400000">
              <a:off x="2076889"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8" name="Google Shape;428;p8"/>
            <p:cNvSpPr/>
            <p:nvPr/>
          </p:nvSpPr>
          <p:spPr>
            <a:xfrm flipH="1" rot="-5400000">
              <a:off x="207079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29" name="Google Shape;429;p8"/>
            <p:cNvCxnSpPr/>
            <p:nvPr/>
          </p:nvCxnSpPr>
          <p:spPr>
            <a:xfrm>
              <a:off x="223393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430" name="Google Shape;430;p8"/>
            <p:cNvCxnSpPr/>
            <p:nvPr/>
          </p:nvCxnSpPr>
          <p:spPr>
            <a:xfrm>
              <a:off x="2230120" y="4004839"/>
              <a:ext cx="0" cy="2088000"/>
            </a:xfrm>
            <a:prstGeom prst="straightConnector1">
              <a:avLst/>
            </a:prstGeom>
            <a:noFill/>
            <a:ln cap="flat" cmpd="sng" w="15875">
              <a:solidFill>
                <a:srgbClr val="F1633E"/>
              </a:solidFill>
              <a:prstDash val="solid"/>
              <a:round/>
              <a:headEnd len="sm" w="sm" type="none"/>
              <a:tailEnd len="sm" w="sm" type="none"/>
            </a:ln>
          </p:spPr>
        </p:cxnSp>
      </p:grpSp>
      <p:grpSp>
        <p:nvGrpSpPr>
          <p:cNvPr id="431" name="Google Shape;431;p8"/>
          <p:cNvGrpSpPr/>
          <p:nvPr/>
        </p:nvGrpSpPr>
        <p:grpSpPr>
          <a:xfrm>
            <a:off x="5029172" y="1734669"/>
            <a:ext cx="1800000" cy="4364838"/>
            <a:chOff x="2438712" y="1734669"/>
            <a:chExt cx="1800000" cy="4364838"/>
          </a:xfrm>
        </p:grpSpPr>
        <p:sp>
          <p:nvSpPr>
            <p:cNvPr id="432" name="Google Shape;432;p8"/>
            <p:cNvSpPr/>
            <p:nvPr/>
          </p:nvSpPr>
          <p:spPr>
            <a:xfrm>
              <a:off x="2438712" y="4011509"/>
              <a:ext cx="1800000" cy="2087998"/>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تدير وتؤمّن حضورك على الإنترنت.</a:t>
              </a:r>
              <a:endParaRPr/>
            </a:p>
          </p:txBody>
        </p:sp>
        <p:sp>
          <p:nvSpPr>
            <p:cNvPr id="433" name="Google Shape;433;p8"/>
            <p:cNvSpPr/>
            <p:nvPr/>
          </p:nvSpPr>
          <p:spPr>
            <a:xfrm>
              <a:off x="2438712" y="1734669"/>
              <a:ext cx="1800000" cy="2088000"/>
            </a:xfrm>
            <a:prstGeom prst="rect">
              <a:avLst/>
            </a:prstGeom>
            <a:solidFill>
              <a:schemeClr val="lt1"/>
            </a:solidFill>
            <a:ln>
              <a:noFill/>
            </a:ln>
          </p:spPr>
          <p:txBody>
            <a:bodyPr anchorCtr="0" anchor="t" bIns="180000" lIns="182875" spcFirstLastPara="1" rIns="292600" wrap="square" tIns="14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توفر الفرصة للمجتمعات والمؤسسات لإنشاء المساحة الخاصة بهم على الإنترنت.</a:t>
              </a:r>
              <a:endParaRPr/>
            </a:p>
          </p:txBody>
        </p:sp>
        <p:sp>
          <p:nvSpPr>
            <p:cNvPr id="434" name="Google Shape;434;p8"/>
            <p:cNvSpPr/>
            <p:nvPr/>
          </p:nvSpPr>
          <p:spPr>
            <a:xfrm flipH="1" rot="-5400000">
              <a:off x="407135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35" name="Google Shape;435;p8"/>
            <p:cNvSpPr/>
            <p:nvPr/>
          </p:nvSpPr>
          <p:spPr>
            <a:xfrm flipH="1" rot="-5400000">
              <a:off x="40751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36" name="Google Shape;436;p8"/>
            <p:cNvCxnSpPr/>
            <p:nvPr/>
          </p:nvCxnSpPr>
          <p:spPr>
            <a:xfrm>
              <a:off x="423217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437" name="Google Shape;437;p8"/>
            <p:cNvCxnSpPr/>
            <p:nvPr/>
          </p:nvCxnSpPr>
          <p:spPr>
            <a:xfrm>
              <a:off x="4232175" y="4004839"/>
              <a:ext cx="0" cy="2088000"/>
            </a:xfrm>
            <a:prstGeom prst="straightConnector1">
              <a:avLst/>
            </a:prstGeom>
            <a:noFill/>
            <a:ln cap="flat" cmpd="sng" w="15875">
              <a:solidFill>
                <a:srgbClr val="F1633E"/>
              </a:solidFill>
              <a:prstDash val="solid"/>
              <a:round/>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7"/>
          <p:cNvSpPr txBox="1"/>
          <p:nvPr>
            <p:ph type="title"/>
          </p:nvPr>
        </p:nvSpPr>
        <p:spPr>
          <a:xfrm>
            <a:off x="5163717" y="900112"/>
            <a:ext cx="3578336" cy="879743"/>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فرص نطاقات gTLD</a:t>
            </a:r>
            <a:endParaRPr/>
          </a:p>
        </p:txBody>
      </p:sp>
      <p:sp>
        <p:nvSpPr>
          <p:cNvPr id="444" name="Google Shape;444;p67"/>
          <p:cNvSpPr txBox="1"/>
          <p:nvPr/>
        </p:nvSpPr>
        <p:spPr>
          <a:xfrm>
            <a:off x="728301" y="1013537"/>
            <a:ext cx="3578400" cy="2772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التواصل مع مجموعات جديدة وخدمتها:</a:t>
            </a:r>
            <a:endParaRPr/>
          </a:p>
        </p:txBody>
      </p:sp>
      <p:cxnSp>
        <p:nvCxnSpPr>
          <p:cNvPr id="445" name="Google Shape;445;p67"/>
          <p:cNvCxnSpPr/>
          <p:nvPr/>
        </p:nvCxnSpPr>
        <p:spPr>
          <a:xfrm>
            <a:off x="481375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446" name="Google Shape;446;p67"/>
          <p:cNvSpPr/>
          <p:nvPr/>
        </p:nvSpPr>
        <p:spPr>
          <a:xfrm>
            <a:off x="7114206"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7" name="Google Shape;447;p67"/>
          <p:cNvSpPr txBox="1"/>
          <p:nvPr/>
        </p:nvSpPr>
        <p:spPr>
          <a:xfrm>
            <a:off x="6826678" y="3309052"/>
            <a:ext cx="16551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الشركات والعلامات التجارية</a:t>
            </a:r>
            <a:endParaRPr/>
          </a:p>
        </p:txBody>
      </p:sp>
      <p:sp>
        <p:nvSpPr>
          <p:cNvPr id="448" name="Google Shape;448;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المجتمعات والثقافات</a:t>
            </a:r>
            <a:endParaRPr/>
          </a:p>
        </p:txBody>
      </p:sp>
      <p:sp>
        <p:nvSpPr>
          <p:cNvPr id="449" name="Google Shape;449;p67"/>
          <p:cNvSpPr txBox="1"/>
          <p:nvPr/>
        </p:nvSpPr>
        <p:spPr>
          <a:xfrm>
            <a:off x="661918" y="3272800"/>
            <a:ext cx="21594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المناطق الجغرافية</a:t>
            </a:r>
            <a:endParaRPr/>
          </a:p>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(على سبيل المثال؛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المدن والمناطق)</a:t>
            </a:r>
            <a:endParaRPr/>
          </a:p>
        </p:txBody>
      </p:sp>
      <p:sp>
        <p:nvSpPr>
          <p:cNvPr id="450" name="Google Shape;450;p67"/>
          <p:cNvSpPr txBox="1"/>
          <p:nvPr/>
        </p:nvSpPr>
        <p:spPr>
          <a:xfrm>
            <a:off x="6320888" y="5531612"/>
            <a:ext cx="2655000" cy="5541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الحكومات – المحلية والوطنية – والمنظمات الدولية الحكومية</a:t>
            </a:r>
            <a:endParaRPr/>
          </a:p>
        </p:txBody>
      </p:sp>
      <p:sp>
        <p:nvSpPr>
          <p:cNvPr id="451" name="Google Shape;451;p67"/>
          <p:cNvSpPr txBox="1"/>
          <p:nvPr/>
        </p:nvSpPr>
        <p:spPr>
          <a:xfrm>
            <a:off x="996192" y="5529538"/>
            <a:ext cx="13968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مستخدمي النصوص المتنوعة</a:t>
            </a:r>
            <a:endParaRPr/>
          </a:p>
        </p:txBody>
      </p:sp>
      <p:sp>
        <p:nvSpPr>
          <p:cNvPr id="452" name="Google Shape;452;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العملاء أو الأعضاء المستهدفين</a:t>
            </a:r>
            <a:endParaRPr/>
          </a:p>
        </p:txBody>
      </p:sp>
      <p:sp>
        <p:nvSpPr>
          <p:cNvPr id="453" name="Google Shape;453;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54" name="Google Shape;454;p67"/>
          <p:cNvSpPr/>
          <p:nvPr/>
        </p:nvSpPr>
        <p:spPr>
          <a:xfrm>
            <a:off x="1142464"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55" name="Google Shape;455;p67"/>
          <p:cNvSpPr/>
          <p:nvPr/>
        </p:nvSpPr>
        <p:spPr>
          <a:xfrm>
            <a:off x="7103418"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56" name="Google Shape;456;p67"/>
          <p:cNvSpPr/>
          <p:nvPr/>
        </p:nvSpPr>
        <p:spPr>
          <a:xfrm>
            <a:off x="1157513"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57" name="Google Shape;457;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458" name="Google Shape;458;p67"/>
          <p:cNvGrpSpPr/>
          <p:nvPr/>
        </p:nvGrpSpPr>
        <p:grpSpPr>
          <a:xfrm>
            <a:off x="4468630" y="4619951"/>
            <a:ext cx="506785" cy="528848"/>
            <a:chOff x="5791593" y="1926808"/>
            <a:chExt cx="599604" cy="625708"/>
          </a:xfrm>
        </p:grpSpPr>
        <p:sp>
          <p:nvSpPr>
            <p:cNvPr id="459" name="Google Shape;459;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1" name="Google Shape;461;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4" name="Google Shape;464;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7" name="Google Shape;467;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3" name="Google Shape;473;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4" name="Google Shape;474;p67"/>
          <p:cNvGrpSpPr/>
          <p:nvPr/>
        </p:nvGrpSpPr>
        <p:grpSpPr>
          <a:xfrm>
            <a:off x="1408064" y="2348782"/>
            <a:ext cx="563630" cy="563513"/>
            <a:chOff x="3500745" y="1936798"/>
            <a:chExt cx="625838" cy="625708"/>
          </a:xfrm>
        </p:grpSpPr>
        <p:sp>
          <p:nvSpPr>
            <p:cNvPr id="475" name="Google Shape;475;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6" name="Google Shape;476;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8" name="Google Shape;478;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86" name="Google Shape;486;p67"/>
          <p:cNvGrpSpPr/>
          <p:nvPr/>
        </p:nvGrpSpPr>
        <p:grpSpPr>
          <a:xfrm>
            <a:off x="7391131" y="2360905"/>
            <a:ext cx="535712" cy="511208"/>
            <a:chOff x="4240905" y="5424892"/>
            <a:chExt cx="627518" cy="598814"/>
          </a:xfrm>
        </p:grpSpPr>
        <p:sp>
          <p:nvSpPr>
            <p:cNvPr id="487" name="Google Shape;487;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0" name="Google Shape;490;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2" name="Google Shape;492;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4" name="Google Shape;494;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01" name="Google Shape;501;p67"/>
          <p:cNvGrpSpPr/>
          <p:nvPr/>
        </p:nvGrpSpPr>
        <p:grpSpPr>
          <a:xfrm>
            <a:off x="1450919" y="4633456"/>
            <a:ext cx="490884" cy="473577"/>
            <a:chOff x="4328387" y="4620861"/>
            <a:chExt cx="490884" cy="473577"/>
          </a:xfrm>
        </p:grpSpPr>
        <p:grpSp>
          <p:nvGrpSpPr>
            <p:cNvPr id="502" name="Google Shape;502;p67"/>
            <p:cNvGrpSpPr/>
            <p:nvPr/>
          </p:nvGrpSpPr>
          <p:grpSpPr>
            <a:xfrm>
              <a:off x="4328387" y="4796248"/>
              <a:ext cx="296360" cy="298190"/>
              <a:chOff x="4328387" y="4796248"/>
              <a:chExt cx="296360" cy="298190"/>
            </a:xfrm>
          </p:grpSpPr>
          <p:sp>
            <p:nvSpPr>
              <p:cNvPr id="503" name="Google Shape;503;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4" name="Google Shape;504;p67"/>
              <p:cNvGrpSpPr/>
              <p:nvPr/>
            </p:nvGrpSpPr>
            <p:grpSpPr>
              <a:xfrm>
                <a:off x="4433553" y="4892677"/>
                <a:ext cx="87693" cy="105248"/>
                <a:chOff x="4433553" y="4892677"/>
                <a:chExt cx="87693" cy="105248"/>
              </a:xfrm>
            </p:grpSpPr>
            <p:sp>
              <p:nvSpPr>
                <p:cNvPr id="505" name="Google Shape;505;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07" name="Google Shape;507;p67"/>
            <p:cNvGrpSpPr/>
            <p:nvPr/>
          </p:nvGrpSpPr>
          <p:grpSpPr>
            <a:xfrm>
              <a:off x="4503608" y="4620861"/>
              <a:ext cx="315663" cy="315663"/>
              <a:chOff x="4503608" y="4620861"/>
              <a:chExt cx="315663" cy="315663"/>
            </a:xfrm>
          </p:grpSpPr>
          <p:sp>
            <p:nvSpPr>
              <p:cNvPr id="508" name="Google Shape;508;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9" name="Google Shape;509;p67"/>
              <p:cNvGrpSpPr/>
              <p:nvPr/>
            </p:nvGrpSpPr>
            <p:grpSpPr>
              <a:xfrm>
                <a:off x="4608856" y="4699818"/>
                <a:ext cx="105248" cy="131540"/>
                <a:chOff x="4608856" y="4699818"/>
                <a:chExt cx="105248" cy="131540"/>
              </a:xfrm>
            </p:grpSpPr>
            <p:sp>
              <p:nvSpPr>
                <p:cNvPr id="510" name="Google Shape;510;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514" name="Google Shape;514;p67"/>
          <p:cNvGrpSpPr/>
          <p:nvPr/>
        </p:nvGrpSpPr>
        <p:grpSpPr>
          <a:xfrm>
            <a:off x="4423931" y="2316832"/>
            <a:ext cx="554154" cy="612158"/>
            <a:chOff x="5399755" y="2316832"/>
            <a:chExt cx="554154" cy="612158"/>
          </a:xfrm>
        </p:grpSpPr>
        <p:sp>
          <p:nvSpPr>
            <p:cNvPr id="515" name="Google Shape;515;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0" name="Google Shape;520;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1" name="Google Shape;521;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2" name="Google Shape;522;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3" name="Google Shape;523;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5" name="Google Shape;525;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6" name="Google Shape;526;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7" name="Google Shape;527;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8" name="Google Shape;528;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31" name="Google Shape;531;p67"/>
          <p:cNvGrpSpPr/>
          <p:nvPr/>
        </p:nvGrpSpPr>
        <p:grpSpPr>
          <a:xfrm>
            <a:off x="7391144" y="4629506"/>
            <a:ext cx="511778" cy="511777"/>
            <a:chOff x="2195121" y="4629506"/>
            <a:chExt cx="511778" cy="511777"/>
          </a:xfrm>
        </p:grpSpPr>
        <p:grpSp>
          <p:nvGrpSpPr>
            <p:cNvPr id="532" name="Google Shape;532;p67"/>
            <p:cNvGrpSpPr/>
            <p:nvPr/>
          </p:nvGrpSpPr>
          <p:grpSpPr>
            <a:xfrm>
              <a:off x="2195121" y="5075275"/>
              <a:ext cx="511777" cy="66008"/>
              <a:chOff x="2195121" y="5075275"/>
              <a:chExt cx="511777" cy="66008"/>
            </a:xfrm>
          </p:grpSpPr>
          <p:sp>
            <p:nvSpPr>
              <p:cNvPr id="533" name="Google Shape;533;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36" name="Google Shape;536;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37" name="Google Shape;537;p67"/>
            <p:cNvGrpSpPr/>
            <p:nvPr/>
          </p:nvGrpSpPr>
          <p:grpSpPr>
            <a:xfrm>
              <a:off x="2244650" y="4811147"/>
              <a:ext cx="412718" cy="264128"/>
              <a:chOff x="2244650" y="4811147"/>
              <a:chExt cx="412718" cy="264128"/>
            </a:xfrm>
          </p:grpSpPr>
          <p:grpSp>
            <p:nvGrpSpPr>
              <p:cNvPr id="538" name="Google Shape;538;p67"/>
              <p:cNvGrpSpPr/>
              <p:nvPr/>
            </p:nvGrpSpPr>
            <p:grpSpPr>
              <a:xfrm>
                <a:off x="2244650" y="4811147"/>
                <a:ext cx="98965" cy="264128"/>
                <a:chOff x="2244650" y="4811147"/>
                <a:chExt cx="98965" cy="264128"/>
              </a:xfrm>
            </p:grpSpPr>
            <p:sp>
              <p:nvSpPr>
                <p:cNvPr id="539" name="Google Shape;539;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0" name="Google Shape;540;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1" name="Google Shape;541;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2" name="Google Shape;542;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43" name="Google Shape;543;p67"/>
              <p:cNvGrpSpPr/>
              <p:nvPr/>
            </p:nvGrpSpPr>
            <p:grpSpPr>
              <a:xfrm>
                <a:off x="2558309" y="4811147"/>
                <a:ext cx="99059" cy="264128"/>
                <a:chOff x="2558309" y="4811147"/>
                <a:chExt cx="99059" cy="264128"/>
              </a:xfrm>
            </p:grpSpPr>
            <p:sp>
              <p:nvSpPr>
                <p:cNvPr id="544" name="Google Shape;544;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5" name="Google Shape;545;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6" name="Google Shape;546;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48" name="Google Shape;548;p67"/>
            <p:cNvGrpSpPr/>
            <p:nvPr/>
          </p:nvGrpSpPr>
          <p:grpSpPr>
            <a:xfrm>
              <a:off x="2195121" y="4629506"/>
              <a:ext cx="511778" cy="181641"/>
              <a:chOff x="2195121" y="4629506"/>
              <a:chExt cx="511778" cy="181641"/>
            </a:xfrm>
          </p:grpSpPr>
          <p:sp>
            <p:nvSpPr>
              <p:cNvPr id="549" name="Google Shape;549;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0" name="Google Shape;550;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551" name="Google Shape;551;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0"/>
          <p:cNvSpPr/>
          <p:nvPr/>
        </p:nvSpPr>
        <p:spPr>
          <a:xfrm rot="10800000">
            <a:off x="2794647" y="2438393"/>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0"/>
          <p:cNvSpPr txBox="1"/>
          <p:nvPr>
            <p:ph type="title"/>
          </p:nvPr>
        </p:nvSpPr>
        <p:spPr>
          <a:xfrm>
            <a:off x="431799" y="900112"/>
            <a:ext cx="8376535" cy="544927"/>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منافع تشغيل نطاق gTLD</a:t>
            </a:r>
            <a:endParaRPr/>
          </a:p>
        </p:txBody>
      </p:sp>
      <p:sp>
        <p:nvSpPr>
          <p:cNvPr id="559" name="Google Shape;559;p10"/>
          <p:cNvSpPr txBox="1"/>
          <p:nvPr/>
        </p:nvSpPr>
        <p:spPr>
          <a:xfrm>
            <a:off x="3454367" y="3945176"/>
            <a:ext cx="2569464" cy="976403"/>
          </a:xfrm>
          <a:prstGeom prst="rect">
            <a:avLst/>
          </a:prstGeom>
          <a:solidFill>
            <a:srgbClr val="F1EFEA"/>
          </a:solidFill>
          <a:ln>
            <a:noFill/>
          </a:ln>
        </p:spPr>
        <p:txBody>
          <a:bodyPr anchorCtr="0" anchor="t" bIns="72000" lIns="72000" spcFirstLastPara="1" rIns="72000" wrap="square" tIns="72000">
            <a:spAutoFit/>
          </a:bodyPr>
          <a:lstStyle/>
          <a:p>
            <a:pPr indent="0" lvl="0" marL="0" marR="0" rtl="1"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توفر نطاقات gTLD للمؤسسات القدرة على إحداث تأثير على نطاق عالمي.</a:t>
            </a:r>
            <a:endParaRPr/>
          </a:p>
        </p:txBody>
      </p:sp>
      <p:sp>
        <p:nvSpPr>
          <p:cNvPr id="560" name="Google Shape;560;p10"/>
          <p:cNvSpPr/>
          <p:nvPr/>
        </p:nvSpPr>
        <p:spPr>
          <a:xfrm>
            <a:off x="911519" y="4773111"/>
            <a:ext cx="1512414" cy="620451"/>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فرص تحقيق الأرباح</a:t>
            </a:r>
            <a:endParaRPr/>
          </a:p>
        </p:txBody>
      </p:sp>
      <p:sp>
        <p:nvSpPr>
          <p:cNvPr id="561" name="Google Shape;561;p10"/>
          <p:cNvSpPr/>
          <p:nvPr/>
        </p:nvSpPr>
        <p:spPr>
          <a:xfrm>
            <a:off x="2013017" y="5999256"/>
            <a:ext cx="1893300" cy="53760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الأمن المعزز</a:t>
            </a:r>
            <a:endParaRPr/>
          </a:p>
        </p:txBody>
      </p:sp>
      <p:sp>
        <p:nvSpPr>
          <p:cNvPr id="562" name="Google Shape;562;p10"/>
          <p:cNvSpPr/>
          <p:nvPr/>
        </p:nvSpPr>
        <p:spPr>
          <a:xfrm>
            <a:off x="6952599" y="4702336"/>
            <a:ext cx="1512414" cy="48078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 المرونة والإبداعية</a:t>
            </a:r>
            <a:endParaRPr/>
          </a:p>
        </p:txBody>
      </p:sp>
      <p:sp>
        <p:nvSpPr>
          <p:cNvPr id="563" name="Google Shape;563;p10"/>
          <p:cNvSpPr/>
          <p:nvPr/>
        </p:nvSpPr>
        <p:spPr>
          <a:xfrm>
            <a:off x="6642912" y="3041289"/>
            <a:ext cx="1512414" cy="617317"/>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التحكم في السياسات</a:t>
            </a:r>
            <a:endParaRPr/>
          </a:p>
        </p:txBody>
      </p:sp>
      <p:sp>
        <p:nvSpPr>
          <p:cNvPr id="564" name="Google Shape;564;p10"/>
          <p:cNvSpPr/>
          <p:nvPr/>
        </p:nvSpPr>
        <p:spPr>
          <a:xfrm>
            <a:off x="3977848" y="1599697"/>
            <a:ext cx="1512300" cy="537600"/>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إدارة العلامات التجارية</a:t>
            </a:r>
            <a:endParaRPr/>
          </a:p>
        </p:txBody>
      </p:sp>
      <p:sp>
        <p:nvSpPr>
          <p:cNvPr id="565" name="Google Shape;565;p10"/>
          <p:cNvSpPr/>
          <p:nvPr/>
        </p:nvSpPr>
        <p:spPr>
          <a:xfrm>
            <a:off x="1448198" y="3032920"/>
            <a:ext cx="1512414" cy="620451"/>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 زيادة المصداقية</a:t>
            </a:r>
            <a:endParaRPr/>
          </a:p>
        </p:txBody>
      </p:sp>
      <p:sp>
        <p:nvSpPr>
          <p:cNvPr id="566" name="Google Shape;566;p10"/>
          <p:cNvSpPr/>
          <p:nvPr/>
        </p:nvSpPr>
        <p:spPr>
          <a:xfrm>
            <a:off x="5409089" y="6024082"/>
            <a:ext cx="1250904" cy="341313"/>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التوطين</a:t>
            </a:r>
            <a:endParaRPr/>
          </a:p>
        </p:txBody>
      </p:sp>
      <p:sp>
        <p:nvSpPr>
          <p:cNvPr id="567" name="Google Shape;567;p10"/>
          <p:cNvSpPr/>
          <p:nvPr/>
        </p:nvSpPr>
        <p:spPr>
          <a:xfrm>
            <a:off x="3556354" y="5813364"/>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0"/>
          <p:cNvSpPr/>
          <p:nvPr/>
        </p:nvSpPr>
        <p:spPr>
          <a:xfrm>
            <a:off x="6332095" y="4569993"/>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10"/>
          <p:cNvSpPr/>
          <p:nvPr/>
        </p:nvSpPr>
        <p:spPr>
          <a:xfrm>
            <a:off x="2580799" y="4571989"/>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10"/>
          <p:cNvSpPr/>
          <p:nvPr/>
        </p:nvSpPr>
        <p:spPr>
          <a:xfrm>
            <a:off x="6005030" y="2913854"/>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0"/>
          <p:cNvSpPr/>
          <p:nvPr/>
        </p:nvSpPr>
        <p:spPr>
          <a:xfrm>
            <a:off x="2907865" y="2910767"/>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10"/>
          <p:cNvSpPr/>
          <p:nvPr/>
        </p:nvSpPr>
        <p:spPr>
          <a:xfrm>
            <a:off x="4461885" y="2180852"/>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10"/>
          <p:cNvSpPr/>
          <p:nvPr/>
        </p:nvSpPr>
        <p:spPr>
          <a:xfrm>
            <a:off x="5386470" y="5814673"/>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74" name="Google Shape;574;p10"/>
          <p:cNvGrpSpPr/>
          <p:nvPr/>
        </p:nvGrpSpPr>
        <p:grpSpPr>
          <a:xfrm>
            <a:off x="2709650" y="4721026"/>
            <a:ext cx="281670" cy="236614"/>
            <a:chOff x="4582472" y="2001793"/>
            <a:chExt cx="341181" cy="286605"/>
          </a:xfrm>
        </p:grpSpPr>
        <p:sp>
          <p:nvSpPr>
            <p:cNvPr id="575" name="Google Shape;575;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2" name="Google Shape;582;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6" name="Google Shape;586;p10"/>
          <p:cNvGrpSpPr/>
          <p:nvPr/>
        </p:nvGrpSpPr>
        <p:grpSpPr>
          <a:xfrm>
            <a:off x="6166931" y="3041906"/>
            <a:ext cx="226370" cy="256116"/>
            <a:chOff x="10334203" y="3610289"/>
            <a:chExt cx="589811" cy="667317"/>
          </a:xfrm>
        </p:grpSpPr>
        <p:sp>
          <p:nvSpPr>
            <p:cNvPr id="587" name="Google Shape;587;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6" name="Google Shape;596;p10"/>
          <p:cNvGrpSpPr/>
          <p:nvPr/>
        </p:nvGrpSpPr>
        <p:grpSpPr>
          <a:xfrm>
            <a:off x="3018607" y="3008192"/>
            <a:ext cx="308911" cy="313456"/>
            <a:chOff x="2856559" y="2869295"/>
            <a:chExt cx="308911" cy="313456"/>
          </a:xfrm>
        </p:grpSpPr>
        <p:grpSp>
          <p:nvGrpSpPr>
            <p:cNvPr id="597" name="Google Shape;597;p10"/>
            <p:cNvGrpSpPr/>
            <p:nvPr/>
          </p:nvGrpSpPr>
          <p:grpSpPr>
            <a:xfrm>
              <a:off x="2856559" y="3068761"/>
              <a:ext cx="308911" cy="113990"/>
              <a:chOff x="2856559" y="3068761"/>
              <a:chExt cx="308911" cy="113990"/>
            </a:xfrm>
          </p:grpSpPr>
          <p:grpSp>
            <p:nvGrpSpPr>
              <p:cNvPr id="598" name="Google Shape;598;p10"/>
              <p:cNvGrpSpPr/>
              <p:nvPr/>
            </p:nvGrpSpPr>
            <p:grpSpPr>
              <a:xfrm>
                <a:off x="3062500" y="3074530"/>
                <a:ext cx="102970" cy="108221"/>
                <a:chOff x="3062500" y="3074530"/>
                <a:chExt cx="102970" cy="108221"/>
              </a:xfrm>
            </p:grpSpPr>
            <p:sp>
              <p:nvSpPr>
                <p:cNvPr id="599" name="Google Shape;599;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0" name="Google Shape;600;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1" name="Google Shape;601;p10"/>
              <p:cNvGrpSpPr/>
              <p:nvPr/>
            </p:nvGrpSpPr>
            <p:grpSpPr>
              <a:xfrm>
                <a:off x="2959530" y="3068761"/>
                <a:ext cx="102970" cy="113990"/>
                <a:chOff x="2959530" y="3068761"/>
                <a:chExt cx="102970" cy="113990"/>
              </a:xfrm>
            </p:grpSpPr>
            <p:sp>
              <p:nvSpPr>
                <p:cNvPr id="602" name="Google Shape;602;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4" name="Google Shape;604;p10"/>
              <p:cNvGrpSpPr/>
              <p:nvPr/>
            </p:nvGrpSpPr>
            <p:grpSpPr>
              <a:xfrm>
                <a:off x="2856559" y="3074530"/>
                <a:ext cx="102970" cy="108221"/>
                <a:chOff x="2856559" y="3074530"/>
                <a:chExt cx="102970" cy="108221"/>
              </a:xfrm>
            </p:grpSpPr>
            <p:sp>
              <p:nvSpPr>
                <p:cNvPr id="605" name="Google Shape;605;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7" name="Google Shape;607;p10"/>
            <p:cNvGrpSpPr/>
            <p:nvPr/>
          </p:nvGrpSpPr>
          <p:grpSpPr>
            <a:xfrm>
              <a:off x="2908044" y="2869295"/>
              <a:ext cx="205862" cy="179061"/>
              <a:chOff x="2908044" y="2869295"/>
              <a:chExt cx="205862" cy="179061"/>
            </a:xfrm>
          </p:grpSpPr>
          <p:sp>
            <p:nvSpPr>
              <p:cNvPr id="608" name="Google Shape;608;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9" name="Google Shape;609;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0" name="Google Shape;610;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11" name="Google Shape;611;p10"/>
          <p:cNvGrpSpPr/>
          <p:nvPr/>
        </p:nvGrpSpPr>
        <p:grpSpPr>
          <a:xfrm>
            <a:off x="5526058" y="5929122"/>
            <a:ext cx="260931" cy="305180"/>
            <a:chOff x="5364010" y="5790225"/>
            <a:chExt cx="260931" cy="305180"/>
          </a:xfrm>
        </p:grpSpPr>
        <p:sp>
          <p:nvSpPr>
            <p:cNvPr id="612" name="Google Shape;612;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18" name="Google Shape;618;p10"/>
          <p:cNvGrpSpPr/>
          <p:nvPr/>
        </p:nvGrpSpPr>
        <p:grpSpPr>
          <a:xfrm>
            <a:off x="4661255" y="2362849"/>
            <a:ext cx="234480" cy="212845"/>
            <a:chOff x="5477493" y="2045584"/>
            <a:chExt cx="234480" cy="212845"/>
          </a:xfrm>
        </p:grpSpPr>
        <p:sp>
          <p:nvSpPr>
            <p:cNvPr id="619" name="Google Shape;619;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3" name="Google Shape;623;p10"/>
          <p:cNvGrpSpPr/>
          <p:nvPr/>
        </p:nvGrpSpPr>
        <p:grpSpPr>
          <a:xfrm>
            <a:off x="4571262" y="2322164"/>
            <a:ext cx="234409" cy="212845"/>
            <a:chOff x="5387500" y="2004899"/>
            <a:chExt cx="234409" cy="212845"/>
          </a:xfrm>
        </p:grpSpPr>
        <p:sp>
          <p:nvSpPr>
            <p:cNvPr id="624" name="Google Shape;624;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6" name="Google Shape;626;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7" name="Google Shape;627;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8" name="Google Shape;628;p10"/>
          <p:cNvGrpSpPr/>
          <p:nvPr/>
        </p:nvGrpSpPr>
        <p:grpSpPr>
          <a:xfrm>
            <a:off x="6459095" y="4678646"/>
            <a:ext cx="296430" cy="325398"/>
            <a:chOff x="4362504" y="3177511"/>
            <a:chExt cx="420591" cy="461691"/>
          </a:xfrm>
        </p:grpSpPr>
        <p:grpSp>
          <p:nvGrpSpPr>
            <p:cNvPr id="629" name="Google Shape;629;p10"/>
            <p:cNvGrpSpPr/>
            <p:nvPr/>
          </p:nvGrpSpPr>
          <p:grpSpPr>
            <a:xfrm>
              <a:off x="4429861" y="3244655"/>
              <a:ext cx="286007" cy="394547"/>
              <a:chOff x="4429861" y="3244655"/>
              <a:chExt cx="286007" cy="394547"/>
            </a:xfrm>
          </p:grpSpPr>
          <p:sp>
            <p:nvSpPr>
              <p:cNvPr id="630" name="Google Shape;630;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2" name="Google Shape;632;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3" name="Google Shape;633;p10"/>
            <p:cNvGrpSpPr/>
            <p:nvPr/>
          </p:nvGrpSpPr>
          <p:grpSpPr>
            <a:xfrm>
              <a:off x="4362504" y="3177511"/>
              <a:ext cx="420591" cy="358919"/>
              <a:chOff x="4362504" y="3177511"/>
              <a:chExt cx="420591" cy="358919"/>
            </a:xfrm>
          </p:grpSpPr>
          <p:grpSp>
            <p:nvGrpSpPr>
              <p:cNvPr id="634" name="Google Shape;634;p10"/>
              <p:cNvGrpSpPr/>
              <p:nvPr/>
            </p:nvGrpSpPr>
            <p:grpSpPr>
              <a:xfrm>
                <a:off x="4362504" y="3387760"/>
                <a:ext cx="420591" cy="9415"/>
                <a:chOff x="4362504" y="3387760"/>
                <a:chExt cx="420591" cy="9415"/>
              </a:xfrm>
            </p:grpSpPr>
            <p:sp>
              <p:nvSpPr>
                <p:cNvPr id="635" name="Google Shape;635;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7" name="Google Shape;637;p10"/>
              <p:cNvGrpSpPr/>
              <p:nvPr/>
            </p:nvGrpSpPr>
            <p:grpSpPr>
              <a:xfrm>
                <a:off x="4424176" y="3239089"/>
                <a:ext cx="297342" cy="297341"/>
                <a:chOff x="4424176" y="3239089"/>
                <a:chExt cx="297342" cy="297341"/>
              </a:xfrm>
            </p:grpSpPr>
            <p:sp>
              <p:nvSpPr>
                <p:cNvPr id="638" name="Google Shape;638;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9" name="Google Shape;639;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40" name="Google Shape;640;p10"/>
              <p:cNvGrpSpPr/>
              <p:nvPr/>
            </p:nvGrpSpPr>
            <p:grpSpPr>
              <a:xfrm>
                <a:off x="4424176" y="3239089"/>
                <a:ext cx="297342" cy="297341"/>
                <a:chOff x="4424176" y="3239089"/>
                <a:chExt cx="297342" cy="297341"/>
              </a:xfrm>
            </p:grpSpPr>
            <p:sp>
              <p:nvSpPr>
                <p:cNvPr id="641" name="Google Shape;641;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3" name="Google Shape;643;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44" name="Google Shape;644;p10"/>
            <p:cNvGrpSpPr/>
            <p:nvPr/>
          </p:nvGrpSpPr>
          <p:grpSpPr>
            <a:xfrm>
              <a:off x="4497146" y="3379380"/>
              <a:ext cx="151401" cy="168255"/>
              <a:chOff x="4497146" y="3379380"/>
              <a:chExt cx="151401" cy="168255"/>
            </a:xfrm>
          </p:grpSpPr>
          <p:sp>
            <p:nvSpPr>
              <p:cNvPr id="645" name="Google Shape;645;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6" name="Google Shape;646;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7" name="Google Shape;647;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48" name="Google Shape;648;p10"/>
          <p:cNvGrpSpPr/>
          <p:nvPr/>
        </p:nvGrpSpPr>
        <p:grpSpPr>
          <a:xfrm>
            <a:off x="3694086" y="5932939"/>
            <a:ext cx="265294" cy="325678"/>
            <a:chOff x="3532038" y="5801158"/>
            <a:chExt cx="265294" cy="325678"/>
          </a:xfrm>
        </p:grpSpPr>
        <p:grpSp>
          <p:nvGrpSpPr>
            <p:cNvPr id="649" name="Google Shape;649;p10"/>
            <p:cNvGrpSpPr/>
            <p:nvPr/>
          </p:nvGrpSpPr>
          <p:grpSpPr>
            <a:xfrm>
              <a:off x="3608928" y="5882879"/>
              <a:ext cx="111418" cy="149514"/>
              <a:chOff x="3608928" y="5882879"/>
              <a:chExt cx="111418" cy="149514"/>
            </a:xfrm>
          </p:grpSpPr>
          <p:sp>
            <p:nvSpPr>
              <p:cNvPr id="650" name="Google Shape;650;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1" name="Google Shape;651;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54" name="Google Shape;654;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55" name="Google Shape;655;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72"/>
          <p:cNvSpPr txBox="1"/>
          <p:nvPr>
            <p:ph type="title"/>
          </p:nvPr>
        </p:nvSpPr>
        <p:spPr>
          <a:xfrm>
            <a:off x="3627818" y="900113"/>
            <a:ext cx="5032567" cy="499029"/>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معايير دعم مقدم الطلب</a:t>
            </a:r>
            <a:endParaRPr/>
          </a:p>
        </p:txBody>
      </p:sp>
      <p:sp>
        <p:nvSpPr>
          <p:cNvPr id="662" name="Google Shape;662;p72"/>
          <p:cNvSpPr txBox="1"/>
          <p:nvPr/>
        </p:nvSpPr>
        <p:spPr>
          <a:xfrm>
            <a:off x="5811521" y="2074914"/>
            <a:ext cx="2848864" cy="2433292"/>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لكي يكون مقدمو الطلبات مؤهلون للحصول على المساعدة من خلال برنامج دعم مقدم الطلب، يجب عليهم إثبات ما يلي:</a:t>
            </a:r>
            <a:endParaRPr/>
          </a:p>
        </p:txBody>
      </p:sp>
      <p:sp>
        <p:nvSpPr>
          <p:cNvPr id="663" name="Google Shape;663;p72"/>
          <p:cNvSpPr/>
          <p:nvPr/>
        </p:nvSpPr>
        <p:spPr>
          <a:xfrm>
            <a:off x="0" y="3647163"/>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الاحتياج المالي</a:t>
            </a:r>
            <a:endParaRPr/>
          </a:p>
        </p:txBody>
      </p:sp>
      <p:sp>
        <p:nvSpPr>
          <p:cNvPr id="664" name="Google Shape;664;p72"/>
          <p:cNvSpPr/>
          <p:nvPr/>
        </p:nvSpPr>
        <p:spPr>
          <a:xfrm>
            <a:off x="0" y="4443047"/>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الاستمرارية المالية</a:t>
            </a:r>
            <a:endParaRPr/>
          </a:p>
        </p:txBody>
      </p:sp>
      <p:sp>
        <p:nvSpPr>
          <p:cNvPr id="665" name="Google Shape;665;p72"/>
          <p:cNvSpPr/>
          <p:nvPr/>
        </p:nvSpPr>
        <p:spPr>
          <a:xfrm>
            <a:off x="0" y="2055406"/>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العناية الواجبة للأعمال العامة</a:t>
            </a:r>
            <a:endParaRPr/>
          </a:p>
        </p:txBody>
      </p:sp>
      <p:sp>
        <p:nvSpPr>
          <p:cNvPr id="666" name="Google Shape;666;p72"/>
          <p:cNvSpPr/>
          <p:nvPr/>
        </p:nvSpPr>
        <p:spPr>
          <a:xfrm>
            <a:off x="0" y="2851290"/>
            <a:ext cx="5146200" cy="636300"/>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العناية الواجبة للمسئولية العامة</a:t>
            </a:r>
            <a:endParaRPr/>
          </a:p>
        </p:txBody>
      </p:sp>
      <p:sp>
        <p:nvSpPr>
          <p:cNvPr id="667" name="Google Shape;667;p72"/>
          <p:cNvSpPr/>
          <p:nvPr/>
        </p:nvSpPr>
        <p:spPr>
          <a:xfrm>
            <a:off x="0" y="5260005"/>
            <a:ext cx="5146158" cy="636389"/>
          </a:xfrm>
          <a:prstGeom prst="rect">
            <a:avLst/>
          </a:prstGeom>
          <a:solidFill>
            <a:srgbClr val="0B3458"/>
          </a:solidFill>
          <a:ln>
            <a:noFill/>
          </a:ln>
        </p:spPr>
        <p:txBody>
          <a:bodyPr anchorCtr="0" anchor="ctr" bIns="0" lIns="0" spcFirstLastPara="1" rIns="35660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حالة الكيان المؤهل</a:t>
            </a:r>
            <a:endParaRPr/>
          </a:p>
        </p:txBody>
      </p:sp>
      <p:grpSp>
        <p:nvGrpSpPr>
          <p:cNvPr id="668" name="Google Shape;668;p72"/>
          <p:cNvGrpSpPr/>
          <p:nvPr/>
        </p:nvGrpSpPr>
        <p:grpSpPr>
          <a:xfrm>
            <a:off x="4963339" y="2213679"/>
            <a:ext cx="334922" cy="3533518"/>
            <a:chOff x="3830381" y="2213679"/>
            <a:chExt cx="334922" cy="3533518"/>
          </a:xfrm>
        </p:grpSpPr>
        <p:sp>
          <p:nvSpPr>
            <p:cNvPr id="669" name="Google Shape;669;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70" name="Google Shape;670;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671" name="Google Shape;671;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72" name="Google Shape;672;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673" name="Google Shape;673;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74" name="Google Shape;674;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675" name="Google Shape;675;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76" name="Google Shape;676;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677" name="Google Shape;677;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78" name="Google Shape;678;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grpSp>
      <p:sp>
        <p:nvSpPr>
          <p:cNvPr id="679" name="Google Shape;679;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3"/>
          <p:cNvSpPr/>
          <p:nvPr/>
        </p:nvSpPr>
        <p:spPr>
          <a:xfrm>
            <a:off x="4493911"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المنظمات الحكومية الدولية</a:t>
            </a:r>
            <a:endParaRPr/>
          </a:p>
        </p:txBody>
      </p:sp>
      <p:sp>
        <p:nvSpPr>
          <p:cNvPr id="686" name="Google Shape;686;p73"/>
          <p:cNvSpPr/>
          <p:nvPr/>
        </p:nvSpPr>
        <p:spPr>
          <a:xfrm>
            <a:off x="6689440"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المؤسسات غير الربحية،</a:t>
            </a:r>
            <a:endParaRPr/>
          </a:p>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وغير الحكومية والخيرية</a:t>
            </a:r>
            <a:endParaRPr/>
          </a:p>
        </p:txBody>
      </p:sp>
      <p:sp>
        <p:nvSpPr>
          <p:cNvPr id="687" name="Google Shape;687;p73"/>
          <p:cNvSpPr/>
          <p:nvPr/>
        </p:nvSpPr>
        <p:spPr>
          <a:xfrm>
            <a:off x="2446170"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منظمات السكان الأصليين/القبلية</a:t>
            </a:r>
            <a:endParaRPr/>
          </a:p>
        </p:txBody>
      </p:sp>
      <p:sp>
        <p:nvSpPr>
          <p:cNvPr id="688" name="Google Shape;688;p73"/>
          <p:cNvSpPr/>
          <p:nvPr/>
        </p:nvSpPr>
        <p:spPr>
          <a:xfrm>
            <a:off x="406521"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شركات الأعمال الصغيرة ومتناهية الصغر التي تعد مشروعات اجتماعية </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أو تعمل في دول ذات اقتصاد أقل نموًا.</a:t>
            </a:r>
            <a:endParaRPr/>
          </a:p>
        </p:txBody>
      </p:sp>
      <p:sp>
        <p:nvSpPr>
          <p:cNvPr id="689" name="Google Shape;689;p73"/>
          <p:cNvSpPr txBox="1"/>
          <p:nvPr>
            <p:ph type="title"/>
          </p:nvPr>
        </p:nvSpPr>
        <p:spPr>
          <a:xfrm>
            <a:off x="3706800" y="900113"/>
            <a:ext cx="5032567" cy="499029"/>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برنامج دعم مقدم الطلب</a:t>
            </a:r>
            <a:endParaRPr/>
          </a:p>
        </p:txBody>
      </p:sp>
      <p:sp>
        <p:nvSpPr>
          <p:cNvPr id="690" name="Google Shape;690;p73"/>
          <p:cNvSpPr txBox="1"/>
          <p:nvPr/>
        </p:nvSpPr>
        <p:spPr>
          <a:xfrm>
            <a:off x="487681" y="1734672"/>
            <a:ext cx="8251686" cy="1076499"/>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إن التقديم على نطاق  gTLDأمر مكلف وقد يكون بعيد المنال بالنسبة لكثيرين. ويجعل برنامج دعم مقدم الطلب تقديم طلب للحصول على نطاق gTLD جديد أكثر سهولة ومتاحاً للكيانات غير القادرة على ذلك بسبب القيود المالية والقيود على الموارد الأخرى.</a:t>
            </a:r>
            <a:endParaRPr/>
          </a:p>
        </p:txBody>
      </p:sp>
      <p:sp>
        <p:nvSpPr>
          <p:cNvPr id="691" name="Google Shape;691;p73"/>
          <p:cNvSpPr txBox="1"/>
          <p:nvPr/>
        </p:nvSpPr>
        <p:spPr>
          <a:xfrm>
            <a:off x="1630680" y="3155510"/>
            <a:ext cx="7108687" cy="394763"/>
          </a:xfrm>
          <a:prstGeom prst="rect">
            <a:avLst/>
          </a:prstGeom>
          <a:noFill/>
          <a:ln>
            <a:noFill/>
          </a:ln>
        </p:spPr>
        <p:txBody>
          <a:bodyPr anchorCtr="0" anchor="t" bIns="0" lIns="0" spcFirstLastPara="1" rIns="0" wrap="square" tIns="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يجب أن يكون المرشحون من ضمن أنواع الكيانات التالية:</a:t>
            </a:r>
            <a:endParaRPr/>
          </a:p>
        </p:txBody>
      </p:sp>
      <p:cxnSp>
        <p:nvCxnSpPr>
          <p:cNvPr id="692" name="Google Shape;692;p73"/>
          <p:cNvCxnSpPr/>
          <p:nvPr/>
        </p:nvCxnSpPr>
        <p:spPr>
          <a:xfrm>
            <a:off x="6689440"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693" name="Google Shape;693;p73"/>
          <p:cNvCxnSpPr/>
          <p:nvPr/>
        </p:nvCxnSpPr>
        <p:spPr>
          <a:xfrm>
            <a:off x="4499053"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694" name="Google Shape;694;p73"/>
          <p:cNvCxnSpPr/>
          <p:nvPr/>
        </p:nvCxnSpPr>
        <p:spPr>
          <a:xfrm>
            <a:off x="2456454"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695" name="Google Shape;695;p73"/>
          <p:cNvCxnSpPr/>
          <p:nvPr/>
        </p:nvCxnSpPr>
        <p:spPr>
          <a:xfrm flipH="1" rot="10800000">
            <a:off x="408134"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696" name="Google Shape;696;p73"/>
          <p:cNvSpPr/>
          <p:nvPr/>
        </p:nvSpPr>
        <p:spPr>
          <a:xfrm>
            <a:off x="3567491"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697" name="Google Shape;697;p73"/>
          <p:cNvGrpSpPr/>
          <p:nvPr/>
        </p:nvGrpSpPr>
        <p:grpSpPr>
          <a:xfrm>
            <a:off x="3724693" y="3849353"/>
            <a:ext cx="356882" cy="314301"/>
            <a:chOff x="5135678" y="3849353"/>
            <a:chExt cx="356882" cy="314301"/>
          </a:xfrm>
        </p:grpSpPr>
        <p:grpSp>
          <p:nvGrpSpPr>
            <p:cNvPr id="698" name="Google Shape;698;p73"/>
            <p:cNvGrpSpPr/>
            <p:nvPr/>
          </p:nvGrpSpPr>
          <p:grpSpPr>
            <a:xfrm>
              <a:off x="5135678" y="3849353"/>
              <a:ext cx="356882" cy="314301"/>
              <a:chOff x="5135678" y="3849353"/>
              <a:chExt cx="356882" cy="314301"/>
            </a:xfrm>
          </p:grpSpPr>
          <p:sp>
            <p:nvSpPr>
              <p:cNvPr id="699" name="Google Shape;699;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0" name="Google Shape;700;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02" name="Google Shape;702;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05" name="Google Shape;705;p73"/>
          <p:cNvSpPr/>
          <p:nvPr/>
        </p:nvSpPr>
        <p:spPr>
          <a:xfrm>
            <a:off x="5731891"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06" name="Google Shape;706;p73"/>
          <p:cNvGrpSpPr/>
          <p:nvPr/>
        </p:nvGrpSpPr>
        <p:grpSpPr>
          <a:xfrm>
            <a:off x="5901078" y="3806012"/>
            <a:ext cx="333110" cy="333111"/>
            <a:chOff x="2991485" y="3806012"/>
            <a:chExt cx="333110" cy="333111"/>
          </a:xfrm>
        </p:grpSpPr>
        <p:grpSp>
          <p:nvGrpSpPr>
            <p:cNvPr id="707" name="Google Shape;707;p73"/>
            <p:cNvGrpSpPr/>
            <p:nvPr/>
          </p:nvGrpSpPr>
          <p:grpSpPr>
            <a:xfrm>
              <a:off x="2991485" y="4096159"/>
              <a:ext cx="333110" cy="42964"/>
              <a:chOff x="2991485" y="4096159"/>
              <a:chExt cx="333110" cy="42964"/>
            </a:xfrm>
          </p:grpSpPr>
          <p:sp>
            <p:nvSpPr>
              <p:cNvPr id="708" name="Google Shape;708;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11" name="Google Shape;711;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12" name="Google Shape;712;p73"/>
            <p:cNvGrpSpPr/>
            <p:nvPr/>
          </p:nvGrpSpPr>
          <p:grpSpPr>
            <a:xfrm>
              <a:off x="3023724" y="3924241"/>
              <a:ext cx="268633" cy="171918"/>
              <a:chOff x="3023724" y="3924241"/>
              <a:chExt cx="268633" cy="171918"/>
            </a:xfrm>
          </p:grpSpPr>
          <p:grpSp>
            <p:nvGrpSpPr>
              <p:cNvPr id="713" name="Google Shape;713;p73"/>
              <p:cNvGrpSpPr/>
              <p:nvPr/>
            </p:nvGrpSpPr>
            <p:grpSpPr>
              <a:xfrm>
                <a:off x="3023724" y="3924241"/>
                <a:ext cx="64415" cy="171918"/>
                <a:chOff x="3023724" y="3924241"/>
                <a:chExt cx="64415" cy="171918"/>
              </a:xfrm>
            </p:grpSpPr>
            <p:sp>
              <p:nvSpPr>
                <p:cNvPr id="714" name="Google Shape;714;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8" name="Google Shape;718;p73"/>
              <p:cNvGrpSpPr/>
              <p:nvPr/>
            </p:nvGrpSpPr>
            <p:grpSpPr>
              <a:xfrm>
                <a:off x="3227880" y="3924241"/>
                <a:ext cx="64477" cy="171918"/>
                <a:chOff x="3227880" y="3924241"/>
                <a:chExt cx="64477" cy="171918"/>
              </a:xfrm>
            </p:grpSpPr>
            <p:sp>
              <p:nvSpPr>
                <p:cNvPr id="719" name="Google Shape;719;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23" name="Google Shape;723;p73"/>
            <p:cNvGrpSpPr/>
            <p:nvPr/>
          </p:nvGrpSpPr>
          <p:grpSpPr>
            <a:xfrm>
              <a:off x="2991485" y="3806012"/>
              <a:ext cx="333110" cy="118228"/>
              <a:chOff x="2991485" y="3806012"/>
              <a:chExt cx="333110" cy="118228"/>
            </a:xfrm>
          </p:grpSpPr>
          <p:sp>
            <p:nvSpPr>
              <p:cNvPr id="724" name="Google Shape;724;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5" name="Google Shape;725;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726" name="Google Shape;726;p73"/>
          <p:cNvSpPr/>
          <p:nvPr/>
        </p:nvSpPr>
        <p:spPr>
          <a:xfrm>
            <a:off x="7947973"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27" name="Google Shape;727;p73"/>
          <p:cNvGrpSpPr/>
          <p:nvPr/>
        </p:nvGrpSpPr>
        <p:grpSpPr>
          <a:xfrm>
            <a:off x="8138913" y="3874341"/>
            <a:ext cx="273625" cy="242523"/>
            <a:chOff x="864586" y="3874341"/>
            <a:chExt cx="273625" cy="242523"/>
          </a:xfrm>
        </p:grpSpPr>
        <p:sp>
          <p:nvSpPr>
            <p:cNvPr id="728" name="Google Shape;728;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0" name="Google Shape;730;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31" name="Google Shape;731;p73"/>
          <p:cNvSpPr/>
          <p:nvPr/>
        </p:nvSpPr>
        <p:spPr>
          <a:xfrm>
            <a:off x="155641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32" name="Google Shape;732;p73"/>
          <p:cNvGrpSpPr/>
          <p:nvPr/>
        </p:nvGrpSpPr>
        <p:grpSpPr>
          <a:xfrm>
            <a:off x="1697575" y="3839747"/>
            <a:ext cx="373988" cy="295271"/>
            <a:chOff x="7126169" y="3839747"/>
            <a:chExt cx="373988" cy="295271"/>
          </a:xfrm>
        </p:grpSpPr>
        <p:sp>
          <p:nvSpPr>
            <p:cNvPr id="733" name="Google Shape;733;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5" name="Google Shape;735;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6" name="Google Shape;736;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8" name="Google Shape;738;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9" name="Google Shape;739;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0" name="Google Shape;740;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3" name="Google Shape;743;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4" name="Google Shape;744;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74"/>
          <p:cNvSpPr/>
          <p:nvPr/>
        </p:nvSpPr>
        <p:spPr>
          <a:xfrm>
            <a:off x="706964" y="2363050"/>
            <a:ext cx="3537600"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الدعم غير المالي</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مواد التدريب: التقديم للحصول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على نطاق gTLD، وكيف تصبح مشغل سجل</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 تنمية القدرات/برنامج الارشاد</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 الوصول إلى استشاري لمساعدة مقدم الطلب</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قائمة بمزودي الخدمات المهنية التطوعية</a:t>
            </a:r>
            <a:endParaRPr/>
          </a:p>
        </p:txBody>
      </p:sp>
      <p:cxnSp>
        <p:nvCxnSpPr>
          <p:cNvPr id="751" name="Google Shape;751;p74"/>
          <p:cNvCxnSpPr/>
          <p:nvPr/>
        </p:nvCxnSpPr>
        <p:spPr>
          <a:xfrm>
            <a:off x="545495"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752" name="Google Shape;752;p74"/>
          <p:cNvSpPr/>
          <p:nvPr/>
        </p:nvSpPr>
        <p:spPr>
          <a:xfrm>
            <a:off x="4879976"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1" algn="r">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الدعم المالي</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تخفيض بنسبة 75-85% في رسوم تقييم طلبات نطاقات gTLD</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ائتمان العروض</a:t>
            </a:r>
            <a:endParaRPr/>
          </a:p>
          <a:p>
            <a:pPr indent="-285750" lvl="0" marL="285750" marR="0" rtl="1" algn="r">
              <a:lnSpc>
                <a:spcPct val="100000"/>
              </a:lnSpc>
              <a:spcBef>
                <a:spcPts val="600"/>
              </a:spcBef>
              <a:spcAft>
                <a:spcPts val="0"/>
              </a:spcAft>
              <a:buClr>
                <a:srgbClr val="F1633E"/>
              </a:buClr>
              <a:buSzPts val="1800"/>
              <a:buFont typeface="Arial"/>
              <a:buChar char="◄"/>
            </a:pPr>
            <a:r>
              <a:rPr b="0" i="0" lang="en-US" sz="1800" u="none" cap="none" strike="noStrike">
                <a:solidFill>
                  <a:srgbClr val="0B3458"/>
                </a:solidFill>
                <a:latin typeface="Arial"/>
                <a:ea typeface="Arial"/>
                <a:cs typeface="Arial"/>
                <a:sym typeface="Arial"/>
              </a:rPr>
              <a:t>تخفيض/إلغاء الرسوم الأساسية </a:t>
            </a:r>
            <a:br>
              <a:rPr b="0" i="0" lang="en-US" sz="1800" u="none" cap="none" strike="noStrike">
                <a:solidFill>
                  <a:srgbClr val="0B3458"/>
                </a:solidFill>
                <a:latin typeface="Arial"/>
                <a:ea typeface="Arial"/>
                <a:cs typeface="Arial"/>
                <a:sym typeface="Arial"/>
              </a:rPr>
            </a:br>
            <a:r>
              <a:rPr b="0" i="0" lang="en-US" sz="1800" u="none" cap="none" strike="noStrike">
                <a:solidFill>
                  <a:srgbClr val="0B3458"/>
                </a:solidFill>
                <a:latin typeface="Arial"/>
                <a:ea typeface="Arial"/>
                <a:cs typeface="Arial"/>
                <a:sym typeface="Arial"/>
              </a:rPr>
              <a:t>لمشغل السجل</a:t>
            </a:r>
            <a:endParaRPr/>
          </a:p>
        </p:txBody>
      </p:sp>
      <p:cxnSp>
        <p:nvCxnSpPr>
          <p:cNvPr id="753" name="Google Shape;753;p74"/>
          <p:cNvCxnSpPr/>
          <p:nvPr/>
        </p:nvCxnSpPr>
        <p:spPr>
          <a:xfrm>
            <a:off x="4705760"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754" name="Google Shape;754;p74"/>
          <p:cNvSpPr txBox="1"/>
          <p:nvPr>
            <p:ph type="title"/>
          </p:nvPr>
        </p:nvSpPr>
        <p:spPr>
          <a:xfrm>
            <a:off x="5521961" y="900113"/>
            <a:ext cx="3225800" cy="84556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محفظة دعم مقدم الطلب</a:t>
            </a:r>
            <a:endParaRPr/>
          </a:p>
        </p:txBody>
      </p:sp>
      <p:sp>
        <p:nvSpPr>
          <p:cNvPr id="755" name="Google Shape;755;p74"/>
          <p:cNvSpPr txBox="1"/>
          <p:nvPr/>
        </p:nvSpPr>
        <p:spPr>
          <a:xfrm>
            <a:off x="955039" y="995329"/>
            <a:ext cx="4306815" cy="492443"/>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يوفر برنامج دعم مقدم الطلب مجموعة من المساعدات المالية وغير المالية للكيانات الجديرة والمؤهلة لذلك.</a:t>
            </a:r>
            <a:endParaRPr/>
          </a:p>
        </p:txBody>
      </p:sp>
      <p:cxnSp>
        <p:nvCxnSpPr>
          <p:cNvPr id="756" name="Google Shape;756;p74"/>
          <p:cNvCxnSpPr/>
          <p:nvPr/>
        </p:nvCxnSpPr>
        <p:spPr>
          <a:xfrm>
            <a:off x="559637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757" name="Google Shape;757;p74"/>
          <p:cNvSpPr/>
          <p:nvPr/>
        </p:nvSpPr>
        <p:spPr>
          <a:xfrm>
            <a:off x="8093461"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758" name="Google Shape;758;p74"/>
          <p:cNvSpPr/>
          <p:nvPr/>
        </p:nvSpPr>
        <p:spPr>
          <a:xfrm>
            <a:off x="3917414"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59" name="Google Shape;759;p74"/>
          <p:cNvGrpSpPr/>
          <p:nvPr/>
        </p:nvGrpSpPr>
        <p:grpSpPr>
          <a:xfrm>
            <a:off x="4109114" y="2182483"/>
            <a:ext cx="304598" cy="367063"/>
            <a:chOff x="5803936" y="3575511"/>
            <a:chExt cx="589051" cy="709850"/>
          </a:xfrm>
        </p:grpSpPr>
        <p:sp>
          <p:nvSpPr>
            <p:cNvPr id="760" name="Google Shape;760;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1" name="Google Shape;761;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65" name="Google Shape;765;p74"/>
          <p:cNvGrpSpPr/>
          <p:nvPr/>
        </p:nvGrpSpPr>
        <p:grpSpPr>
          <a:xfrm>
            <a:off x="8250928" y="2220668"/>
            <a:ext cx="341181" cy="286605"/>
            <a:chOff x="4582472" y="2001793"/>
            <a:chExt cx="341181" cy="286605"/>
          </a:xfrm>
        </p:grpSpPr>
        <p:sp>
          <p:nvSpPr>
            <p:cNvPr id="766" name="Google Shape;766;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7" name="Google Shape;767;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8" name="Google Shape;768;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9" name="Google Shape;769;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0" name="Google Shape;770;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1" name="Google Shape;771;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2" name="Google Shape;772;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77" name="Google Shape;777;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2"/>
                  </a:ext>
                </a:extLst>
              </a:rPr>
              <a:t>نظام أسماء النطاقات وICANN</a:t>
            </a:r>
            <a:endParaRPr/>
          </a:p>
        </p:txBody>
      </p:sp>
      <p:sp>
        <p:nvSpPr>
          <p:cNvPr id="117" name="Google Shape;117;p5"/>
          <p:cNvSpPr txBox="1"/>
          <p:nvPr>
            <p:ph idx="1" type="body"/>
          </p:nvPr>
        </p:nvSpPr>
        <p:spPr>
          <a:xfrm>
            <a:off x="268137" y="1318686"/>
            <a:ext cx="8503284" cy="5066616"/>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3"/>
                  </a:ext>
                </a:extLst>
              </a:rPr>
              <a:t>اسم النطاق هو اسم فريد يُشكل الأساس لمحددات مواقع الويب الموحدة (</a:t>
            </a:r>
            <a:r>
              <a:rPr lang="en-US" sz="1800">
                <a:latin typeface="Arial"/>
                <a:ea typeface="Arial"/>
                <a:cs typeface="Arial"/>
                <a:sym typeface="Arial"/>
                <a:extLst>
                  <a:ext uri="http://customooxmlschemas.google.com/">
                    <go:slidesCustomData xmlns:go="http://customooxmlschemas.google.com/" textRoundtripDataId="4"/>
                  </a:ext>
                </a:extLst>
              </a:rPr>
              <a:t>URL</a:t>
            </a:r>
            <a: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t>) التي يستخدمها الأشخاص للعثور على مصادر المعلومات على الإنترنت (مثل صفحات الويب وخوادم البريد الإلكتروني والصور </a:t>
            </a:r>
            <a:b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5"/>
                  </a:ext>
                </a:extLst>
              </a:rPr>
              <a:t>ومقاطع الفيديو).</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t>يقوم اسم النطاق نفسه بتحديد عنوان محدد على الإنترنت ينتمي إلى كيان ما مثل شركة أو منظمة أو مؤسسة </a:t>
            </a:r>
            <a:b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6"/>
                  </a:ext>
                </a:extLst>
              </a:rPr>
              <a:t>أو فرد.</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rPr>
              <a:t>لكل جهاز متصل بالإنترنت عنوان IP فريد. على سبيل المثال، فإن اسم النطاق:</a:t>
            </a:r>
            <a:r>
              <a:rPr lang="en-US" sz="1800">
                <a:solidFill>
                  <a:srgbClr val="00B0F0"/>
                </a:solidFill>
                <a:latin typeface="Arial"/>
                <a:ea typeface="Arial"/>
                <a:cs typeface="Arial"/>
                <a:sym typeface="Arial"/>
              </a:rPr>
              <a:t>icann.org</a:t>
            </a:r>
            <a:r>
              <a:rPr lang="en-US" sz="1800">
                <a:solidFill>
                  <a:srgbClr val="00B0F0"/>
                </a:solidFill>
                <a:latin typeface="Open Sans Light"/>
                <a:ea typeface="Open Sans Light"/>
                <a:cs typeface="Open Sans Light"/>
                <a:sym typeface="Open Sans Light"/>
              </a:rPr>
              <a:t> </a:t>
            </a:r>
            <a:r>
              <a:rPr lang="en-US" sz="1800">
                <a:solidFill>
                  <a:schemeClr val="dk1"/>
                </a:solidFill>
                <a:latin typeface="Open Sans Light"/>
                <a:ea typeface="Open Sans Light"/>
                <a:cs typeface="Open Sans Light"/>
                <a:sym typeface="Open Sans Light"/>
              </a:rPr>
              <a:t> له</a:t>
            </a:r>
            <a:r>
              <a:rPr lang="en-US" sz="1800">
                <a:latin typeface="Open Sans Light"/>
                <a:ea typeface="Open Sans Light"/>
                <a:cs typeface="Open Sans Light"/>
                <a:sym typeface="Open Sans Light"/>
              </a:rPr>
              <a:t> عنوان </a:t>
            </a:r>
            <a:r>
              <a:rPr lang="en-US" sz="1800">
                <a:latin typeface="Arial"/>
                <a:ea typeface="Arial"/>
                <a:cs typeface="Arial"/>
                <a:sym typeface="Arial"/>
              </a:rPr>
              <a:t>IP</a:t>
            </a:r>
            <a:r>
              <a:rPr lang="en-US" sz="1800">
                <a:latin typeface="Open Sans Light"/>
                <a:ea typeface="Open Sans Light"/>
                <a:cs typeface="Open Sans Light"/>
                <a:sym typeface="Open Sans Light"/>
              </a:rPr>
              <a:t> وهو:</a:t>
            </a:r>
            <a:r>
              <a:rPr lang="en-US" sz="1800">
                <a:solidFill>
                  <a:srgbClr val="00B0F0"/>
                </a:solidFill>
                <a:latin typeface="Open Sans Light"/>
                <a:ea typeface="Open Sans Light"/>
                <a:cs typeface="Open Sans Light"/>
                <a:sym typeface="Open Sans Light"/>
              </a:rPr>
              <a:t> 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00B0F0"/>
              </a:solidFill>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rPr>
              <a:t>تساعدنا أسماء النطاقات وعناوين بروتوكول الإنترنت (</a:t>
            </a:r>
            <a:r>
              <a:rPr lang="en-US" sz="1800">
                <a:latin typeface="Arial"/>
                <a:ea typeface="Arial"/>
                <a:cs typeface="Arial"/>
                <a:sym typeface="Arial"/>
              </a:rPr>
              <a:t>IP</a:t>
            </a:r>
            <a:r>
              <a:rPr lang="en-US" sz="1800">
                <a:latin typeface="Open Sans Light"/>
                <a:ea typeface="Open Sans Light"/>
                <a:cs typeface="Open Sans Light"/>
                <a:sym typeface="Open Sans Light"/>
              </a:rPr>
              <a:t>) معًا على التنقل عبر الإنترنت.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Open Sans Light"/>
              <a:ea typeface="Open Sans Light"/>
              <a:cs typeface="Open Sans Light"/>
              <a:sym typeface="Open Sans Ligh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Open Sans Light"/>
                <a:ea typeface="Open Sans Light"/>
                <a:cs typeface="Open Sans Light"/>
                <a:sym typeface="Open Sans Light"/>
                <a:extLst>
                  <a:ext uri="http://customooxmlschemas.google.com/">
                    <go:slidesCustomData xmlns:go="http://customooxmlschemas.google.com/" textRoundtripDataId="7"/>
                  </a:ext>
                </a:extLst>
              </a:rPr>
              <a:t>تساعد مؤسسة الإنترنت للأسماء والأرقام المخصصة (</a:t>
            </a:r>
            <a:r>
              <a:rPr lang="en-US" sz="1800">
                <a:latin typeface="Arial"/>
                <a:ea typeface="Arial"/>
                <a:cs typeface="Arial"/>
                <a:sym typeface="Arial"/>
                <a:extLst>
                  <a:ext uri="http://customooxmlschemas.google.com/">
                    <go:slidesCustomData xmlns:go="http://customooxmlschemas.google.com/" textRoundtripDataId="8"/>
                  </a:ext>
                </a:extLst>
              </a:rPr>
              <a:t>ICANN</a:t>
            </a:r>
            <a: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t>) في تنسيق هذه المعرفات الفريدة ودعمها في </a:t>
            </a:r>
            <a:b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br>
            <a:r>
              <a:rPr lang="en-US" sz="1800">
                <a:latin typeface="Open Sans Light"/>
                <a:ea typeface="Open Sans Light"/>
                <a:cs typeface="Open Sans Light"/>
                <a:sym typeface="Open Sans Light"/>
                <a:extLst>
                  <a:ext uri="http://customooxmlschemas.google.com/">
                    <go:slidesCustomData xmlns:go="http://customooxmlschemas.google.com/" textRoundtripDataId="9"/>
                  </a:ext>
                </a:extLst>
              </a:rPr>
              <a:t>جميع أنحاء العالم. مهمة </a:t>
            </a:r>
            <a:r>
              <a:rPr lang="en-US" sz="1800">
                <a:latin typeface="Arial"/>
                <a:ea typeface="Arial"/>
                <a:cs typeface="Arial"/>
                <a:sym typeface="Arial"/>
                <a:extLst>
                  <a:ext uri="http://customooxmlschemas.google.com/">
                    <go:slidesCustomData xmlns:go="http://customooxmlschemas.google.com/" textRoundtripDataId="10"/>
                  </a:ext>
                </a:extLst>
              </a:rPr>
              <a:t>ICANN</a:t>
            </a:r>
            <a:r>
              <a:rPr lang="en-US" sz="1800">
                <a:latin typeface="Open Sans Light"/>
                <a:ea typeface="Open Sans Light"/>
                <a:cs typeface="Open Sans Light"/>
                <a:sym typeface="Open Sans Light"/>
                <a:extLst>
                  <a:ext uri="http://customooxmlschemas.google.com/">
                    <go:slidesCustomData xmlns:go="http://customooxmlschemas.google.com/" textRoundtripDataId="11"/>
                  </a:ext>
                </a:extLst>
              </a:rPr>
              <a:t> هي ضمان شبكة إنترنت عالمية مستقلة وآمنة وموحدة.</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cxnSp>
        <p:nvCxnSpPr>
          <p:cNvPr id="783" name="Google Shape;783;p38"/>
          <p:cNvCxnSpPr/>
          <p:nvPr/>
        </p:nvCxnSpPr>
        <p:spPr>
          <a:xfrm>
            <a:off x="2933241" y="2125266"/>
            <a:ext cx="0" cy="704230"/>
          </a:xfrm>
          <a:prstGeom prst="straightConnector1">
            <a:avLst/>
          </a:prstGeom>
          <a:noFill/>
          <a:ln cap="rnd" cmpd="sng" w="38100">
            <a:solidFill>
              <a:srgbClr val="114E84"/>
            </a:solidFill>
            <a:prstDash val="dot"/>
            <a:round/>
            <a:headEnd len="sm" w="sm" type="none"/>
            <a:tailEnd len="sm" w="sm" type="none"/>
          </a:ln>
        </p:spPr>
      </p:cxnSp>
      <p:sp>
        <p:nvSpPr>
          <p:cNvPr id="784" name="Google Shape;784;p38"/>
          <p:cNvSpPr txBox="1"/>
          <p:nvPr/>
        </p:nvSpPr>
        <p:spPr>
          <a:xfrm>
            <a:off x="7691747" y="1843269"/>
            <a:ext cx="1000560"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نوفمبر 2024</a:t>
            </a:r>
            <a:endParaRPr/>
          </a:p>
        </p:txBody>
      </p:sp>
      <p:sp>
        <p:nvSpPr>
          <p:cNvPr id="785" name="Google Shape;785;p38"/>
          <p:cNvSpPr txBox="1"/>
          <p:nvPr/>
        </p:nvSpPr>
        <p:spPr>
          <a:xfrm>
            <a:off x="1540224" y="1843269"/>
            <a:ext cx="1393017"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أبريل/نيسان 2026</a:t>
            </a:r>
            <a:endParaRPr/>
          </a:p>
        </p:txBody>
      </p:sp>
      <p:cxnSp>
        <p:nvCxnSpPr>
          <p:cNvPr id="786" name="Google Shape;786;p38"/>
          <p:cNvCxnSpPr/>
          <p:nvPr/>
        </p:nvCxnSpPr>
        <p:spPr>
          <a:xfrm>
            <a:off x="8680242" y="2148126"/>
            <a:ext cx="0" cy="704230"/>
          </a:xfrm>
          <a:prstGeom prst="straightConnector1">
            <a:avLst/>
          </a:prstGeom>
          <a:noFill/>
          <a:ln cap="rnd" cmpd="sng" w="38100">
            <a:solidFill>
              <a:srgbClr val="F1633E"/>
            </a:solidFill>
            <a:prstDash val="dot"/>
            <a:round/>
            <a:headEnd len="sm" w="sm" type="none"/>
            <a:tailEnd len="sm" w="sm" type="none"/>
          </a:ln>
        </p:spPr>
      </p:cxnSp>
      <p:cxnSp>
        <p:nvCxnSpPr>
          <p:cNvPr id="787" name="Google Shape;787;p38"/>
          <p:cNvCxnSpPr/>
          <p:nvPr/>
        </p:nvCxnSpPr>
        <p:spPr>
          <a:xfrm>
            <a:off x="473432" y="2125266"/>
            <a:ext cx="0" cy="704230"/>
          </a:xfrm>
          <a:prstGeom prst="straightConnector1">
            <a:avLst/>
          </a:prstGeom>
          <a:noFill/>
          <a:ln cap="rnd" cmpd="sng" w="38100">
            <a:solidFill>
              <a:srgbClr val="114E84"/>
            </a:solidFill>
            <a:prstDash val="dot"/>
            <a:round/>
            <a:headEnd len="sm" w="sm" type="none"/>
            <a:tailEnd len="sm" w="sm" type="none"/>
          </a:ln>
        </p:spPr>
      </p:cxnSp>
      <p:sp>
        <p:nvSpPr>
          <p:cNvPr id="788" name="Google Shape;788;p38"/>
          <p:cNvSpPr txBox="1"/>
          <p:nvPr/>
        </p:nvSpPr>
        <p:spPr>
          <a:xfrm>
            <a:off x="165870" y="1611796"/>
            <a:ext cx="1000560" cy="462947"/>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الربع الثالث من 2026</a:t>
            </a:r>
            <a:endParaRPr/>
          </a:p>
        </p:txBody>
      </p:sp>
      <p:sp>
        <p:nvSpPr>
          <p:cNvPr id="789" name="Google Shape;789;p38"/>
          <p:cNvSpPr txBox="1"/>
          <p:nvPr/>
        </p:nvSpPr>
        <p:spPr>
          <a:xfrm>
            <a:off x="3985155" y="1843269"/>
            <a:ext cx="2300485" cy="231474"/>
          </a:xfrm>
          <a:prstGeom prst="rect">
            <a:avLst/>
          </a:prstGeom>
          <a:noFill/>
          <a:ln>
            <a:noFill/>
          </a:ln>
        </p:spPr>
        <p:txBody>
          <a:bodyPr anchorCtr="0" anchor="t" bIns="0" lIns="0" spcFirstLastPara="1" rIns="0" wrap="square" tIns="0">
            <a:spAutoFit/>
          </a:bodyPr>
          <a:lstStyle/>
          <a:p>
            <a:pPr indent="0" lvl="0" marL="0" marR="0" rtl="1"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ديسمبر/كانون الأول 2025</a:t>
            </a:r>
            <a:endParaRPr/>
          </a:p>
        </p:txBody>
      </p:sp>
      <p:cxnSp>
        <p:nvCxnSpPr>
          <p:cNvPr id="790" name="Google Shape;790;p38"/>
          <p:cNvCxnSpPr/>
          <p:nvPr/>
        </p:nvCxnSpPr>
        <p:spPr>
          <a:xfrm>
            <a:off x="6255160" y="2158375"/>
            <a:ext cx="0" cy="683210"/>
          </a:xfrm>
          <a:prstGeom prst="straightConnector1">
            <a:avLst/>
          </a:prstGeom>
          <a:noFill/>
          <a:ln cap="rnd" cmpd="sng" w="38100">
            <a:solidFill>
              <a:srgbClr val="7030A0"/>
            </a:solidFill>
            <a:prstDash val="dot"/>
            <a:round/>
            <a:headEnd len="sm" w="sm" type="none"/>
            <a:tailEnd len="sm" w="sm" type="none"/>
          </a:ln>
        </p:spPr>
      </p:cxnSp>
      <p:sp>
        <p:nvSpPr>
          <p:cNvPr id="791" name="Google Shape;791;p38"/>
          <p:cNvSpPr/>
          <p:nvPr/>
        </p:nvSpPr>
        <p:spPr>
          <a:xfrm>
            <a:off x="4750722" y="265151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تقديم الطلبات على </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برنامج دعم مقدم الطلب</a:t>
            </a:r>
            <a:endParaRPr/>
          </a:p>
        </p:txBody>
      </p:sp>
      <p:sp>
        <p:nvSpPr>
          <p:cNvPr id="792" name="Google Shape;792;p38"/>
          <p:cNvSpPr/>
          <p:nvPr/>
        </p:nvSpPr>
        <p:spPr>
          <a:xfrm>
            <a:off x="428029" y="2648363"/>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دليل مقدم الطلب</a:t>
            </a:r>
            <a:endParaRPr/>
          </a:p>
        </p:txBody>
      </p:sp>
      <p:sp>
        <p:nvSpPr>
          <p:cNvPr id="793" name="Google Shape;793;p38"/>
          <p:cNvSpPr txBox="1"/>
          <p:nvPr>
            <p:ph type="title"/>
          </p:nvPr>
        </p:nvSpPr>
        <p:spPr>
          <a:xfrm>
            <a:off x="431798" y="900114"/>
            <a:ext cx="8301149" cy="532080"/>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التواريخ الأساسية</a:t>
            </a:r>
            <a:endParaRPr/>
          </a:p>
        </p:txBody>
      </p:sp>
      <p:sp>
        <p:nvSpPr>
          <p:cNvPr id="794" name="Google Shape;794;p38"/>
          <p:cNvSpPr/>
          <p:nvPr/>
        </p:nvSpPr>
        <p:spPr>
          <a:xfrm>
            <a:off x="434240" y="2654562"/>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1" algn="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تقديم طلب </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نطاق gTLD</a:t>
            </a:r>
            <a:endParaRPr/>
          </a:p>
        </p:txBody>
      </p:sp>
      <p:pic>
        <p:nvPicPr>
          <p:cNvPr id="795" name="Google Shape;795;p38"/>
          <p:cNvPicPr preferRelativeResize="0"/>
          <p:nvPr/>
        </p:nvPicPr>
        <p:blipFill rotWithShape="1">
          <a:blip r:embed="rId3">
            <a:alphaModFix/>
          </a:blip>
          <a:srcRect b="0" l="0" r="0" t="0"/>
          <a:stretch/>
        </p:blipFill>
        <p:spPr>
          <a:xfrm>
            <a:off x="7816196" y="2926663"/>
            <a:ext cx="513730" cy="432000"/>
          </a:xfrm>
          <a:prstGeom prst="rect">
            <a:avLst/>
          </a:prstGeom>
          <a:noFill/>
          <a:ln>
            <a:noFill/>
          </a:ln>
        </p:spPr>
      </p:pic>
      <p:pic>
        <p:nvPicPr>
          <p:cNvPr id="796" name="Google Shape;796;p38"/>
          <p:cNvPicPr preferRelativeResize="0"/>
          <p:nvPr/>
        </p:nvPicPr>
        <p:blipFill rotWithShape="1">
          <a:blip r:embed="rId4">
            <a:alphaModFix/>
          </a:blip>
          <a:srcRect b="0" l="0" r="0" t="0"/>
          <a:stretch/>
        </p:blipFill>
        <p:spPr>
          <a:xfrm>
            <a:off x="2230266" y="2939971"/>
            <a:ext cx="389466" cy="457200"/>
          </a:xfrm>
          <a:prstGeom prst="rect">
            <a:avLst/>
          </a:prstGeom>
          <a:noFill/>
          <a:ln>
            <a:noFill/>
          </a:ln>
        </p:spPr>
      </p:pic>
      <p:cxnSp>
        <p:nvCxnSpPr>
          <p:cNvPr id="797" name="Google Shape;797;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798" name="Google Shape;798;p38"/>
          <p:cNvSpPr txBox="1"/>
          <p:nvPr/>
        </p:nvSpPr>
        <p:spPr>
          <a:xfrm>
            <a:off x="5971758" y="5082061"/>
            <a:ext cx="2240782" cy="73866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فترة تقديم الطلبات لبرنامج ASP </a:t>
            </a:r>
            <a:br>
              <a:rPr b="0" i="0" lang="en-US" sz="1600" u="none" cap="none" strike="noStrike">
                <a:solidFill>
                  <a:srgbClr val="0B3458"/>
                </a:solidFill>
                <a:latin typeface="Arial"/>
                <a:ea typeface="Arial"/>
                <a:cs typeface="Arial"/>
                <a:sym typeface="Arial"/>
              </a:rPr>
            </a:br>
            <a:r>
              <a:rPr b="1" i="0" lang="en-US" sz="1600" u="none" cap="none" strike="noStrike">
                <a:solidFill>
                  <a:srgbClr val="0B3458"/>
                </a:solidFill>
                <a:latin typeface="Arial"/>
                <a:ea typeface="Arial"/>
                <a:cs typeface="Arial"/>
                <a:sym typeface="Arial"/>
              </a:rPr>
              <a:t>(19 نوفمبر 2024 - </a:t>
            </a:r>
            <a:br>
              <a:rPr b="1" i="0" lang="en-US" sz="1600" u="none" cap="none" strike="noStrike">
                <a:solidFill>
                  <a:srgbClr val="0B3458"/>
                </a:solidFill>
                <a:latin typeface="Arial"/>
                <a:ea typeface="Arial"/>
                <a:cs typeface="Arial"/>
                <a:sym typeface="Arial"/>
              </a:rPr>
            </a:br>
            <a:r>
              <a:rPr b="1" i="0" lang="en-US" sz="1600" u="none" cap="none" strike="noStrike">
                <a:solidFill>
                  <a:srgbClr val="0B3458"/>
                </a:solidFill>
                <a:latin typeface="Arial"/>
                <a:ea typeface="Arial"/>
                <a:cs typeface="Arial"/>
                <a:sym typeface="Arial"/>
              </a:rPr>
              <a:t>19 نوفمبر 2025)</a:t>
            </a:r>
            <a:endParaRPr/>
          </a:p>
        </p:txBody>
      </p:sp>
      <p:cxnSp>
        <p:nvCxnSpPr>
          <p:cNvPr id="799" name="Google Shape;799;p38"/>
          <p:cNvCxnSpPr/>
          <p:nvPr/>
        </p:nvCxnSpPr>
        <p:spPr>
          <a:xfrm>
            <a:off x="8338801" y="4639508"/>
            <a:ext cx="0" cy="1506152"/>
          </a:xfrm>
          <a:prstGeom prst="straightConnector1">
            <a:avLst/>
          </a:prstGeom>
          <a:noFill/>
          <a:ln cap="flat" cmpd="sng" w="15875">
            <a:solidFill>
              <a:srgbClr val="F1633E"/>
            </a:solidFill>
            <a:prstDash val="solid"/>
            <a:round/>
            <a:headEnd len="sm" w="sm" type="none"/>
            <a:tailEnd len="sm" w="sm" type="none"/>
          </a:ln>
        </p:spPr>
      </p:cxnSp>
      <p:sp>
        <p:nvSpPr>
          <p:cNvPr id="800" name="Google Shape;800;p38"/>
          <p:cNvSpPr txBox="1"/>
          <p:nvPr/>
        </p:nvSpPr>
        <p:spPr>
          <a:xfrm>
            <a:off x="2703997" y="5082061"/>
            <a:ext cx="3094097" cy="73866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ويعمل الدليل الإرشادي لمقدمي الطلبات بمثابة مورد أساسي وحيوي للبرنامج ومن المقدر أن يكون متاحًا في </a:t>
            </a:r>
            <a:r>
              <a:rPr b="1" i="0" lang="en-US" sz="1600" u="none" cap="none" strike="noStrike">
                <a:solidFill>
                  <a:srgbClr val="0B3458"/>
                </a:solidFill>
                <a:latin typeface="Arial"/>
                <a:ea typeface="Arial"/>
                <a:cs typeface="Arial"/>
                <a:sym typeface="Arial"/>
              </a:rPr>
              <a:t>ديسمبر/كانون الأول 2025</a:t>
            </a:r>
            <a:endParaRPr/>
          </a:p>
        </p:txBody>
      </p:sp>
      <p:cxnSp>
        <p:nvCxnSpPr>
          <p:cNvPr id="801" name="Google Shape;801;p38"/>
          <p:cNvCxnSpPr/>
          <p:nvPr/>
        </p:nvCxnSpPr>
        <p:spPr>
          <a:xfrm>
            <a:off x="5906655" y="4298232"/>
            <a:ext cx="0" cy="1836657"/>
          </a:xfrm>
          <a:prstGeom prst="straightConnector1">
            <a:avLst/>
          </a:prstGeom>
          <a:noFill/>
          <a:ln cap="flat" cmpd="sng" w="15875">
            <a:solidFill>
              <a:srgbClr val="7030A0"/>
            </a:solidFill>
            <a:prstDash val="solid"/>
            <a:round/>
            <a:headEnd len="sm" w="sm" type="none"/>
            <a:tailEnd len="sm" w="sm" type="none"/>
          </a:ln>
        </p:spPr>
      </p:cxnSp>
      <p:sp>
        <p:nvSpPr>
          <p:cNvPr id="802" name="Google Shape;802;p38"/>
          <p:cNvSpPr txBox="1"/>
          <p:nvPr/>
        </p:nvSpPr>
        <p:spPr>
          <a:xfrm>
            <a:off x="381263" y="5082061"/>
            <a:ext cx="2046725" cy="984885"/>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من المتوقع فتح فترة تقديم الطلبات لنطاقات gTLD الجديدة في </a:t>
            </a:r>
            <a:r>
              <a:rPr b="1" i="0" lang="en-US" sz="1600" u="none" cap="none" strike="noStrike">
                <a:solidFill>
                  <a:srgbClr val="0B3458"/>
                </a:solidFill>
                <a:latin typeface="Arial"/>
                <a:ea typeface="Arial"/>
                <a:cs typeface="Arial"/>
                <a:sym typeface="Arial"/>
              </a:rPr>
              <a:t>أبريل/نيسان 2026</a:t>
            </a:r>
            <a:endParaRPr/>
          </a:p>
        </p:txBody>
      </p:sp>
      <p:cxnSp>
        <p:nvCxnSpPr>
          <p:cNvPr id="803" name="Google Shape;803;p38"/>
          <p:cNvCxnSpPr/>
          <p:nvPr/>
        </p:nvCxnSpPr>
        <p:spPr>
          <a:xfrm>
            <a:off x="2565992"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804" name="Google Shape;804;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5" name="Google Shape;805;p38"/>
          <p:cNvPicPr preferRelativeResize="0"/>
          <p:nvPr/>
        </p:nvPicPr>
        <p:blipFill rotWithShape="1">
          <a:blip r:embed="rId5">
            <a:alphaModFix/>
          </a:blip>
          <a:srcRect b="0" l="0" r="0" t="0"/>
          <a:stretch/>
        </p:blipFill>
        <p:spPr>
          <a:xfrm>
            <a:off x="5516407" y="2958972"/>
            <a:ext cx="455351" cy="432000"/>
          </a:xfrm>
          <a:prstGeom prst="rect">
            <a:avLst/>
          </a:prstGeom>
          <a:noFill/>
          <a:ln>
            <a:noFill/>
          </a:ln>
        </p:spPr>
      </p:pic>
      <p:sp>
        <p:nvSpPr>
          <p:cNvPr id="806" name="Google Shape;806;p38"/>
          <p:cNvSpPr txBox="1"/>
          <p:nvPr/>
        </p:nvSpPr>
        <p:spPr>
          <a:xfrm>
            <a:off x="757642" y="6384718"/>
            <a:ext cx="7548223" cy="307777"/>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هذه التواريخ خاضعة للتغيير</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76"/>
          <p:cNvSpPr txBox="1"/>
          <p:nvPr>
            <p:ph type="title"/>
          </p:nvPr>
        </p:nvSpPr>
        <p:spPr>
          <a:xfrm>
            <a:off x="407064" y="1021298"/>
            <a:ext cx="4966465" cy="554115"/>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ابقوا على اطلاع.</a:t>
            </a:r>
            <a:endParaRPr/>
          </a:p>
        </p:txBody>
      </p:sp>
      <p:sp>
        <p:nvSpPr>
          <p:cNvPr id="812" name="Google Shape;812;p76"/>
          <p:cNvSpPr txBox="1"/>
          <p:nvPr/>
        </p:nvSpPr>
        <p:spPr>
          <a:xfrm>
            <a:off x="990829" y="1775149"/>
            <a:ext cx="4382700" cy="2216400"/>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4"/>
                  </a:ext>
                </a:extLst>
              </a:rPr>
              <a:t>انضم إلى </a:t>
            </a:r>
            <a:r>
              <a:rPr b="1"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5"/>
                  </a:ext>
                </a:extLst>
              </a:rPr>
              <a:t>القائمة البريدية </a:t>
            </a: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6"/>
                  </a:ext>
                </a:extLst>
              </a:rPr>
              <a:t>عن طريق إرسال رسالة بالبريد الإلكتروني إلى: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27"/>
                  </a:ext>
                </a:extLst>
              </a:rPr>
              <a:t>nextroundinfo@icann.org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 الاستعلامات العامة</a:t>
            </a:r>
            <a:r>
              <a:rPr b="0" i="0" lang="en-US" sz="1800" u="none" cap="none" strike="noStrike">
                <a:solidFill>
                  <a:srgbClr val="0B3458"/>
                </a:solidFill>
                <a:latin typeface="Arial"/>
                <a:ea typeface="Arial"/>
                <a:cs typeface="Arial"/>
                <a:sym typeface="Arial"/>
              </a:rPr>
              <a:t>: </a:t>
            </a:r>
            <a:r>
              <a:rPr b="0" i="0" lang="en-US" sz="1800" u="sng" cap="none" strike="noStrike">
                <a:solidFill>
                  <a:schemeClr val="hlink"/>
                </a:solidFill>
                <a:latin typeface="Arial"/>
                <a:ea typeface="Arial"/>
                <a:cs typeface="Arial"/>
                <a:sym typeface="Arial"/>
                <a:hlinkClick r:id="rId4"/>
              </a:rPr>
              <a:t>globalsupport@icann.org</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1" algn="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 التحديثات والأخبار</a:t>
            </a:r>
            <a:r>
              <a:rPr b="0" i="0" lang="en-US" sz="1800" u="none" cap="none" strike="noStrike">
                <a:solidFill>
                  <a:srgbClr val="0B3458"/>
                </a:solidFill>
                <a:latin typeface="Arial"/>
                <a:ea typeface="Arial"/>
                <a:cs typeface="Arial"/>
                <a:sym typeface="Arial"/>
              </a:rPr>
              <a:t>: </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endParaRPr/>
          </a:p>
        </p:txBody>
      </p:sp>
      <p:grpSp>
        <p:nvGrpSpPr>
          <p:cNvPr id="813" name="Google Shape;813;p76"/>
          <p:cNvGrpSpPr/>
          <p:nvPr/>
        </p:nvGrpSpPr>
        <p:grpSpPr>
          <a:xfrm>
            <a:off x="5855441" y="1021298"/>
            <a:ext cx="2142246" cy="4663628"/>
            <a:chOff x="1295017" y="1021298"/>
            <a:chExt cx="2142246" cy="4663628"/>
          </a:xfrm>
        </p:grpSpPr>
        <p:sp>
          <p:nvSpPr>
            <p:cNvPr id="814" name="Google Shape;814;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5" name="Google Shape;815;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816" name="Google Shape;816;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grpSp>
        <p:nvGrpSpPr>
          <p:cNvPr id="821" name="Google Shape;821;p77"/>
          <p:cNvGrpSpPr/>
          <p:nvPr/>
        </p:nvGrpSpPr>
        <p:grpSpPr>
          <a:xfrm>
            <a:off x="5862676" y="1021298"/>
            <a:ext cx="2142246" cy="4663628"/>
            <a:chOff x="1295017" y="1021298"/>
            <a:chExt cx="2142246" cy="4663628"/>
          </a:xfrm>
        </p:grpSpPr>
        <p:sp>
          <p:nvSpPr>
            <p:cNvPr id="822" name="Google Shape;822;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3" name="Google Shape;823;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824" name="Google Shape;824;p77"/>
          <p:cNvSpPr txBox="1"/>
          <p:nvPr>
            <p:ph type="title"/>
          </p:nvPr>
        </p:nvSpPr>
        <p:spPr>
          <a:xfrm>
            <a:off x="715242" y="1021298"/>
            <a:ext cx="4660136" cy="950721"/>
          </a:xfrm>
          <a:prstGeom prst="rect">
            <a:avLst/>
          </a:prstGeom>
          <a:noFill/>
          <a:ln>
            <a:noFill/>
          </a:ln>
        </p:spPr>
        <p:txBody>
          <a:bodyPr anchorCtr="0" anchor="t" bIns="0" lIns="0" spcFirstLastPara="1" rIns="0" wrap="square" tIns="0">
            <a:noAutofit/>
          </a:bodyPr>
          <a:lstStyle/>
          <a:p>
            <a:pPr indent="0" lvl="0" marL="0" rtl="1" algn="r">
              <a:lnSpc>
                <a:spcPct val="100000"/>
              </a:lnSpc>
              <a:spcBef>
                <a:spcPts val="0"/>
              </a:spcBef>
              <a:spcAft>
                <a:spcPts val="0"/>
              </a:spcAft>
              <a:buClr>
                <a:srgbClr val="0B3458"/>
              </a:buClr>
              <a:buSzPts val="2800"/>
              <a:buFont typeface="Arial"/>
              <a:buNone/>
            </a:pPr>
            <a:r>
              <a:rPr lang="en-US"/>
              <a:t>موارد مفيدة لمقدمي طلبات الدعم</a:t>
            </a:r>
            <a:endParaRPr/>
          </a:p>
        </p:txBody>
      </p:sp>
      <p:sp>
        <p:nvSpPr>
          <p:cNvPr id="825" name="Google Shape;825;p77"/>
          <p:cNvSpPr txBox="1"/>
          <p:nvPr/>
        </p:nvSpPr>
        <p:spPr>
          <a:xfrm>
            <a:off x="1331378" y="2204806"/>
            <a:ext cx="4044000" cy="2526846"/>
          </a:xfrm>
          <a:prstGeom prst="rect">
            <a:avLst/>
          </a:prstGeom>
          <a:noFill/>
          <a:ln>
            <a:noFill/>
          </a:ln>
        </p:spPr>
        <p:txBody>
          <a:bodyPr anchorCtr="0" anchor="t" bIns="0" lIns="0" spcFirstLastPara="1" rIns="0" wrap="square" tIns="0">
            <a:spAutoFit/>
          </a:bodyPr>
          <a:lstStyle/>
          <a:p>
            <a:pPr indent="-285750" lvl="0" marL="285750" marR="0" rtl="1" algn="r">
              <a:lnSpc>
                <a:spcPct val="115000"/>
              </a:lnSpc>
              <a:spcBef>
                <a:spcPts val="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الموقع الإلكتروني لبرنامج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 دليل 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 الصفحة الموسوعية للمسار الفرعي لفريق IRT ببرنامج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t>معلومات أساسية حول برنامج دعم مقدم الطلب</a:t>
            </a:r>
            <a:endParaRPr/>
          </a:p>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rPr>
              <a:t>حالات استخدام </a:t>
            </a: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لنطاقات gTLD</a:t>
            </a:r>
            <a:endParaRPr/>
          </a:p>
        </p:txBody>
      </p:sp>
      <p:sp>
        <p:nvSpPr>
          <p:cNvPr id="826" name="Google Shape;826;p77"/>
          <p:cNvSpPr txBox="1"/>
          <p:nvPr/>
        </p:nvSpPr>
        <p:spPr>
          <a:xfrm>
            <a:off x="4990642" y="318208"/>
            <a:ext cx="3574238" cy="215444"/>
          </a:xfrm>
          <a:prstGeom prst="rect">
            <a:avLst/>
          </a:prstGeom>
          <a:noFill/>
          <a:ln>
            <a:noFill/>
          </a:ln>
        </p:spPr>
        <p:txBody>
          <a:bodyPr anchorCtr="0" anchor="t" bIns="0" lIns="0" spcFirstLastPara="1" rIns="0" wrap="square" tIns="0">
            <a:spAutoFit/>
          </a:bodyPr>
          <a:lstStyle/>
          <a:p>
            <a:pPr indent="0" lvl="0" marL="0" marR="0" rtl="1"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التوعية والمشاركة</a:t>
            </a:r>
            <a:endParaRPr/>
          </a:p>
        </p:txBody>
      </p:sp>
      <p:sp>
        <p:nvSpPr>
          <p:cNvPr id="827" name="Google Shape;827;p77"/>
          <p:cNvSpPr txBox="1"/>
          <p:nvPr/>
        </p:nvSpPr>
        <p:spPr>
          <a:xfrm>
            <a:off x="1331378" y="4681359"/>
            <a:ext cx="4044000" cy="472437"/>
          </a:xfrm>
          <a:prstGeom prst="rect">
            <a:avLst/>
          </a:prstGeom>
          <a:noFill/>
          <a:ln>
            <a:noFill/>
          </a:ln>
        </p:spPr>
        <p:txBody>
          <a:bodyPr anchorCtr="0" anchor="t" bIns="0" lIns="0" spcFirstLastPara="1" rIns="0" wrap="square" tIns="0">
            <a:spAutoFit/>
          </a:bodyPr>
          <a:lstStyle/>
          <a:p>
            <a:pPr indent="-285750" lvl="0" marL="285750" marR="0" rtl="1" algn="r">
              <a:lnSpc>
                <a:spcPct val="115000"/>
              </a:lnSpc>
              <a:spcBef>
                <a:spcPts val="1200"/>
              </a:spcBef>
              <a:spcAft>
                <a:spcPts val="0"/>
              </a:spcAft>
              <a:buClr>
                <a:srgbClr val="F1633E"/>
              </a:buClr>
              <a:buSzPts val="1440"/>
              <a:buFont typeface="Arial"/>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دورات منصة ICANN Learn التعليمية</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35"/>
          <p:cNvSpPr txBox="1"/>
          <p:nvPr>
            <p:ph type="title"/>
          </p:nvPr>
        </p:nvSpPr>
        <p:spPr>
          <a:xfrm>
            <a:off x="320041" y="275167"/>
            <a:ext cx="8581363"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المشاركة مع ICANN – برامج الزمالة والجيل القادم  </a:t>
            </a:r>
            <a:endParaRPr/>
          </a:p>
        </p:txBody>
      </p:sp>
      <p:sp>
        <p:nvSpPr>
          <p:cNvPr id="833" name="Google Shape;833;p35"/>
          <p:cNvSpPr txBox="1"/>
          <p:nvPr>
            <p:ph idx="1" type="body"/>
          </p:nvPr>
        </p:nvSpPr>
        <p:spPr>
          <a:xfrm>
            <a:off x="320675" y="954792"/>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يهدف برنامج الزمالة لمؤسسة ICANN إلى تعزيز تنوع نموذج أصحاب المصلحة المتعددين وذلك من خلال زيادة الفرص للأفراد من المجتمعات المهمشة والتي لم تحظ بفرص التمثيل اللازم لجعلهم مشاركين فاعلين في مجتمع ICANN.</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تقدم بطلب للانضمام إلى </a:t>
            </a:r>
            <a:r>
              <a:rPr lang="en-US" u="sng">
                <a:solidFill>
                  <a:schemeClr val="hlink"/>
                </a:solidFill>
                <a:latin typeface="Arial"/>
                <a:ea typeface="Arial"/>
                <a:cs typeface="Arial"/>
                <a:sym typeface="Arial"/>
                <a:hlinkClick r:id="rId3"/>
              </a:rPr>
              <a:t>برنامج الزمالة لمؤسسة </a:t>
            </a:r>
            <a:r>
              <a:rPr lang="en-US">
                <a:latin typeface="Arial"/>
                <a:ea typeface="Arial"/>
                <a:cs typeface="Arial"/>
                <a:sym typeface="Arial"/>
              </a:rPr>
              <a:t> </a:t>
            </a:r>
            <a:r>
              <a:rPr lang="en-US" u="sng">
                <a:solidFill>
                  <a:schemeClr val="hlink"/>
                </a:solidFill>
                <a:latin typeface="Arial"/>
                <a:ea typeface="Arial"/>
                <a:cs typeface="Arial"/>
                <a:sym typeface="Arial"/>
                <a:hlinkClick r:id="rId4"/>
              </a:rPr>
              <a:t>ICANN</a:t>
            </a:r>
            <a:r>
              <a:rPr lang="en-US">
                <a:latin typeface="Arial"/>
                <a:ea typeface="Arial"/>
                <a:cs typeface="Arial"/>
                <a:sym typeface="Arial"/>
              </a:rPr>
              <a:t>للمشاركة.</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1" algn="r">
              <a:lnSpc>
                <a:spcPct val="100000"/>
              </a:lnSpc>
              <a:spcBef>
                <a:spcPts val="400"/>
              </a:spcBef>
              <a:spcAft>
                <a:spcPts val="0"/>
              </a:spcAft>
              <a:buClr>
                <a:schemeClr val="accent3"/>
              </a:buClr>
              <a:buSzPts val="1700"/>
              <a:buFont typeface="Merriweather Sans"/>
              <a:buChar char="*"/>
            </a:pPr>
            <a:r>
              <a:rPr lang="en-US" sz="1800">
                <a:latin typeface="Arial"/>
                <a:ea typeface="Arial"/>
                <a:cs typeface="Arial"/>
                <a:sym typeface="Arial"/>
              </a:rPr>
              <a:t>تبحث مؤسسة ICANN عن الجيل القادم من الأفراد المهتمين بالمشاركة بنشاط في مجتمعاتهم الإقليمية وفي تشكيل مستقبل سياسة الإنترنت العالمية. فهناك الكثير من العمل الهام الذي يجري كل يوم في ICANN.  </a:t>
            </a:r>
            <a:endParaRPr/>
          </a:p>
          <a:p>
            <a:pPr indent="-182880" lvl="1" marL="548640" rtl="1" algn="r">
              <a:lnSpc>
                <a:spcPct val="100000"/>
              </a:lnSpc>
              <a:spcBef>
                <a:spcPts val="360"/>
              </a:spcBef>
              <a:spcAft>
                <a:spcPts val="0"/>
              </a:spcAft>
              <a:buSzPts val="1530"/>
              <a:buChar char="*"/>
            </a:pPr>
            <a:r>
              <a:rPr lang="en-US">
                <a:latin typeface="Arial"/>
                <a:ea typeface="Arial"/>
                <a:cs typeface="Arial"/>
                <a:sym typeface="Arial"/>
              </a:rPr>
              <a:t>التقدم إلى برنامج الجيل القادم </a:t>
            </a:r>
            <a:r>
              <a:rPr lang="en-US" u="sng">
                <a:solidFill>
                  <a:schemeClr val="hlink"/>
                </a:solidFill>
                <a:latin typeface="Arial"/>
                <a:ea typeface="Arial"/>
                <a:cs typeface="Arial"/>
                <a:sym typeface="Arial"/>
                <a:hlinkClick r:id="rId5"/>
              </a:rPr>
              <a:t>ICANN NextGen</a:t>
            </a:r>
            <a:r>
              <a:rPr lang="en-US">
                <a:latin typeface="Arial"/>
                <a:ea typeface="Arial"/>
                <a:cs typeface="Arial"/>
                <a:sym typeface="Arial"/>
              </a:rPr>
              <a:t> للمشاركة.</a:t>
            </a:r>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شارك في القبول الشامل UA!</a:t>
            </a:r>
            <a:endParaRPr/>
          </a:p>
        </p:txBody>
      </p:sp>
      <p:sp>
        <p:nvSpPr>
          <p:cNvPr id="839" name="Google Shape;839;p34"/>
          <p:cNvSpPr/>
          <p:nvPr/>
        </p:nvSpPr>
        <p:spPr>
          <a:xfrm>
            <a:off x="0"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المعلومات وآخر التطورات المجموعة التوجيهية للقبول الشامل: </a:t>
            </a:r>
            <a:r>
              <a:rPr b="0" i="0" lang="en-US" sz="1800" u="none" cap="none" strike="noStrike">
                <a:solidFill>
                  <a:schemeClr val="accent6"/>
                </a:solidFill>
                <a:latin typeface="Open Sans"/>
                <a:ea typeface="Open Sans"/>
                <a:cs typeface="Open Sans"/>
                <a:sym typeface="Open Sans"/>
              </a:rPr>
              <a:t>www.uasg.tech</a:t>
            </a:r>
            <a:endParaRPr/>
          </a:p>
        </p:txBody>
      </p:sp>
      <p:sp>
        <p:nvSpPr>
          <p:cNvPr id="840" name="Google Shape;840;p34"/>
          <p:cNvSpPr txBox="1"/>
          <p:nvPr/>
        </p:nvSpPr>
        <p:spPr>
          <a:xfrm>
            <a:off x="2954768"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لمزيد من المعلومات حول القبول الشامل UA، أرسل بريدًا إلكترونيًا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إلى </a:t>
            </a:r>
            <a:r>
              <a:rPr b="0" i="0" lang="en-US" sz="1800" u="none" cap="none" strike="noStrike">
                <a:solidFill>
                  <a:schemeClr val="dk1"/>
                </a:solidFill>
                <a:latin typeface="Arial"/>
                <a:ea typeface="Arial"/>
                <a:cs typeface="Arial"/>
                <a:sym typeface="Arial"/>
              </a:rPr>
              <a:t>info@uasg.tech</a:t>
            </a:r>
            <a:r>
              <a:rPr b="0" i="0" lang="en-US" sz="1800" u="none" cap="none" strike="noStrike">
                <a:solidFill>
                  <a:srgbClr val="000000"/>
                </a:solidFill>
                <a:latin typeface="Arial"/>
                <a:ea typeface="Arial"/>
                <a:cs typeface="Arial"/>
                <a:sym typeface="Arial"/>
              </a:rPr>
              <a:t> أو </a:t>
            </a:r>
            <a:r>
              <a:rPr b="0" i="0" lang="en-US" sz="1800" u="none" cap="none" strike="noStrike">
                <a:solidFill>
                  <a:schemeClr val="dk1"/>
                </a:solidFill>
                <a:latin typeface="Arial"/>
                <a:ea typeface="Arial"/>
                <a:cs typeface="Arial"/>
                <a:sym typeface="Arial"/>
              </a:rPr>
              <a:t>UAProgram@icann.org</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اطلع على جميع مستندات القبول الشامل والمواد على: </a:t>
            </a:r>
            <a:r>
              <a:rPr b="0" i="0" lang="en-US" sz="1800" u="sng" cap="none" strike="noStrike">
                <a:solidFill>
                  <a:schemeClr val="hlink"/>
                </a:solidFill>
                <a:latin typeface="Arial"/>
                <a:ea typeface="Arial"/>
                <a:cs typeface="Arial"/>
                <a:sym typeface="Arial"/>
                <a:hlinkClick r:id="rId3"/>
              </a:rPr>
              <a:t>https://uasg.tech</a:t>
            </a:r>
            <a:r>
              <a:rPr b="0" i="0" lang="en-US" sz="1800" u="none" cap="none" strike="noStrike">
                <a:solidFill>
                  <a:srgbClr val="000000"/>
                </a:solidFill>
                <a:latin typeface="Arial"/>
                <a:ea typeface="Arial"/>
                <a:cs typeface="Arial"/>
                <a:sym typeface="Arial"/>
              </a:rPr>
              <a:t> وعلى </a:t>
            </a:r>
            <a:r>
              <a:rPr b="0" i="0" lang="en-US" sz="1800" u="sng" cap="none" strike="noStrike">
                <a:solidFill>
                  <a:schemeClr val="hlink"/>
                </a:solidFill>
                <a:latin typeface="Arial"/>
                <a:ea typeface="Arial"/>
                <a:cs typeface="Arial"/>
                <a:sym typeface="Arial"/>
                <a:hlinkClick r:id="rId4"/>
              </a:rPr>
              <a:t>https://icann.org/ua</a:t>
            </a:r>
            <a:r>
              <a:rPr b="0" i="0" lang="en-US" sz="1800" u="none" cap="none" strike="noStrike">
                <a:solidFill>
                  <a:srgbClr val="000000"/>
                </a:solidFill>
                <a:latin typeface="Arial"/>
                <a:ea typeface="Arial"/>
                <a:cs typeface="Arial"/>
                <a:sym typeface="Arial"/>
              </a:rPr>
              <a:t>.</a:t>
            </a:r>
            <a:endParaRPr/>
          </a:p>
          <a:p>
            <a:pPr indent="-342900" lvl="0" marL="342900" marR="0" rtl="1" algn="r">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متابعة المجموعة التوجيهية للقبول الشامل UASG على وسائل</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التواصل الاجتماعي واستخدم هاشتاج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841" name="Google Shape;841;p34"/>
          <p:cNvSpPr txBox="1"/>
          <p:nvPr/>
        </p:nvSpPr>
        <p:spPr>
          <a:xfrm>
            <a:off x="767254" y="5197367"/>
            <a:ext cx="7601242" cy="1292621"/>
          </a:xfrm>
          <a:prstGeom prst="rect">
            <a:avLst/>
          </a:prstGeom>
          <a:noFill/>
          <a:ln>
            <a:noFill/>
          </a:ln>
        </p:spPr>
        <p:txBody>
          <a:bodyPr anchorCtr="0" anchor="t" bIns="45700" lIns="91425" spcFirstLastPara="1" rIns="91425" wrap="square" tIns="45700">
            <a:spAutoFit/>
          </a:bodyPr>
          <a:lstStyle/>
          <a:p>
            <a:pPr indent="0" lvl="3"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تويتر: @UASGTech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لينكدإن: /</a:t>
            </a:r>
            <a:r>
              <a:rPr b="0" i="0" lang="en-US" sz="1800" u="sng" cap="none" strike="noStrike">
                <a:solidFill>
                  <a:schemeClr val="hlink"/>
                </a:solidFill>
                <a:latin typeface="Arial"/>
                <a:ea typeface="Arial"/>
                <a:cs typeface="Arial"/>
                <a:sym typeface="Arial"/>
                <a:hlinkClick r:id="rId5"/>
              </a:rPr>
              <a:t>https://www.linkedin.com/company/uasgtech</a:t>
            </a:r>
            <a:endParaRPr b="0" i="0" sz="18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None/>
            </a:pPr>
            <a:r>
              <a:rPr b="0" i="0" lang="en-US" sz="1800" u="none" cap="none" strike="noStrike">
                <a:solidFill>
                  <a:srgbClr val="000000"/>
                </a:solidFill>
                <a:latin typeface="Arial"/>
                <a:ea typeface="Arial"/>
                <a:cs typeface="Arial"/>
                <a:sym typeface="Arial"/>
              </a:rPr>
              <a:t>فيسبوك: /</a:t>
            </a:r>
            <a:r>
              <a:rPr b="0" i="0" lang="en-US" sz="1800" u="sng" cap="none" strike="noStrike">
                <a:solidFill>
                  <a:schemeClr val="hlink"/>
                </a:solidFill>
                <a:latin typeface="Arial"/>
                <a:ea typeface="Arial"/>
                <a:cs typeface="Arial"/>
                <a:sym typeface="Arial"/>
                <a:hlinkClick r:id="rId6"/>
              </a:rPr>
              <a:t>https://www.facebook.com/uasgtech</a:t>
            </a:r>
            <a:endParaRPr b="0" i="0" sz="1400" u="none" cap="none" strike="noStrike">
              <a:solidFill>
                <a:srgbClr val="000000"/>
              </a:solidFill>
              <a:latin typeface="Arial"/>
              <a:ea typeface="Arial"/>
              <a:cs typeface="Arial"/>
              <a:sym typeface="Arial"/>
            </a:endParaRPr>
          </a:p>
          <a:p>
            <a:pPr indent="0" lvl="0" marL="0" marR="0" rtl="1" algn="r">
              <a:lnSpc>
                <a:spcPct val="100000"/>
              </a:lnSpc>
              <a:spcBef>
                <a:spcPts val="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500"/>
              <a:t>تطور نطاقات المستوى الأعلى (TLD) ونظام اسم النطاق DNS</a:t>
            </a:r>
            <a:endParaRPr/>
          </a:p>
        </p:txBody>
      </p:sp>
      <p:sp>
        <p:nvSpPr>
          <p:cNvPr id="123" name="Google Shape;123;p7"/>
          <p:cNvSpPr txBox="1"/>
          <p:nvPr>
            <p:ph idx="1" type="body"/>
          </p:nvPr>
        </p:nvSpPr>
        <p:spPr>
          <a:xfrm>
            <a:off x="320041" y="1054359"/>
            <a:ext cx="8450746" cy="5528474"/>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في الماضي، كانت </a:t>
            </a:r>
            <a:r>
              <a:rPr lang="en-US" sz="1800">
                <a:latin typeface="Arial"/>
                <a:ea typeface="Arial"/>
                <a:cs typeface="Arial"/>
                <a:sym typeface="Arial"/>
                <a:extLst>
                  <a:ext uri="http://customooxmlschemas.google.com/">
                    <go:slidesCustomData xmlns:go="http://customooxmlschemas.google.com/" textRoundtripDataId="12"/>
                  </a:ext>
                </a:extLst>
              </a:rPr>
              <a:t>نطاقات المستوى الأعلى</a:t>
            </a:r>
            <a:r>
              <a:rPr lang="en-US" sz="1800">
                <a:latin typeface="Arial"/>
                <a:ea typeface="Arial"/>
                <a:cs typeface="Arial"/>
                <a:sym typeface="Arial"/>
              </a:rPr>
              <a:t> (TLD) تتكون في الغالب من حرفين أو ثلاثة أحرف طويلة مكونة بأحرف لاتينية a-z (مثل، com. وorg.).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أتاح تطور نظام اسم النطاق DNS لنطاقات المستوى الأعلى TLD أن تكون أحدث وأطول. ويوجد الآن </a:t>
            </a:r>
            <a:br>
              <a:rPr lang="en-US" sz="1800">
                <a:latin typeface="Arial"/>
                <a:ea typeface="Arial"/>
                <a:cs typeface="Arial"/>
                <a:sym typeface="Arial"/>
              </a:rPr>
            </a:br>
            <a:r>
              <a:rPr lang="en-US" sz="1800">
                <a:latin typeface="Arial"/>
                <a:ea typeface="Arial"/>
                <a:cs typeface="Arial"/>
                <a:sym typeface="Arial"/>
              </a:rPr>
              <a:t>حوالي 1200 من نطاقات gTLD العامة الجديدة التي تمثل علامات تجارية ومجتمعات ومناطق جغرافية </a:t>
            </a:r>
            <a:br>
              <a:rPr lang="en-US" sz="1800">
                <a:latin typeface="Arial"/>
                <a:ea typeface="Arial"/>
                <a:cs typeface="Arial"/>
                <a:sym typeface="Arial"/>
              </a:rPr>
            </a:br>
            <a:r>
              <a:rPr lang="en-US" sz="1800">
                <a:latin typeface="Arial"/>
                <a:ea typeface="Arial"/>
                <a:cs typeface="Arial"/>
                <a:sym typeface="Arial"/>
              </a:rPr>
              <a:t>(مثل photography. وlondon.).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تتضمن نطاقات المستوى الأعلى TLD الجديدة أيضًا أسماء نطاقات مدوّلة (IDN)، التي تتيح أسماء نطاقات بلغات ونصوص محلية مثل "例子." و".مثال" ("example" مكتوبة باللغتين الصينية والعربية).</a:t>
            </a:r>
            <a:endParaRPr/>
          </a:p>
          <a:p>
            <a:pPr indent="-182879" lvl="1" marL="731520" rtl="1" algn="r">
              <a:lnSpc>
                <a:spcPct val="100000"/>
              </a:lnSpc>
              <a:spcBef>
                <a:spcPts val="360"/>
              </a:spcBef>
              <a:spcAft>
                <a:spcPts val="0"/>
              </a:spcAft>
              <a:buSzPts val="1530"/>
              <a:buChar char="*"/>
            </a:pPr>
            <a:r>
              <a:rPr lang="en-US" sz="1600">
                <a:latin typeface="Arial"/>
                <a:ea typeface="Arial"/>
                <a:cs typeface="Arial"/>
                <a:sym typeface="Arial"/>
              </a:rPr>
              <a:t>يمكن أيضًا تدويل علامات أخرى داخل اسم نطاق، مما يسمح بأن يكون اسم النطاق بلغة ونص محليين بالكامل.</a:t>
            </a:r>
            <a:r>
              <a:rPr lang="en-US" sz="1600">
                <a:latin typeface="Arial"/>
                <a:ea typeface="Arial"/>
                <a:cs typeface="Arial"/>
                <a:sym typeface="Arial"/>
                <a:extLst>
                  <a:ext uri="http://customooxmlschemas.google.com/">
                    <go:slidesCustomData xmlns:go="http://customooxmlschemas.google.com/" textRoundtripDataId="13"/>
                  </a:ext>
                </a:extLst>
              </a:rPr>
              <a:t> وتعتبر أسماء النطاقات المدوّلة IDN منفصلة عن المحتوى على الإنترنت، الذي يمكن أن يكون أيضًا متعدد اللغات.</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400">
              <a:latin typeface="Arial"/>
              <a:ea typeface="Arial"/>
              <a:cs typeface="Arial"/>
              <a:sym typeface="Arial"/>
              <a:extLst>
                <a:ext uri="http://customooxmlschemas.google.com/">
                  <go:slidesCustomData xmlns:go="http://customooxmlschemas.google.com/" textRoundtripDataId="14"/>
                </a:ext>
              </a:extLst>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extLst>
                  <a:ext uri="http://customooxmlschemas.google.com/">
                    <go:slidesCustomData xmlns:go="http://customooxmlschemas.google.com/" textRoundtripDataId="15"/>
                  </a:ext>
                </a:extLst>
              </a:rPr>
              <a:t>الجولة القادمة لنطاقات  gTLD</a:t>
            </a:r>
            <a:r>
              <a:rPr b="0" i="0" lang="en-US" sz="1800">
                <a:solidFill>
                  <a:srgbClr val="1D1C1D"/>
                </a:solidFill>
                <a:latin typeface="Arial"/>
                <a:ea typeface="Arial"/>
                <a:cs typeface="Arial"/>
                <a:sym typeface="Arial"/>
              </a:rPr>
              <a:t>ستواصل توسيع نظام اسم النطاق DNS وإتاحة فرص جديدة للمليار القادم من الأشخاص الذين ينتظرون الوصول إلى إنترنت أكثر تعددية في اللغات وأكثر شمولًا بلغتهم أو نصهم</a:t>
            </a:r>
            <a:r>
              <a:rPr b="0" i="0" lang="en-US" sz="1600">
                <a:solidFill>
                  <a:srgbClr val="1D1C1D"/>
                </a:solidFill>
                <a:latin typeface="Arial"/>
                <a:ea typeface="Arial"/>
                <a:cs typeface="Arial"/>
                <a:sym typeface="Arial"/>
              </a:rPr>
              <a: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l">
              <a:lnSpc>
                <a:spcPct val="100000"/>
              </a:lnSpc>
              <a:spcBef>
                <a:spcPts val="40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نطاقات المستوى الأعلى لرمز بلد بأسماء النطاقات المدوّلة IDN</a:t>
            </a:r>
            <a:endParaRPr/>
          </a:p>
        </p:txBody>
      </p:sp>
      <p:sp>
        <p:nvSpPr>
          <p:cNvPr id="129" name="Google Shape;129;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هناك إجمالي 61 نطاق من نطاقات المستوى الأعلى لرموز البلدان ذات أسماء النطاقات المدوَّلة تم تفويضها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من أجل 42 دولة ومنطقة.</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1"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b="0" i="0" sz="3600" u="none" cap="none" strike="noStrike">
              <a:solidFill>
                <a:schemeClr val="accent1"/>
              </a:solidFill>
              <a:latin typeface="Arial"/>
              <a:ea typeface="Arial"/>
              <a:cs typeface="Arial"/>
              <a:sym typeface="Arial"/>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1" algn="r">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اطلع على القائمة الكاملة على </a:t>
            </a:r>
            <a:r>
              <a:rPr b="0"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Arial"/>
                <a:ea typeface="Arial"/>
                <a:cs typeface="Arial"/>
                <a:sym typeface="Arial"/>
              </a:rPr>
              <a:t>.</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1"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 </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2"/>
          <p:cNvSpPr txBox="1"/>
          <p:nvPr>
            <p:ph type="title"/>
          </p:nvPr>
        </p:nvSpPr>
        <p:spPr>
          <a:xfrm>
            <a:off x="320041" y="349815"/>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t>نطاقات المستوى الأعلى العامة (gTLD) بأسماء النطاقات المدوّلة IDN</a:t>
            </a:r>
            <a:endParaRPr/>
          </a:p>
        </p:txBody>
      </p:sp>
      <p:pic>
        <p:nvPicPr>
          <p:cNvPr id="135" name="Google Shape;135;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36" name="Google Shape;136;p12"/>
          <p:cNvSpPr txBox="1"/>
          <p:nvPr/>
        </p:nvSpPr>
        <p:spPr>
          <a:xfrm>
            <a:off x="1178351" y="5440757"/>
            <a:ext cx="6935502" cy="477347"/>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تم تفويض عدد 90 من نطاقات المستوى الأعلى العامة gTLD بأسماء النطاقات المدوّلة IDN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rgbClr val="000000"/>
              </a:buClr>
              <a:buSzPts val="3200"/>
              <a:buFont typeface="Open Sans"/>
              <a:buNone/>
            </a:pPr>
            <a:r>
              <a:rPr lang="en-US" sz="2800"/>
              <a:t>تطور عناوين البريد الإلكتروني</a:t>
            </a:r>
            <a:endParaRPr/>
          </a:p>
        </p:txBody>
      </p:sp>
      <p:sp>
        <p:nvSpPr>
          <p:cNvPr id="142" name="Google Shape;142;p9"/>
          <p:cNvSpPr txBox="1"/>
          <p:nvPr>
            <p:ph idx="1" type="body"/>
          </p:nvPr>
        </p:nvSpPr>
        <p:spPr>
          <a:xfrm>
            <a:off x="68581" y="1318686"/>
            <a:ext cx="8851430" cy="5015853"/>
          </a:xfrm>
          <a:prstGeom prst="rect">
            <a:avLst/>
          </a:prstGeom>
          <a:noFill/>
          <a:ln>
            <a:noFill/>
          </a:ln>
        </p:spPr>
        <p:txBody>
          <a:bodyPr anchorCtr="0" anchor="t" bIns="45700" lIns="91425" spcFirstLastPara="1" rIns="91425" wrap="square" tIns="45700">
            <a:noAutofit/>
          </a:bodyPr>
          <a:lstStyle/>
          <a:p>
            <a:pPr indent="-182880" lvl="0" marL="274320" rtl="1" algn="r">
              <a:lnSpc>
                <a:spcPct val="10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في البداية لم تكن عناوين البريد الإلكتروني متوفرة أيضًا باللغات والنصوص المحلية.</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يعالج تدويل عناوين البريد الإلكتروني (EAI) هذا القيد ويتيح وجود عناوين بريد إلكتروني بلغات ونصوص المحلية.</a:t>
            </a:r>
            <a:endParaRPr/>
          </a:p>
          <a:p>
            <a:pPr indent="0" lvl="0" marL="91440" rtl="0" algn="l">
              <a:lnSpc>
                <a:spcPct val="100000"/>
              </a:lnSpc>
              <a:spcBef>
                <a:spcPts val="360"/>
              </a:spcBef>
              <a:spcAft>
                <a:spcPts val="0"/>
              </a:spcAft>
              <a:buSzPts val="1530"/>
              <a:buNone/>
            </a:pPr>
            <a:r>
              <a:t/>
            </a:r>
            <a:endParaRPr sz="1800">
              <a:latin typeface="Arial"/>
              <a:ea typeface="Arial"/>
              <a:cs typeface="Arial"/>
              <a:sym typeface="Arial"/>
            </a:endParaRPr>
          </a:p>
          <a:p>
            <a:pPr indent="-182880" lvl="0" marL="274320" rtl="1" algn="r">
              <a:lnSpc>
                <a:spcPct val="100000"/>
              </a:lnSpc>
              <a:spcBef>
                <a:spcPts val="360"/>
              </a:spcBef>
              <a:spcAft>
                <a:spcPts val="0"/>
              </a:spcAft>
              <a:buClr>
                <a:schemeClr val="accent3"/>
              </a:buClr>
              <a:buSzPts val="1530"/>
              <a:buFont typeface="Merriweather Sans"/>
              <a:buChar char="*"/>
            </a:pPr>
            <a:r>
              <a:rPr lang="en-US" sz="1800">
                <a:latin typeface="Arial"/>
                <a:ea typeface="Arial"/>
                <a:cs typeface="Arial"/>
                <a:sym typeface="Arial"/>
              </a:rPr>
              <a:t>لا ترتبط </a:t>
            </a:r>
            <a:r>
              <a:rPr lang="en-US" sz="1800">
                <a:latin typeface="Arial"/>
                <a:ea typeface="Arial"/>
                <a:cs typeface="Arial"/>
                <a:sym typeface="Arial"/>
                <a:extLst>
                  <a:ext uri="http://customooxmlschemas.google.com/">
                    <go:slidesCustomData xmlns:go="http://customooxmlschemas.google.com/" textRoundtripDataId="16"/>
                  </a:ext>
                </a:extLst>
              </a:rPr>
              <a:t>عناوين</a:t>
            </a:r>
            <a:r>
              <a:rPr lang="en-US" sz="1800">
                <a:latin typeface="Arial"/>
                <a:ea typeface="Arial"/>
                <a:cs typeface="Arial"/>
                <a:sym typeface="Arial"/>
              </a:rPr>
              <a:t> البريد الإلكتروني المدوَّلة بالنص الموجود في متن رسالة البريد.</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latin typeface="Arial"/>
              <a:ea typeface="Arial"/>
              <a:cs typeface="Arial"/>
              <a:sym typeface="Arial"/>
            </a:endParaRPr>
          </a:p>
          <a:p>
            <a:pPr indent="-107315" lvl="3" marL="1097280" rtl="0" algn="l">
              <a:lnSpc>
                <a:spcPct val="100000"/>
              </a:lnSpc>
              <a:spcBef>
                <a:spcPts val="28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7"/>
                  </a:ext>
                </a:extLst>
              </a:rPr>
              <a:t>أمثلة على أسماء النطاقات المدوّلة IDN</a:t>
            </a:r>
            <a:endParaRPr/>
          </a:p>
        </p:txBody>
      </p:sp>
      <p:sp>
        <p:nvSpPr>
          <p:cNvPr id="148" name="Google Shape;148;p13"/>
          <p:cNvSpPr/>
          <p:nvPr/>
        </p:nvSpPr>
        <p:spPr>
          <a:xfrm>
            <a:off x="1770927" y="1443796"/>
            <a:ext cx="7080069" cy="4929295"/>
          </a:xfrm>
          <a:prstGeom prst="rect">
            <a:avLst/>
          </a:prstGeom>
          <a:noFill/>
          <a:ln>
            <a:noFill/>
          </a:ln>
        </p:spPr>
        <p:txBody>
          <a:bodyPr anchorCtr="0" anchor="t" bIns="0" lIns="0" spcFirstLastPara="1" rIns="0" wrap="square" tIns="0">
            <a:normAutofit/>
          </a:bodyPr>
          <a:lstStyle/>
          <a:p>
            <a:pPr indent="-277813" lvl="0" marL="457200" marR="0" rtl="1" algn="r">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1" algn="r">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149" name="Google Shape;149;p13"/>
          <p:cNvSpPr/>
          <p:nvPr/>
        </p:nvSpPr>
        <p:spPr>
          <a:xfrm>
            <a:off x="-231494" y="1443796"/>
            <a:ext cx="1569644" cy="4929295"/>
          </a:xfrm>
          <a:prstGeom prst="rect">
            <a:avLst/>
          </a:prstGeom>
          <a:noFill/>
          <a:ln>
            <a:noFill/>
          </a:ln>
        </p:spPr>
        <p:txBody>
          <a:bodyPr anchorCtr="0" anchor="t" bIns="0" lIns="0" spcFirstLastPara="1" rIns="0" wrap="square" tIns="0">
            <a:normAutofit/>
          </a:bodyPr>
          <a:lstStyle/>
          <a:p>
            <a:pPr indent="0" lvl="0" marL="0" marR="0" rtl="1" algn="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الأرمينية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الأوريا</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الجيورجية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الكورية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المالايالامية</a:t>
            </a:r>
            <a:endParaRPr/>
          </a:p>
          <a:p>
            <a:pPr indent="0" lvl="0" marL="0" marR="0" rtl="1" algn="r">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العربية</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BA890ECE-0055-4B73-9AB6-65B57883390B</vt:lpwstr>
  </property>
  <property fmtid="{D5CDD505-2E9C-101B-9397-08002B2CF9AE}" pid="3" name="ArticulatePath">
    <vt:lpwstr>UA-Day-Awareness-2hr-2025-LSPrep-updated-ar</vt:lpwstr>
  </property>
</Properties>
</file>