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6858000" cy="9144000"/>
  <p:embeddedFontLst>
    <p:embeddedFont>
      <p:font typeface="Helvetica Neue"/>
      <p:regular r:id="rId51"/>
      <p:bold r:id="rId52"/>
      <p:italic r:id="rId53"/>
      <p:boldItalic r:id="rId54"/>
    </p:embeddedFont>
    <p:embeddedFont>
      <p:font typeface="Open Sans Light"/>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63" roundtripDataSignature="AMtx7mh1MeGfEriXVkBZkkDsw1xX5p3j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227CFD-8373-4B6D-B548-D80D5F34AE5D}">
  <a:tblStyle styleId="{49227CFD-8373-4B6D-B548-D80D5F34AE5D}"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FE7"/>
          </a:solidFill>
        </a:fill>
      </a:tcStyle>
    </a:wholeTbl>
    <a:band1H>
      <a:tcTxStyle b="off" i="off"/>
      <a:tcStyle>
        <a:fill>
          <a:solidFill>
            <a:srgbClr val="FFDECB"/>
          </a:solidFill>
        </a:fill>
      </a:tcStyle>
    </a:band1H>
    <a:band2H>
      <a:tcTxStyle b="off" i="off"/>
    </a:band2H>
    <a:band1V>
      <a:tcTxStyle b="off" i="off"/>
      <a:tcStyle>
        <a:fill>
          <a:solidFill>
            <a:srgbClr val="FFDECB"/>
          </a:solidFill>
        </a:fill>
      </a:tcStyle>
    </a:band1V>
    <a:band2V>
      <a:tcTxStyle b="off" i="off"/>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regular.fntdata"/><Relationship Id="rId50" Type="http://schemas.openxmlformats.org/officeDocument/2006/relationships/slide" Target="slides/slide44.xml"/><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5.xml"/><Relationship Id="rId55" Type="http://schemas.openxmlformats.org/officeDocument/2006/relationships/font" Target="fonts/OpenSansLight-regular.fntdata"/><Relationship Id="rId10" Type="http://schemas.openxmlformats.org/officeDocument/2006/relationships/slide" Target="slides/slide4.xml"/><Relationship Id="rId54" Type="http://schemas.openxmlformats.org/officeDocument/2006/relationships/font" Target="fonts/HelveticaNeue-boldItalic.fntdata"/><Relationship Id="rId13" Type="http://schemas.openxmlformats.org/officeDocument/2006/relationships/slide" Target="slides/slide7.xml"/><Relationship Id="rId57" Type="http://schemas.openxmlformats.org/officeDocument/2006/relationships/font" Target="fonts/OpenSansLight-italic.fntdata"/><Relationship Id="rId12" Type="http://schemas.openxmlformats.org/officeDocument/2006/relationships/slide" Target="slides/slide6.xml"/><Relationship Id="rId56" Type="http://schemas.openxmlformats.org/officeDocument/2006/relationships/font" Target="fonts/OpenSansLight-bold.fntdata"/><Relationship Id="rId15" Type="http://schemas.openxmlformats.org/officeDocument/2006/relationships/slide" Target="slides/slide9.xml"/><Relationship Id="rId59" Type="http://schemas.openxmlformats.org/officeDocument/2006/relationships/font" Target="fonts/OpenSans-regular.fntdata"/><Relationship Id="rId14" Type="http://schemas.openxmlformats.org/officeDocument/2006/relationships/slide" Target="slides/slide8.xml"/><Relationship Id="rId58" Type="http://schemas.openxmlformats.org/officeDocument/2006/relationships/font" Target="fonts/OpenSans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Open Sans" panose="020B0606030504020204" pitchFamily="34" charset="0"/>
                      <a:ea typeface="Open Sans" panose="020B0606030504020204" pitchFamily="34" charset="0"/>
                      <a:cs typeface="Open Sans" panose="020B0606030504020204" pitchFamily="34" charset="0"/>
                    </a:defRPr>
                  </a:pPr>
                  <a:endParaRPr lang="en-TR"/>
                </a:p>
              </c:txPr>
              <c:dLblPos val="inEnd"/>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inEnd"/>
              <c:showLegendKey val="0"/>
              <c:showVal val="0"/>
              <c:showCatName val="1"/>
              <c:showSerName val="0"/>
              <c:showPercent val="1"/>
              <c:showBubbleSize val="0"/>
              <c:extLst>
                <c:ext xmlns:c16="http://schemas.microsoft.com/office/drawing/2014/chart" uri="{C3380CC4-5D6E-409C-BE32-E72D297353CC}">
                  <c16:uniqueId val="{00000009-5763-444E-827F-9B8434F24B52}"/>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inEnd"/>
              <c:showLegendKey val="0"/>
              <c:showVal val="0"/>
              <c:showCatName val="1"/>
              <c:showSerName val="0"/>
              <c:showPercent val="1"/>
              <c:showBubbleSize val="0"/>
              <c:extLst>
                <c:ext xmlns:c16="http://schemas.microsoft.com/office/drawing/2014/chart" uri="{C3380CC4-5D6E-409C-BE32-E72D297353CC}">
                  <c16:uniqueId val="{0000000B-5763-444E-827F-9B8434F24B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T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Inglês</c:v>
                </c:pt>
                <c:pt idx="1">
                  <c:v>Espanhol</c:v>
                </c:pt>
                <c:pt idx="2">
                  <c:v>Alemão</c:v>
                </c:pt>
                <c:pt idx="3">
                  <c:v>Russo</c:v>
                </c:pt>
                <c:pt idx="4">
                  <c:v>Japonês</c:v>
                </c:pt>
                <c:pt idx="5">
                  <c:v>Outros</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s.icann.org/en/program-status/statistic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en/application-rounds/round2/asp/handbook"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348" name="Google Shape;34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 início, a Internet tinha apenas alguns gTLDs. Você provavelmente deve conhecer .com, .org ou .net.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 a evolução da Internet, o número de gTLDs aumentou. A ICANN lançou o Programa de Novos gTLDs em 2012 para incentivar a inovação, a concorrência e a escolha do consumidor no setor de nomes de domínio.  Até o final de março de 2021, havia mais de </a:t>
            </a:r>
            <a:r>
              <a:rPr lang="en-US" u="sng">
                <a:solidFill>
                  <a:srgbClr val="1155CC"/>
                </a:solidFill>
                <a:hlinkClick r:id="rId2">
                  <a:extLst>
                    <a:ext uri="{A12FA001-AC4F-418D-AE19-62706E023703}">
                      <ahyp:hlinkClr val="tx"/>
                    </a:ext>
                  </a:extLst>
                </a:hlinkClick>
              </a:rPr>
              <a:t>1.200 gTLDs</a:t>
            </a:r>
            <a:r>
              <a:rPr lang="en-US"/>
              <a:t>.</a:t>
            </a:r>
            <a:endParaRPr/>
          </a:p>
        </p:txBody>
      </p:sp>
      <p:sp>
        <p:nvSpPr>
          <p:cNvPr id="361" name="Google Shape;36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US"/>
              <a:t>Os novos gTLDs têm como objetivo melhorar a escolha do consumidor e podem ser usados de várias maneiras inovadoras. Por exemplo, várias marcas usam um TLD para uso interno a fim de permitir que seus funcionários e equipes técnicas possam montar espaços virtuais seguros.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.bank</a:t>
            </a:r>
            <a:r>
              <a:rPr lang="en-US"/>
              <a:t> melhora a confiança no sistema bancário on-line atendendo apenas aos setores financeiros e oferecendo um local virtual seguro, verificado e facilmente identificável.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.nyc</a:t>
            </a:r>
            <a:r>
              <a:rPr lang="en-US"/>
              <a:t> foi criado para mostrar a diversidade de perspectivas, pessoas e empresas que fazem de Nova York uma cidade tão vibrante.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.new</a:t>
            </a:r>
            <a:r>
              <a:rPr lang="en-US"/>
              <a:t>, por outro lado, só pode ser usado para criar uma nova tarefa, como abrir um novo documento Google ou uma nova playlist do Spotify.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Os gTLDs podem representar culturas, marcas, locais geográficos, comunidades, interesses especiais e muito mais (por exemplo, .community, .london, .sport).</a:t>
            </a:r>
            <a:endParaRPr/>
          </a:p>
          <a:p>
            <a:pPr indent="0" lvl="0" marL="0" rtl="0" algn="l">
              <a:lnSpc>
                <a:spcPct val="100000"/>
              </a:lnSpc>
              <a:spcBef>
                <a:spcPts val="0"/>
              </a:spcBef>
              <a:spcAft>
                <a:spcPts val="0"/>
              </a:spcAft>
              <a:buSzPts val="1400"/>
              <a:buNone/>
            </a:pPr>
            <a:r>
              <a:t/>
            </a:r>
            <a:endParaRPr/>
          </a:p>
        </p:txBody>
      </p:sp>
      <p:sp>
        <p:nvSpPr>
          <p:cNvPr id="392" name="Google Shape;392;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B181B"/>
                </a:solidFill>
              </a:rPr>
              <a:t>Para as empresas, um gTLD é a oportunidade de estabelecer uma marca.</a:t>
            </a:r>
            <a:r>
              <a:rPr b="1" lang="en-US">
                <a:solidFill>
                  <a:srgbClr val="0B181B"/>
                </a:solidFill>
              </a:rPr>
              <a:t> </a:t>
            </a:r>
            <a:r>
              <a:rPr lang="en-US">
                <a:solidFill>
                  <a:srgbClr val="0B181B"/>
                </a:solidFill>
              </a:rPr>
              <a:t>E as oportunidades são quase ilimitadas, permitindo que empresas individuais, organizações comerciais ou setores inteiros possam criar sua própria marca exclusiva na Internet. </a:t>
            </a:r>
            <a:endParaRPr/>
          </a:p>
          <a:p>
            <a:pPr indent="0" lvl="0" marL="0" rtl="0" algn="l">
              <a:lnSpc>
                <a:spcPct val="100000"/>
              </a:lnSpc>
              <a:spcBef>
                <a:spcPts val="0"/>
              </a:spcBef>
              <a:spcAft>
                <a:spcPts val="0"/>
              </a:spcAft>
              <a:buSzPts val="1400"/>
              <a:buNone/>
            </a:pPr>
            <a:r>
              <a:t/>
            </a:r>
            <a:endParaRPr>
              <a:solidFill>
                <a:srgbClr val="0B181B"/>
              </a:solidFill>
            </a:endParaRPr>
          </a:p>
          <a:p>
            <a:pPr indent="0" lvl="0" marL="0" rtl="0" algn="l">
              <a:lnSpc>
                <a:spcPct val="100000"/>
              </a:lnSpc>
              <a:spcBef>
                <a:spcPts val="0"/>
              </a:spcBef>
              <a:spcAft>
                <a:spcPts val="0"/>
              </a:spcAft>
              <a:buSzPts val="1400"/>
              <a:buNone/>
            </a:pPr>
            <a:r>
              <a:rPr lang="en-US">
                <a:solidFill>
                  <a:srgbClr val="0B181B"/>
                </a:solidFill>
              </a:rPr>
              <a:t>Os novos gTLDs trarão benefícios para pessoas, empresas e comunidades: de comunidades indígenas, religiosas ou linguísticas, a empresas e governos que querem alcançar clientes e constituintes em escritas locais, ou comunidades que compartilham interesses ou semelhanças, mas que se estão localizadas em várias regiões do mundo. Esses grupos e entidades têm a oportunidade de refletir suas comunidades, valores e nichos culturais ou geográficos por meio de um novo gTLD.</a:t>
            </a:r>
            <a:endParaRPr/>
          </a:p>
        </p:txBody>
      </p:sp>
      <p:sp>
        <p:nvSpPr>
          <p:cNvPr id="430" name="Google Shape;430;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Além de ter um nome ou “marca” exclusiva, um gTLD pode oferecer várias vantagens:</a:t>
            </a:r>
            <a:endParaRPr/>
          </a:p>
          <a:p>
            <a:pPr indent="0" lvl="0" marL="0" rtl="0" algn="l">
              <a:lnSpc>
                <a:spcPct val="115000"/>
              </a:lnSpc>
              <a:spcBef>
                <a:spcPts val="0"/>
              </a:spcBef>
              <a:spcAft>
                <a:spcPts val="0"/>
              </a:spcAft>
              <a:buClr>
                <a:schemeClr val="dk1"/>
              </a:buClr>
              <a:buSzPts val="1100"/>
              <a:buFont typeface="Arial"/>
              <a:buNone/>
            </a:pPr>
            <a:r>
              <a:t/>
            </a:r>
            <a:endParaRPr sz="1150">
              <a:solidFill>
                <a:srgbClr val="1D1C1D"/>
              </a:solidFill>
              <a:latin typeface="Arial"/>
              <a:ea typeface="Arial"/>
              <a:cs typeface="Arial"/>
              <a:sym typeface="Arial"/>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Segurança avançada: um RO (operador de registro) pode implementar medidas de segurança específicas para um determinado domínio, reduzindo o risco de ameaças cibernéticas, como ataques de phishing.</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Oportunidades de monetização: um RO pode vender nomes de domínio associados ao gTLD, resultando na possibilidade de gerar receita.</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Aumento da credibilidade:  um gTLD pode melhorar a credibilidade e a confiança de uma marca do ponto de vista dos usuários.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Controle da marca: um gTLD proporciona um controle muito maior sobre sua marca on-line.</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Flexibilidade e criatividade: enquanto um RO, você pode criar nomes de domínio mais relevantes e criativos para seu setor ou nicho específico.</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Controle sobre políticas: embora algumas normas sejam definidas por Políticas Consensuais da ICANN, um RO geralmente tem autonomia para estabelecer políticas de registro do seu gTLD, inclusive sobre quem pode registrar nomes de domínio associados ao gTLD e para quais finalidades.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Localização: ter seu próprio gTLD permite o uso de nomes de domínio localizados criados para idiomas ou regiões específicas, o que contribui para sua relevância e alcance global.</a:t>
            </a:r>
            <a:endParaRPr/>
          </a:p>
        </p:txBody>
      </p:sp>
      <p:sp>
        <p:nvSpPr>
          <p:cNvPr id="544" name="Google Shape;54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Os critérios de avaliação para se qualificar incluem: </a:t>
            </a:r>
            <a:endParaRPr/>
          </a:p>
          <a:p>
            <a:pPr indent="-304800" lvl="1" marL="914400" rtl="0" algn="l">
              <a:lnSpc>
                <a:spcPct val="100000"/>
              </a:lnSpc>
              <a:spcBef>
                <a:spcPts val="0"/>
              </a:spcBef>
              <a:spcAft>
                <a:spcPts val="0"/>
              </a:spcAft>
              <a:buClr>
                <a:schemeClr val="dk1"/>
              </a:buClr>
              <a:buSzPts val="1200"/>
              <a:buFont typeface="Calibri"/>
              <a:buChar char="○"/>
            </a:pPr>
            <a:r>
              <a:rPr lang="en-US"/>
              <a:t>Due diligence empresarial</a:t>
            </a:r>
            <a:endParaRPr/>
          </a:p>
          <a:p>
            <a:pPr indent="-304800" lvl="1" marL="914400" rtl="0" algn="l">
              <a:lnSpc>
                <a:spcPct val="100000"/>
              </a:lnSpc>
              <a:spcBef>
                <a:spcPts val="0"/>
              </a:spcBef>
              <a:spcAft>
                <a:spcPts val="0"/>
              </a:spcAft>
              <a:buClr>
                <a:schemeClr val="dk1"/>
              </a:buClr>
              <a:buSzPts val="1200"/>
              <a:buFont typeface="Calibri"/>
              <a:buChar char="○"/>
            </a:pPr>
            <a:r>
              <a:rPr lang="en-US"/>
              <a:t>Due diligence de responsabilidade pública</a:t>
            </a:r>
            <a:endParaRPr/>
          </a:p>
          <a:p>
            <a:pPr indent="-304800" lvl="1" marL="914400" rtl="0" algn="l">
              <a:lnSpc>
                <a:spcPct val="100000"/>
              </a:lnSpc>
              <a:spcBef>
                <a:spcPts val="0"/>
              </a:spcBef>
              <a:spcAft>
                <a:spcPts val="0"/>
              </a:spcAft>
              <a:buClr>
                <a:schemeClr val="dk1"/>
              </a:buClr>
              <a:buSzPts val="1200"/>
              <a:buFont typeface="Calibri"/>
              <a:buChar char="○"/>
            </a:pPr>
            <a:r>
              <a:rPr lang="en-US"/>
              <a:t>Necessidade financeira </a:t>
            </a:r>
            <a:endParaRPr/>
          </a:p>
          <a:p>
            <a:pPr indent="-304800" lvl="1" marL="914400" rtl="0" algn="l">
              <a:lnSpc>
                <a:spcPct val="100000"/>
              </a:lnSpc>
              <a:spcBef>
                <a:spcPts val="0"/>
              </a:spcBef>
              <a:spcAft>
                <a:spcPts val="0"/>
              </a:spcAft>
              <a:buClr>
                <a:schemeClr val="dk1"/>
              </a:buClr>
              <a:buSzPts val="1200"/>
              <a:buFont typeface="Calibri"/>
              <a:buChar char="○"/>
            </a:pPr>
            <a:r>
              <a:rPr lang="en-US"/>
              <a:t>Viabilidade financeira</a:t>
            </a:r>
            <a:endParaRPr/>
          </a:p>
          <a:p>
            <a:pPr indent="-304800" lvl="1" marL="914400" rtl="0" algn="l">
              <a:lnSpc>
                <a:spcPct val="100000"/>
              </a:lnSpc>
              <a:spcBef>
                <a:spcPts val="0"/>
              </a:spcBef>
              <a:spcAft>
                <a:spcPts val="0"/>
              </a:spcAft>
              <a:buClr>
                <a:schemeClr val="dk1"/>
              </a:buClr>
              <a:buSzPts val="1200"/>
              <a:buFont typeface="Calibri"/>
              <a:buChar char="○"/>
            </a:pPr>
            <a:r>
              <a:rPr lang="en-US"/>
              <a:t>Status de entidade elegível</a:t>
            </a:r>
            <a:endParaRPr/>
          </a:p>
          <a:p>
            <a:pPr indent="0" lvl="0" marL="0" rtl="0" algn="l">
              <a:lnSpc>
                <a:spcPct val="100000"/>
              </a:lnSpc>
              <a:spcBef>
                <a:spcPts val="0"/>
              </a:spcBef>
              <a:spcAft>
                <a:spcPts val="0"/>
              </a:spcAft>
              <a:buClr>
                <a:schemeClr val="dk1"/>
              </a:buClr>
              <a:buSzPts val="1200"/>
              <a:buFont typeface="Calibri"/>
              <a:buNone/>
            </a:pPr>
            <a:r>
              <a:t/>
            </a:r>
            <a:endParaRPr>
              <a:highlight>
                <a:srgbClr val="FFFF00"/>
              </a:highlight>
            </a:endParaRPr>
          </a:p>
          <a:p>
            <a:pPr indent="0" lvl="0" marL="0" rtl="0" algn="l">
              <a:lnSpc>
                <a:spcPct val="100000"/>
              </a:lnSpc>
              <a:spcBef>
                <a:spcPts val="0"/>
              </a:spcBef>
              <a:spcAft>
                <a:spcPts val="0"/>
              </a:spcAft>
              <a:buClr>
                <a:schemeClr val="dk1"/>
              </a:buClr>
              <a:buSzPts val="1400"/>
              <a:buFont typeface="Arial"/>
              <a:buNone/>
            </a:pPr>
            <a:r>
              <a:rPr lang="en-US"/>
              <a:t>Um guia completo para o processo de inscrição no ASP está disponível no </a:t>
            </a:r>
            <a:r>
              <a:rPr lang="en-US" u="sng">
                <a:solidFill>
                  <a:srgbClr val="1155CC"/>
                </a:solidFill>
                <a:hlinkClick r:id="rId2">
                  <a:extLst>
                    <a:ext uri="{A12FA001-AC4F-418D-AE19-62706E023703}">
                      <ahyp:hlinkClr val="tx"/>
                    </a:ext>
                  </a:extLst>
                </a:hlinkClick>
              </a:rPr>
              <a:t>Manual do ASP</a:t>
            </a:r>
            <a:r>
              <a:rPr lang="en-US"/>
              <a:t>, e vamos falar mais sobre isso em alguns minutos.</a:t>
            </a:r>
            <a:endParaRPr/>
          </a:p>
        </p:txBody>
      </p:sp>
      <p:sp>
        <p:nvSpPr>
          <p:cNvPr id="648" name="Google Shape;648;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Para se inscrever no Programa de Apoio para Solicitantes, os candidatos devem ser uma destas entidades: </a:t>
            </a:r>
            <a:endParaRPr/>
          </a:p>
          <a:p>
            <a:pPr indent="-317500" lvl="0" marL="457200" rtl="0" algn="l">
              <a:lnSpc>
                <a:spcPct val="100000"/>
              </a:lnSpc>
              <a:spcBef>
                <a:spcPts val="0"/>
              </a:spcBef>
              <a:spcAft>
                <a:spcPts val="0"/>
              </a:spcAft>
              <a:buSzPts val="1400"/>
              <a:buChar char="●"/>
            </a:pPr>
            <a:r>
              <a:rPr lang="en-US"/>
              <a:t>uma organização sem fins lucrativos, não governamental ou beneficente; </a:t>
            </a:r>
            <a:endParaRPr/>
          </a:p>
          <a:p>
            <a:pPr indent="-317500" lvl="0" marL="457200" rtl="0" algn="l">
              <a:lnSpc>
                <a:spcPct val="100000"/>
              </a:lnSpc>
              <a:spcBef>
                <a:spcPts val="0"/>
              </a:spcBef>
              <a:spcAft>
                <a:spcPts val="0"/>
              </a:spcAft>
              <a:buSzPts val="1400"/>
              <a:buChar char="●"/>
            </a:pPr>
            <a:r>
              <a:rPr lang="en-US"/>
              <a:t>uma organização governamental internacional; </a:t>
            </a:r>
            <a:endParaRPr/>
          </a:p>
          <a:p>
            <a:pPr indent="-317500" lvl="0" marL="457200" rtl="0" algn="l">
              <a:lnSpc>
                <a:spcPct val="100000"/>
              </a:lnSpc>
              <a:spcBef>
                <a:spcPts val="0"/>
              </a:spcBef>
              <a:spcAft>
                <a:spcPts val="0"/>
              </a:spcAft>
              <a:buSzPts val="1400"/>
              <a:buChar char="●"/>
            </a:pPr>
            <a:r>
              <a:rPr lang="en-US"/>
              <a:t>uma organização de povos indígenas ou tribais; </a:t>
            </a:r>
            <a:endParaRPr/>
          </a:p>
          <a:p>
            <a:pPr indent="-317500" lvl="0" marL="457200" rtl="0" algn="l">
              <a:lnSpc>
                <a:spcPct val="100000"/>
              </a:lnSpc>
              <a:spcBef>
                <a:spcPts val="0"/>
              </a:spcBef>
              <a:spcAft>
                <a:spcPts val="0"/>
              </a:spcAft>
              <a:buSzPts val="1400"/>
              <a:buChar char="●"/>
            </a:pPr>
            <a:r>
              <a:rPr lang="en-US"/>
              <a:t>ou uma pequena empresa que opera como um empreendimento social ou que está localizada em uma economia em desenvolvimento.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Os candidatos precisam certificar que são um dos tipos de entidades na lista e apresentar a documentação correspondente.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71" name="Google Shape;671;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Para os candidatos que se qualificam ao auxílio, o programa oferece vários tipos de auxílio financeiro e não financeiro para ajudar os candidatos a solicitar um gTLD.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 auxílio financeiro inclui reduções de taxas (uma redução de 75-85%) com base nos fundos disponíveis e no número de candidatos que se qualificam para o suporte. </a:t>
            </a:r>
            <a:endParaRPr/>
          </a:p>
          <a:p>
            <a:pPr indent="-304800" lvl="1" marL="914400" rtl="0" algn="l">
              <a:lnSpc>
                <a:spcPct val="100000"/>
              </a:lnSpc>
              <a:spcBef>
                <a:spcPts val="0"/>
              </a:spcBef>
              <a:spcAft>
                <a:spcPts val="0"/>
              </a:spcAft>
              <a:buClr>
                <a:schemeClr val="dk1"/>
              </a:buClr>
              <a:buSzPts val="1200"/>
              <a:buFont typeface="Calibri"/>
              <a:buChar char="○"/>
            </a:pPr>
            <a:r>
              <a:rPr lang="en-US"/>
              <a:t>75% é a redução mínima nas taxas para os solicitantes beneficiados; 85% é a redução mínima para os solicitantes beneficiados. </a:t>
            </a:r>
            <a:endParaRPr/>
          </a:p>
          <a:p>
            <a:pPr indent="-304800" lvl="1" marL="914400" rtl="0" algn="l">
              <a:lnSpc>
                <a:spcPct val="100000"/>
              </a:lnSpc>
              <a:spcBef>
                <a:spcPts val="0"/>
              </a:spcBef>
              <a:spcAft>
                <a:spcPts val="0"/>
              </a:spcAft>
              <a:buClr>
                <a:schemeClr val="dk1"/>
              </a:buClr>
              <a:buSzPts val="1200"/>
              <a:buFont typeface="Calibri"/>
              <a:buChar char="○"/>
            </a:pPr>
            <a:r>
              <a:rPr lang="en-US"/>
              <a:t>É importante salientar que as reduções nas taxas serão aplicadas a apenas uma solicitação de gTLD por solicitante beneficiado.</a:t>
            </a:r>
            <a:endParaRPr/>
          </a:p>
          <a:p>
            <a:pPr indent="-304800" lvl="1" marL="914400" rtl="0" algn="l">
              <a:lnSpc>
                <a:spcPct val="100000"/>
              </a:lnSpc>
              <a:spcBef>
                <a:spcPts val="0"/>
              </a:spcBef>
              <a:spcAft>
                <a:spcPts val="0"/>
              </a:spcAft>
              <a:buSzPts val="1200"/>
              <a:buFont typeface="Calibri"/>
              <a:buChar char="○"/>
            </a:pPr>
            <a:r>
              <a:rPr lang="en-US">
                <a:solidFill>
                  <a:srgbClr val="000000"/>
                </a:solidFill>
              </a:rPr>
              <a:t>Os solicitantes do ASP qualificados que participarem em procedimentos de resolução de disputas no programa de novos gTLDs também poderão receber um crédito de lance.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 auxílio não financeiro inclui acesso a recursos e materiais de treinamento, consultores para solicitantes que podem ajudar na sua inscrição e serviços profissionais voluntários.</a:t>
            </a:r>
            <a:endParaRPr/>
          </a:p>
        </p:txBody>
      </p:sp>
      <p:sp>
        <p:nvSpPr>
          <p:cNvPr id="736" name="Google Shape;736;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latin typeface="Arial"/>
                <a:ea typeface="Arial"/>
                <a:cs typeface="Arial"/>
                <a:sym typeface="Arial"/>
              </a:rPr>
              <a:t>Estas são algumas datas importantes que talvez você queira anotar. O Programa de Apoio para Solicitantes começará a receber inscrições em 19 de novembro deste ano. A versão final do Manual do Solicitante do Programa de Novos gTLDs deverá estar pronta até dezembro de 2025. O Programa de Novos gTLDs deverá começar a receber solicitações em abril de 2026. </a:t>
            </a:r>
            <a:endParaRPr/>
          </a:p>
        </p:txBody>
      </p:sp>
      <p:sp>
        <p:nvSpPr>
          <p:cNvPr id="769" name="Google Shape;769;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7" name="Google Shape;79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7" name="Google Shape;807;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8" name="Google Shape;81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4" name="Google Shape;82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7416496"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69" name="Shape 69"/>
        <p:cNvGrpSpPr/>
        <p:nvPr/>
      </p:nvGrpSpPr>
      <p:grpSpPr>
        <a:xfrm>
          <a:off x="0" y="0"/>
          <a:ext cx="0" cy="0"/>
          <a:chOff x="0" y="0"/>
          <a:chExt cx="0" cy="0"/>
        </a:xfrm>
      </p:grpSpPr>
      <p:sp>
        <p:nvSpPr>
          <p:cNvPr id="70" name="Google Shape;70;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2" name="Google Shape;72;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3" name="Google Shape;73;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74" name="Google Shape;74;p53"/>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5" name="Google Shape;75;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6" name="Google Shape;76;p53"/>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77" name="Google Shape;77;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8" name="Google Shape;78;p53"/>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15" name="Shape 15"/>
        <p:cNvGrpSpPr/>
        <p:nvPr/>
      </p:nvGrpSpPr>
      <p:grpSpPr>
        <a:xfrm>
          <a:off x="0" y="0"/>
          <a:ext cx="0" cy="0"/>
          <a:chOff x="0" y="0"/>
          <a:chExt cx="0" cy="0"/>
        </a:xfrm>
      </p:grpSpPr>
      <p:sp>
        <p:nvSpPr>
          <p:cNvPr id="16" name="Google Shape;16;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7" name="Google Shape;17;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8" name="Google Shape;18;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21" name="Google Shape;21;p47"/>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22" name="Google Shape;22;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7"/>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24" name="Google Shape;24;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 name="Google Shape;25;p47"/>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26" name="Shape 26"/>
        <p:cNvGrpSpPr/>
        <p:nvPr/>
      </p:nvGrpSpPr>
      <p:grpSpPr>
        <a:xfrm>
          <a:off x="0" y="0"/>
          <a:ext cx="0" cy="0"/>
          <a:chOff x="0" y="0"/>
          <a:chExt cx="0" cy="0"/>
        </a:xfrm>
      </p:grpSpPr>
      <p:sp>
        <p:nvSpPr>
          <p:cNvPr id="27" name="Google Shape;27;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29" name="Google Shape;29;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sp>
        <p:nvSpPr>
          <p:cNvPr id="30" name="Google Shape;30;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 name="Google Shape;31;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32" name="Google Shape;32;p46"/>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33" name="Google Shape;33;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6"/>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35" name="Google Shape;35;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6" name="Google Shape;36;p46"/>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37" name="Shape 37"/>
        <p:cNvGrpSpPr/>
        <p:nvPr/>
      </p:nvGrpSpPr>
      <p:grpSpPr>
        <a:xfrm>
          <a:off x="0" y="0"/>
          <a:ext cx="0" cy="0"/>
          <a:chOff x="0" y="0"/>
          <a:chExt cx="0" cy="0"/>
        </a:xfrm>
      </p:grpSpPr>
      <p:sp>
        <p:nvSpPr>
          <p:cNvPr id="38" name="Google Shape;38;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41" name="Google Shape;41;p48"/>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bg>
      <p:bgPr>
        <a:solidFill>
          <a:srgbClr val="002A49"/>
        </a:solidFill>
      </p:bgPr>
    </p:bg>
    <p:spTree>
      <p:nvGrpSpPr>
        <p:cNvPr id="46" name="Shape 46"/>
        <p:cNvGrpSpPr/>
        <p:nvPr/>
      </p:nvGrpSpPr>
      <p:grpSpPr>
        <a:xfrm>
          <a:off x="0" y="0"/>
          <a:ext cx="0" cy="0"/>
          <a:chOff x="0" y="0"/>
          <a:chExt cx="0" cy="0"/>
        </a:xfrm>
      </p:grpSpPr>
      <p:sp>
        <p:nvSpPr>
          <p:cNvPr id="47" name="Google Shape;47;p79"/>
          <p:cNvSpPr txBox="1"/>
          <p:nvPr>
            <p:ph type="title"/>
          </p:nvPr>
        </p:nvSpPr>
        <p:spPr>
          <a:xfrm>
            <a:off x="540000" y="2049472"/>
            <a:ext cx="4254465" cy="2058256"/>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79"/>
          <p:cNvSpPr txBox="1"/>
          <p:nvPr>
            <p:ph idx="1" type="body"/>
          </p:nvPr>
        </p:nvSpPr>
        <p:spPr>
          <a:xfrm>
            <a:off x="540000" y="4344247"/>
            <a:ext cx="42623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id="49" name="Google Shape;49;p79"/>
          <p:cNvPicPr preferRelativeResize="0"/>
          <p:nvPr/>
        </p:nvPicPr>
        <p:blipFill rotWithShape="1">
          <a:blip r:embed="rId2">
            <a:alphaModFix/>
          </a:blip>
          <a:srcRect b="0" l="0" r="0" t="0"/>
          <a:stretch/>
        </p:blipFill>
        <p:spPr>
          <a:xfrm>
            <a:off x="540000" y="5375868"/>
            <a:ext cx="1186518" cy="943970"/>
          </a:xfrm>
          <a:prstGeom prst="rect">
            <a:avLst/>
          </a:prstGeom>
          <a:noFill/>
          <a:ln>
            <a:noFill/>
          </a:ln>
        </p:spPr>
      </p:pic>
      <p:pic>
        <p:nvPicPr>
          <p:cNvPr id="50" name="Google Shape;50;p79"/>
          <p:cNvPicPr preferRelativeResize="0"/>
          <p:nvPr/>
        </p:nvPicPr>
        <p:blipFill rotWithShape="1">
          <a:blip r:embed="rId3">
            <a:alphaModFix/>
          </a:blip>
          <a:srcRect b="0" l="0" r="0" t="0"/>
          <a:stretch/>
        </p:blipFill>
        <p:spPr>
          <a:xfrm>
            <a:off x="540000"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Regular slide">
    <p:bg>
      <p:bgPr>
        <a:solidFill>
          <a:srgbClr val="F1EFEA"/>
        </a:solidFill>
      </p:bgPr>
    </p:bg>
    <p:spTree>
      <p:nvGrpSpPr>
        <p:cNvPr id="51" name="Shape 51"/>
        <p:cNvGrpSpPr/>
        <p:nvPr/>
      </p:nvGrpSpPr>
      <p:grpSpPr>
        <a:xfrm>
          <a:off x="0" y="0"/>
          <a:ext cx="0" cy="0"/>
          <a:chOff x="0" y="0"/>
          <a:chExt cx="0" cy="0"/>
        </a:xfrm>
      </p:grpSpPr>
      <p:sp>
        <p:nvSpPr>
          <p:cNvPr id="52" name="Google Shape;52;p81"/>
          <p:cNvSpPr txBox="1"/>
          <p:nvPr>
            <p:ph type="title"/>
          </p:nvPr>
        </p:nvSpPr>
        <p:spPr>
          <a:xfrm>
            <a:off x="432000" y="900001"/>
            <a:ext cx="5362872"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81"/>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p:cSld name="pattern slide">
    <p:bg>
      <p:bgPr>
        <a:solidFill>
          <a:srgbClr val="F1EFEA"/>
        </a:solidFill>
      </p:bgPr>
    </p:bg>
    <p:spTree>
      <p:nvGrpSpPr>
        <p:cNvPr id="54" name="Shape 54"/>
        <p:cNvGrpSpPr/>
        <p:nvPr/>
      </p:nvGrpSpPr>
      <p:grpSpPr>
        <a:xfrm>
          <a:off x="0" y="0"/>
          <a:ext cx="0" cy="0"/>
          <a:chOff x="0" y="0"/>
          <a:chExt cx="0" cy="0"/>
        </a:xfrm>
      </p:grpSpPr>
      <p:sp>
        <p:nvSpPr>
          <p:cNvPr id="55" name="Google Shape;55;p82"/>
          <p:cNvSpPr txBox="1"/>
          <p:nvPr>
            <p:ph type="title"/>
          </p:nvPr>
        </p:nvSpPr>
        <p:spPr>
          <a:xfrm>
            <a:off x="431999" y="900001"/>
            <a:ext cx="5979817"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82"/>
          <p:cNvSpPr/>
          <p:nvPr/>
        </p:nvSpPr>
        <p:spPr>
          <a:xfrm rot="8100000">
            <a:off x="1919628" y="6077048"/>
            <a:ext cx="5304746" cy="5304748"/>
          </a:xfrm>
          <a:prstGeom prst="chord">
            <a:avLst>
              <a:gd fmla="val 5375274" name="adj1"/>
              <a:gd fmla="val 10821329" name="adj2"/>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p82"/>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58" name="Shape 58"/>
        <p:cNvGrpSpPr/>
        <p:nvPr/>
      </p:nvGrpSpPr>
      <p:grpSpPr>
        <a:xfrm>
          <a:off x="0" y="0"/>
          <a:ext cx="0" cy="0"/>
          <a:chOff x="0" y="0"/>
          <a:chExt cx="0" cy="0"/>
        </a:xfrm>
      </p:grpSpPr>
      <p:sp>
        <p:nvSpPr>
          <p:cNvPr id="59" name="Google Shape;59;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51"/>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61" name="Google Shape;61;p51"/>
          <p:cNvPicPr preferRelativeResize="0"/>
          <p:nvPr/>
        </p:nvPicPr>
        <p:blipFill rotWithShape="1">
          <a:blip r:embed="rId2">
            <a:alphaModFix amt="50000"/>
          </a:blip>
          <a:srcRect b="0" l="0" r="0" t="0"/>
          <a:stretch/>
        </p:blipFill>
        <p:spPr>
          <a:xfrm>
            <a:off x="7416496" y="5918780"/>
            <a:ext cx="1467358" cy="466344"/>
          </a:xfrm>
          <a:prstGeom prst="rect">
            <a:avLst/>
          </a:prstGeom>
          <a:noFill/>
          <a:ln>
            <a:noFill/>
          </a:ln>
        </p:spPr>
      </p:pic>
      <p:pic>
        <p:nvPicPr>
          <p:cNvPr descr="ua-deck_title-art.png" id="62" name="Google Shape;62;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63" name="Shape 63"/>
        <p:cNvGrpSpPr/>
        <p:nvPr/>
      </p:nvGrpSpPr>
      <p:grpSpPr>
        <a:xfrm>
          <a:off x="0" y="0"/>
          <a:ext cx="0" cy="0"/>
          <a:chOff x="0" y="0"/>
          <a:chExt cx="0" cy="0"/>
        </a:xfrm>
      </p:grpSpPr>
      <p:sp>
        <p:nvSpPr>
          <p:cNvPr id="64" name="Google Shape;64;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p52"/>
          <p:cNvSpPr/>
          <p:nvPr/>
        </p:nvSpPr>
        <p:spPr>
          <a:xfrm>
            <a:off x="891047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66" name="Google Shape;66;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67" name="Google Shape;67;p52"/>
          <p:cNvSpPr/>
          <p:nvPr/>
        </p:nvSpPr>
        <p:spPr>
          <a:xfrm>
            <a:off x="882159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8" name="Google Shape;68;p52"/>
          <p:cNvSpPr/>
          <p:nvPr/>
        </p:nvSpPr>
        <p:spPr>
          <a:xfrm>
            <a:off x="890438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https://uasg.tech/eai-chec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itu.int/itu-d/reports/statistics/2024/11/10/ff24-internet-use/"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42.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uasg.tech/" TargetMode="External"/><Relationship Id="rId4" Type="http://schemas.openxmlformats.org/officeDocument/2006/relationships/hyperlink" Target="https://icann.org/u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britannica.com/topic/languages-by-number-of-native-speakers-2228882" TargetMode="External"/><Relationship Id="rId4" Type="http://schemas.openxmlformats.org/officeDocument/2006/relationships/hyperlink" Target="https://www.statista.com/statistics/262946/most-common-languages-on-the-internet/" TargetMode="External"/><Relationship Id="rId5"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uasg.tech/download/uasg-009-quick-guide-to-tender-and-contractual-documents-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icann.org/ua-training/ua-curriculum-integration-program-en"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uasg.tech/download/uasg-004-use-cases-for-ua-readiness-evaluation-en/?wpdmdl=3607&amp;refresh=67a5fdbcd562a1738931644'" TargetMode="External"/><Relationship Id="rId4" Type="http://schemas.openxmlformats.org/officeDocument/2006/relationships/image" Target="../media/image2.png"/><Relationship Id="rId5" Type="http://schemas.openxmlformats.org/officeDocument/2006/relationships/image" Target="../media/image42.png"/><Relationship Id="rId6" Type="http://schemas.openxmlformats.org/officeDocument/2006/relationships/image" Target="../media/image12.png"/><Relationship Id="rId7" Type="http://schemas.openxmlformats.org/officeDocument/2006/relationships/image" Target="../media/image7.png"/><Relationship Id="rId8"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icann.org/en/announcements/details/icann-publishes-ua-roadmap-for-domain-name-registry-and-registrar-systems-25-01-2023-en" TargetMode="External"/><Relationship Id="rId4" Type="http://schemas.openxmlformats.org/officeDocument/2006/relationships/hyperlink" Target="https://www.icann.org/en/system/files/files/ua-roadmap-registries-registrars-30oct24-en.pdf" TargetMode="External"/><Relationship Id="rId5"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uasg.tech/download/uasg-047-ua-readiness-report-fy23/" TargetMode="External"/><Relationship Id="rId4" Type="http://schemas.openxmlformats.org/officeDocument/2006/relationships/hyperlink" Target="https://uasg.tech/download/uasg-002-webmaster-engagement-letter-en/" TargetMode="External"/><Relationship Id="rId5" Type="http://schemas.openxmlformats.org/officeDocument/2006/relationships/hyperlink" Target="https://uasg.tech/global-support-cent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1.jp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37.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itu.int/net/wsis/docs/geneva/official/dop.html" TargetMode="External"/><Relationship Id="rId4" Type="http://schemas.openxmlformats.org/officeDocument/2006/relationships/hyperlink" Target="https://www.itu.int/net/wsis/docs2/tunis/off/6rev1.html" TargetMode="External"/><Relationship Id="rId5" Type="http://schemas.openxmlformats.org/officeDocument/2006/relationships/hyperlink" Target="https://www.unesco.org/en/legal-affairs/recommendation-concerning-promotion-and-use-multilingualism-and-universal-access-cyberspace" TargetMode="External"/><Relationship Id="rId6" Type="http://schemas.openxmlformats.org/officeDocument/2006/relationships/hyperlink" Target="https://www.un.org/global-digital-compact/e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40.png"/><Relationship Id="rId5" Type="http://schemas.openxmlformats.org/officeDocument/2006/relationships/image" Target="../media/image22.png"/><Relationship Id="rId6" Type="http://schemas.openxmlformats.org/officeDocument/2006/relationships/hyperlink" Target="https://en.wal.unesco.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5.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s://www.iana.org/domains/root/db/xn--ngbc5azd.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6.png"/><Relationship Id="rId4" Type="http://schemas.openxmlformats.org/officeDocument/2006/relationships/image" Target="../media/image28.png"/><Relationship Id="rId5"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mailto:nextroundinfo@icann.org" TargetMode="External"/><Relationship Id="rId4" Type="http://schemas.openxmlformats.org/officeDocument/2006/relationships/hyperlink" Target="mailto:globalsupport@icann.org" TargetMode="External"/><Relationship Id="rId5" Type="http://schemas.openxmlformats.org/officeDocument/2006/relationships/hyperlink" Target="https://newgtldprogram.icann.org/en" TargetMode="External"/><Relationship Id="rId6" Type="http://schemas.openxmlformats.org/officeDocument/2006/relationships/image" Target="../media/image32.png"/><Relationship Id="rId7"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5.png"/><Relationship Id="rId4" Type="http://schemas.openxmlformats.org/officeDocument/2006/relationships/image" Target="../media/image39.png"/><Relationship Id="rId11" Type="http://schemas.openxmlformats.org/officeDocument/2006/relationships/hyperlink" Target="https://newgtlds.icann.org/en/announcements-and-media/case-studies" TargetMode="External"/><Relationship Id="rId10" Type="http://schemas.openxmlformats.org/officeDocument/2006/relationships/hyperlink" Target="https://newgtldprogram.icann.org/en/application-rounds/round2/asp/resources" TargetMode="External"/><Relationship Id="rId12" Type="http://schemas.openxmlformats.org/officeDocument/2006/relationships/hyperlink" Target="https://www.icann.org/en/beginners/courses-and-learning" TargetMode="External"/><Relationship Id="rId9" Type="http://schemas.openxmlformats.org/officeDocument/2006/relationships/hyperlink" Target="https://community.icann.org/display/SPIR/ASP+%7C+Applicant+Support+Program" TargetMode="External"/><Relationship Id="rId5" Type="http://schemas.openxmlformats.org/officeDocument/2006/relationships/hyperlink" Target="https://newgtldprogram.icann.org/en/application-rounds/round2/asp" TargetMode="External"/><Relationship Id="rId6" Type="http://schemas.openxmlformats.org/officeDocument/2006/relationships/hyperlink" Target="https://newgtldprogram.icann.org/en/application-rounds/round2/asp/handbook" TargetMode="External"/><Relationship Id="rId7" Type="http://schemas.openxmlformats.org/officeDocument/2006/relationships/hyperlink" Target="https://community.icann.org/display/SPIR/ASP+%7C+Applicant+Support+Program" TargetMode="External"/><Relationship Id="rId8" Type="http://schemas.openxmlformats.org/officeDocument/2006/relationships/hyperlink" Target="https://community.icann.org/display/SPIR/ASP+%7C+Applicant+Support+Progra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icann.org/resources/pages/fast-track-2012-02-25-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nvSpPr>
        <p:spPr>
          <a:xfrm>
            <a:off x="465996" y="5362254"/>
            <a:ext cx="7655116" cy="4395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extLst>
                  <a:ext uri="http://customooxmlschemas.google.com/">
                    <go:slidesCustomData xmlns:go="http://customooxmlschemas.google.com/" textRoundtripDataId="0"/>
                  </a:ext>
                </a:extLst>
              </a:rPr>
              <a:t>[Nome do apresentador]  /  Sessão de Divulgação do Dia da UA </a:t>
            </a:r>
            <a:r>
              <a:rPr b="0" i="0" lang="en-US" sz="1800" u="none" cap="none" strike="noStrike">
                <a:solidFill>
                  <a:srgbClr val="FAFAFA"/>
                </a:solidFill>
                <a:latin typeface="Open Sans Light"/>
                <a:ea typeface="Open Sans Light"/>
                <a:cs typeface="Open Sans Light"/>
                <a:sym typeface="Open Sans Light"/>
              </a:rPr>
              <a:t>  /  [dia] de [mês] de 2025</a:t>
            </a:r>
            <a:endParaRPr/>
          </a:p>
        </p:txBody>
      </p:sp>
      <p:sp>
        <p:nvSpPr>
          <p:cNvPr id="84" name="Google Shape;84;p1"/>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3200"/>
              <a:buFont typeface="Open Sans"/>
              <a:buNone/>
            </a:pPr>
            <a:r>
              <a:rPr lang="en-US"/>
              <a:t>UA (Aceitação Universal) de Nomes de Domínio e Endereços de E-mail</a:t>
            </a:r>
            <a:endParaRPr/>
          </a:p>
        </p:txBody>
      </p:sp>
      <p:sp>
        <p:nvSpPr>
          <p:cNvPr id="85" name="Google Shape;85;p1"/>
          <p:cNvSpPr/>
          <p:nvPr/>
        </p:nvSpPr>
        <p:spPr>
          <a:xfrm>
            <a:off x="473077" y="6080912"/>
            <a:ext cx="2487058" cy="492421"/>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86" name="Google Shape;86;p1"/>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p1"/>
          <p:cNvPicPr preferRelativeResize="0"/>
          <p:nvPr/>
        </p:nvPicPr>
        <p:blipFill rotWithShape="1">
          <a:blip r:embed="rId4">
            <a:alphaModFix/>
          </a:blip>
          <a:srcRect b="0" l="0" r="0" t="0"/>
          <a:stretch/>
        </p:blipFill>
        <p:spPr>
          <a:xfrm>
            <a:off x="3315796"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8"/>
                  </a:ext>
                </a:extLst>
              </a:rPr>
              <a:t>Exemplos de e-mails internacionalizados</a:t>
            </a:r>
            <a:endParaRPr/>
          </a:p>
        </p:txBody>
      </p:sp>
      <p:sp>
        <p:nvSpPr>
          <p:cNvPr id="147" name="Google Shape;147;p14"/>
          <p:cNvSpPr/>
          <p:nvPr/>
        </p:nvSpPr>
        <p:spPr>
          <a:xfrm>
            <a:off x="288750" y="1443800"/>
            <a:ext cx="7132800" cy="4929300"/>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电子邮件测试@普遍适用测试.我爱你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ईमेल-परीक्षण@सार्वभौमिक-स्वीकृति-परीक्षण.संगठन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148" name="Google Shape;148;p14"/>
          <p:cNvSpPr/>
          <p:nvPr/>
        </p:nvSpPr>
        <p:spPr>
          <a:xfrm>
            <a:off x="7559818" y="1443796"/>
            <a:ext cx="1450800" cy="49293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Armênio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Chinês</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Devanágari</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Árabe</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Grego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Tamil</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9"/>
                  </a:ext>
                </a:extLst>
              </a:rPr>
              <a:t>O desafio</a:t>
            </a:r>
            <a:endParaRPr/>
          </a:p>
        </p:txBody>
      </p:sp>
      <p:sp>
        <p:nvSpPr>
          <p:cNvPr id="154" name="Google Shape;154;p17"/>
          <p:cNvSpPr txBox="1"/>
          <p:nvPr/>
        </p:nvSpPr>
        <p:spPr>
          <a:xfrm>
            <a:off x="280359" y="893513"/>
            <a:ext cx="8481183" cy="241908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0"/>
                  </a:ext>
                </a:extLst>
              </a:rPr>
              <a:t>Os TLDs de IDNs permitem que as comunidades registrem e usem nomes de domínio e endereços de e-mail multilíngues, o que melhora a inclusão digital.</a:t>
            </a:r>
            <a:endParaRPr/>
          </a:p>
          <a:p>
            <a:pPr indent="0" lvl="0" marL="0" marR="0" rtl="0" algn="l">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1"/>
                </a:ext>
              </a:extLst>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2"/>
                  </a:ext>
                </a:extLst>
              </a:rPr>
              <a:t>No entanto, existem alguns problemas para a aceitação universal deles. Por exemplo, um e-mail válido pode ser rejeitado em um formulário de um site e ser exibido de maneira incorreta da esquerda para a direita, em vez da direita para a esquerda:</a:t>
            </a:r>
            <a:endParaRPr/>
          </a:p>
        </p:txBody>
      </p:sp>
      <p:pic>
        <p:nvPicPr>
          <p:cNvPr id="155" name="Google Shape;155;p17"/>
          <p:cNvPicPr preferRelativeResize="0"/>
          <p:nvPr/>
        </p:nvPicPr>
        <p:blipFill rotWithShape="1">
          <a:blip r:embed="rId3">
            <a:alphaModFix/>
          </a:blip>
          <a:srcRect b="0" l="0" r="0" t="0"/>
          <a:stretch/>
        </p:blipFill>
        <p:spPr>
          <a:xfrm>
            <a:off x="155717" y="3787466"/>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O seu servidor de e-mails tem suporte para EAI?</a:t>
            </a:r>
            <a:endParaRPr/>
          </a:p>
        </p:txBody>
      </p:sp>
      <p:pic>
        <p:nvPicPr>
          <p:cNvPr descr="Graphical user interface, text, website&#10;&#10;Description automatically generated" id="161" name="Google Shape;161;p20"/>
          <p:cNvPicPr preferRelativeResize="0"/>
          <p:nvPr/>
        </p:nvPicPr>
        <p:blipFill rotWithShape="1">
          <a:blip r:embed="rId3">
            <a:alphaModFix/>
          </a:blip>
          <a:srcRect b="7724" l="3866" r="5906" t="18548"/>
          <a:stretch/>
        </p:blipFill>
        <p:spPr>
          <a:xfrm>
            <a:off x="320041" y="1789639"/>
            <a:ext cx="8451381" cy="4640961"/>
          </a:xfrm>
          <a:prstGeom prst="rect">
            <a:avLst/>
          </a:prstGeom>
          <a:noFill/>
          <a:ln>
            <a:noFill/>
          </a:ln>
        </p:spPr>
      </p:pic>
      <p:sp>
        <p:nvSpPr>
          <p:cNvPr id="162" name="Google Shape;162;p20"/>
          <p:cNvSpPr/>
          <p:nvPr/>
        </p:nvSpPr>
        <p:spPr>
          <a:xfrm>
            <a:off x="748145" y="1090624"/>
            <a:ext cx="70569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Informe seu e-mail e verifique agora mesmo em: </a:t>
            </a:r>
            <a:r>
              <a:rPr b="0" i="0" lang="en-US" sz="18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https://uasg.tech/eai-check/</a:t>
            </a:r>
            <a:r>
              <a:rPr b="0" i="0" lang="en-US" sz="1800" u="none" cap="none" strike="noStrike">
                <a:solidFill>
                  <a:schemeClr val="dk1"/>
                </a:solidFill>
                <a:latin typeface="Open Sans"/>
                <a:ea typeface="Open Sans"/>
                <a:cs typeface="Open Sans"/>
                <a:sym typeface="Open Sans"/>
              </a:rPr>
              <a:t> </a:t>
            </a:r>
            <a:endParaRPr/>
          </a:p>
        </p:txBody>
      </p:sp>
      <p:cxnSp>
        <p:nvCxnSpPr>
          <p:cNvPr id="163" name="Google Shape;163;p20"/>
          <p:cNvCxnSpPr/>
          <p:nvPr/>
        </p:nvCxnSpPr>
        <p:spPr>
          <a:xfrm>
            <a:off x="27686" y="6013343"/>
            <a:ext cx="584709" cy="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6862"/>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Open Sans"/>
              <a:buNone/>
            </a:pPr>
            <a:r>
              <a:rPr lang="en-US" sz="2800"/>
              <a:t>Inclusão digital: uma oportunidade</a:t>
            </a:r>
            <a:endParaRPr/>
          </a:p>
        </p:txBody>
      </p:sp>
      <p:sp>
        <p:nvSpPr>
          <p:cNvPr id="169" name="Google Shape;169;p58"/>
          <p:cNvSpPr txBox="1"/>
          <p:nvPr/>
        </p:nvSpPr>
        <p:spPr>
          <a:xfrm>
            <a:off x="320041" y="3107934"/>
            <a:ext cx="3494722"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Os 32% restantes da população mundial, cerca de 2,6 bilhões de pessoas, ainda não estão on-line; principalmente na Ásia e na África.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Muitas das que já estão on-line, e a maioria das que estão entrando on-line, se comunicam em seus idiomas nativos.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170" name="Google Shape;170;p58"/>
          <p:cNvSpPr txBox="1"/>
          <p:nvPr/>
        </p:nvSpPr>
        <p:spPr>
          <a:xfrm>
            <a:off x="0" y="6244060"/>
            <a:ext cx="70378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Light"/>
                <a:ea typeface="Open Sans Light"/>
                <a:cs typeface="Open Sans Light"/>
                <a:sym typeface="Open Sans Light"/>
              </a:rPr>
              <a:t>Fonte: </a:t>
            </a:r>
            <a:r>
              <a:rPr b="0" i="1" lang="en-US" sz="1400" u="sng" cap="none" strike="noStrike">
                <a:solidFill>
                  <a:srgbClr val="000000"/>
                </a:solidFill>
                <a:latin typeface="Open Sans Light"/>
                <a:ea typeface="Open Sans Light"/>
                <a:cs typeface="Open Sans Light"/>
                <a:sym typeface="Open Sans Light"/>
                <a:hlinkClick r:id="rId3">
                  <a:extLst>
                    <a:ext uri="{A12FA001-AC4F-418D-AE19-62706E023703}">
                      <ahyp:hlinkClr val="tx"/>
                    </a:ext>
                  </a:extLst>
                </a:hlinkClick>
              </a:rPr>
              <a:t>https://www.itu.int/itu-d/reports/statistics/2024/11/10/ff24-internet-use/</a:t>
            </a:r>
            <a:r>
              <a:rPr b="0" i="1" lang="en-US" sz="1400" u="none" cap="none" strike="noStrike">
                <a:solidFill>
                  <a:schemeClr val="accent2"/>
                </a:solidFill>
                <a:latin typeface="Open Sans Light"/>
                <a:ea typeface="Open Sans Light"/>
                <a:cs typeface="Open Sans Light"/>
                <a:sym typeface="Open Sans Light"/>
              </a:rPr>
              <a:t> </a:t>
            </a:r>
            <a:r>
              <a:rPr b="0" i="1" lang="en-US" sz="1400" u="none" cap="none" strike="noStrike">
                <a:solidFill>
                  <a:srgbClr val="000000"/>
                </a:solidFill>
                <a:latin typeface="Open Sans Light"/>
                <a:ea typeface="Open Sans Light"/>
                <a:cs typeface="Open Sans Light"/>
                <a:sym typeface="Open Sans Light"/>
              </a:rPr>
              <a:t>   </a:t>
            </a:r>
            <a:endParaRPr/>
          </a:p>
        </p:txBody>
      </p:sp>
      <p:pic>
        <p:nvPicPr>
          <p:cNvPr id="171" name="Google Shape;171;p58"/>
          <p:cNvPicPr preferRelativeResize="0"/>
          <p:nvPr/>
        </p:nvPicPr>
        <p:blipFill rotWithShape="1">
          <a:blip r:embed="rId4">
            <a:alphaModFix/>
          </a:blip>
          <a:srcRect b="0" l="0" r="0" t="0"/>
          <a:stretch/>
        </p:blipFill>
        <p:spPr>
          <a:xfrm>
            <a:off x="4060556" y="1069834"/>
            <a:ext cx="4814256" cy="5136549"/>
          </a:xfrm>
          <a:prstGeom prst="rect">
            <a:avLst/>
          </a:prstGeom>
          <a:noFill/>
          <a:ln>
            <a:noFill/>
          </a:ln>
        </p:spPr>
      </p:pic>
      <p:sp>
        <p:nvSpPr>
          <p:cNvPr id="172" name="Google Shape;172;p58"/>
          <p:cNvSpPr/>
          <p:nvPr/>
        </p:nvSpPr>
        <p:spPr>
          <a:xfrm>
            <a:off x="372575" y="1069826"/>
            <a:ext cx="2903700" cy="1935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Open Sans"/>
                <a:ea typeface="Open Sans"/>
                <a:cs typeface="Open Sans"/>
                <a:sym typeface="Open Sans"/>
              </a:rPr>
              <a:t>5,5 bilhões </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Open Sans"/>
                <a:ea typeface="Open Sans"/>
                <a:cs typeface="Open Sans"/>
                <a:sym typeface="Open Sans"/>
              </a:rPr>
              <a:t>de usuários da Internet no mundo</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9300"/>
                </a:solidFill>
                <a:latin typeface="Open Sans"/>
                <a:ea typeface="Open Sans"/>
                <a:cs typeface="Open Sans"/>
                <a:sym typeface="Open Sans"/>
              </a:rPr>
              <a:t>68%</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Open Sans"/>
                <a:ea typeface="Open Sans"/>
                <a:cs typeface="Open Sans"/>
                <a:sym typeface="Open Sans"/>
              </a:rPr>
              <a:t>de usuários da Internet</a:t>
            </a:r>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O que é a UA (Aceitação Universal)?</a:t>
            </a:r>
            <a:endParaRPr/>
          </a:p>
        </p:txBody>
      </p:sp>
      <p:sp>
        <p:nvSpPr>
          <p:cNvPr id="178" name="Google Shape;178;p15"/>
          <p:cNvSpPr txBox="1"/>
          <p:nvPr>
            <p:ph idx="1" type="body"/>
          </p:nvPr>
        </p:nvSpPr>
        <p:spPr>
          <a:xfrm>
            <a:off x="320675" y="932920"/>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Embora o DNS tenha evoluído, as verificações usadas por muitos aplicativos de software para validar nomes de domínio e endereços de e-mail continuam desatualizadas.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Além disso, nem todos os portais on-line estão preparados para abrir uma conta de usuário com um endereço de e-mail desse tipo, o que impede muitas pessoas de navegar na Internet usando seu próprio idioma e a identidade on-line que preferirem.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Considerada uma prática recomendada de conformidade técnica, a UA resolve esses problemas garantindo que todos os nomes de domínio e endereços de e-mail válidos, independentemente da escrita, idioma ou extensão de caracteres, possam ser igualmente usados por todos os aplicativos, dispositivos e sistemas que se conectam à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Alcançar a UA garantirá que cada pessoa tenha a capacidade de navegar e se comunicar na Internet usando o nome de domínio e o endereço de e-mail que preferir e esteja mais alinhado aos seus interesses, negócios, cultura, idioma e escrita.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a:t>Objetivo e impacto da UA</a:t>
            </a:r>
            <a:endParaRPr/>
          </a:p>
        </p:txBody>
      </p:sp>
      <p:sp>
        <p:nvSpPr>
          <p:cNvPr id="184" name="Google Shape;184;p33"/>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Open Sans Light"/>
                <a:ea typeface="Open Sans Light"/>
                <a:cs typeface="Open Sans Light"/>
                <a:sym typeface="Open Sans Light"/>
              </a:rPr>
              <a:t>Objetivo</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Todos os nomes de domínio e endereços de e-mail válidos funcionam em todos os aplicativos de software.</a:t>
            </a:r>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Open Sans Light"/>
                <a:ea typeface="Open Sans Light"/>
                <a:cs typeface="Open Sans Light"/>
                <a:sym typeface="Open Sans Light"/>
              </a:rPr>
              <a:t>Impacto</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Promover a escolha do consumidor, melhorar a concorrência e oferecer acesso mais amplo aos usuários finais.</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3"/>
                  </a:ext>
                </a:extLst>
              </a:rPr>
              <a:t>Por que a UA é importante?</a:t>
            </a:r>
            <a:endParaRPr/>
          </a:p>
        </p:txBody>
      </p:sp>
      <p:sp>
        <p:nvSpPr>
          <p:cNvPr id="190" name="Google Shape;190;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Open Sans Light"/>
                <a:ea typeface="Open Sans Light"/>
                <a:cs typeface="Open Sans Light"/>
                <a:sym typeface="Open Sans Light"/>
              </a:rPr>
              <a:t>A UA também ajuda a:</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Apoiar uma Internet diversificada, multicultural e multilíngue.</a:t>
            </a:r>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Garantir mais confiança e liberdade de expressão.</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Melhorar a concorrência, inovação e escolha do consumidor.</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Criar oportunidades sociais e comerciais.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Oferecer vantagens profissionais para desenvolvedores e administradores de sistemas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Ajudar governos e grupos responsáveis pela elaboração de políticas a se comunicar com seus cidadãos.</a:t>
            </a:r>
            <a:endParaRPr/>
          </a:p>
          <a:p>
            <a:pPr indent="-85725" lvl="0" marL="274320" marR="0" rtl="0" algn="l">
              <a:lnSpc>
                <a:spcPct val="100000"/>
              </a:lnSpc>
              <a:spcBef>
                <a:spcPts val="360"/>
              </a:spcBef>
              <a:spcAft>
                <a:spcPts val="0"/>
              </a:spcAft>
              <a:buClr>
                <a:schemeClr val="accent3"/>
              </a:buClr>
              <a:buSzPts val="1530"/>
              <a:buFont typeface="Merriweather Sans"/>
              <a:buNone/>
            </a:pPr>
            <a:r>
              <a:t/>
            </a:r>
            <a:endParaRPr b="0" i="0" sz="1800" u="none" cap="none" strike="noStrike">
              <a:solidFill>
                <a:srgbClr val="000000"/>
              </a:solidFill>
              <a:latin typeface="Open Sans Light"/>
              <a:ea typeface="Open Sans Light"/>
              <a:cs typeface="Open Sans Light"/>
              <a:sym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Como preparar os aplicativos para a UA</a:t>
            </a:r>
            <a:endParaRPr/>
          </a:p>
        </p:txBody>
      </p:sp>
      <p:sp>
        <p:nvSpPr>
          <p:cNvPr id="196" name="Google Shape;196;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Suporte a todos os nomes de domínio e endereços de e-mail válidos:</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Aceitar: o usuário consegue incluir caracteres da sua escrita local em um campo de texto.</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Validar: o software aceita os caracteres e os reconhece como válidos.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Processar: o sistema realiza operações com os caracteres.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Armazenar: o banco de dados consegue armazenar o texto sem quebrar nem corromper os dados.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Exibir: quando consultadas no banco de dados, as informações são exibidas corretamente.</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FF0000"/>
              </a:solidFill>
            </a:endParaRPr>
          </a:p>
          <a:p>
            <a:pPr indent="-107315" lvl="3" marL="1097280" rtl="0" algn="l">
              <a:lnSpc>
                <a:spcPct val="100000"/>
              </a:lnSpc>
              <a:spcBef>
                <a:spcPts val="280"/>
              </a:spcBef>
              <a:spcAft>
                <a:spcPts val="0"/>
              </a:spcAft>
              <a:buSzPts val="1190"/>
              <a:buNone/>
            </a:pPr>
            <a:r>
              <a:t/>
            </a:r>
            <a:endParaRPr/>
          </a:p>
        </p:txBody>
      </p:sp>
      <p:grpSp>
        <p:nvGrpSpPr>
          <p:cNvPr id="197" name="Google Shape;197;p23"/>
          <p:cNvGrpSpPr/>
          <p:nvPr/>
        </p:nvGrpSpPr>
        <p:grpSpPr>
          <a:xfrm>
            <a:off x="492252" y="2025923"/>
            <a:ext cx="8159496" cy="1018672"/>
            <a:chOff x="1927228" y="5269981"/>
            <a:chExt cx="7921353" cy="976513"/>
          </a:xfrm>
        </p:grpSpPr>
        <p:grpSp>
          <p:nvGrpSpPr>
            <p:cNvPr id="198" name="Google Shape;198;p23"/>
            <p:cNvGrpSpPr/>
            <p:nvPr/>
          </p:nvGrpSpPr>
          <p:grpSpPr>
            <a:xfrm>
              <a:off x="1927228" y="5273672"/>
              <a:ext cx="1302251" cy="972822"/>
              <a:chOff x="820555" y="1643185"/>
              <a:chExt cx="2011680" cy="1644160"/>
            </a:xfrm>
          </p:grpSpPr>
          <p:sp>
            <p:nvSpPr>
              <p:cNvPr id="199" name="Google Shape;199;p23"/>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Aceitar</a:t>
                </a:r>
                <a:endParaRPr/>
              </a:p>
            </p:txBody>
          </p:sp>
          <p:sp>
            <p:nvSpPr>
              <p:cNvPr id="200" name="Google Shape;200;p2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01" name="Google Shape;201;p23"/>
              <p:cNvPicPr preferRelativeResize="0"/>
              <p:nvPr/>
            </p:nvPicPr>
            <p:blipFill rotWithShape="1">
              <a:blip r:embed="rId3">
                <a:alphaModFix/>
              </a:blip>
              <a:srcRect b="0" l="0" r="0" t="0"/>
              <a:stretch/>
            </p:blipFill>
            <p:spPr>
              <a:xfrm>
                <a:off x="1529630" y="1900022"/>
                <a:ext cx="562359" cy="643725"/>
              </a:xfrm>
              <a:prstGeom prst="rect">
                <a:avLst/>
              </a:prstGeom>
              <a:noFill/>
              <a:ln>
                <a:noFill/>
              </a:ln>
            </p:spPr>
          </p:pic>
        </p:grpSp>
        <p:grpSp>
          <p:nvGrpSpPr>
            <p:cNvPr id="202" name="Google Shape;202;p23"/>
            <p:cNvGrpSpPr/>
            <p:nvPr/>
          </p:nvGrpSpPr>
          <p:grpSpPr>
            <a:xfrm>
              <a:off x="3582203" y="5273672"/>
              <a:ext cx="1314106" cy="967039"/>
              <a:chOff x="3554360" y="1646720"/>
              <a:chExt cx="2029993" cy="1634387"/>
            </a:xfrm>
          </p:grpSpPr>
          <p:sp>
            <p:nvSpPr>
              <p:cNvPr id="203" name="Google Shape;203;p2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04" name="Google Shape;204;p23"/>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Validar</a:t>
                </a:r>
                <a:endParaRPr/>
              </a:p>
            </p:txBody>
          </p:sp>
          <p:pic>
            <p:nvPicPr>
              <p:cNvPr descr="ua-capability-icons_wht_Validate.png" id="205" name="Google Shape;205;p23"/>
              <p:cNvPicPr preferRelativeResize="0"/>
              <p:nvPr/>
            </p:nvPicPr>
            <p:blipFill rotWithShape="1">
              <a:blip r:embed="rId4">
                <a:alphaModFix/>
              </a:blip>
              <a:srcRect b="0" l="0" r="0" t="0"/>
              <a:stretch/>
            </p:blipFill>
            <p:spPr>
              <a:xfrm>
                <a:off x="4170348" y="1895569"/>
                <a:ext cx="779705" cy="643725"/>
              </a:xfrm>
              <a:prstGeom prst="rect">
                <a:avLst/>
              </a:prstGeom>
              <a:noFill/>
              <a:ln>
                <a:noFill/>
              </a:ln>
            </p:spPr>
          </p:pic>
        </p:grpSp>
        <p:grpSp>
          <p:nvGrpSpPr>
            <p:cNvPr id="206" name="Google Shape;206;p23"/>
            <p:cNvGrpSpPr/>
            <p:nvPr/>
          </p:nvGrpSpPr>
          <p:grpSpPr>
            <a:xfrm>
              <a:off x="6892153" y="5269981"/>
              <a:ext cx="1302251" cy="968544"/>
              <a:chOff x="6331693" y="1643185"/>
              <a:chExt cx="2011680" cy="1636930"/>
            </a:xfrm>
          </p:grpSpPr>
          <p:sp>
            <p:nvSpPr>
              <p:cNvPr id="207" name="Google Shape;207;p2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08" name="Google Shape;208;p23"/>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Armazenar</a:t>
                </a:r>
                <a:endParaRPr/>
              </a:p>
            </p:txBody>
          </p:sp>
          <p:pic>
            <p:nvPicPr>
              <p:cNvPr descr="ua-capability-icons_wht_Store.png" id="209" name="Google Shape;209;p23"/>
              <p:cNvPicPr preferRelativeResize="0"/>
              <p:nvPr/>
            </p:nvPicPr>
            <p:blipFill rotWithShape="1">
              <a:blip r:embed="rId5">
                <a:alphaModFix/>
              </a:blip>
              <a:srcRect b="0" l="0" r="0" t="0"/>
              <a:stretch/>
            </p:blipFill>
            <p:spPr>
              <a:xfrm>
                <a:off x="6999490" y="1900022"/>
                <a:ext cx="647296" cy="647296"/>
              </a:xfrm>
              <a:prstGeom prst="rect">
                <a:avLst/>
              </a:prstGeom>
              <a:noFill/>
              <a:ln>
                <a:noFill/>
              </a:ln>
            </p:spPr>
          </p:pic>
        </p:grpSp>
        <p:grpSp>
          <p:nvGrpSpPr>
            <p:cNvPr id="210" name="Google Shape;210;p23"/>
            <p:cNvGrpSpPr/>
            <p:nvPr/>
          </p:nvGrpSpPr>
          <p:grpSpPr>
            <a:xfrm>
              <a:off x="5237178" y="5269981"/>
              <a:ext cx="1302251" cy="970730"/>
              <a:chOff x="2202899" y="3852184"/>
              <a:chExt cx="2011680" cy="1640625"/>
            </a:xfrm>
          </p:grpSpPr>
          <p:sp>
            <p:nvSpPr>
              <p:cNvPr id="211" name="Google Shape;211;p2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12" name="Google Shape;212;p23"/>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Processo</a:t>
                </a:r>
                <a:endParaRPr/>
              </a:p>
            </p:txBody>
          </p:sp>
          <p:pic>
            <p:nvPicPr>
              <p:cNvPr descr="ua-capability-icons_wht_Process.png" id="213" name="Google Shape;213;p23"/>
              <p:cNvPicPr preferRelativeResize="0"/>
              <p:nvPr/>
            </p:nvPicPr>
            <p:blipFill rotWithShape="1">
              <a:blip r:embed="rId6">
                <a:alphaModFix/>
              </a:blip>
              <a:srcRect b="0" l="0" r="0" t="0"/>
              <a:stretch/>
            </p:blipFill>
            <p:spPr>
              <a:xfrm>
                <a:off x="2686759" y="4119754"/>
                <a:ext cx="1027282" cy="632806"/>
              </a:xfrm>
              <a:prstGeom prst="rect">
                <a:avLst/>
              </a:prstGeom>
              <a:noFill/>
              <a:ln>
                <a:noFill/>
              </a:ln>
            </p:spPr>
          </p:pic>
        </p:grpSp>
        <p:grpSp>
          <p:nvGrpSpPr>
            <p:cNvPr id="214" name="Google Shape;214;p23"/>
            <p:cNvGrpSpPr/>
            <p:nvPr/>
          </p:nvGrpSpPr>
          <p:grpSpPr>
            <a:xfrm>
              <a:off x="8546330" y="5275764"/>
              <a:ext cx="1302251" cy="970730"/>
              <a:chOff x="4943583" y="3852184"/>
              <a:chExt cx="2011680" cy="1640625"/>
            </a:xfrm>
          </p:grpSpPr>
          <p:sp>
            <p:nvSpPr>
              <p:cNvPr id="215" name="Google Shape;215;p2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16" name="Google Shape;216;p23"/>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Exibir</a:t>
                </a:r>
                <a:endParaRPr/>
              </a:p>
            </p:txBody>
          </p:sp>
          <p:pic>
            <p:nvPicPr>
              <p:cNvPr descr="ua-capability-icons_wht_Display.png" id="217" name="Google Shape;217;p23"/>
              <p:cNvPicPr preferRelativeResize="0"/>
              <p:nvPr/>
            </p:nvPicPr>
            <p:blipFill rotWithShape="1">
              <a:blip r:embed="rId7">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O caminho para a UA</a:t>
            </a:r>
            <a:endParaRPr/>
          </a:p>
        </p:txBody>
      </p:sp>
      <p:sp>
        <p:nvSpPr>
          <p:cNvPr id="223" name="Google Shape;223;p3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 comunidade da ICANN criou o UASG (Grupo de Gestão da Aceitação Universal) para promover o suporte à UA globalmente.</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 ICANN promove a UA ativamente e financia o UASG.</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O UASG e a ICANN se dedicam à preparação para a UA:</a:t>
            </a:r>
            <a:endParaRPr/>
          </a:p>
          <a:p>
            <a:pPr indent="-182880" lvl="1" marL="548640" rtl="0" algn="l">
              <a:lnSpc>
                <a:spcPct val="100000"/>
              </a:lnSpc>
              <a:spcBef>
                <a:spcPts val="360"/>
              </a:spcBef>
              <a:spcAft>
                <a:spcPts val="0"/>
              </a:spcAft>
              <a:buSzPts val="1530"/>
              <a:buChar char="*"/>
            </a:pPr>
            <a:r>
              <a:rPr lang="en-US" sz="1800"/>
              <a:t>organizando iniciativas de divulgação para ampliar o conhecimento sobre questões relacionadas à UA;</a:t>
            </a:r>
            <a:endParaRPr/>
          </a:p>
          <a:p>
            <a:pPr indent="-182880" lvl="1" marL="548640" rtl="0" algn="l">
              <a:lnSpc>
                <a:spcPct val="100000"/>
              </a:lnSpc>
              <a:spcBef>
                <a:spcPts val="360"/>
              </a:spcBef>
              <a:spcAft>
                <a:spcPts val="0"/>
              </a:spcAft>
              <a:buSzPts val="1530"/>
              <a:buChar char="*"/>
            </a:pPr>
            <a:r>
              <a:rPr lang="en-US" sz="1800"/>
              <a:t>realizando estudos detalhados para identificar lacunas técnicas;</a:t>
            </a:r>
            <a:endParaRPr/>
          </a:p>
          <a:p>
            <a:pPr indent="-182880" lvl="1" marL="548640" rtl="0" algn="l">
              <a:lnSpc>
                <a:spcPct val="100000"/>
              </a:lnSpc>
              <a:spcBef>
                <a:spcPts val="360"/>
              </a:spcBef>
              <a:spcAft>
                <a:spcPts val="0"/>
              </a:spcAft>
              <a:buSzPts val="1530"/>
              <a:buChar char="*"/>
            </a:pPr>
            <a:r>
              <a:rPr lang="en-US" sz="1800"/>
              <a:t>determinando soluções para as lacunas técnicas;</a:t>
            </a:r>
            <a:endParaRPr/>
          </a:p>
          <a:p>
            <a:pPr indent="-182880" lvl="1" marL="548640" rtl="0" algn="l">
              <a:lnSpc>
                <a:spcPct val="100000"/>
              </a:lnSpc>
              <a:spcBef>
                <a:spcPts val="360"/>
              </a:spcBef>
              <a:spcAft>
                <a:spcPts val="0"/>
              </a:spcAft>
              <a:buSzPts val="1530"/>
              <a:buChar char="*"/>
            </a:pPr>
            <a:r>
              <a:rPr lang="en-US" sz="1800"/>
              <a:t>enviando relatórios de erros nas ferramentas, sistemas e aplicativos relevantes;</a:t>
            </a:r>
            <a:endParaRPr/>
          </a:p>
          <a:p>
            <a:pPr indent="-182880" lvl="1" marL="548640" rtl="0" algn="l">
              <a:lnSpc>
                <a:spcPct val="100000"/>
              </a:lnSpc>
              <a:spcBef>
                <a:spcPts val="360"/>
              </a:spcBef>
              <a:spcAft>
                <a:spcPts val="0"/>
              </a:spcAft>
              <a:buSzPts val="1530"/>
              <a:buChar char="*"/>
            </a:pPr>
            <a:r>
              <a:rPr lang="en-US" sz="1800"/>
              <a:t>administrando treinamentos técnicos sobre as soluções relacionadas à preparação para a UA.</a:t>
            </a:r>
            <a:endParaRPr/>
          </a:p>
          <a:p>
            <a:pPr indent="-85725" lvl="1" marL="548640" rtl="0" algn="l">
              <a:lnSpc>
                <a:spcPct val="100000"/>
              </a:lnSpc>
              <a:spcBef>
                <a:spcPts val="360"/>
              </a:spcBef>
              <a:spcAft>
                <a:spcPts val="0"/>
              </a:spcAft>
              <a:buSzPts val="1530"/>
              <a:buNone/>
            </a:pPr>
            <a:r>
              <a:t/>
            </a:r>
            <a:endParaRPr/>
          </a:p>
          <a:p>
            <a:pPr indent="-97155" lvl="0" marL="91440" rtl="0" algn="l">
              <a:lnSpc>
                <a:spcPct val="100000"/>
              </a:lnSpc>
              <a:spcBef>
                <a:spcPts val="360"/>
              </a:spcBef>
              <a:spcAft>
                <a:spcPts val="0"/>
              </a:spcAft>
              <a:buSzPts val="1530"/>
              <a:buChar char="*"/>
            </a:pPr>
            <a:r>
              <a:rPr lang="en-US" sz="1800"/>
              <a:t>Mais informações em </a:t>
            </a:r>
            <a:r>
              <a:rPr lang="en-US" sz="1800" u="sng">
                <a:solidFill>
                  <a:schemeClr val="hlink"/>
                </a:solidFill>
                <a:hlinkClick r:id="rId3"/>
              </a:rPr>
              <a:t>https://uasg.tech</a:t>
            </a:r>
            <a:r>
              <a:rPr lang="en-US" sz="1800"/>
              <a:t> e </a:t>
            </a:r>
            <a:r>
              <a:rPr lang="en-US" sz="1800" u="sng">
                <a:solidFill>
                  <a:schemeClr val="hlink"/>
                </a:solidFill>
                <a:hlinkClick r:id="rId4"/>
              </a:rPr>
              <a:t>https://icann.org/ua</a:t>
            </a:r>
            <a:r>
              <a:rPr lang="en-US" sz="1800"/>
              <a:t>.  </a:t>
            </a:r>
            <a:endParaRPr/>
          </a:p>
          <a:p>
            <a:pPr indent="5715" lvl="0" marL="91440" rtl="0" algn="l">
              <a:lnSpc>
                <a:spcPct val="100000"/>
              </a:lnSpc>
              <a:spcBef>
                <a:spcPts val="360"/>
              </a:spcBef>
              <a:spcAft>
                <a:spcPts val="0"/>
              </a:spcAft>
              <a:buSzPts val="1530"/>
              <a:buNone/>
            </a:pPr>
            <a:r>
              <a:t/>
            </a:r>
            <a:endParaRPr/>
          </a:p>
          <a:p>
            <a:pPr indent="5715" lvl="0" marL="91440" rtl="0" algn="l">
              <a:lnSpc>
                <a:spcPct val="100000"/>
              </a:lnSpc>
              <a:spcBef>
                <a:spcPts val="360"/>
              </a:spcBef>
              <a:spcAft>
                <a:spcPts val="0"/>
              </a:spcAft>
              <a:buSzPts val="1530"/>
              <a:buNone/>
            </a:pPr>
            <a:r>
              <a:t/>
            </a:r>
            <a:endParaRPr/>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empresas</a:t>
            </a:r>
            <a:endParaRPr/>
          </a:p>
        </p:txBody>
      </p:sp>
      <p:sp>
        <p:nvSpPr>
          <p:cNvPr id="229" name="Google Shape;229;p26"/>
          <p:cNvSpPr txBox="1"/>
          <p:nvPr>
            <p:ph idx="1" type="body"/>
          </p:nvPr>
        </p:nvSpPr>
        <p:spPr>
          <a:xfrm>
            <a:off x="171450" y="785813"/>
            <a:ext cx="8801099" cy="4817059"/>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700"/>
              <a:buNone/>
            </a:pPr>
            <a:r>
              <a:rPr lang="en-US" sz="1800"/>
              <a:t>Muitas empresas estão perdendo dinheiro ao não atualizarem seus sistemas com suporte para a UA, o que pode gerar uma receita de bilhões com clientes que não foram alcançados. </a:t>
            </a:r>
            <a:endParaRPr/>
          </a:p>
          <a:p>
            <a:pPr indent="0" lvl="0" marL="91440" rtl="0" algn="l">
              <a:lnSpc>
                <a:spcPct val="100000"/>
              </a:lnSpc>
              <a:spcBef>
                <a:spcPts val="0"/>
              </a:spcBef>
              <a:spcAft>
                <a:spcPts val="0"/>
              </a:spcAft>
              <a:buClr>
                <a:schemeClr val="accent3"/>
              </a:buClr>
              <a:buSzPts val="1700"/>
              <a:buNone/>
            </a:pPr>
            <a:r>
              <a:t/>
            </a:r>
            <a:endParaRPr sz="1800"/>
          </a:p>
          <a:p>
            <a:pPr indent="0" lvl="0" marL="91440" rtl="0" algn="l">
              <a:lnSpc>
                <a:spcPct val="100000"/>
              </a:lnSpc>
              <a:spcBef>
                <a:spcPts val="0"/>
              </a:spcBef>
              <a:spcAft>
                <a:spcPts val="0"/>
              </a:spcAft>
              <a:buClr>
                <a:schemeClr val="accent3"/>
              </a:buClr>
              <a:buSzPts val="1700"/>
              <a:buNone/>
            </a:pPr>
            <a:r>
              <a:rPr lang="en-US" sz="1800"/>
              <a:t>Um estudo do UASG, realizado em 2017, descobriu que a Aceitação Universal de nomes de domínio da Internet é uma oportunidade de mais de US$ 9,8 bilhões, que é uma estimativa modesta. </a:t>
            </a:r>
            <a:endParaRPr/>
          </a:p>
          <a:p>
            <a:pPr indent="0" lvl="0" marL="91440" rtl="0" algn="l">
              <a:lnSpc>
                <a:spcPct val="100000"/>
              </a:lnSpc>
              <a:spcBef>
                <a:spcPts val="0"/>
              </a:spcBef>
              <a:spcAft>
                <a:spcPts val="0"/>
              </a:spcAft>
              <a:buClr>
                <a:schemeClr val="accent3"/>
              </a:buClr>
              <a:buSzPts val="1700"/>
              <a:buNone/>
            </a:pPr>
            <a:r>
              <a:t/>
            </a:r>
            <a:endParaRPr sz="1800"/>
          </a:p>
          <a:p>
            <a:pPr indent="0" lvl="0" marL="91440" rtl="0" algn="l">
              <a:lnSpc>
                <a:spcPct val="100000"/>
              </a:lnSpc>
              <a:spcBef>
                <a:spcPts val="0"/>
              </a:spcBef>
              <a:spcAft>
                <a:spcPts val="0"/>
              </a:spcAft>
              <a:buClr>
                <a:schemeClr val="accent3"/>
              </a:buClr>
              <a:buSzPts val="1700"/>
              <a:buNone/>
            </a:pPr>
            <a:r>
              <a:rPr lang="en-US" sz="1800"/>
              <a:t>As empresas com suporte para a UA terão uma vantagem alcançando um número maior de clientes no mundo todo e maximizando a receita potencial da população atual da Internet, bem como das bilhões de pessoas que vão entrar on-line. </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Organize-se internamente e avalie se os sistemas da sua empresa estão em conformidade com os padrões da UA.</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800"/>
              <a:t>Atualize seus próprios sistemas de TI para dar suporte à UA.</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800"/>
              <a:t>Incentive seus colaboradores a participar e promover discussões locais sobre a UA.</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Divulgue informações sobre a UA para organizações e empresas parceiras, incentivando-as a atualizar os sistemas para os atuais padrões mundiais de inclusão.</a:t>
            </a:r>
            <a:endParaRPr/>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Vivemos em um mundo multilíngue!</a:t>
            </a:r>
            <a:endParaRPr/>
          </a:p>
        </p:txBody>
      </p:sp>
      <p:sp>
        <p:nvSpPr>
          <p:cNvPr id="93" name="Google Shape;93;p3"/>
          <p:cNvSpPr txBox="1"/>
          <p:nvPr/>
        </p:nvSpPr>
        <p:spPr>
          <a:xfrm>
            <a:off x="4206058" y="5813055"/>
            <a:ext cx="4621894"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Fonte: </a:t>
            </a:r>
            <a:endParaRPr/>
          </a:p>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https://www.britannica.com/topic/languages-by-number-of-native-speakers-2228882</a:t>
            </a:r>
            <a:r>
              <a:rPr b="0" i="1" lang="en-US" sz="1400" u="none" cap="none" strike="noStrike">
                <a:solidFill>
                  <a:schemeClr val="accent2"/>
                </a:solidFill>
                <a:latin typeface="Open Sans"/>
                <a:ea typeface="Open Sans"/>
                <a:cs typeface="Open Sans"/>
                <a:sym typeface="Open Sans"/>
              </a:rPr>
              <a:t> </a:t>
            </a:r>
            <a:endParaRPr/>
          </a:p>
        </p:txBody>
      </p:sp>
      <p:sp>
        <p:nvSpPr>
          <p:cNvPr id="94" name="Google Shape;94;p3"/>
          <p:cNvSpPr txBox="1"/>
          <p:nvPr/>
        </p:nvSpPr>
        <p:spPr>
          <a:xfrm>
            <a:off x="282517" y="5813055"/>
            <a:ext cx="3728439"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Fonte: </a:t>
            </a:r>
            <a:r>
              <a:rPr b="0" i="1" lang="en-US" sz="1400" u="sng" cap="none" strike="noStrike">
                <a:solidFill>
                  <a:schemeClr val="accent2"/>
                </a:solidFill>
                <a:latin typeface="Open Sans"/>
                <a:ea typeface="Open Sans"/>
                <a:cs typeface="Open Sans"/>
                <a:sym typeface="Open Sans"/>
                <a:hlinkClick r:id="rId4">
                  <a:extLst>
                    <a:ext uri="{A12FA001-AC4F-418D-AE19-62706E023703}">
                      <ahyp:hlinkClr val="tx"/>
                    </a:ext>
                  </a:extLst>
                </a:hlinkClick>
              </a:rPr>
              <a:t>https://www.statista.com/statistics/262946/most-common-languages-on-the-internet/</a:t>
            </a:r>
            <a:r>
              <a:rPr b="0" i="1" lang="en-US" sz="1400" u="none" cap="none" strike="noStrike">
                <a:solidFill>
                  <a:schemeClr val="accent2"/>
                </a:solidFill>
                <a:latin typeface="Open Sans"/>
                <a:ea typeface="Open Sans"/>
                <a:cs typeface="Open Sans"/>
                <a:sym typeface="Open Sans"/>
              </a:rPr>
              <a:t> </a:t>
            </a:r>
            <a:endParaRPr/>
          </a:p>
        </p:txBody>
      </p:sp>
      <p:sp>
        <p:nvSpPr>
          <p:cNvPr id="95" name="Google Shape;95;p3"/>
          <p:cNvSpPr txBox="1"/>
          <p:nvPr/>
        </p:nvSpPr>
        <p:spPr>
          <a:xfrm>
            <a:off x="374903" y="1027020"/>
            <a:ext cx="830611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O uso de idiomas é diversificado. O inglês está em terceiro lugar no total de falantes nativos no mundo todo, seguindo o chinês e o espanhol. O inglês representa 52% do total de conteúdo on-line, e essa porcentagem está diminuindo.</a:t>
            </a:r>
            <a:endParaRPr/>
          </a:p>
        </p:txBody>
      </p:sp>
      <p:graphicFrame>
        <p:nvGraphicFramePr>
          <p:cNvPr id="96" name="Google Shape;96;p3"/>
          <p:cNvGraphicFramePr/>
          <p:nvPr/>
        </p:nvGraphicFramePr>
        <p:xfrm>
          <a:off x="177305" y="2251300"/>
          <a:ext cx="3898685" cy="3498400"/>
        </p:xfrm>
        <a:graphic>
          <a:graphicData uri="http://schemas.openxmlformats.org/drawingml/2006/chart">
            <c:chart r:id="rId5"/>
          </a:graphicData>
        </a:graphic>
      </p:graphicFrame>
      <p:graphicFrame>
        <p:nvGraphicFramePr>
          <p:cNvPr id="97" name="Google Shape;97;p3"/>
          <p:cNvGraphicFramePr/>
          <p:nvPr/>
        </p:nvGraphicFramePr>
        <p:xfrm>
          <a:off x="4742481" y="2251300"/>
          <a:ext cx="3000000" cy="3000000"/>
        </p:xfrm>
        <a:graphic>
          <a:graphicData uri="http://schemas.openxmlformats.org/drawingml/2006/table">
            <a:tbl>
              <a:tblPr bandRow="1" firstRow="1">
                <a:noFill/>
                <a:tableStyleId>{49227CFD-8373-4B6D-B548-D80D5F34AE5D}</a:tableStyleId>
              </a:tblPr>
              <a:tblGrid>
                <a:gridCol w="1766800"/>
                <a:gridCol w="1766800"/>
              </a:tblGrid>
              <a:tr h="3957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Idioma </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Falantes</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Chinês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1.346.000.000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Espanhol</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485.063.960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Inglês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379.682.200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Árabe</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373.000.000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Hindi</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344.650.870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Português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236.266.650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Bengali</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233.808.880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Russo</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146.954.150</a:t>
                      </a:r>
                      <a:endParaRPr/>
                    </a:p>
                  </a:txBody>
                  <a:tcPr marT="9525" marB="0" marR="9525" marL="9525" anchor="ct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governamental</a:t>
            </a:r>
            <a:endParaRPr/>
          </a:p>
        </p:txBody>
      </p:sp>
      <p:sp>
        <p:nvSpPr>
          <p:cNvPr id="235" name="Google Shape;235;p2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700"/>
              <a:buNone/>
            </a:pPr>
            <a:r>
              <a:rPr lang="en-US" sz="1800"/>
              <a:t>Dar suporte à UA pode ajudar governos e grupos responsáveis pela elaboração de políticas a alcançar seus cidadãos.</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Avalie a possibilidade de incluir </a:t>
            </a:r>
            <a:r>
              <a:rPr lang="en-US" sz="1800" u="sng">
                <a:solidFill>
                  <a:schemeClr val="hlink"/>
                </a:solidFill>
                <a:hlinkClick r:id="rId3"/>
              </a:rPr>
              <a:t>requisitos de UA</a:t>
            </a:r>
            <a:r>
              <a:rPr lang="en-US" sz="1800"/>
              <a:t> em licitações governamentais.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Converse com departamentos governamentais envolvidos em serviços governamentais eletrônicos para cidadãos e peça-os para incorporar práticas da UA para fornecer inclusão digital.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Coordene-se com seus gerentes nacionais de gTLDs e representantes do GAC (Comitê Consultivo para Assuntos Governamentais) na ICANN para participar e fortalecer ações relacionadas à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sociedade civil</a:t>
            </a:r>
            <a:endParaRPr/>
          </a:p>
        </p:txBody>
      </p:sp>
      <p:sp>
        <p:nvSpPr>
          <p:cNvPr id="241" name="Google Shape;241;p28"/>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Incentive sua comunidade a participar de eventos locais e regionais relacionados à UA; ajude a coordenar e promovê-los.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Prepare seus próprios sistemas para a UA a fim de ampliar a inclusão digital.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Promova pesquisas sobre inclusão e acesso que reforcem os princípios da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Divulgue informações sobre a UA para organizações e empresas parceiras de modo que atualizem os sistemas para os atuais padrões mundiais de inclusão.</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comunidade acadêmica</a:t>
            </a:r>
            <a:endParaRPr/>
          </a:p>
        </p:txBody>
      </p:sp>
      <p:sp>
        <p:nvSpPr>
          <p:cNvPr id="247" name="Google Shape;247;p29"/>
          <p:cNvSpPr txBox="1"/>
          <p:nvPr>
            <p:ph idx="1" type="body"/>
          </p:nvPr>
        </p:nvSpPr>
        <p:spPr>
          <a:xfrm>
            <a:off x="320675" y="1000126"/>
            <a:ext cx="4150209" cy="4939078"/>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Faça upgrade dos sistemas de e-mail para dar suporte à EAI.</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Atualize as grades curriculares de TI para incluir o ensino e a aprendizagem de IDNs, UA software com base em conceitos de internacionalização. </a:t>
            </a:r>
            <a:endParaRPr/>
          </a:p>
          <a:p>
            <a:pPr indent="-182879" lvl="1" marL="731520" rtl="0" algn="l">
              <a:lnSpc>
                <a:spcPct val="100000"/>
              </a:lnSpc>
              <a:spcBef>
                <a:spcPts val="400"/>
              </a:spcBef>
              <a:spcAft>
                <a:spcPts val="0"/>
              </a:spcAft>
              <a:buSzPts val="1700"/>
              <a:buChar char="*"/>
            </a:pPr>
            <a:r>
              <a:rPr lang="en-US" sz="1600"/>
              <a:t>Consulte o </a:t>
            </a:r>
            <a:r>
              <a:rPr lang="en-US" sz="1600" u="sng">
                <a:solidFill>
                  <a:schemeClr val="hlink"/>
                </a:solidFill>
                <a:hlinkClick r:id="rId3"/>
              </a:rPr>
              <a:t>Programa de Integração Curricular da UA</a:t>
            </a:r>
            <a:r>
              <a:rPr lang="en-US" sz="1600"/>
              <a:t> da ICANN.</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Treine professores e alunos para adotarem práticas de UA no desenvolvimento de software.</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Divulgue informações sobre problemas e soluções relacionados à UA na comunidade técnica local.</a:t>
            </a:r>
            <a:endParaRPr sz="1800"/>
          </a:p>
          <a:p>
            <a:pPr indent="-107315" lvl="3" marL="1097280" rtl="0" algn="l">
              <a:lnSpc>
                <a:spcPct val="100000"/>
              </a:lnSpc>
              <a:spcBef>
                <a:spcPts val="280"/>
              </a:spcBef>
              <a:spcAft>
                <a:spcPts val="0"/>
              </a:spcAft>
              <a:buSzPts val="1190"/>
              <a:buNone/>
            </a:pPr>
            <a:r>
              <a:t/>
            </a:r>
            <a:endParaRPr sz="1200"/>
          </a:p>
        </p:txBody>
      </p:sp>
      <p:pic>
        <p:nvPicPr>
          <p:cNvPr id="248" name="Google Shape;248;p29"/>
          <p:cNvPicPr preferRelativeResize="0"/>
          <p:nvPr/>
        </p:nvPicPr>
        <p:blipFill rotWithShape="1">
          <a:blip r:embed="rId4">
            <a:alphaModFix/>
          </a:blip>
          <a:srcRect b="0" l="0" r="0" t="0"/>
          <a:stretch/>
        </p:blipFill>
        <p:spPr>
          <a:xfrm>
            <a:off x="4470884" y="846667"/>
            <a:ext cx="4300538" cy="55603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comunidade técnica</a:t>
            </a:r>
            <a:endParaRPr/>
          </a:p>
        </p:txBody>
      </p:sp>
      <p:sp>
        <p:nvSpPr>
          <p:cNvPr id="254" name="Google Shape;254;p30"/>
          <p:cNvSpPr txBox="1"/>
          <p:nvPr>
            <p:ph idx="1" type="body"/>
          </p:nvPr>
        </p:nvSpPr>
        <p:spPr>
          <a:xfrm>
            <a:off x="320675" y="1318686"/>
            <a:ext cx="8180388"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Realize treinamentos e atividades educacionais para ajudar os desenvolvedores de software e gerentes de projetos a lidar com problemas relacionados à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Teste e solucione problemas relacionados à UA em seus próprios produtos e serviços. </a:t>
            </a:r>
            <a:endParaRPr/>
          </a:p>
          <a:p>
            <a:pPr indent="-182879" lvl="1" marL="731520" rtl="0" algn="l">
              <a:lnSpc>
                <a:spcPct val="100000"/>
              </a:lnSpc>
              <a:spcBef>
                <a:spcPts val="400"/>
              </a:spcBef>
              <a:spcAft>
                <a:spcPts val="0"/>
              </a:spcAft>
              <a:buSzPts val="1700"/>
              <a:buChar char="*"/>
            </a:pPr>
            <a:r>
              <a:rPr lang="en-US" sz="1600"/>
              <a:t>Teste nomes de domínio e endereços de e-mail em </a:t>
            </a:r>
            <a:r>
              <a:rPr lang="en-US" sz="1600" u="sng">
                <a:solidFill>
                  <a:schemeClr val="hlink"/>
                </a:solidFill>
                <a:hlinkClick r:id="rId3"/>
              </a:rPr>
              <a:t>UASG 004</a:t>
            </a:r>
            <a:r>
              <a:rPr lang="en-US" sz="1600"/>
              <a:t>.</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Informe erros relacionados à UA em outros produtos e serviços.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0" lvl="0" marL="91440" rtl="0" algn="l">
              <a:lnSpc>
                <a:spcPct val="100000"/>
              </a:lnSpc>
              <a:spcBef>
                <a:spcPts val="400"/>
              </a:spcBef>
              <a:spcAft>
                <a:spcPts val="0"/>
              </a:spcAft>
              <a:buSzPts val="1700"/>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grpSp>
        <p:nvGrpSpPr>
          <p:cNvPr id="255" name="Google Shape;255;p30"/>
          <p:cNvGrpSpPr/>
          <p:nvPr/>
        </p:nvGrpSpPr>
        <p:grpSpPr>
          <a:xfrm>
            <a:off x="492252" y="3612265"/>
            <a:ext cx="8159496" cy="1018672"/>
            <a:chOff x="1927228" y="5269981"/>
            <a:chExt cx="7921353" cy="976513"/>
          </a:xfrm>
        </p:grpSpPr>
        <p:grpSp>
          <p:nvGrpSpPr>
            <p:cNvPr id="256" name="Google Shape;256;p30"/>
            <p:cNvGrpSpPr/>
            <p:nvPr/>
          </p:nvGrpSpPr>
          <p:grpSpPr>
            <a:xfrm>
              <a:off x="1927228" y="5273672"/>
              <a:ext cx="1302251" cy="972822"/>
              <a:chOff x="820555" y="1643185"/>
              <a:chExt cx="2011680" cy="1644160"/>
            </a:xfrm>
          </p:grpSpPr>
          <p:sp>
            <p:nvSpPr>
              <p:cNvPr id="257" name="Google Shape;257;p30"/>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Aceitar</a:t>
                </a:r>
                <a:endParaRPr/>
              </a:p>
            </p:txBody>
          </p:sp>
          <p:sp>
            <p:nvSpPr>
              <p:cNvPr id="258" name="Google Shape;258;p30"/>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59" name="Google Shape;259;p30"/>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260" name="Google Shape;260;p30"/>
            <p:cNvGrpSpPr/>
            <p:nvPr/>
          </p:nvGrpSpPr>
          <p:grpSpPr>
            <a:xfrm>
              <a:off x="3582203" y="5273672"/>
              <a:ext cx="1314106" cy="967039"/>
              <a:chOff x="3554360" y="1646720"/>
              <a:chExt cx="2029993" cy="1634387"/>
            </a:xfrm>
          </p:grpSpPr>
          <p:sp>
            <p:nvSpPr>
              <p:cNvPr id="261" name="Google Shape;261;p30"/>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62" name="Google Shape;262;p30"/>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Validar</a:t>
                </a:r>
                <a:endParaRPr/>
              </a:p>
            </p:txBody>
          </p:sp>
          <p:pic>
            <p:nvPicPr>
              <p:cNvPr descr="ua-capability-icons_wht_Validate.png" id="263" name="Google Shape;263;p30"/>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264" name="Google Shape;264;p30"/>
            <p:cNvGrpSpPr/>
            <p:nvPr/>
          </p:nvGrpSpPr>
          <p:grpSpPr>
            <a:xfrm>
              <a:off x="6892153" y="5269981"/>
              <a:ext cx="1302251" cy="968544"/>
              <a:chOff x="6331693" y="1643185"/>
              <a:chExt cx="2011680" cy="1636930"/>
            </a:xfrm>
          </p:grpSpPr>
          <p:sp>
            <p:nvSpPr>
              <p:cNvPr id="265" name="Google Shape;265;p30"/>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66" name="Google Shape;266;p30"/>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Armazenar</a:t>
                </a:r>
                <a:endParaRPr/>
              </a:p>
            </p:txBody>
          </p:sp>
          <p:pic>
            <p:nvPicPr>
              <p:cNvPr descr="ua-capability-icons_wht_Store.png" id="267" name="Google Shape;267;p30"/>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268" name="Google Shape;268;p30"/>
            <p:cNvGrpSpPr/>
            <p:nvPr/>
          </p:nvGrpSpPr>
          <p:grpSpPr>
            <a:xfrm>
              <a:off x="5237178" y="5269981"/>
              <a:ext cx="1302251" cy="970730"/>
              <a:chOff x="2202899" y="3852184"/>
              <a:chExt cx="2011680" cy="1640625"/>
            </a:xfrm>
          </p:grpSpPr>
          <p:sp>
            <p:nvSpPr>
              <p:cNvPr id="269" name="Google Shape;269;p30"/>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70" name="Google Shape;270;p30"/>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Processo</a:t>
                </a:r>
                <a:endParaRPr/>
              </a:p>
            </p:txBody>
          </p:sp>
          <p:pic>
            <p:nvPicPr>
              <p:cNvPr descr="ua-capability-icons_wht_Process.png" id="271" name="Google Shape;271;p30"/>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272" name="Google Shape;272;p30"/>
            <p:cNvGrpSpPr/>
            <p:nvPr/>
          </p:nvGrpSpPr>
          <p:grpSpPr>
            <a:xfrm>
              <a:off x="8546330" y="5275764"/>
              <a:ext cx="1302251" cy="970730"/>
              <a:chOff x="4943583" y="3852184"/>
              <a:chExt cx="2011680" cy="1640625"/>
            </a:xfrm>
          </p:grpSpPr>
          <p:sp>
            <p:nvSpPr>
              <p:cNvPr id="273" name="Google Shape;273;p30"/>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74" name="Google Shape;274;p30"/>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Exibir</a:t>
                </a:r>
                <a:endParaRPr/>
              </a:p>
            </p:txBody>
          </p:sp>
          <p:pic>
            <p:nvPicPr>
              <p:cNvPr descr="ua-capability-icons_wht_Display.png" id="275" name="Google Shape;275;p30"/>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registradores e registros de domínios</a:t>
            </a:r>
            <a:endParaRPr/>
          </a:p>
        </p:txBody>
      </p:sp>
      <p:sp>
        <p:nvSpPr>
          <p:cNvPr id="281" name="Google Shape;281;p31"/>
          <p:cNvSpPr txBox="1"/>
          <p:nvPr>
            <p:ph idx="1" type="body"/>
          </p:nvPr>
        </p:nvSpPr>
        <p:spPr>
          <a:xfrm>
            <a:off x="320675" y="1318675"/>
            <a:ext cx="4718400" cy="4620600"/>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Avalie lacunas relacionadas à UA em sistemas voltados aos clientes.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Atualize os sistemas voltados aos clientes para dar suporte à UA; o </a:t>
            </a:r>
            <a:r>
              <a:rPr lang="en-US" sz="1800" u="sng">
                <a:solidFill>
                  <a:schemeClr val="hlink"/>
                </a:solidFill>
                <a:hlinkClick r:id="rId3"/>
              </a:rPr>
              <a:t>Roteiro da UA para sistemas de registradores e registros de nomes de domínio</a:t>
            </a:r>
            <a:r>
              <a:rPr lang="en-US" sz="1800"/>
              <a:t> está disponível como um guia.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Divulgue informações sobre a UA para partes interessadas do setor e incentive-as a fazer upgrade de seus próprios sistemas também.</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pic>
        <p:nvPicPr>
          <p:cNvPr id="282" name="Google Shape;282;p31">
            <a:hlinkClick r:id="rId4"/>
          </p:cNvPr>
          <p:cNvPicPr preferRelativeResize="0"/>
          <p:nvPr/>
        </p:nvPicPr>
        <p:blipFill rotWithShape="1">
          <a:blip r:embed="rId5">
            <a:alphaModFix/>
          </a:blip>
          <a:srcRect b="0" l="0" r="0" t="0"/>
          <a:stretch/>
        </p:blipFill>
        <p:spPr>
          <a:xfrm>
            <a:off x="5226225" y="1318667"/>
            <a:ext cx="3399025" cy="441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2"/>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registrante/titular de domínio</a:t>
            </a:r>
            <a:endParaRPr/>
          </a:p>
        </p:txBody>
      </p:sp>
      <p:sp>
        <p:nvSpPr>
          <p:cNvPr id="288" name="Google Shape;288;p3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Verifique com o ISP (Provedor de Serviço de Internet) que hospeda seu site e e-mail se os serviços dele têm suporte para a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Confirme com seu administrador de site e e-mail se o seu site e e-mail têm suporte para a UA Caso contrário, considere a possibilidade de atualizá-los de modo a dar suporte para a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Divulgação informações sobre a UA para seu ISP, desenvolvedores da web e administradores de e-mail e peça que atualizem seus sistemas para dar suporte à UA. </a:t>
            </a:r>
            <a:endParaRPr/>
          </a:p>
          <a:p>
            <a:pPr indent="-182879" lvl="1" marL="731520" rtl="0" algn="l">
              <a:lnSpc>
                <a:spcPct val="100000"/>
              </a:lnSpc>
              <a:spcBef>
                <a:spcPts val="400"/>
              </a:spcBef>
              <a:spcAft>
                <a:spcPts val="0"/>
              </a:spcAft>
              <a:buSzPts val="1700"/>
              <a:buChar char="*"/>
            </a:pPr>
            <a:r>
              <a:rPr b="0" i="0" lang="en-US">
                <a:solidFill>
                  <a:srgbClr val="000000"/>
                </a:solidFill>
              </a:rPr>
              <a:t>Consulte o </a:t>
            </a:r>
            <a:r>
              <a:rPr lang="en-US" u="sng">
                <a:solidFill>
                  <a:schemeClr val="hlink"/>
                </a:solidFill>
                <a:hlinkClick r:id="rId3"/>
              </a:rPr>
              <a:t>Relatório de Preparação para a UA do AF23</a:t>
            </a:r>
            <a:r>
              <a:rPr b="0" i="0" lang="en-US">
                <a:solidFill>
                  <a:srgbClr val="000000"/>
                </a:solidFill>
              </a:rPr>
              <a:t> </a:t>
            </a:r>
            <a:r>
              <a:rPr lang="en-US"/>
              <a:t>para saber mais. Se quiser, use o modelo de </a:t>
            </a:r>
            <a:r>
              <a:rPr lang="en-US" u="sng">
                <a:solidFill>
                  <a:schemeClr val="hlink"/>
                </a:solidFill>
                <a:hlinkClick r:id="rId4"/>
              </a:rPr>
              <a:t>carta</a:t>
            </a:r>
            <a:r>
              <a:rPr lang="en-US"/>
              <a:t> ou </a:t>
            </a:r>
            <a:r>
              <a:rPr lang="en-US" u="sng">
                <a:solidFill>
                  <a:schemeClr val="hlink"/>
                </a:solidFill>
                <a:hlinkClick r:id="rId5"/>
              </a:rPr>
              <a:t>registre o problema</a:t>
            </a:r>
            <a:r>
              <a:rPr lang="en-US"/>
              <a:t>.</a:t>
            </a:r>
            <a:endParaRPr/>
          </a:p>
          <a:p>
            <a:pPr indent="0" lvl="0" marL="91440" rtl="0" algn="l">
              <a:lnSpc>
                <a:spcPct val="100000"/>
              </a:lnSpc>
              <a:spcBef>
                <a:spcPts val="400"/>
              </a:spcBef>
              <a:spcAft>
                <a:spcPts val="0"/>
              </a:spcAft>
              <a:buSzPts val="1700"/>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u="sng">
              <a:solidFill>
                <a:schemeClr val="hlink"/>
              </a:solidFil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9"/>
          <p:cNvSpPr txBox="1"/>
          <p:nvPr>
            <p:ph type="title"/>
          </p:nvPr>
        </p:nvSpPr>
        <p:spPr>
          <a:xfrm>
            <a:off x="320041" y="275167"/>
            <a:ext cx="868803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Iniciativas adicionais da UNESCO e da ICANN para promover a inclusão digital</a:t>
            </a:r>
            <a:endParaRPr/>
          </a:p>
        </p:txBody>
      </p:sp>
      <p:sp>
        <p:nvSpPr>
          <p:cNvPr id="294" name="Google Shape;294;p59"/>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A UNESCO está realizando vários programas para promover o multilinguismo on-line.</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 ICANN está lançando a Próxima Rodada de novos gTLDs para promover a inclusão digital.</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As seções a seguir destacam esses esforços da UNESCO e da ICANN.</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title"/>
          </p:nvPr>
        </p:nvSpPr>
        <p:spPr>
          <a:xfrm>
            <a:off x="320041" y="275167"/>
            <a:ext cx="4561465" cy="14107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Compromisso da UNESCO de promover o multilinguismo</a:t>
            </a:r>
            <a:endParaRPr/>
          </a:p>
        </p:txBody>
      </p:sp>
      <p:sp>
        <p:nvSpPr>
          <p:cNvPr id="300" name="Google Shape;300;p39"/>
          <p:cNvSpPr txBox="1"/>
          <p:nvPr>
            <p:ph idx="1" type="body"/>
          </p:nvPr>
        </p:nvSpPr>
        <p:spPr>
          <a:xfrm>
            <a:off x="128588" y="2403774"/>
            <a:ext cx="9015412" cy="397887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Definir padrões por meio de instrumentos normativos</a:t>
            </a:r>
            <a:endParaRPr/>
          </a:p>
          <a:p>
            <a:pPr indent="-182879" lvl="1" marL="731520" rtl="0" algn="l">
              <a:lnSpc>
                <a:spcPct val="100000"/>
              </a:lnSpc>
              <a:spcBef>
                <a:spcPts val="0"/>
              </a:spcBef>
              <a:spcAft>
                <a:spcPts val="0"/>
              </a:spcAft>
              <a:buSzPts val="1700"/>
              <a:buChar char="*"/>
            </a:pPr>
            <a:r>
              <a:rPr lang="en-US" sz="1600"/>
              <a:t>Recomendação de 2003 sobre a Promoção e o Uso de Multilinguismo e Acesso Universal no Ciberespaço</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Incentivar uma Internet com maior diversidade linguística</a:t>
            </a:r>
            <a:endParaRPr/>
          </a:p>
          <a:p>
            <a:pPr indent="-182879" lvl="1" marL="731520" rtl="0" algn="l">
              <a:lnSpc>
                <a:spcPct val="100000"/>
              </a:lnSpc>
              <a:spcBef>
                <a:spcPts val="0"/>
              </a:spcBef>
              <a:spcAft>
                <a:spcPts val="0"/>
              </a:spcAft>
              <a:buSzPts val="1700"/>
              <a:buChar char="*"/>
            </a:pPr>
            <a:r>
              <a:rPr lang="en-US" sz="1600"/>
              <a:t>Linha de ação C8 da WSIS: diversidade cultural e identidade, diversidade linguística e conteúdo local</a:t>
            </a:r>
            <a:endParaRPr/>
          </a:p>
          <a:p>
            <a:pPr indent="-182879" lvl="1" marL="731520" rtl="0" algn="l">
              <a:lnSpc>
                <a:spcPct val="100000"/>
              </a:lnSpc>
              <a:spcBef>
                <a:spcPts val="0"/>
              </a:spcBef>
              <a:spcAft>
                <a:spcPts val="0"/>
              </a:spcAft>
              <a:buSzPts val="1700"/>
              <a:buChar char="*"/>
            </a:pPr>
            <a:r>
              <a:rPr lang="en-US" sz="1600"/>
              <a:t>Parceria com o IGF (Fórum de Governança da Internet) sob o tema “Linguagem e inclusão: nomes multilíngues”</a:t>
            </a:r>
            <a:endParaRPr/>
          </a:p>
          <a:p>
            <a:pPr indent="-182880" lvl="0" marL="274320" rtl="0" algn="l">
              <a:lnSpc>
                <a:spcPct val="100000"/>
              </a:lnSpc>
              <a:spcBef>
                <a:spcPts val="0"/>
              </a:spcBef>
              <a:spcAft>
                <a:spcPts val="0"/>
              </a:spcAft>
              <a:buSzPts val="1700"/>
              <a:buChar char="*"/>
            </a:pPr>
            <a:r>
              <a:rPr lang="en-US"/>
              <a:t>Criar iniciativas de capacitação de modo a empoderar as comunidades para produzirem conteúdo com diversidade linguística</a:t>
            </a:r>
            <a:endParaRPr/>
          </a:p>
          <a:p>
            <a:pPr indent="-182879" lvl="1" marL="731520" rtl="0" algn="l">
              <a:lnSpc>
                <a:spcPct val="100000"/>
              </a:lnSpc>
              <a:spcBef>
                <a:spcPts val="0"/>
              </a:spcBef>
              <a:spcAft>
                <a:spcPts val="0"/>
              </a:spcAft>
              <a:buSzPts val="1530"/>
              <a:buChar char="*"/>
            </a:pPr>
            <a:r>
              <a:rPr lang="en-US" sz="1600"/>
              <a:t>Iniciativas digitais de kits de ferramentas para povos indígenas</a:t>
            </a:r>
            <a:endParaRPr/>
          </a:p>
          <a:p>
            <a:pPr indent="-182880" lvl="2" marL="1188720" rtl="0" algn="l">
              <a:lnSpc>
                <a:spcPct val="100000"/>
              </a:lnSpc>
              <a:spcBef>
                <a:spcPts val="0"/>
              </a:spcBef>
              <a:spcAft>
                <a:spcPts val="0"/>
              </a:spcAft>
              <a:buSzPts val="1360"/>
              <a:buChar char="*"/>
            </a:pPr>
            <a:r>
              <a:rPr lang="en-US" sz="1400"/>
              <a:t>A 3.ª abordagem “Normalizar” tem como objetivo promover a Aceitação Universal do uso de línguas indígenas</a:t>
            </a:r>
            <a:endParaRPr/>
          </a:p>
          <a:p>
            <a:pPr indent="-182880" lvl="0" marL="274320" rtl="0" algn="l">
              <a:lnSpc>
                <a:spcPct val="100000"/>
              </a:lnSpc>
              <a:spcBef>
                <a:spcPts val="0"/>
              </a:spcBef>
              <a:spcAft>
                <a:spcPts val="0"/>
              </a:spcAft>
              <a:buSzPts val="1700"/>
              <a:buChar char="*"/>
            </a:pPr>
            <a:r>
              <a:rPr lang="en-US"/>
              <a:t>Trabalhar com parceiros para apoiar iniciativas populares</a:t>
            </a:r>
            <a:endParaRPr/>
          </a:p>
          <a:p>
            <a:pPr indent="-182879" lvl="1" marL="731520" rtl="0" algn="l">
              <a:lnSpc>
                <a:spcPct val="100000"/>
              </a:lnSpc>
              <a:spcBef>
                <a:spcPts val="0"/>
              </a:spcBef>
              <a:spcAft>
                <a:spcPts val="0"/>
              </a:spcAft>
              <a:buSzPts val="1530"/>
              <a:buChar char="*"/>
            </a:pPr>
            <a:r>
              <a:rPr lang="en-US" sz="1600"/>
              <a:t>Colaborar com empresas de tecnologia a fim de desenvolver teclados para línguas indígenas</a:t>
            </a:r>
            <a:endParaRPr sz="1800"/>
          </a:p>
          <a:p>
            <a:pPr indent="-107315" lvl="3" marL="1097280" rtl="0" algn="l">
              <a:lnSpc>
                <a:spcPct val="100000"/>
              </a:lnSpc>
              <a:spcBef>
                <a:spcPts val="280"/>
              </a:spcBef>
              <a:spcAft>
                <a:spcPts val="0"/>
              </a:spcAft>
              <a:buSzPts val="1190"/>
              <a:buNone/>
            </a:pPr>
            <a:r>
              <a:t/>
            </a:r>
            <a:endParaRPr sz="1200"/>
          </a:p>
        </p:txBody>
      </p:sp>
      <p:pic>
        <p:nvPicPr>
          <p:cNvPr descr="文本&#10;&#10;已自动生成说明" id="301" name="Google Shape;301;p39"/>
          <p:cNvPicPr preferRelativeResize="0"/>
          <p:nvPr/>
        </p:nvPicPr>
        <p:blipFill rotWithShape="1">
          <a:blip r:embed="rId3">
            <a:alphaModFix/>
          </a:blip>
          <a:srcRect b="0" l="0" r="0" t="0"/>
          <a:stretch/>
        </p:blipFill>
        <p:spPr>
          <a:xfrm>
            <a:off x="5202180" y="471990"/>
            <a:ext cx="3621146" cy="1985261"/>
          </a:xfrm>
          <a:prstGeom prst="rect">
            <a:avLst/>
          </a:prstGeom>
          <a:noFill/>
          <a:ln>
            <a:noFill/>
          </a:ln>
        </p:spPr>
      </p:pic>
      <p:sp>
        <p:nvSpPr>
          <p:cNvPr id="302" name="Google Shape;302;p39"/>
          <p:cNvSpPr/>
          <p:nvPr/>
        </p:nvSpPr>
        <p:spPr>
          <a:xfrm>
            <a:off x="6955619" y="88920"/>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320042" y="275167"/>
            <a:ext cx="6137908" cy="11211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Multilinguismo e Acesso Universal no ciberespaço (2003)</a:t>
            </a:r>
            <a:endParaRPr/>
          </a:p>
        </p:txBody>
      </p:sp>
      <p:sp>
        <p:nvSpPr>
          <p:cNvPr id="308" name="Google Shape;308;p40"/>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0" lvl="0" marL="91440" rtl="0" algn="ctr">
              <a:lnSpc>
                <a:spcPct val="100000"/>
              </a:lnSpc>
              <a:spcBef>
                <a:spcPts val="0"/>
              </a:spcBef>
              <a:spcAft>
                <a:spcPts val="0"/>
              </a:spcAft>
              <a:buClr>
                <a:schemeClr val="accent3"/>
              </a:buClr>
              <a:buSzPts val="1700"/>
              <a:buNone/>
            </a:pPr>
            <a:r>
              <a:rPr lang="en-US" sz="1800"/>
              <a:t>Recomendação sobre a Promoção e o Uso de Multilinguismo e Acesso Universal no Ciberespaço(2003) 2003</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 recomendação se concentra em quatro áreas:</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grpSp>
        <p:nvGrpSpPr>
          <p:cNvPr id="309" name="Google Shape;309;p40"/>
          <p:cNvGrpSpPr/>
          <p:nvPr/>
        </p:nvGrpSpPr>
        <p:grpSpPr>
          <a:xfrm>
            <a:off x="527598" y="3499308"/>
            <a:ext cx="4465953" cy="2137600"/>
            <a:chOff x="282950" y="38427"/>
            <a:chExt cx="4465953" cy="2137600"/>
          </a:xfrm>
        </p:grpSpPr>
        <p:sp>
          <p:nvSpPr>
            <p:cNvPr id="310" name="Google Shape;310;p40"/>
            <p:cNvSpPr/>
            <p:nvPr/>
          </p:nvSpPr>
          <p:spPr>
            <a:xfrm>
              <a:off x="403131" y="38427"/>
              <a:ext cx="2185505" cy="87420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0"/>
            <p:cNvSpPr txBox="1"/>
            <p:nvPr/>
          </p:nvSpPr>
          <p:spPr>
            <a:xfrm>
              <a:off x="403131" y="38427"/>
              <a:ext cx="1966955" cy="874202"/>
            </a:xfrm>
            <a:prstGeom prst="rect">
              <a:avLst/>
            </a:prstGeom>
            <a:noFill/>
            <a:ln>
              <a:noFill/>
            </a:ln>
          </p:spPr>
          <p:txBody>
            <a:bodyPr anchorCtr="0" anchor="ctr" bIns="29325" lIns="5865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50" u="none" cap="none" strike="noStrike">
                  <a:solidFill>
                    <a:schemeClr val="lt1"/>
                  </a:solidFill>
                  <a:latin typeface="Open Sans"/>
                  <a:ea typeface="Open Sans"/>
                  <a:cs typeface="Open Sans"/>
                  <a:sym typeface="Open Sans"/>
                </a:rPr>
                <a:t>Desenvolvimento de sistemas e conteúdo multilíngue</a:t>
              </a:r>
              <a:endParaRPr/>
            </a:p>
          </p:txBody>
        </p:sp>
        <p:sp>
          <p:nvSpPr>
            <p:cNvPr id="312" name="Google Shape;312;p40"/>
            <p:cNvSpPr/>
            <p:nvPr/>
          </p:nvSpPr>
          <p:spPr>
            <a:xfrm>
              <a:off x="2549953" y="44818"/>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0"/>
            <p:cNvSpPr txBox="1"/>
            <p:nvPr/>
          </p:nvSpPr>
          <p:spPr>
            <a:xfrm>
              <a:off x="2987054" y="44818"/>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50" u="none" cap="none" strike="noStrike">
                  <a:solidFill>
                    <a:schemeClr val="lt1"/>
                  </a:solidFill>
                  <a:latin typeface="Open Sans"/>
                  <a:ea typeface="Open Sans"/>
                  <a:cs typeface="Open Sans"/>
                  <a:sym typeface="Open Sans"/>
                </a:rPr>
                <a:t>Facilidade de acesso a redes e serviços</a:t>
              </a:r>
              <a:endParaRPr/>
            </a:p>
          </p:txBody>
        </p:sp>
        <p:sp>
          <p:nvSpPr>
            <p:cNvPr id="314" name="Google Shape;314;p40"/>
            <p:cNvSpPr/>
            <p:nvPr/>
          </p:nvSpPr>
          <p:spPr>
            <a:xfrm>
              <a:off x="282950" y="1301825"/>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0"/>
            <p:cNvSpPr txBox="1"/>
            <p:nvPr/>
          </p:nvSpPr>
          <p:spPr>
            <a:xfrm>
              <a:off x="720051" y="1301825"/>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50" u="none" cap="none" strike="noStrike">
                  <a:solidFill>
                    <a:schemeClr val="lt1"/>
                  </a:solidFill>
                  <a:latin typeface="Open Sans"/>
                  <a:ea typeface="Open Sans"/>
                  <a:cs typeface="Open Sans"/>
                  <a:sym typeface="Open Sans"/>
                </a:rPr>
                <a:t>Elaboração de conteúdo para domínios públicos</a:t>
              </a:r>
              <a:endParaRPr/>
            </a:p>
          </p:txBody>
        </p:sp>
        <p:sp>
          <p:nvSpPr>
            <p:cNvPr id="316" name="Google Shape;316;p40"/>
            <p:cNvSpPr/>
            <p:nvPr/>
          </p:nvSpPr>
          <p:spPr>
            <a:xfrm>
              <a:off x="2563398" y="1297707"/>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0"/>
            <p:cNvSpPr txBox="1"/>
            <p:nvPr/>
          </p:nvSpPr>
          <p:spPr>
            <a:xfrm>
              <a:off x="3000499" y="1297707"/>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50" u="none" cap="none" strike="noStrike">
                  <a:solidFill>
                    <a:schemeClr val="lt1"/>
                  </a:solidFill>
                  <a:latin typeface="Open Sans"/>
                  <a:ea typeface="Open Sans"/>
                  <a:cs typeface="Open Sans"/>
                  <a:sym typeface="Open Sans"/>
                </a:rPr>
                <a:t>Reafirmação do equilíbrio justo entre os interesses públicos e os de titulares de direitos</a:t>
              </a:r>
              <a:endParaRPr/>
            </a:p>
          </p:txBody>
        </p:sp>
      </p:grpSp>
      <p:pic>
        <p:nvPicPr>
          <p:cNvPr descr="A picture containing person, crowd, concert band&#10;&#10;Description automatically generated" id="318" name="Google Shape;318;p40"/>
          <p:cNvPicPr preferRelativeResize="0"/>
          <p:nvPr/>
        </p:nvPicPr>
        <p:blipFill rotWithShape="1">
          <a:blip r:embed="rId3">
            <a:alphaModFix/>
          </a:blip>
          <a:srcRect b="0" l="0" r="0" t="0"/>
          <a:stretch/>
        </p:blipFill>
        <p:spPr>
          <a:xfrm>
            <a:off x="5170627" y="3429000"/>
            <a:ext cx="3324797" cy="2286755"/>
          </a:xfrm>
          <a:prstGeom prst="rect">
            <a:avLst/>
          </a:prstGeom>
          <a:noFill/>
          <a:ln>
            <a:noFill/>
          </a:ln>
        </p:spPr>
      </p:pic>
      <p:sp>
        <p:nvSpPr>
          <p:cNvPr id="319" name="Google Shape;319;p40"/>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1"/>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Década Internacional das Línguas Indígenas (IDIL)</a:t>
            </a:r>
            <a:endParaRPr/>
          </a:p>
        </p:txBody>
      </p:sp>
      <p:sp>
        <p:nvSpPr>
          <p:cNvPr id="325" name="Google Shape;325;p41"/>
          <p:cNvSpPr txBox="1"/>
          <p:nvPr>
            <p:ph idx="1" type="body"/>
          </p:nvPr>
        </p:nvSpPr>
        <p:spPr>
          <a:xfrm>
            <a:off x="2014151" y="1905000"/>
            <a:ext cx="6757269" cy="403420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Chamar a atenção para o desaparecimento de línguas indígenas e a urgência de preservar, revitalizar e promover as línguas indígenas</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Tomar medidas urgentes a nível nacional e internacional </a:t>
            </a:r>
            <a:endParaRPr/>
          </a:p>
          <a:p>
            <a:pPr indent="-182879" lvl="1" marL="731520" rtl="0" algn="l">
              <a:lnSpc>
                <a:spcPct val="100000"/>
              </a:lnSpc>
              <a:spcBef>
                <a:spcPts val="0"/>
              </a:spcBef>
              <a:spcAft>
                <a:spcPts val="0"/>
              </a:spcAft>
              <a:buSzPts val="1700"/>
              <a:buChar char="*"/>
            </a:pPr>
            <a:r>
              <a:rPr lang="en-US" sz="1600"/>
              <a:t>Plano de Ação Global da IDIL especificado na área temática de empoderamento digital para: </a:t>
            </a:r>
            <a:endParaRPr/>
          </a:p>
          <a:p>
            <a:pPr indent="-182880" lvl="2" marL="1188720" rtl="0" algn="l">
              <a:lnSpc>
                <a:spcPct val="100000"/>
              </a:lnSpc>
              <a:spcBef>
                <a:spcPts val="0"/>
              </a:spcBef>
              <a:spcAft>
                <a:spcPts val="0"/>
              </a:spcAft>
              <a:buSzPts val="1700"/>
              <a:buChar char="*"/>
            </a:pPr>
            <a:r>
              <a:rPr lang="en-US" sz="1400"/>
              <a:t>empoderar profissionais e jovens indígenas com habilidades digitais, conhecimento sobre mídias e ativismo on-line;</a:t>
            </a:r>
            <a:endParaRPr/>
          </a:p>
          <a:p>
            <a:pPr indent="-182880" lvl="2" marL="1188720" rtl="0" algn="l">
              <a:lnSpc>
                <a:spcPct val="100000"/>
              </a:lnSpc>
              <a:spcBef>
                <a:spcPts val="0"/>
              </a:spcBef>
              <a:spcAft>
                <a:spcPts val="0"/>
              </a:spcAft>
              <a:buSzPts val="1700"/>
              <a:buChar char="*"/>
            </a:pPr>
            <a:r>
              <a:rPr lang="en-US" sz="1400"/>
              <a:t>promover uma representação melhor e acesso multilíngue para línguas indígenas em mídias e tecnologias;</a:t>
            </a:r>
            <a:endParaRPr/>
          </a:p>
          <a:p>
            <a:pPr indent="-182880" lvl="2" marL="1188720" rtl="0" algn="l">
              <a:lnSpc>
                <a:spcPct val="100000"/>
              </a:lnSpc>
              <a:spcBef>
                <a:spcPts val="0"/>
              </a:spcBef>
              <a:spcAft>
                <a:spcPts val="0"/>
              </a:spcAft>
              <a:buSzPts val="1700"/>
              <a:buChar char="*"/>
            </a:pPr>
            <a:r>
              <a:rPr lang="en-US" sz="1400"/>
              <a:t>incentivar parcerias entre o setor público e privado e elaborar padrões para a digitalização linguística e a participação de indígenas na criação de conteúdo.</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A UNESCO atua como a agência responsável pela Década Internacional, em colaboração com a UNDESA e outras agências relevantes, nos recursos existentes</a:t>
            </a:r>
            <a:endParaRPr/>
          </a:p>
          <a:p>
            <a:pPr indent="-182879" lvl="1" marL="731520" rtl="0" algn="l">
              <a:lnSpc>
                <a:spcPct val="100000"/>
              </a:lnSpc>
              <a:spcBef>
                <a:spcPts val="0"/>
              </a:spcBef>
              <a:spcAft>
                <a:spcPts val="0"/>
              </a:spcAft>
              <a:buSzPts val="1700"/>
              <a:buChar char="*"/>
            </a:pPr>
            <a:r>
              <a:rPr lang="en-US" sz="1600"/>
              <a:t>Estabelecer um grupo de trabalho específico sobre igualdade digital e domínios </a:t>
            </a:r>
            <a:endParaRPr sz="1800"/>
          </a:p>
          <a:p>
            <a:pPr indent="-107315" lvl="3" marL="1097280" rtl="0" algn="l">
              <a:lnSpc>
                <a:spcPct val="100000"/>
              </a:lnSpc>
              <a:spcBef>
                <a:spcPts val="280"/>
              </a:spcBef>
              <a:spcAft>
                <a:spcPts val="0"/>
              </a:spcAft>
              <a:buSzPts val="1190"/>
              <a:buNone/>
            </a:pPr>
            <a:r>
              <a:t/>
            </a:r>
            <a:endParaRPr sz="1200"/>
          </a:p>
        </p:txBody>
      </p:sp>
      <p:sp>
        <p:nvSpPr>
          <p:cNvPr id="326" name="Google Shape;326;p41"/>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327" name="Google Shape;327;p41"/>
          <p:cNvSpPr txBox="1"/>
          <p:nvPr/>
        </p:nvSpPr>
        <p:spPr>
          <a:xfrm>
            <a:off x="2751" y="1612224"/>
            <a:ext cx="1798172" cy="31547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IDIL 2022-2032</a:t>
            </a:r>
            <a:endParaRPr/>
          </a:p>
        </p:txBody>
      </p:sp>
      <p:pic>
        <p:nvPicPr>
          <p:cNvPr descr="Gráfico, Gráfico de proyección solar&#10;&#10;Descripción generada automáticamente" id="328" name="Google Shape;328;p41"/>
          <p:cNvPicPr preferRelativeResize="0"/>
          <p:nvPr/>
        </p:nvPicPr>
        <p:blipFill rotWithShape="1">
          <a:blip r:embed="rId4">
            <a:alphaModFix/>
          </a:blip>
          <a:srcRect b="0" l="0" r="0" t="0"/>
          <a:stretch/>
        </p:blipFill>
        <p:spPr>
          <a:xfrm>
            <a:off x="126321" y="1934514"/>
            <a:ext cx="1615982" cy="2133937"/>
          </a:xfrm>
          <a:prstGeom prst="rect">
            <a:avLst/>
          </a:prstGeom>
          <a:noFill/>
          <a:ln>
            <a:noFill/>
          </a:ln>
        </p:spPr>
      </p:pic>
      <p:pic>
        <p:nvPicPr>
          <p:cNvPr id="329" name="Google Shape;329;p41"/>
          <p:cNvPicPr preferRelativeResize="0"/>
          <p:nvPr/>
        </p:nvPicPr>
        <p:blipFill rotWithShape="1">
          <a:blip r:embed="rId5">
            <a:alphaModFix/>
          </a:blip>
          <a:srcRect b="0" l="0" r="0" t="0"/>
          <a:stretch/>
        </p:blipFill>
        <p:spPr>
          <a:xfrm>
            <a:off x="126321" y="4202707"/>
            <a:ext cx="1615982" cy="22104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Multilinguismo: uma chave para a inclusão digital</a:t>
            </a:r>
            <a:endParaRPr/>
          </a:p>
        </p:txBody>
      </p:sp>
      <p:sp>
        <p:nvSpPr>
          <p:cNvPr id="103" name="Google Shape;103;p6"/>
          <p:cNvSpPr txBox="1"/>
          <p:nvPr>
            <p:ph idx="1" type="body"/>
          </p:nvPr>
        </p:nvSpPr>
        <p:spPr>
          <a:xfrm>
            <a:off x="320674" y="1115486"/>
            <a:ext cx="8687401" cy="5106828"/>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400"/>
              </a:spcBef>
              <a:spcAft>
                <a:spcPts val="0"/>
              </a:spcAft>
              <a:buClr>
                <a:schemeClr val="accent3"/>
              </a:buClr>
              <a:buSzPts val="1700"/>
              <a:buFont typeface="Merriweather Sans"/>
              <a:buChar char="*"/>
            </a:pPr>
            <a:r>
              <a:rPr lang="en-US" sz="1800"/>
              <a:t>Uma Internet linguisticamente diversificada contribui bastante para uma sociedade baseada no conhecimento unindo as fronteiras digitais.</a:t>
            </a:r>
            <a:endParaRPr/>
          </a:p>
          <a:p>
            <a:pPr indent="0" lvl="0" marL="0" rtl="0" algn="l">
              <a:lnSpc>
                <a:spcPct val="100000"/>
              </a:lnSpc>
              <a:spcBef>
                <a:spcPts val="0"/>
              </a:spcBef>
              <a:spcAft>
                <a:spcPts val="0"/>
              </a:spcAft>
              <a:buSzPts val="1700"/>
              <a:buNone/>
            </a:pPr>
            <a:r>
              <a:t/>
            </a:r>
            <a:endParaRPr b="0" i="0" sz="1800" u="none" strike="noStrike">
              <a:solidFill>
                <a:srgbClr val="000000"/>
              </a:solidFill>
              <a:latin typeface="Arial"/>
              <a:ea typeface="Arial"/>
              <a:cs typeface="Arial"/>
              <a:sym typeface="Arial"/>
            </a:endParaRPr>
          </a:p>
          <a:p>
            <a:pPr indent="-336550" lvl="0" marL="457200" rtl="0" algn="l">
              <a:lnSpc>
                <a:spcPct val="100000"/>
              </a:lnSpc>
              <a:spcBef>
                <a:spcPts val="0"/>
              </a:spcBef>
              <a:spcAft>
                <a:spcPts val="0"/>
              </a:spcAft>
              <a:buSzPts val="1700"/>
              <a:buChar char="*"/>
            </a:pPr>
            <a:r>
              <a:rPr lang="en-US" sz="1800"/>
              <a:t>Um princípio essencial na </a:t>
            </a:r>
            <a:r>
              <a:rPr lang="en-US" sz="1800" u="sng">
                <a:solidFill>
                  <a:schemeClr val="hlink"/>
                </a:solidFill>
                <a:hlinkClick r:id="rId3"/>
              </a:rPr>
              <a:t>Declaração de Genebra da WSIS</a:t>
            </a:r>
            <a:r>
              <a:rPr lang="en-US" sz="1800"/>
              <a:t> em 2003, que levou ao compromisso de “promover o multilinguismo na Internet” na </a:t>
            </a:r>
            <a:r>
              <a:rPr lang="en-US" sz="1800" u="sng">
                <a:solidFill>
                  <a:schemeClr val="hlink"/>
                </a:solidFill>
                <a:hlinkClick r:id="rId4"/>
              </a:rPr>
              <a:t>Agenda de Túnis da WSIS</a:t>
            </a:r>
            <a:r>
              <a:rPr lang="en-US" sz="1800"/>
              <a:t> em 2005. </a:t>
            </a:r>
            <a:endParaRPr/>
          </a:p>
          <a:p>
            <a:pPr indent="-325755" lvl="1" marL="914400" rtl="0" algn="l">
              <a:lnSpc>
                <a:spcPct val="100000"/>
              </a:lnSpc>
              <a:spcBef>
                <a:spcPts val="0"/>
              </a:spcBef>
              <a:spcAft>
                <a:spcPts val="0"/>
              </a:spcAft>
              <a:buSzPts val="1530"/>
              <a:buChar char="*"/>
            </a:pPr>
            <a:r>
              <a:rPr lang="en-US"/>
              <a:t>Promover a introdução do multilinguismo em nomes de domínio e endereços de e-mail por meio da implementação de programas e do fortalecimento da cooperação para sua implantação global.</a:t>
            </a:r>
            <a:endParaRPr/>
          </a:p>
          <a:p>
            <a:pPr indent="-228600" lvl="0" marL="457200" rtl="0" algn="l">
              <a:lnSpc>
                <a:spcPct val="100000"/>
              </a:lnSpc>
              <a:spcBef>
                <a:spcPts val="0"/>
              </a:spcBef>
              <a:spcAft>
                <a:spcPts val="0"/>
              </a:spcAft>
              <a:buSzPts val="1700"/>
              <a:buNone/>
            </a:pPr>
            <a:r>
              <a:t/>
            </a:r>
            <a:endParaRPr/>
          </a:p>
          <a:p>
            <a:pPr indent="-336550" lvl="0" marL="457200" rtl="0" algn="l">
              <a:lnSpc>
                <a:spcPct val="100000"/>
              </a:lnSpc>
              <a:spcBef>
                <a:spcPts val="0"/>
              </a:spcBef>
              <a:spcAft>
                <a:spcPts val="0"/>
              </a:spcAft>
              <a:buSzPts val="1700"/>
              <a:buChar char="*"/>
            </a:pPr>
            <a:r>
              <a:rPr lang="en-US" sz="1800"/>
              <a:t>A UNESCO, em suas recomendações de 2003 sobre </a:t>
            </a:r>
            <a:r>
              <a:rPr lang="en-US" sz="1800" u="sng">
                <a:solidFill>
                  <a:schemeClr val="hlink"/>
                </a:solidFill>
                <a:hlinkClick r:id="rId5"/>
              </a:rPr>
              <a:t>multilinguismo e acesso universal no ciberespaço</a:t>
            </a:r>
            <a:r>
              <a:rPr lang="en-US" sz="1800"/>
              <a:t>, pediu a atenuação das barreiras linguísticas na Internet com o acesso a conteúdo, iniciativas de capacitação, políticas nacionais e pesquisa e desenvolvimento de maneira colaborativa sobre a adaptação local da tecnologia com amplos recursos multilíngue.</a:t>
            </a:r>
            <a:endParaRPr/>
          </a:p>
          <a:p>
            <a:pPr indent="-228600" lvl="0" marL="457200" rtl="0" algn="l">
              <a:lnSpc>
                <a:spcPct val="100000"/>
              </a:lnSpc>
              <a:spcBef>
                <a:spcPts val="0"/>
              </a:spcBef>
              <a:spcAft>
                <a:spcPts val="0"/>
              </a:spcAft>
              <a:buSzPts val="1700"/>
              <a:buNone/>
            </a:pPr>
            <a:r>
              <a:t/>
            </a:r>
            <a:endParaRPr sz="1800"/>
          </a:p>
          <a:p>
            <a:pPr indent="-336550" lvl="0" marL="457200" rtl="0" algn="l">
              <a:lnSpc>
                <a:spcPct val="100000"/>
              </a:lnSpc>
              <a:spcBef>
                <a:spcPts val="0"/>
              </a:spcBef>
              <a:spcAft>
                <a:spcPts val="0"/>
              </a:spcAft>
              <a:buSzPts val="1700"/>
              <a:buChar char="*"/>
            </a:pPr>
            <a:r>
              <a:rPr lang="en-US" sz="1800"/>
              <a:t>Mais recentemente, o </a:t>
            </a:r>
            <a:r>
              <a:rPr lang="en-US" sz="1800" u="sng">
                <a:solidFill>
                  <a:schemeClr val="hlink"/>
                </a:solidFill>
                <a:hlinkClick r:id="rId6"/>
              </a:rPr>
              <a:t>Pacto Digital Global</a:t>
            </a:r>
            <a:r>
              <a:rPr lang="en-US" sz="1800"/>
              <a:t> pede para tornar as tecnologias digitais mais acessíveis e disponíveis para todos, inclusive em diversos idiomas e formatos.</a:t>
            </a:r>
            <a:endParaRPr/>
          </a:p>
          <a:p>
            <a:pPr indent="-228600" lvl="0" marL="457200" rtl="0" algn="l">
              <a:lnSpc>
                <a:spcPct val="100000"/>
              </a:lnSpc>
              <a:spcBef>
                <a:spcPts val="0"/>
              </a:spcBef>
              <a:spcAft>
                <a:spcPts val="0"/>
              </a:spcAft>
              <a:buSzPts val="1700"/>
              <a:buNone/>
            </a:pPr>
            <a:r>
              <a:t/>
            </a:r>
            <a:endParaRPr sz="1800">
              <a:latin typeface="Open Sans"/>
              <a:ea typeface="Open Sans"/>
              <a:cs typeface="Open Sans"/>
              <a:sym typeface="Open Sans"/>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1200"/>
              </a:spcBef>
              <a:spcAft>
                <a:spcPts val="0"/>
              </a:spcAft>
              <a:buSzPts val="17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2"/>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Atlas das Línguas do Mundo da UNESCO</a:t>
            </a:r>
            <a:endParaRPr/>
          </a:p>
        </p:txBody>
      </p:sp>
      <p:sp>
        <p:nvSpPr>
          <p:cNvPr id="335" name="Google Shape;335;p42"/>
          <p:cNvSpPr txBox="1"/>
          <p:nvPr>
            <p:ph idx="1" type="body"/>
          </p:nvPr>
        </p:nvSpPr>
        <p:spPr>
          <a:xfrm>
            <a:off x="198350" y="1200150"/>
            <a:ext cx="5482657" cy="538268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600"/>
              <a:t>O Atlas das Línguas do Mundo é uma ferramenta on-line interativa que documenta o status de línguas do mundo todo e tem como objetivo fornecer registros detalhados das línguas enquanto ferramentas de comunicação e recursos informativos sobre seus contextos socioculturais e sociopolíticos. </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600"/>
              <a:t>O Atlas abrange 8.324 línguas documentadas por governos, instituições e comunidades acadêmicas, das quais cerca de 7.000 ainda estão em uso.</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600"/>
              <a:t>A UNESCO colabora com os pontos focais nomeados por Estados-membros para coletar e documentar a diversidade linguística, além de fornecer treinamento de capacitação para a transformação digital.</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600"/>
              <a:t>O Atlas está explorando usar uma API (Interface de Programação de Aplicativos) para melhorar o acesso a ferramentas digitais com foco em línguas indígenas e com poucos recursos: </a:t>
            </a:r>
            <a:endParaRPr/>
          </a:p>
          <a:p>
            <a:pPr indent="-182879" lvl="1" marL="731520" rtl="0" algn="l">
              <a:lnSpc>
                <a:spcPct val="100000"/>
              </a:lnSpc>
              <a:spcBef>
                <a:spcPts val="0"/>
              </a:spcBef>
              <a:spcAft>
                <a:spcPts val="0"/>
              </a:spcAft>
              <a:buSzPts val="1700"/>
              <a:buChar char="*"/>
            </a:pPr>
            <a:r>
              <a:rPr lang="en-US" sz="1600"/>
              <a:t>ferramenta de tradução on-line que utiliza dados abertos para traduções de alta qualidade </a:t>
            </a:r>
            <a:endParaRPr/>
          </a:p>
          <a:p>
            <a:pPr indent="-182879" lvl="1" marL="731520" rtl="0" algn="l">
              <a:lnSpc>
                <a:spcPct val="100000"/>
              </a:lnSpc>
              <a:spcBef>
                <a:spcPts val="0"/>
              </a:spcBef>
              <a:spcAft>
                <a:spcPts val="0"/>
              </a:spcAft>
              <a:buSzPts val="1700"/>
              <a:buChar char="*"/>
            </a:pPr>
            <a:r>
              <a:rPr lang="en-US" sz="1600"/>
              <a:t>modelos de AI para a conversão de fala em texto</a:t>
            </a:r>
            <a:endParaRPr/>
          </a:p>
          <a:p>
            <a:pPr indent="-182879" lvl="1" marL="731520" rtl="0" algn="l">
              <a:lnSpc>
                <a:spcPct val="100000"/>
              </a:lnSpc>
              <a:spcBef>
                <a:spcPts val="0"/>
              </a:spcBef>
              <a:spcAft>
                <a:spcPts val="0"/>
              </a:spcAft>
              <a:buSzPts val="1700"/>
              <a:buChar char="*"/>
            </a:pPr>
            <a:r>
              <a:rPr lang="en-US" sz="1600"/>
              <a:t>dicionários on-line de línguas indígenas</a:t>
            </a:r>
            <a:endParaRPr/>
          </a:p>
        </p:txBody>
      </p:sp>
      <p:sp>
        <p:nvSpPr>
          <p:cNvPr id="336" name="Google Shape;336;p42"/>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pic>
        <p:nvPicPr>
          <p:cNvPr descr="UNESCO World Atlas of Languages: summary document" id="337" name="Google Shape;337;p42"/>
          <p:cNvPicPr preferRelativeResize="0"/>
          <p:nvPr/>
        </p:nvPicPr>
        <p:blipFill rotWithShape="1">
          <a:blip r:embed="rId4">
            <a:alphaModFix/>
          </a:blip>
          <a:srcRect b="0" l="0" r="0" t="0"/>
          <a:stretch/>
        </p:blipFill>
        <p:spPr>
          <a:xfrm>
            <a:off x="5681007" y="1548740"/>
            <a:ext cx="3302249" cy="2315647"/>
          </a:xfrm>
          <a:prstGeom prst="rect">
            <a:avLst/>
          </a:prstGeom>
          <a:noFill/>
          <a:ln>
            <a:noFill/>
          </a:ln>
        </p:spPr>
      </p:pic>
      <p:pic>
        <p:nvPicPr>
          <p:cNvPr descr="Qr code&#10;&#10;Description automatically generated" id="338" name="Google Shape;338;p42"/>
          <p:cNvPicPr preferRelativeResize="0"/>
          <p:nvPr/>
        </p:nvPicPr>
        <p:blipFill rotWithShape="1">
          <a:blip r:embed="rId5">
            <a:alphaModFix/>
          </a:blip>
          <a:srcRect b="0" l="0" r="0" t="0"/>
          <a:stretch/>
        </p:blipFill>
        <p:spPr>
          <a:xfrm>
            <a:off x="6584462" y="4741453"/>
            <a:ext cx="1495335" cy="1474566"/>
          </a:xfrm>
          <a:prstGeom prst="rect">
            <a:avLst/>
          </a:prstGeom>
          <a:noFill/>
          <a:ln>
            <a:noFill/>
          </a:ln>
        </p:spPr>
      </p:pic>
      <p:sp>
        <p:nvSpPr>
          <p:cNvPr id="339" name="Google Shape;339;p42"/>
          <p:cNvSpPr txBox="1"/>
          <p:nvPr/>
        </p:nvSpPr>
        <p:spPr>
          <a:xfrm>
            <a:off x="5949346" y="4156678"/>
            <a:ext cx="276556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Open Sans Light"/>
                <a:ea typeface="Open Sans Light"/>
                <a:cs typeface="Open Sans Light"/>
                <a:sym typeface="Open Sans Light"/>
                <a:hlinkClick r:id="rId6">
                  <a:extLst>
                    <a:ext uri="{A12FA001-AC4F-418D-AE19-62706E023703}">
                      <ahyp:hlinkClr val="tx"/>
                    </a:ext>
                  </a:extLst>
                </a:hlinkClick>
              </a:rPr>
              <a:t>https://en.wal.unesco.org/</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4"/>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Programa de Novos gTLDs: Próxima Rodada e Programa de Apoio para Solicitantes da ICANN </a:t>
            </a:r>
            <a:endParaRPr/>
          </a:p>
        </p:txBody>
      </p:sp>
      <p:sp>
        <p:nvSpPr>
          <p:cNvPr id="345" name="Google Shape;345;p64"/>
          <p:cNvSpPr txBox="1"/>
          <p:nvPr>
            <p:ph idx="1" type="body"/>
          </p:nvPr>
        </p:nvSpPr>
        <p:spPr>
          <a:xfrm>
            <a:off x="320675" y="1214438"/>
            <a:ext cx="8450746" cy="525611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Novas oportunidades para obter um novo gTLD (Domínio Genérico de Primeiro Nível), incluindo IDNs (Nomes de Domínio Internacionalizados), estão surgindo.</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 janela de solicitações da próxima rodada deverá ser aberta no segundo trimestre de 2026.</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 próxima expansão do DNS (Sistema de Nomes de Domínio) ajudará pessoas e organizações a administrarem sua presença e identidade na Internet.</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Nomes de domínio em diversos idiomas e escritas vão estimular o crescimento da inclusão digital on-line. </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 Um ASP (Programa de Apoio para Solicitantes) ajudará os solicitantes de regiões menos favorecidas e mercados emergentes.</a:t>
            </a:r>
            <a:endParaRPr/>
          </a:p>
          <a:p>
            <a:pPr indent="-182879" lvl="1" marL="731520" rtl="0" algn="l">
              <a:lnSpc>
                <a:spcPct val="100000"/>
              </a:lnSpc>
              <a:spcBef>
                <a:spcPts val="0"/>
              </a:spcBef>
              <a:spcAft>
                <a:spcPts val="0"/>
              </a:spcAft>
              <a:buSzPts val="1530"/>
              <a:buChar char="*"/>
            </a:pPr>
            <a:r>
              <a:rPr lang="en-US" sz="1600"/>
              <a:t>Inclui auxílio financeiro e não financeiro para solicitantes qualificados.</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Mais detalhes sobre esses programas são mostrados abaixo.</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6"/>
          <p:cNvSpPr txBox="1"/>
          <p:nvPr>
            <p:ph type="title"/>
          </p:nvPr>
        </p:nvSpPr>
        <p:spPr>
          <a:xfrm>
            <a:off x="540000" y="1380204"/>
            <a:ext cx="6733248" cy="204879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4000"/>
              <a:buFont typeface="Arial"/>
              <a:buNone/>
            </a:pPr>
            <a:r>
              <a:rPr lang="en-US" sz="4000"/>
              <a:t>Uma Internet mais inclusiva: Programa de Apoio para Solicitantes de Novos gTLDs </a:t>
            </a:r>
            <a:endParaRPr/>
          </a:p>
        </p:txBody>
      </p:sp>
      <p:sp>
        <p:nvSpPr>
          <p:cNvPr id="351" name="Google Shape;351;p36"/>
          <p:cNvSpPr/>
          <p:nvPr/>
        </p:nvSpPr>
        <p:spPr>
          <a:xfrm rot="-5400000">
            <a:off x="7425204" y="-806853"/>
            <a:ext cx="1613705" cy="1613705"/>
          </a:xfrm>
          <a:prstGeom prst="chord">
            <a:avLst>
              <a:gd fmla="val 5403826"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352" name="Google Shape;352;p36"/>
          <p:cNvPicPr preferRelativeResize="0"/>
          <p:nvPr/>
        </p:nvPicPr>
        <p:blipFill rotWithShape="1">
          <a:blip r:embed="rId3">
            <a:alphaModFix/>
          </a:blip>
          <a:srcRect b="0" l="0" r="0" t="0"/>
          <a:stretch/>
        </p:blipFill>
        <p:spPr>
          <a:xfrm>
            <a:off x="4971719" y="4111033"/>
            <a:ext cx="4172281" cy="2746967"/>
          </a:xfrm>
          <a:prstGeom prst="rect">
            <a:avLst/>
          </a:prstGeom>
          <a:noFill/>
          <a:ln>
            <a:noFill/>
          </a:ln>
        </p:spPr>
      </p:pic>
      <p:sp>
        <p:nvSpPr>
          <p:cNvPr id="353" name="Google Shape;353;p36"/>
          <p:cNvSpPr/>
          <p:nvPr/>
        </p:nvSpPr>
        <p:spPr>
          <a:xfrm>
            <a:off x="7997799" y="3103543"/>
            <a:ext cx="650913" cy="650913"/>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7030A0"/>
              </a:solidFill>
              <a:latin typeface="Arial"/>
              <a:ea typeface="Arial"/>
              <a:cs typeface="Arial"/>
              <a:sym typeface="Arial"/>
            </a:endParaRPr>
          </a:p>
        </p:txBody>
      </p:sp>
      <p:sp>
        <p:nvSpPr>
          <p:cNvPr id="354" name="Google Shape;354;p36"/>
          <p:cNvSpPr/>
          <p:nvPr/>
        </p:nvSpPr>
        <p:spPr>
          <a:xfrm>
            <a:off x="8648712" y="1514415"/>
            <a:ext cx="180576" cy="180576"/>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355" name="Google Shape;355;p36"/>
          <p:cNvSpPr/>
          <p:nvPr/>
        </p:nvSpPr>
        <p:spPr>
          <a:xfrm>
            <a:off x="7425204" y="2034160"/>
            <a:ext cx="280673" cy="28067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356" name="Google Shape;356;p36"/>
          <p:cNvSpPr txBox="1"/>
          <p:nvPr/>
        </p:nvSpPr>
        <p:spPr>
          <a:xfrm>
            <a:off x="540000" y="3673404"/>
            <a:ext cx="47766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B3458"/>
              </a:buClr>
              <a:buSzPts val="1800"/>
              <a:buFont typeface="Arial"/>
              <a:buNone/>
            </a:pPr>
            <a:r>
              <a:rPr b="1" i="0" lang="en-US" sz="1800" u="none" cap="none" strike="noStrike">
                <a:solidFill>
                  <a:schemeClr val="lt1"/>
                </a:solidFill>
                <a:latin typeface="Arial"/>
                <a:ea typeface="Arial"/>
                <a:cs typeface="Arial"/>
                <a:sym typeface="Arial"/>
              </a:rPr>
              <a:t>Criação de oportunidades para comunidades, organizações e regiões do mundo todo</a:t>
            </a:r>
            <a:endParaRPr/>
          </a:p>
        </p:txBody>
      </p:sp>
      <p:pic>
        <p:nvPicPr>
          <p:cNvPr id="357" name="Google Shape;357;p36"/>
          <p:cNvPicPr preferRelativeResize="0"/>
          <p:nvPr/>
        </p:nvPicPr>
        <p:blipFill rotWithShape="1">
          <a:blip r:embed="rId4">
            <a:alphaModFix/>
          </a:blip>
          <a:srcRect b="0" l="0" r="0" t="0"/>
          <a:stretch/>
        </p:blipFill>
        <p:spPr>
          <a:xfrm>
            <a:off x="7138247" y="294969"/>
            <a:ext cx="800100" cy="800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cxnSp>
        <p:nvCxnSpPr>
          <p:cNvPr id="363" name="Google Shape;363;p4"/>
          <p:cNvCxnSpPr/>
          <p:nvPr/>
        </p:nvCxnSpPr>
        <p:spPr>
          <a:xfrm>
            <a:off x="4599000" y="5416973"/>
            <a:ext cx="0" cy="1441027"/>
          </a:xfrm>
          <a:prstGeom prst="straightConnector1">
            <a:avLst/>
          </a:prstGeom>
          <a:noFill/>
          <a:ln cap="flat" cmpd="sng" w="31750">
            <a:solidFill>
              <a:srgbClr val="002A49"/>
            </a:solidFill>
            <a:prstDash val="solid"/>
            <a:round/>
            <a:headEnd len="sm" w="sm" type="none"/>
            <a:tailEnd len="sm" w="sm" type="none"/>
          </a:ln>
        </p:spPr>
      </p:cxnSp>
      <p:sp>
        <p:nvSpPr>
          <p:cNvPr id="364" name="Google Shape;364;p4"/>
          <p:cNvSpPr txBox="1"/>
          <p:nvPr>
            <p:ph type="title"/>
          </p:nvPr>
        </p:nvSpPr>
        <p:spPr>
          <a:xfrm>
            <a:off x="431999" y="900001"/>
            <a:ext cx="5925935" cy="57577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O Programa de Novos gTLDs</a:t>
            </a:r>
            <a:endParaRPr/>
          </a:p>
        </p:txBody>
      </p:sp>
      <p:sp>
        <p:nvSpPr>
          <p:cNvPr id="365" name="Google Shape;365;p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
          <p:cNvSpPr txBox="1"/>
          <p:nvPr/>
        </p:nvSpPr>
        <p:spPr>
          <a:xfrm>
            <a:off x="404814" y="1546308"/>
            <a:ext cx="3984297" cy="15388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O </a:t>
            </a:r>
            <a:r>
              <a:rPr b="1" i="0" lang="en-US" sz="2000" u="none" cap="none" strike="noStrike">
                <a:solidFill>
                  <a:srgbClr val="F1633E"/>
                </a:solidFill>
                <a:latin typeface="Arial"/>
                <a:ea typeface="Arial"/>
                <a:cs typeface="Arial"/>
                <a:sym typeface="Arial"/>
              </a:rPr>
              <a:t>Programa de Novos gTLDs (Domínios Genéricos de Primeiro Nível)</a:t>
            </a:r>
            <a:r>
              <a:rPr b="0" i="0" lang="en-US" sz="2000" u="none" cap="none" strike="noStrike">
                <a:solidFill>
                  <a:srgbClr val="0B3458"/>
                </a:solidFill>
                <a:latin typeface="Arial"/>
                <a:ea typeface="Arial"/>
                <a:cs typeface="Arial"/>
                <a:sym typeface="Arial"/>
              </a:rPr>
              <a:t> é uma iniciativa coordenada pela comunidade para permitir a expansão contínua do Sistema de Nomes de Domínio.</a:t>
            </a:r>
            <a:endParaRPr/>
          </a:p>
        </p:txBody>
      </p:sp>
      <p:sp>
        <p:nvSpPr>
          <p:cNvPr id="367" name="Google Shape;367;p4"/>
          <p:cNvSpPr txBox="1"/>
          <p:nvPr/>
        </p:nvSpPr>
        <p:spPr>
          <a:xfrm>
            <a:off x="4840941" y="1546308"/>
            <a:ext cx="38982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A partir de 2026, empresas, comunidades, governos e outras organizações poderão solicitar novos gTLDs de acordo com suas necessidades.</a:t>
            </a:r>
            <a:endParaRPr/>
          </a:p>
        </p:txBody>
      </p:sp>
      <p:pic>
        <p:nvPicPr>
          <p:cNvPr id="368" name="Google Shape;368;p4"/>
          <p:cNvPicPr preferRelativeResize="0"/>
          <p:nvPr/>
        </p:nvPicPr>
        <p:blipFill rotWithShape="1">
          <a:blip r:embed="rId3">
            <a:alphaModFix/>
          </a:blip>
          <a:srcRect b="78038" l="0" r="0" t="1"/>
          <a:stretch/>
        </p:blipFill>
        <p:spPr>
          <a:xfrm>
            <a:off x="1266940" y="5410145"/>
            <a:ext cx="6610120" cy="1447855"/>
          </a:xfrm>
          <a:prstGeom prst="rect">
            <a:avLst/>
          </a:prstGeom>
          <a:noFill/>
          <a:ln>
            <a:noFill/>
          </a:ln>
        </p:spPr>
      </p:pic>
      <p:grpSp>
        <p:nvGrpSpPr>
          <p:cNvPr id="369" name="Google Shape;369;p4"/>
          <p:cNvGrpSpPr/>
          <p:nvPr/>
        </p:nvGrpSpPr>
        <p:grpSpPr>
          <a:xfrm>
            <a:off x="3160757" y="4380910"/>
            <a:ext cx="2876486" cy="1742080"/>
            <a:chOff x="2907167" y="3879633"/>
            <a:chExt cx="1236082" cy="748604"/>
          </a:xfrm>
        </p:grpSpPr>
        <p:sp>
          <p:nvSpPr>
            <p:cNvPr id="370" name="Google Shape;370;p4"/>
            <p:cNvSpPr/>
            <p:nvPr/>
          </p:nvSpPr>
          <p:spPr>
            <a:xfrm>
              <a:off x="2997232" y="3879633"/>
              <a:ext cx="1060227" cy="724614"/>
            </a:xfrm>
            <a:custGeom>
              <a:rect b="b" l="l" r="r" t="t"/>
              <a:pathLst>
                <a:path extrusionOk="0" h="724614" w="1060227">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4"/>
            <p:cNvSpPr/>
            <p:nvPr/>
          </p:nvSpPr>
          <p:spPr>
            <a:xfrm>
              <a:off x="3024318" y="3910795"/>
              <a:ext cx="1006086" cy="662289"/>
            </a:xfrm>
            <a:custGeom>
              <a:rect b="b" l="l" r="r" t="t"/>
              <a:pathLst>
                <a:path extrusionOk="0" h="662289" w="1006086">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4"/>
            <p:cNvSpPr/>
            <p:nvPr/>
          </p:nvSpPr>
          <p:spPr>
            <a:xfrm>
              <a:off x="2907167" y="4602311"/>
              <a:ext cx="1236082" cy="25926"/>
            </a:xfrm>
            <a:custGeom>
              <a:rect b="b" l="l" r="r" t="t"/>
              <a:pathLst>
                <a:path extrusionOk="0" h="25926" w="1236082">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73" name="Google Shape;373;p4"/>
          <p:cNvSpPr txBox="1"/>
          <p:nvPr/>
        </p:nvSpPr>
        <p:spPr>
          <a:xfrm>
            <a:off x="3502300" y="4787275"/>
            <a:ext cx="2221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O número de gTLDs aumentou para mais de 1.200.</a:t>
            </a:r>
            <a:endParaRPr/>
          </a:p>
        </p:txBody>
      </p:sp>
      <p:cxnSp>
        <p:nvCxnSpPr>
          <p:cNvPr id="374" name="Google Shape;374;p4"/>
          <p:cNvCxnSpPr/>
          <p:nvPr/>
        </p:nvCxnSpPr>
        <p:spPr>
          <a:xfrm>
            <a:off x="4572000" y="1546308"/>
            <a:ext cx="0" cy="1584000"/>
          </a:xfrm>
          <a:prstGeom prst="straightConnector1">
            <a:avLst/>
          </a:prstGeom>
          <a:noFill/>
          <a:ln cap="flat" cmpd="sng" w="15875">
            <a:solidFill>
              <a:srgbClr val="F1633E"/>
            </a:solidFill>
            <a:prstDash val="solid"/>
            <a:round/>
            <a:headEnd len="sm" w="sm" type="none"/>
            <a:tailEnd len="sm" w="sm" type="none"/>
          </a:ln>
        </p:spPr>
      </p:cxnSp>
      <p:sp>
        <p:nvSpPr>
          <p:cNvPr id="375" name="Google Shape;375;p4"/>
          <p:cNvSpPr/>
          <p:nvPr/>
        </p:nvSpPr>
        <p:spPr>
          <a:xfrm>
            <a:off x="1427477" y="4469015"/>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.baby</a:t>
            </a:r>
            <a:endParaRPr/>
          </a:p>
        </p:txBody>
      </p:sp>
      <p:sp>
        <p:nvSpPr>
          <p:cNvPr id="376" name="Google Shape;376;p4"/>
          <p:cNvSpPr/>
          <p:nvPr/>
        </p:nvSpPr>
        <p:spPr>
          <a:xfrm>
            <a:off x="1559571" y="5496392"/>
            <a:ext cx="1246200" cy="1246200"/>
          </a:xfrm>
          <a:prstGeom prst="ellipse">
            <a:avLst/>
          </a:prstGeom>
          <a:solidFill>
            <a:srgbClr val="114E8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Helvetica Neue"/>
                <a:ea typeface="Helvetica Neue"/>
                <a:cs typeface="Helvetica Neue"/>
                <a:sym typeface="Helvetica Neue"/>
              </a:rPr>
              <a:t>.みんな</a:t>
            </a:r>
            <a:endParaRPr/>
          </a:p>
        </p:txBody>
      </p:sp>
      <p:sp>
        <p:nvSpPr>
          <p:cNvPr id="377" name="Google Shape;377;p4"/>
          <p:cNvSpPr/>
          <p:nvPr/>
        </p:nvSpPr>
        <p:spPr>
          <a:xfrm>
            <a:off x="351763" y="3629561"/>
            <a:ext cx="1075702" cy="1075702"/>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.futbol</a:t>
            </a:r>
            <a:endParaRPr/>
          </a:p>
        </p:txBody>
      </p:sp>
      <p:sp>
        <p:nvSpPr>
          <p:cNvPr id="378" name="Google Shape;378;p4"/>
          <p:cNvSpPr/>
          <p:nvPr/>
        </p:nvSpPr>
        <p:spPr>
          <a:xfrm>
            <a:off x="5491002" y="3737150"/>
            <a:ext cx="971880" cy="97188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.paris</a:t>
            </a:r>
            <a:endParaRPr/>
          </a:p>
        </p:txBody>
      </p:sp>
      <p:sp>
        <p:nvSpPr>
          <p:cNvPr id="379" name="Google Shape;379;p4"/>
          <p:cNvSpPr/>
          <p:nvPr/>
        </p:nvSpPr>
        <p:spPr>
          <a:xfrm>
            <a:off x="2696134" y="4640830"/>
            <a:ext cx="806158" cy="806158"/>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.公益</a:t>
            </a:r>
            <a:endParaRPr/>
          </a:p>
        </p:txBody>
      </p:sp>
      <p:sp>
        <p:nvSpPr>
          <p:cNvPr id="380" name="Google Shape;380;p4"/>
          <p:cNvSpPr/>
          <p:nvPr/>
        </p:nvSpPr>
        <p:spPr>
          <a:xfrm>
            <a:off x="3672802" y="3512023"/>
            <a:ext cx="1072525" cy="1072525"/>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.dance</a:t>
            </a:r>
            <a:endParaRPr/>
          </a:p>
        </p:txBody>
      </p:sp>
      <p:sp>
        <p:nvSpPr>
          <p:cNvPr id="381" name="Google Shape;381;p4"/>
          <p:cNvSpPr/>
          <p:nvPr/>
        </p:nvSpPr>
        <p:spPr>
          <a:xfrm>
            <a:off x="7788575" y="3548925"/>
            <a:ext cx="1072500" cy="107250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.charity</a:t>
            </a:r>
            <a:endParaRPr/>
          </a:p>
        </p:txBody>
      </p:sp>
      <p:sp>
        <p:nvSpPr>
          <p:cNvPr id="382" name="Google Shape;382;p4"/>
          <p:cNvSpPr/>
          <p:nvPr/>
        </p:nvSpPr>
        <p:spPr>
          <a:xfrm>
            <a:off x="373701" y="5123764"/>
            <a:ext cx="933900" cy="9339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.fast</a:t>
            </a:r>
            <a:endParaRPr/>
          </a:p>
        </p:txBody>
      </p:sp>
      <p:sp>
        <p:nvSpPr>
          <p:cNvPr id="383" name="Google Shape;383;p4"/>
          <p:cNvSpPr/>
          <p:nvPr/>
        </p:nvSpPr>
        <p:spPr>
          <a:xfrm>
            <a:off x="6253800" y="5213725"/>
            <a:ext cx="1072500" cy="10725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.alibaba</a:t>
            </a:r>
            <a:endParaRPr/>
          </a:p>
        </p:txBody>
      </p:sp>
      <p:sp>
        <p:nvSpPr>
          <p:cNvPr id="384" name="Google Shape;384;p4"/>
          <p:cNvSpPr/>
          <p:nvPr/>
        </p:nvSpPr>
        <p:spPr>
          <a:xfrm>
            <a:off x="3672800" y="6132975"/>
            <a:ext cx="745800" cy="745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700" u="none" cap="none" strike="noStrike">
                <a:solidFill>
                  <a:srgbClr val="0B3458"/>
                </a:solidFill>
                <a:latin typeface="Arial"/>
                <a:ea typeface="Arial"/>
                <a:cs typeface="Arial"/>
                <a:sym typeface="Arial"/>
              </a:rPr>
              <a:t>.com</a:t>
            </a:r>
            <a:endParaRPr/>
          </a:p>
        </p:txBody>
      </p:sp>
      <p:sp>
        <p:nvSpPr>
          <p:cNvPr id="385" name="Google Shape;385;p4"/>
          <p:cNvSpPr/>
          <p:nvPr/>
        </p:nvSpPr>
        <p:spPr>
          <a:xfrm>
            <a:off x="6781581" y="4365527"/>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.host</a:t>
            </a:r>
            <a:endParaRPr/>
          </a:p>
        </p:txBody>
      </p:sp>
      <p:sp>
        <p:nvSpPr>
          <p:cNvPr id="386" name="Google Shape;386;p4"/>
          <p:cNvSpPr/>
          <p:nvPr/>
        </p:nvSpPr>
        <p:spPr>
          <a:xfrm>
            <a:off x="7668775" y="5175951"/>
            <a:ext cx="950700" cy="9507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.chase</a:t>
            </a:r>
            <a:endParaRPr/>
          </a:p>
        </p:txBody>
      </p:sp>
      <p:sp>
        <p:nvSpPr>
          <p:cNvPr id="387" name="Google Shape;387;p4"/>
          <p:cNvSpPr/>
          <p:nvPr/>
        </p:nvSpPr>
        <p:spPr>
          <a:xfrm>
            <a:off x="2173140" y="3471825"/>
            <a:ext cx="1134998" cy="1134998"/>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.онлайн</a:t>
            </a:r>
            <a:endParaRPr/>
          </a:p>
        </p:txBody>
      </p:sp>
      <p:sp>
        <p:nvSpPr>
          <p:cNvPr id="388" name="Google Shape;388;p4"/>
          <p:cNvSpPr/>
          <p:nvPr/>
        </p:nvSpPr>
        <p:spPr>
          <a:xfrm>
            <a:off x="4773586" y="6132675"/>
            <a:ext cx="745800" cy="746100"/>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04999"/>
              </a:lnSpc>
              <a:spcBef>
                <a:spcPts val="0"/>
              </a:spcBef>
              <a:spcAft>
                <a:spcPts val="0"/>
              </a:spcAft>
              <a:buClr>
                <a:srgbClr val="000000"/>
              </a:buClr>
              <a:buSzPts val="2000"/>
              <a:buFont typeface="Arial"/>
              <a:buNone/>
            </a:pPr>
            <a:r>
              <a:rPr b="1" i="0" lang="en-US" sz="1750" u="none" cap="none" strike="noStrike">
                <a:solidFill>
                  <a:schemeClr val="lt1"/>
                </a:solidFill>
                <a:latin typeface="Arial"/>
                <a:ea typeface="Arial"/>
                <a:cs typeface="Arial"/>
                <a:sym typeface="Arial"/>
              </a:rPr>
              <a:t>.org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8"/>
          <p:cNvSpPr txBox="1"/>
          <p:nvPr>
            <p:ph type="title"/>
          </p:nvPr>
        </p:nvSpPr>
        <p:spPr>
          <a:xfrm>
            <a:off x="431799" y="900112"/>
            <a:ext cx="6669083" cy="51004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Novos nomes de domínio, novos usos</a:t>
            </a:r>
            <a:endParaRPr/>
          </a:p>
        </p:txBody>
      </p:sp>
      <p:sp>
        <p:nvSpPr>
          <p:cNvPr id="395" name="Google Shape;395;p8"/>
          <p:cNvSpPr/>
          <p:nvPr/>
        </p:nvSpPr>
        <p:spPr>
          <a:xfrm>
            <a:off x="2438712" y="4011509"/>
            <a:ext cx="1800000" cy="2087998"/>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Gerenciar e proteger sua presença on-line.</a:t>
            </a:r>
            <a:endParaRPr/>
          </a:p>
        </p:txBody>
      </p:sp>
      <p:sp>
        <p:nvSpPr>
          <p:cNvPr id="396" name="Google Shape;396;p8"/>
          <p:cNvSpPr/>
          <p:nvPr/>
        </p:nvSpPr>
        <p:spPr>
          <a:xfrm>
            <a:off x="432000" y="1734669"/>
            <a:ext cx="1800000" cy="2088000"/>
          </a:xfrm>
          <a:prstGeom prst="rect">
            <a:avLst/>
          </a:prstGeom>
          <a:solidFill>
            <a:schemeClr val="lt1"/>
          </a:solidFill>
          <a:ln>
            <a:noFill/>
          </a:ln>
        </p:spPr>
        <p:txBody>
          <a:bodyPr anchorCtr="0" anchor="t" bIns="180000" lIns="288000" spcFirstLastPara="1" rIns="216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Atender a diversas</a:t>
            </a:r>
            <a:endParaRPr/>
          </a:p>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comunidades culturais, </a:t>
            </a:r>
            <a:endParaRPr/>
          </a:p>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geográficas, linguísticas e profissionais.</a:t>
            </a:r>
            <a:endParaRPr/>
          </a:p>
        </p:txBody>
      </p:sp>
      <p:sp>
        <p:nvSpPr>
          <p:cNvPr id="397" name="Google Shape;397;p8"/>
          <p:cNvSpPr/>
          <p:nvPr/>
        </p:nvSpPr>
        <p:spPr>
          <a:xfrm>
            <a:off x="431800" y="4011509"/>
            <a:ext cx="1800000" cy="2088000"/>
          </a:xfrm>
          <a:prstGeom prst="rect">
            <a:avLst/>
          </a:prstGeom>
          <a:solidFill>
            <a:schemeClr val="lt1"/>
          </a:solidFill>
          <a:ln>
            <a:noFill/>
          </a:ln>
        </p:spPr>
        <p:txBody>
          <a:bodyPr anchorCtr="0" anchor="t" bIns="180000" lIns="288000" spcFirstLastPara="1" rIns="36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Promover a confiança e a divulgação de uma marca.</a:t>
            </a:r>
            <a:endParaRPr/>
          </a:p>
        </p:txBody>
      </p:sp>
      <p:sp>
        <p:nvSpPr>
          <p:cNvPr id="398" name="Google Shape;398;p8"/>
          <p:cNvSpPr/>
          <p:nvPr/>
        </p:nvSpPr>
        <p:spPr>
          <a:xfrm>
            <a:off x="2438712" y="1734669"/>
            <a:ext cx="1800000" cy="2088000"/>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Oferecer às comunidades e organizações a oportunidade de criar seu próprio espaço on-line.</a:t>
            </a:r>
            <a:endParaRPr/>
          </a:p>
        </p:txBody>
      </p:sp>
      <p:sp>
        <p:nvSpPr>
          <p:cNvPr id="399" name="Google Shape;399;p8"/>
          <p:cNvSpPr/>
          <p:nvPr/>
        </p:nvSpPr>
        <p:spPr>
          <a:xfrm>
            <a:off x="6525460" y="4618524"/>
            <a:ext cx="870559" cy="399361"/>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.网址</a:t>
            </a:r>
            <a:endParaRPr/>
          </a:p>
        </p:txBody>
      </p:sp>
      <p:sp>
        <p:nvSpPr>
          <p:cNvPr id="400" name="Google Shape;400;p8"/>
          <p:cNvSpPr/>
          <p:nvPr/>
        </p:nvSpPr>
        <p:spPr>
          <a:xfrm>
            <a:off x="7542302" y="4615946"/>
            <a:ext cx="870600" cy="399300"/>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uFill>
                  <a:noFill/>
                </a:uFill>
                <a:latin typeface="Arial"/>
                <a:ea typeface="Arial"/>
                <a:cs typeface="Arial"/>
                <a:sym typeface="Arial"/>
                <a:hlinkClick r:id="rId3">
                  <a:extLst>
                    <a:ext uri="{A12FA001-AC4F-418D-AE19-62706E023703}">
                      <ahyp:hlinkClr val="tx"/>
                    </a:ext>
                  </a:extLst>
                </a:hlinkClick>
              </a:rPr>
              <a:t>شبكة</a:t>
            </a:r>
            <a:r>
              <a:rPr b="1" i="0" lang="en-US" sz="1800" u="none" cap="none" strike="noStrike">
                <a:solidFill>
                  <a:srgbClr val="0B3458"/>
                </a:solidFill>
                <a:latin typeface="Arial"/>
                <a:ea typeface="Arial"/>
                <a:cs typeface="Arial"/>
                <a:sym typeface="Arial"/>
              </a:rPr>
              <a:t>.</a:t>
            </a:r>
            <a:endParaRPr/>
          </a:p>
        </p:txBody>
      </p:sp>
      <p:sp>
        <p:nvSpPr>
          <p:cNvPr id="401" name="Google Shape;401;p8"/>
          <p:cNvSpPr txBox="1"/>
          <p:nvPr/>
        </p:nvSpPr>
        <p:spPr>
          <a:xfrm>
            <a:off x="4238712" y="4702422"/>
            <a:ext cx="2140471"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Escritas:</a:t>
            </a:r>
            <a:endParaRPr/>
          </a:p>
        </p:txBody>
      </p:sp>
      <p:sp>
        <p:nvSpPr>
          <p:cNvPr id="402" name="Google Shape;402;p8"/>
          <p:cNvSpPr txBox="1"/>
          <p:nvPr/>
        </p:nvSpPr>
        <p:spPr>
          <a:xfrm>
            <a:off x="4238712" y="4133254"/>
            <a:ext cx="2140472"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Locais</a:t>
            </a:r>
            <a:endParaRPr/>
          </a:p>
        </p:txBody>
      </p:sp>
      <p:sp>
        <p:nvSpPr>
          <p:cNvPr id="403" name="Google Shape;403;p8"/>
          <p:cNvSpPr/>
          <p:nvPr/>
        </p:nvSpPr>
        <p:spPr>
          <a:xfrm>
            <a:off x="7713502" y="4052027"/>
            <a:ext cx="7206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.nyc</a:t>
            </a:r>
            <a:endParaRPr/>
          </a:p>
        </p:txBody>
      </p:sp>
      <p:sp>
        <p:nvSpPr>
          <p:cNvPr id="404" name="Google Shape;404;p8"/>
          <p:cNvSpPr/>
          <p:nvPr/>
        </p:nvSpPr>
        <p:spPr>
          <a:xfrm>
            <a:off x="6525450" y="4052025"/>
            <a:ext cx="10713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.durban</a:t>
            </a:r>
            <a:endParaRPr/>
          </a:p>
        </p:txBody>
      </p:sp>
      <p:sp>
        <p:nvSpPr>
          <p:cNvPr id="405" name="Google Shape;405;p8"/>
          <p:cNvSpPr txBox="1"/>
          <p:nvPr/>
        </p:nvSpPr>
        <p:spPr>
          <a:xfrm>
            <a:off x="4238713" y="5825758"/>
            <a:ext cx="2145107"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Identidade on-line:</a:t>
            </a:r>
            <a:endParaRPr/>
          </a:p>
        </p:txBody>
      </p:sp>
      <p:sp>
        <p:nvSpPr>
          <p:cNvPr id="406" name="Google Shape;406;p8"/>
          <p:cNvSpPr/>
          <p:nvPr/>
        </p:nvSpPr>
        <p:spPr>
          <a:xfrm>
            <a:off x="6525460" y="5751518"/>
            <a:ext cx="87055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.blog</a:t>
            </a:r>
            <a:endParaRPr/>
          </a:p>
        </p:txBody>
      </p:sp>
      <p:sp>
        <p:nvSpPr>
          <p:cNvPr id="407" name="Google Shape;407;p8"/>
          <p:cNvSpPr txBox="1"/>
          <p:nvPr/>
        </p:nvSpPr>
        <p:spPr>
          <a:xfrm>
            <a:off x="4518748" y="3312725"/>
            <a:ext cx="1862877" cy="492443"/>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Ferramentas criativas:</a:t>
            </a:r>
            <a:endParaRPr/>
          </a:p>
        </p:txBody>
      </p:sp>
      <p:sp>
        <p:nvSpPr>
          <p:cNvPr id="408" name="Google Shape;408;p8"/>
          <p:cNvSpPr/>
          <p:nvPr/>
        </p:nvSpPr>
        <p:spPr>
          <a:xfrm>
            <a:off x="6525460" y="3001225"/>
            <a:ext cx="164978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playlist.new</a:t>
            </a:r>
            <a:endParaRPr/>
          </a:p>
        </p:txBody>
      </p:sp>
      <p:sp>
        <p:nvSpPr>
          <p:cNvPr id="409" name="Google Shape;409;p8"/>
          <p:cNvSpPr/>
          <p:nvPr/>
        </p:nvSpPr>
        <p:spPr>
          <a:xfrm>
            <a:off x="6525460" y="3485530"/>
            <a:ext cx="1340292"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doc.new</a:t>
            </a:r>
            <a:endParaRPr/>
          </a:p>
        </p:txBody>
      </p:sp>
      <p:sp>
        <p:nvSpPr>
          <p:cNvPr id="410" name="Google Shape;410;p8"/>
          <p:cNvSpPr txBox="1"/>
          <p:nvPr/>
        </p:nvSpPr>
        <p:spPr>
          <a:xfrm>
            <a:off x="4231633" y="5268742"/>
            <a:ext cx="2145107"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Marcas:</a:t>
            </a:r>
            <a:endParaRPr/>
          </a:p>
        </p:txBody>
      </p:sp>
      <p:sp>
        <p:nvSpPr>
          <p:cNvPr id="411" name="Google Shape;411;p8"/>
          <p:cNvSpPr txBox="1"/>
          <p:nvPr/>
        </p:nvSpPr>
        <p:spPr>
          <a:xfrm>
            <a:off x="4238712" y="2262507"/>
            <a:ext cx="2142914"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Setores específicos:</a:t>
            </a:r>
            <a:endParaRPr/>
          </a:p>
        </p:txBody>
      </p:sp>
      <p:sp>
        <p:nvSpPr>
          <p:cNvPr id="412" name="Google Shape;412;p8"/>
          <p:cNvSpPr/>
          <p:nvPr/>
        </p:nvSpPr>
        <p:spPr>
          <a:xfrm>
            <a:off x="6525460" y="1950423"/>
            <a:ext cx="1860738" cy="399361"/>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.photography</a:t>
            </a:r>
            <a:endParaRPr/>
          </a:p>
        </p:txBody>
      </p:sp>
      <p:sp>
        <p:nvSpPr>
          <p:cNvPr id="413" name="Google Shape;413;p8"/>
          <p:cNvSpPr/>
          <p:nvPr/>
        </p:nvSpPr>
        <p:spPr>
          <a:xfrm>
            <a:off x="6525451" y="2434725"/>
            <a:ext cx="10713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.rugby</a:t>
            </a:r>
            <a:endParaRPr/>
          </a:p>
        </p:txBody>
      </p:sp>
      <p:sp>
        <p:nvSpPr>
          <p:cNvPr id="414" name="Google Shape;414;p8"/>
          <p:cNvSpPr/>
          <p:nvPr/>
        </p:nvSpPr>
        <p:spPr>
          <a:xfrm>
            <a:off x="7720214" y="2433179"/>
            <a:ext cx="9054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.bank</a:t>
            </a:r>
            <a:endParaRPr/>
          </a:p>
        </p:txBody>
      </p:sp>
      <p:sp>
        <p:nvSpPr>
          <p:cNvPr id="415" name="Google Shape;415;p8"/>
          <p:cNvSpPr/>
          <p:nvPr/>
        </p:nvSpPr>
        <p:spPr>
          <a:xfrm>
            <a:off x="7691262" y="5179855"/>
            <a:ext cx="964096"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.apple</a:t>
            </a:r>
            <a:endParaRPr/>
          </a:p>
        </p:txBody>
      </p:sp>
      <p:sp>
        <p:nvSpPr>
          <p:cNvPr id="416" name="Google Shape;416;p8"/>
          <p:cNvSpPr/>
          <p:nvPr/>
        </p:nvSpPr>
        <p:spPr>
          <a:xfrm>
            <a:off x="6525460" y="5185021"/>
            <a:ext cx="1071393"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.google</a:t>
            </a:r>
            <a:endParaRPr/>
          </a:p>
        </p:txBody>
      </p:sp>
      <p:sp>
        <p:nvSpPr>
          <p:cNvPr id="417" name="Google Shape;417;p8"/>
          <p:cNvSpPr/>
          <p:nvPr/>
        </p:nvSpPr>
        <p:spPr>
          <a:xfrm rot="5400000">
            <a:off x="516313"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8" name="Google Shape;418;p8"/>
          <p:cNvSpPr/>
          <p:nvPr/>
        </p:nvSpPr>
        <p:spPr>
          <a:xfrm rot="5400000">
            <a:off x="2513061"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9" name="Google Shape;419;p8"/>
          <p:cNvSpPr/>
          <p:nvPr/>
        </p:nvSpPr>
        <p:spPr>
          <a:xfrm rot="5400000">
            <a:off x="516313"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0" name="Google Shape;420;p8"/>
          <p:cNvSpPr/>
          <p:nvPr/>
        </p:nvSpPr>
        <p:spPr>
          <a:xfrm rot="5400000">
            <a:off x="2513061"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1" name="Google Shape;421;p8"/>
          <p:cNvSpPr txBox="1"/>
          <p:nvPr/>
        </p:nvSpPr>
        <p:spPr>
          <a:xfrm>
            <a:off x="6525460" y="1562451"/>
            <a:ext cx="225301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EXEMPLOS:</a:t>
            </a:r>
            <a:endParaRPr/>
          </a:p>
        </p:txBody>
      </p:sp>
      <p:sp>
        <p:nvSpPr>
          <p:cNvPr id="422" name="Google Shape;422;p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3" name="Google Shape;423;p8"/>
          <p:cNvCxnSpPr/>
          <p:nvPr/>
        </p:nvCxnSpPr>
        <p:spPr>
          <a:xfrm>
            <a:off x="431800"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424" name="Google Shape;424;p8"/>
          <p:cNvCxnSpPr/>
          <p:nvPr/>
        </p:nvCxnSpPr>
        <p:spPr>
          <a:xfrm>
            <a:off x="2433855"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425" name="Google Shape;425;p8"/>
          <p:cNvCxnSpPr/>
          <p:nvPr/>
        </p:nvCxnSpPr>
        <p:spPr>
          <a:xfrm>
            <a:off x="431800" y="4004839"/>
            <a:ext cx="0" cy="2088000"/>
          </a:xfrm>
          <a:prstGeom prst="straightConnector1">
            <a:avLst/>
          </a:prstGeom>
          <a:noFill/>
          <a:ln cap="flat" cmpd="sng" w="15875">
            <a:solidFill>
              <a:srgbClr val="F1633E"/>
            </a:solidFill>
            <a:prstDash val="solid"/>
            <a:round/>
            <a:headEnd len="sm" w="sm" type="none"/>
            <a:tailEnd len="sm" w="sm" type="none"/>
          </a:ln>
        </p:spPr>
      </p:cxnSp>
      <p:cxnSp>
        <p:nvCxnSpPr>
          <p:cNvPr id="426" name="Google Shape;426;p8"/>
          <p:cNvCxnSpPr/>
          <p:nvPr/>
        </p:nvCxnSpPr>
        <p:spPr>
          <a:xfrm>
            <a:off x="2433855" y="4004839"/>
            <a:ext cx="0" cy="2088000"/>
          </a:xfrm>
          <a:prstGeom prst="straightConnector1">
            <a:avLst/>
          </a:prstGeom>
          <a:noFill/>
          <a:ln cap="flat" cmpd="sng" w="15875">
            <a:solidFill>
              <a:srgbClr val="F1633E"/>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7"/>
          <p:cNvSpPr txBox="1"/>
          <p:nvPr>
            <p:ph type="title"/>
          </p:nvPr>
        </p:nvSpPr>
        <p:spPr>
          <a:xfrm>
            <a:off x="431800" y="900112"/>
            <a:ext cx="3578336" cy="87974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Oportunidades de gTLDs</a:t>
            </a:r>
            <a:endParaRPr/>
          </a:p>
        </p:txBody>
      </p:sp>
      <p:sp>
        <p:nvSpPr>
          <p:cNvPr id="433" name="Google Shape;433;p67"/>
          <p:cNvSpPr txBox="1"/>
          <p:nvPr/>
        </p:nvSpPr>
        <p:spPr>
          <a:xfrm>
            <a:off x="4572001" y="1013537"/>
            <a:ext cx="35784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Conectar e atender a novos grupos:</a:t>
            </a:r>
            <a:endParaRPr/>
          </a:p>
        </p:txBody>
      </p:sp>
      <p:cxnSp>
        <p:nvCxnSpPr>
          <p:cNvPr id="434" name="Google Shape;434;p67"/>
          <p:cNvCxnSpPr/>
          <p:nvPr/>
        </p:nvCxnSpPr>
        <p:spPr>
          <a:xfrm>
            <a:off x="4314112" y="900113"/>
            <a:ext cx="0" cy="504000"/>
          </a:xfrm>
          <a:prstGeom prst="straightConnector1">
            <a:avLst/>
          </a:prstGeom>
          <a:noFill/>
          <a:ln cap="flat" cmpd="sng" w="15875">
            <a:solidFill>
              <a:srgbClr val="6D99B3"/>
            </a:solidFill>
            <a:prstDash val="solid"/>
            <a:round/>
            <a:headEnd len="sm" w="sm" type="none"/>
            <a:tailEnd len="sm" w="sm" type="none"/>
          </a:ln>
        </p:spPr>
      </p:cxnSp>
      <p:sp>
        <p:nvSpPr>
          <p:cNvPr id="435" name="Google Shape;435;p67"/>
          <p:cNvSpPr/>
          <p:nvPr/>
        </p:nvSpPr>
        <p:spPr>
          <a:xfrm>
            <a:off x="1149929" y="2082759"/>
            <a:ext cx="1080300" cy="1080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36" name="Google Shape;436;p67"/>
          <p:cNvSpPr txBox="1"/>
          <p:nvPr/>
        </p:nvSpPr>
        <p:spPr>
          <a:xfrm>
            <a:off x="862401" y="3309052"/>
            <a:ext cx="16551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Empresas e marcas</a:t>
            </a:r>
            <a:endParaRPr/>
          </a:p>
        </p:txBody>
      </p:sp>
      <p:sp>
        <p:nvSpPr>
          <p:cNvPr id="437" name="Google Shape;437;p67"/>
          <p:cNvSpPr txBox="1"/>
          <p:nvPr/>
        </p:nvSpPr>
        <p:spPr>
          <a:xfrm>
            <a:off x="3749592" y="3272809"/>
            <a:ext cx="19263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Comunidades e culturas</a:t>
            </a:r>
            <a:endParaRPr/>
          </a:p>
        </p:txBody>
      </p:sp>
      <p:sp>
        <p:nvSpPr>
          <p:cNvPr id="438" name="Google Shape;438;p67"/>
          <p:cNvSpPr txBox="1"/>
          <p:nvPr/>
        </p:nvSpPr>
        <p:spPr>
          <a:xfrm>
            <a:off x="6608825" y="3272800"/>
            <a:ext cx="21594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Locais geográficos</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(ex.: cidades e regiões)</a:t>
            </a:r>
            <a:endParaRPr/>
          </a:p>
        </p:txBody>
      </p:sp>
      <p:sp>
        <p:nvSpPr>
          <p:cNvPr id="439" name="Google Shape;439;p67"/>
          <p:cNvSpPr txBox="1"/>
          <p:nvPr/>
        </p:nvSpPr>
        <p:spPr>
          <a:xfrm>
            <a:off x="362865" y="5531612"/>
            <a:ext cx="26550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Governos (regionais e nacionais) e OGIs</a:t>
            </a:r>
            <a:endParaRPr/>
          </a:p>
        </p:txBody>
      </p:sp>
      <p:sp>
        <p:nvSpPr>
          <p:cNvPr id="440" name="Google Shape;440;p67"/>
          <p:cNvSpPr txBox="1"/>
          <p:nvPr/>
        </p:nvSpPr>
        <p:spPr>
          <a:xfrm>
            <a:off x="6952885" y="5529538"/>
            <a:ext cx="13968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Usuários de diversas escritas</a:t>
            </a:r>
            <a:endParaRPr/>
          </a:p>
        </p:txBody>
      </p:sp>
      <p:sp>
        <p:nvSpPr>
          <p:cNvPr id="441" name="Google Shape;441;p67"/>
          <p:cNvSpPr txBox="1"/>
          <p:nvPr/>
        </p:nvSpPr>
        <p:spPr>
          <a:xfrm>
            <a:off x="3979777" y="5531612"/>
            <a:ext cx="14847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Membros ou clientes específicos</a:t>
            </a:r>
            <a:endParaRPr/>
          </a:p>
        </p:txBody>
      </p:sp>
      <p:sp>
        <p:nvSpPr>
          <p:cNvPr id="442" name="Google Shape;442;p67"/>
          <p:cNvSpPr/>
          <p:nvPr/>
        </p:nvSpPr>
        <p:spPr>
          <a:xfrm>
            <a:off x="4167757" y="2077833"/>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43" name="Google Shape;443;p67"/>
          <p:cNvSpPr/>
          <p:nvPr/>
        </p:nvSpPr>
        <p:spPr>
          <a:xfrm>
            <a:off x="7089371" y="2078140"/>
            <a:ext cx="1089300" cy="1089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44" name="Google Shape;444;p67"/>
          <p:cNvSpPr/>
          <p:nvPr/>
        </p:nvSpPr>
        <p:spPr>
          <a:xfrm>
            <a:off x="1145395" y="4339507"/>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45" name="Google Shape;445;p67"/>
          <p:cNvSpPr/>
          <p:nvPr/>
        </p:nvSpPr>
        <p:spPr>
          <a:xfrm>
            <a:off x="7114206" y="4339505"/>
            <a:ext cx="1085700" cy="10857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46" name="Google Shape;446;p67"/>
          <p:cNvSpPr/>
          <p:nvPr/>
        </p:nvSpPr>
        <p:spPr>
          <a:xfrm>
            <a:off x="4181367" y="4343653"/>
            <a:ext cx="1081500" cy="10815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447" name="Google Shape;447;p67"/>
          <p:cNvGrpSpPr/>
          <p:nvPr/>
        </p:nvGrpSpPr>
        <p:grpSpPr>
          <a:xfrm>
            <a:off x="4468630" y="4619951"/>
            <a:ext cx="506785" cy="528848"/>
            <a:chOff x="5791593" y="1926808"/>
            <a:chExt cx="599604" cy="625708"/>
          </a:xfrm>
        </p:grpSpPr>
        <p:sp>
          <p:nvSpPr>
            <p:cNvPr id="448" name="Google Shape;448;p67"/>
            <p:cNvSpPr/>
            <p:nvPr/>
          </p:nvSpPr>
          <p:spPr>
            <a:xfrm>
              <a:off x="6025774" y="197514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9" name="Google Shape;449;p67"/>
            <p:cNvSpPr/>
            <p:nvPr/>
          </p:nvSpPr>
          <p:spPr>
            <a:xfrm>
              <a:off x="6028476" y="2205836"/>
              <a:ext cx="12867" cy="346680"/>
            </a:xfrm>
            <a:custGeom>
              <a:rect b="b" l="l" r="r" t="t"/>
              <a:pathLst>
                <a:path extrusionOk="0" h="346680" w="12867">
                  <a:moveTo>
                    <a:pt x="0" y="346680"/>
                  </a:moveTo>
                  <a:lnTo>
                    <a:pt x="0"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0" name="Google Shape;450;p67"/>
            <p:cNvSpPr/>
            <p:nvPr/>
          </p:nvSpPr>
          <p:spPr>
            <a:xfrm>
              <a:off x="6091396" y="2389091"/>
              <a:ext cx="12867" cy="160315"/>
            </a:xfrm>
            <a:custGeom>
              <a:rect b="b" l="l" r="r" t="t"/>
              <a:pathLst>
                <a:path extrusionOk="0" h="160315" w="12867">
                  <a:moveTo>
                    <a:pt x="0" y="0"/>
                  </a:moveTo>
                  <a:lnTo>
                    <a:pt x="0" y="160315"/>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1" name="Google Shape;451;p67"/>
            <p:cNvSpPr/>
            <p:nvPr/>
          </p:nvSpPr>
          <p:spPr>
            <a:xfrm>
              <a:off x="6207199" y="192680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2" name="Google Shape;452;p67"/>
            <p:cNvSpPr/>
            <p:nvPr/>
          </p:nvSpPr>
          <p:spPr>
            <a:xfrm>
              <a:off x="6155216" y="2088678"/>
              <a:ext cx="235981" cy="241833"/>
            </a:xfrm>
            <a:custGeom>
              <a:rect b="b" l="l" r="r" t="t"/>
              <a:pathLst>
                <a:path extrusionOk="0" h="241833" w="235981">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3" name="Google Shape;453;p67"/>
            <p:cNvSpPr/>
            <p:nvPr/>
          </p:nvSpPr>
          <p:spPr>
            <a:xfrm>
              <a:off x="6335613"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4" name="Google Shape;454;p67"/>
            <p:cNvSpPr/>
            <p:nvPr/>
          </p:nvSpPr>
          <p:spPr>
            <a:xfrm>
              <a:off x="6209901"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5" name="Google Shape;455;p67"/>
            <p:cNvSpPr/>
            <p:nvPr/>
          </p:nvSpPr>
          <p:spPr>
            <a:xfrm>
              <a:off x="6272821"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6" name="Google Shape;456;p67"/>
            <p:cNvSpPr/>
            <p:nvPr/>
          </p:nvSpPr>
          <p:spPr>
            <a:xfrm>
              <a:off x="5844477" y="1926808"/>
              <a:ext cx="131115" cy="131932"/>
            </a:xfrm>
            <a:custGeom>
              <a:rect b="b" l="l" r="r" t="t"/>
              <a:pathLst>
                <a:path extrusionOk="0" h="131932" w="131115">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7" name="Google Shape;457;p67"/>
            <p:cNvSpPr/>
            <p:nvPr/>
          </p:nvSpPr>
          <p:spPr>
            <a:xfrm>
              <a:off x="5791593" y="2088678"/>
              <a:ext cx="235981" cy="241833"/>
            </a:xfrm>
            <a:custGeom>
              <a:rect b="b" l="l" r="r" t="t"/>
              <a:pathLst>
                <a:path extrusionOk="0" h="241833" w="235981">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8" name="Google Shape;458;p67"/>
            <p:cNvSpPr/>
            <p:nvPr/>
          </p:nvSpPr>
          <p:spPr>
            <a:xfrm>
              <a:off x="5847179"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9" name="Google Shape;459;p67"/>
            <p:cNvSpPr/>
            <p:nvPr/>
          </p:nvSpPr>
          <p:spPr>
            <a:xfrm>
              <a:off x="5972890"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0" name="Google Shape;460;p67"/>
            <p:cNvSpPr/>
            <p:nvPr/>
          </p:nvSpPr>
          <p:spPr>
            <a:xfrm>
              <a:off x="5909970"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1" name="Google Shape;461;p67"/>
            <p:cNvSpPr/>
            <p:nvPr/>
          </p:nvSpPr>
          <p:spPr>
            <a:xfrm>
              <a:off x="5972761" y="2136889"/>
              <a:ext cx="237139" cy="241963"/>
            </a:xfrm>
            <a:custGeom>
              <a:rect b="b" l="l" r="r" t="t"/>
              <a:pathLst>
                <a:path extrusionOk="0" h="241963" w="237139">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2" name="Google Shape;462;p67"/>
            <p:cNvSpPr/>
            <p:nvPr/>
          </p:nvSpPr>
          <p:spPr>
            <a:xfrm>
              <a:off x="6154187" y="2205836"/>
              <a:ext cx="12867" cy="346680"/>
            </a:xfrm>
            <a:custGeom>
              <a:rect b="b" l="l" r="r" t="t"/>
              <a:pathLst>
                <a:path extrusionOk="0" h="346680" w="12867">
                  <a:moveTo>
                    <a:pt x="0" y="0"/>
                  </a:moveTo>
                  <a:lnTo>
                    <a:pt x="0" y="34668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63" name="Google Shape;463;p67"/>
          <p:cNvGrpSpPr/>
          <p:nvPr/>
        </p:nvGrpSpPr>
        <p:grpSpPr>
          <a:xfrm>
            <a:off x="7354971" y="2348782"/>
            <a:ext cx="563630" cy="563513"/>
            <a:chOff x="3500745" y="1936798"/>
            <a:chExt cx="625838" cy="625708"/>
          </a:xfrm>
        </p:grpSpPr>
        <p:sp>
          <p:nvSpPr>
            <p:cNvPr id="464" name="Google Shape;464;p67"/>
            <p:cNvSpPr/>
            <p:nvPr/>
          </p:nvSpPr>
          <p:spPr>
            <a:xfrm>
              <a:off x="3566970" y="2407375"/>
              <a:ext cx="106401" cy="34732"/>
            </a:xfrm>
            <a:custGeom>
              <a:rect b="b" l="l" r="r" t="t"/>
              <a:pathLst>
                <a:path extrusionOk="0" h="34732" w="106401">
                  <a:moveTo>
                    <a:pt x="0" y="34733"/>
                  </a:moveTo>
                  <a:cubicBezTo>
                    <a:pt x="33955" y="20088"/>
                    <a:pt x="69595" y="8554"/>
                    <a:pt x="106402"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5" name="Google Shape;465;p67"/>
            <p:cNvSpPr/>
            <p:nvPr/>
          </p:nvSpPr>
          <p:spPr>
            <a:xfrm>
              <a:off x="3953826" y="2407505"/>
              <a:ext cx="106401" cy="34603"/>
            </a:xfrm>
            <a:custGeom>
              <a:rect b="b" l="l" r="r" t="t"/>
              <a:pathLst>
                <a:path extrusionOk="0" h="34603" w="106401">
                  <a:moveTo>
                    <a:pt x="106402" y="34603"/>
                  </a:moveTo>
                  <a:cubicBezTo>
                    <a:pt x="72446" y="19958"/>
                    <a:pt x="36806" y="8424"/>
                    <a:pt x="0" y="0"/>
                  </a:cubicBez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6" name="Google Shape;466;p67"/>
            <p:cNvSpPr/>
            <p:nvPr/>
          </p:nvSpPr>
          <p:spPr>
            <a:xfrm>
              <a:off x="3657172" y="1936927"/>
              <a:ext cx="313113" cy="465263"/>
            </a:xfrm>
            <a:custGeom>
              <a:rect b="b" l="l" r="r" t="t"/>
              <a:pathLst>
                <a:path extrusionOk="0" h="465263" w="313113">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7" name="Google Shape;467;p67"/>
            <p:cNvSpPr/>
            <p:nvPr/>
          </p:nvSpPr>
          <p:spPr>
            <a:xfrm>
              <a:off x="3661837" y="2371476"/>
              <a:ext cx="303393" cy="151891"/>
            </a:xfrm>
            <a:custGeom>
              <a:rect b="b" l="l" r="r" t="t"/>
              <a:pathLst>
                <a:path extrusionOk="0" h="151891" w="303393">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8" name="Google Shape;468;p67"/>
            <p:cNvSpPr/>
            <p:nvPr/>
          </p:nvSpPr>
          <p:spPr>
            <a:xfrm>
              <a:off x="3894210"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9" name="Google Shape;469;p67"/>
            <p:cNvSpPr/>
            <p:nvPr/>
          </p:nvSpPr>
          <p:spPr>
            <a:xfrm>
              <a:off x="3733117"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0" name="Google Shape;470;p67"/>
            <p:cNvSpPr/>
            <p:nvPr/>
          </p:nvSpPr>
          <p:spPr>
            <a:xfrm>
              <a:off x="3500745" y="1936798"/>
              <a:ext cx="625838" cy="625708"/>
            </a:xfrm>
            <a:custGeom>
              <a:rect b="b" l="l" r="r" t="t"/>
              <a:pathLst>
                <a:path extrusionOk="0" h="625708" w="625838">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67"/>
            <p:cNvSpPr/>
            <p:nvPr/>
          </p:nvSpPr>
          <p:spPr>
            <a:xfrm>
              <a:off x="3566970" y="2057196"/>
              <a:ext cx="493257" cy="50543"/>
            </a:xfrm>
            <a:custGeom>
              <a:rect b="b" l="l" r="r" t="t"/>
              <a:pathLst>
                <a:path extrusionOk="0" h="50543" w="493257">
                  <a:moveTo>
                    <a:pt x="0" y="0"/>
                  </a:moveTo>
                  <a:cubicBezTo>
                    <a:pt x="75686" y="32530"/>
                    <a:pt x="159019" y="50544"/>
                    <a:pt x="246629" y="50544"/>
                  </a:cubicBezTo>
                  <a:cubicBezTo>
                    <a:pt x="334238" y="50544"/>
                    <a:pt x="417571" y="32530"/>
                    <a:pt x="493258"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67"/>
            <p:cNvSpPr/>
            <p:nvPr/>
          </p:nvSpPr>
          <p:spPr>
            <a:xfrm>
              <a:off x="3897450"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3" name="Google Shape;473;p67"/>
            <p:cNvSpPr/>
            <p:nvPr/>
          </p:nvSpPr>
          <p:spPr>
            <a:xfrm>
              <a:off x="3500745"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4" name="Google Shape;474;p67"/>
            <p:cNvSpPr/>
            <p:nvPr/>
          </p:nvSpPr>
          <p:spPr>
            <a:xfrm>
              <a:off x="3729748" y="2165412"/>
              <a:ext cx="167702" cy="167702"/>
            </a:xfrm>
            <a:custGeom>
              <a:rect b="b" l="l" r="r" t="t"/>
              <a:pathLst>
                <a:path extrusionOk="0" h="167702" w="167702">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75" name="Google Shape;475;p67"/>
          <p:cNvGrpSpPr/>
          <p:nvPr/>
        </p:nvGrpSpPr>
        <p:grpSpPr>
          <a:xfrm>
            <a:off x="1426854" y="2360905"/>
            <a:ext cx="535712" cy="511208"/>
            <a:chOff x="4240905" y="5424892"/>
            <a:chExt cx="627518" cy="598814"/>
          </a:xfrm>
        </p:grpSpPr>
        <p:sp>
          <p:nvSpPr>
            <p:cNvPr id="476" name="Google Shape;476;p67"/>
            <p:cNvSpPr/>
            <p:nvPr/>
          </p:nvSpPr>
          <p:spPr>
            <a:xfrm>
              <a:off x="4687067" y="5523272"/>
              <a:ext cx="131135" cy="491056"/>
            </a:xfrm>
            <a:custGeom>
              <a:rect b="b" l="l" r="r" t="t"/>
              <a:pathLst>
                <a:path extrusionOk="0" h="491056" w="131135">
                  <a:moveTo>
                    <a:pt x="0" y="0"/>
                  </a:moveTo>
                  <a:lnTo>
                    <a:pt x="131136" y="0"/>
                  </a:lnTo>
                  <a:lnTo>
                    <a:pt x="131136" y="491056"/>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7" name="Google Shape;477;p67"/>
            <p:cNvSpPr/>
            <p:nvPr/>
          </p:nvSpPr>
          <p:spPr>
            <a:xfrm>
              <a:off x="4240905" y="6014328"/>
              <a:ext cx="627518" cy="9378"/>
            </a:xfrm>
            <a:custGeom>
              <a:rect b="b" l="l" r="r" t="t"/>
              <a:pathLst>
                <a:path extrusionOk="0" h="9378" w="627518">
                  <a:moveTo>
                    <a:pt x="0" y="0"/>
                  </a:moveTo>
                  <a:lnTo>
                    <a:pt x="627518"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8" name="Google Shape;478;p67"/>
            <p:cNvSpPr/>
            <p:nvPr/>
          </p:nvSpPr>
          <p:spPr>
            <a:xfrm>
              <a:off x="4300513" y="5424892"/>
              <a:ext cx="378575" cy="589436"/>
            </a:xfrm>
            <a:custGeom>
              <a:rect b="b" l="l" r="r" t="t"/>
              <a:pathLst>
                <a:path extrusionOk="0" h="589436" w="378575">
                  <a:moveTo>
                    <a:pt x="0" y="589436"/>
                  </a:moveTo>
                  <a:lnTo>
                    <a:pt x="0" y="0"/>
                  </a:lnTo>
                  <a:lnTo>
                    <a:pt x="378576" y="0"/>
                  </a:lnTo>
                  <a:lnTo>
                    <a:pt x="378576" y="589436"/>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9" name="Google Shape;479;p67"/>
            <p:cNvSpPr/>
            <p:nvPr/>
          </p:nvSpPr>
          <p:spPr>
            <a:xfrm>
              <a:off x="4456618" y="5895597"/>
              <a:ext cx="66365" cy="111322"/>
            </a:xfrm>
            <a:custGeom>
              <a:rect b="b" l="l" r="r" t="t"/>
              <a:pathLst>
                <a:path extrusionOk="0" h="111322" w="66365">
                  <a:moveTo>
                    <a:pt x="0" y="111322"/>
                  </a:moveTo>
                  <a:lnTo>
                    <a:pt x="0" y="0"/>
                  </a:lnTo>
                  <a:lnTo>
                    <a:pt x="66366" y="0"/>
                  </a:lnTo>
                  <a:lnTo>
                    <a:pt x="66366" y="11132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0" name="Google Shape;480;p67"/>
            <p:cNvSpPr/>
            <p:nvPr/>
          </p:nvSpPr>
          <p:spPr>
            <a:xfrm>
              <a:off x="4741700" y="559717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1" name="Google Shape;481;p67"/>
            <p:cNvSpPr/>
            <p:nvPr/>
          </p:nvSpPr>
          <p:spPr>
            <a:xfrm>
              <a:off x="4741700" y="5699962"/>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2" name="Google Shape;482;p67"/>
            <p:cNvSpPr/>
            <p:nvPr/>
          </p:nvSpPr>
          <p:spPr>
            <a:xfrm>
              <a:off x="4741700" y="5802750"/>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67"/>
            <p:cNvSpPr/>
            <p:nvPr/>
          </p:nvSpPr>
          <p:spPr>
            <a:xfrm>
              <a:off x="4741700" y="590544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4" name="Google Shape;484;p67"/>
            <p:cNvSpPr/>
            <p:nvPr/>
          </p:nvSpPr>
          <p:spPr>
            <a:xfrm>
              <a:off x="4363781" y="5765049"/>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5" name="Google Shape;485;p67"/>
            <p:cNvSpPr/>
            <p:nvPr/>
          </p:nvSpPr>
          <p:spPr>
            <a:xfrm>
              <a:off x="4555462" y="5765049"/>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6" name="Google Shape;486;p67"/>
            <p:cNvSpPr/>
            <p:nvPr/>
          </p:nvSpPr>
          <p:spPr>
            <a:xfrm>
              <a:off x="4363781" y="56276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7" name="Google Shape;487;p67"/>
            <p:cNvSpPr/>
            <p:nvPr/>
          </p:nvSpPr>
          <p:spPr>
            <a:xfrm>
              <a:off x="4555462" y="56276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67"/>
            <p:cNvSpPr/>
            <p:nvPr/>
          </p:nvSpPr>
          <p:spPr>
            <a:xfrm>
              <a:off x="4363781" y="54903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9" name="Google Shape;489;p67"/>
            <p:cNvSpPr/>
            <p:nvPr/>
          </p:nvSpPr>
          <p:spPr>
            <a:xfrm>
              <a:off x="4555462" y="54903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90" name="Google Shape;490;p67"/>
          <p:cNvGrpSpPr/>
          <p:nvPr/>
        </p:nvGrpSpPr>
        <p:grpSpPr>
          <a:xfrm>
            <a:off x="7407612" y="4633456"/>
            <a:ext cx="490884" cy="473577"/>
            <a:chOff x="4328387" y="4620861"/>
            <a:chExt cx="490884" cy="473577"/>
          </a:xfrm>
        </p:grpSpPr>
        <p:grpSp>
          <p:nvGrpSpPr>
            <p:cNvPr id="491" name="Google Shape;491;p67"/>
            <p:cNvGrpSpPr/>
            <p:nvPr/>
          </p:nvGrpSpPr>
          <p:grpSpPr>
            <a:xfrm>
              <a:off x="4328387" y="4796248"/>
              <a:ext cx="296360" cy="298190"/>
              <a:chOff x="4328387" y="4796248"/>
              <a:chExt cx="296360" cy="298190"/>
            </a:xfrm>
          </p:grpSpPr>
          <p:sp>
            <p:nvSpPr>
              <p:cNvPr id="492" name="Google Shape;492;p67"/>
              <p:cNvSpPr/>
              <p:nvPr/>
            </p:nvSpPr>
            <p:spPr>
              <a:xfrm>
                <a:off x="4328387" y="4796248"/>
                <a:ext cx="296360" cy="298190"/>
              </a:xfrm>
              <a:custGeom>
                <a:rect b="b" l="l" r="r" t="t"/>
                <a:pathLst>
                  <a:path extrusionOk="0" h="298190" w="29636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93" name="Google Shape;493;p67"/>
              <p:cNvGrpSpPr/>
              <p:nvPr/>
            </p:nvGrpSpPr>
            <p:grpSpPr>
              <a:xfrm>
                <a:off x="4433553" y="4892677"/>
                <a:ext cx="87693" cy="105248"/>
                <a:chOff x="4433553" y="4892677"/>
                <a:chExt cx="87693" cy="105248"/>
              </a:xfrm>
            </p:grpSpPr>
            <p:sp>
              <p:nvSpPr>
                <p:cNvPr id="494" name="Google Shape;494;p67"/>
                <p:cNvSpPr/>
                <p:nvPr/>
              </p:nvSpPr>
              <p:spPr>
                <a:xfrm>
                  <a:off x="4433553" y="4892677"/>
                  <a:ext cx="87693" cy="105248"/>
                </a:xfrm>
                <a:custGeom>
                  <a:rect b="b" l="l" r="r" t="t"/>
                  <a:pathLst>
                    <a:path extrusionOk="0" h="105248" w="87693">
                      <a:moveTo>
                        <a:pt x="0" y="105249"/>
                      </a:moveTo>
                      <a:lnTo>
                        <a:pt x="43847" y="0"/>
                      </a:lnTo>
                      <a:lnTo>
                        <a:pt x="87693" y="105249"/>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5" name="Google Shape;495;p67"/>
                <p:cNvSpPr/>
                <p:nvPr/>
              </p:nvSpPr>
              <p:spPr>
                <a:xfrm>
                  <a:off x="4444535" y="4971635"/>
                  <a:ext cx="65728" cy="8320"/>
                </a:xfrm>
                <a:custGeom>
                  <a:rect b="b" l="l" r="r" t="t"/>
                  <a:pathLst>
                    <a:path extrusionOk="0" h="8320" w="65728">
                      <a:moveTo>
                        <a:pt x="65728" y="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496" name="Google Shape;496;p67"/>
            <p:cNvGrpSpPr/>
            <p:nvPr/>
          </p:nvGrpSpPr>
          <p:grpSpPr>
            <a:xfrm>
              <a:off x="4503608" y="4620861"/>
              <a:ext cx="315663" cy="315663"/>
              <a:chOff x="4503608" y="4620861"/>
              <a:chExt cx="315663" cy="315663"/>
            </a:xfrm>
          </p:grpSpPr>
          <p:sp>
            <p:nvSpPr>
              <p:cNvPr id="497" name="Google Shape;497;p67"/>
              <p:cNvSpPr/>
              <p:nvPr/>
            </p:nvSpPr>
            <p:spPr>
              <a:xfrm>
                <a:off x="4503608" y="4620861"/>
                <a:ext cx="315663" cy="315663"/>
              </a:xfrm>
              <a:custGeom>
                <a:rect b="b" l="l" r="r" t="t"/>
                <a:pathLst>
                  <a:path extrusionOk="0" h="315663" w="315663">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98" name="Google Shape;498;p67"/>
              <p:cNvGrpSpPr/>
              <p:nvPr/>
            </p:nvGrpSpPr>
            <p:grpSpPr>
              <a:xfrm>
                <a:off x="4608856" y="4699818"/>
                <a:ext cx="105248" cy="131540"/>
                <a:chOff x="4608856" y="4699818"/>
                <a:chExt cx="105248" cy="131540"/>
              </a:xfrm>
            </p:grpSpPr>
            <p:sp>
              <p:nvSpPr>
                <p:cNvPr id="499" name="Google Shape;499;p67"/>
                <p:cNvSpPr/>
                <p:nvPr/>
              </p:nvSpPr>
              <p:spPr>
                <a:xfrm>
                  <a:off x="4608856" y="4726110"/>
                  <a:ext cx="105248" cy="8320"/>
                </a:xfrm>
                <a:custGeom>
                  <a:rect b="b" l="l" r="r" t="t"/>
                  <a:pathLst>
                    <a:path extrusionOk="0" h="8320" w="105248">
                      <a:moveTo>
                        <a:pt x="0" y="0"/>
                      </a:moveTo>
                      <a:lnTo>
                        <a:pt x="105249"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0" name="Google Shape;500;p67"/>
                <p:cNvSpPr/>
                <p:nvPr/>
              </p:nvSpPr>
              <p:spPr>
                <a:xfrm>
                  <a:off x="4661439" y="4699818"/>
                  <a:ext cx="8320" cy="26291"/>
                </a:xfrm>
                <a:custGeom>
                  <a:rect b="b" l="l" r="r" t="t"/>
                  <a:pathLst>
                    <a:path extrusionOk="0" h="26291" w="8320">
                      <a:moveTo>
                        <a:pt x="0" y="0"/>
                      </a:moveTo>
                      <a:lnTo>
                        <a:pt x="0" y="26291"/>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1" name="Google Shape;501;p67"/>
                <p:cNvSpPr/>
                <p:nvPr/>
              </p:nvSpPr>
              <p:spPr>
                <a:xfrm>
                  <a:off x="4626412" y="4726110"/>
                  <a:ext cx="78874" cy="105165"/>
                </a:xfrm>
                <a:custGeom>
                  <a:rect b="b" l="l" r="r" t="t"/>
                  <a:pathLst>
                    <a:path extrusionOk="0" h="105165" w="78874">
                      <a:moveTo>
                        <a:pt x="78874" y="0"/>
                      </a:moveTo>
                      <a:cubicBezTo>
                        <a:pt x="70138" y="43847"/>
                        <a:pt x="35027" y="87693"/>
                        <a:pt x="0" y="1051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2" name="Google Shape;502;p67"/>
                <p:cNvSpPr/>
                <p:nvPr/>
              </p:nvSpPr>
              <p:spPr>
                <a:xfrm>
                  <a:off x="4629989" y="4761220"/>
                  <a:ext cx="66560" cy="70138"/>
                </a:xfrm>
                <a:custGeom>
                  <a:rect b="b" l="l" r="r" t="t"/>
                  <a:pathLst>
                    <a:path extrusionOk="0" h="70138" w="66560">
                      <a:moveTo>
                        <a:pt x="0" y="0"/>
                      </a:moveTo>
                      <a:cubicBezTo>
                        <a:pt x="15392" y="30535"/>
                        <a:pt x="40935" y="57325"/>
                        <a:pt x="66560" y="70138"/>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grpSp>
        <p:nvGrpSpPr>
          <p:cNvPr id="503" name="Google Shape;503;p67"/>
          <p:cNvGrpSpPr/>
          <p:nvPr/>
        </p:nvGrpSpPr>
        <p:grpSpPr>
          <a:xfrm>
            <a:off x="4423931" y="2316832"/>
            <a:ext cx="554154" cy="612158"/>
            <a:chOff x="5399755" y="2316832"/>
            <a:chExt cx="554154" cy="612158"/>
          </a:xfrm>
        </p:grpSpPr>
        <p:sp>
          <p:nvSpPr>
            <p:cNvPr id="504" name="Google Shape;504;p67"/>
            <p:cNvSpPr/>
            <p:nvPr/>
          </p:nvSpPr>
          <p:spPr>
            <a:xfrm rot="-244200">
              <a:off x="5539149" y="2490569"/>
              <a:ext cx="276011" cy="276484"/>
            </a:xfrm>
            <a:custGeom>
              <a:rect b="b" l="l" r="r" t="t"/>
              <a:pathLst>
                <a:path extrusionOk="0" h="276484" w="276011">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5" name="Google Shape;505;p67"/>
            <p:cNvSpPr/>
            <p:nvPr/>
          </p:nvSpPr>
          <p:spPr>
            <a:xfrm>
              <a:off x="5625194" y="2490576"/>
              <a:ext cx="104011" cy="276484"/>
            </a:xfrm>
            <a:custGeom>
              <a:rect b="b" l="l" r="r" t="t"/>
              <a:pathLst>
                <a:path extrusionOk="0" h="276484" w="104011">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67"/>
            <p:cNvSpPr/>
            <p:nvPr/>
          </p:nvSpPr>
          <p:spPr>
            <a:xfrm>
              <a:off x="5563633" y="2677017"/>
              <a:ext cx="227303" cy="30240"/>
            </a:xfrm>
            <a:custGeom>
              <a:rect b="b" l="l" r="r" t="t"/>
              <a:pathLst>
                <a:path extrusionOk="0" h="30240" w="227303">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7" name="Google Shape;507;p67"/>
            <p:cNvSpPr/>
            <p:nvPr/>
          </p:nvSpPr>
          <p:spPr>
            <a:xfrm>
              <a:off x="5565240" y="2547923"/>
              <a:ext cx="223836" cy="29054"/>
            </a:xfrm>
            <a:custGeom>
              <a:rect b="b" l="l" r="r" t="t"/>
              <a:pathLst>
                <a:path extrusionOk="0" h="29054" w="223836">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8" name="Google Shape;508;p67"/>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9" name="Google Shape;509;p67"/>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0" name="Google Shape;510;p67"/>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1" name="Google Shape;511;p67"/>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2" name="Google Shape;512;p67"/>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3" name="Google Shape;513;p67"/>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4" name="Google Shape;514;p67"/>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5" name="Google Shape;515;p67"/>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6" name="Google Shape;516;p67"/>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7" name="Google Shape;517;p67"/>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8" name="Google Shape;518;p67"/>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9" name="Google Shape;519;p67"/>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20" name="Google Shape;520;p67"/>
          <p:cNvGrpSpPr/>
          <p:nvPr/>
        </p:nvGrpSpPr>
        <p:grpSpPr>
          <a:xfrm>
            <a:off x="1433121" y="4629506"/>
            <a:ext cx="511778" cy="511777"/>
            <a:chOff x="2195121" y="4629506"/>
            <a:chExt cx="511778" cy="511777"/>
          </a:xfrm>
        </p:grpSpPr>
        <p:grpSp>
          <p:nvGrpSpPr>
            <p:cNvPr id="521" name="Google Shape;521;p67"/>
            <p:cNvGrpSpPr/>
            <p:nvPr/>
          </p:nvGrpSpPr>
          <p:grpSpPr>
            <a:xfrm>
              <a:off x="2195121" y="5075275"/>
              <a:ext cx="511777" cy="66008"/>
              <a:chOff x="2195121" y="5075275"/>
              <a:chExt cx="511777" cy="66008"/>
            </a:xfrm>
          </p:grpSpPr>
          <p:sp>
            <p:nvSpPr>
              <p:cNvPr id="522" name="Google Shape;522;p67"/>
              <p:cNvSpPr/>
              <p:nvPr/>
            </p:nvSpPr>
            <p:spPr>
              <a:xfrm>
                <a:off x="2393240" y="5116519"/>
                <a:ext cx="313658" cy="24764"/>
              </a:xfrm>
              <a:custGeom>
                <a:rect b="b" l="l" r="r" t="t"/>
                <a:pathLst>
                  <a:path extrusionOk="0" h="24764" w="313658">
                    <a:moveTo>
                      <a:pt x="0" y="0"/>
                    </a:moveTo>
                    <a:lnTo>
                      <a:pt x="313658" y="0"/>
                    </a:lnTo>
                    <a:lnTo>
                      <a:pt x="313658" y="24765"/>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3" name="Google Shape;523;p67"/>
              <p:cNvSpPr/>
              <p:nvPr/>
            </p:nvSpPr>
            <p:spPr>
              <a:xfrm>
                <a:off x="2195121" y="5116519"/>
                <a:ext cx="90773" cy="24764"/>
              </a:xfrm>
              <a:custGeom>
                <a:rect b="b" l="l" r="r" t="t"/>
                <a:pathLst>
                  <a:path extrusionOk="0" h="24764" w="90773">
                    <a:moveTo>
                      <a:pt x="0" y="24765"/>
                    </a:moveTo>
                    <a:lnTo>
                      <a:pt x="0" y="0"/>
                    </a:lnTo>
                    <a:lnTo>
                      <a:pt x="90773"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4" name="Google Shape;524;p67"/>
              <p:cNvSpPr/>
              <p:nvPr/>
            </p:nvSpPr>
            <p:spPr>
              <a:xfrm>
                <a:off x="2219885" y="5075275"/>
                <a:ext cx="462248" cy="41243"/>
              </a:xfrm>
              <a:custGeom>
                <a:rect b="b" l="l" r="r" t="t"/>
                <a:pathLst>
                  <a:path extrusionOk="0" h="41243" w="462248">
                    <a:moveTo>
                      <a:pt x="0" y="41243"/>
                    </a:moveTo>
                    <a:lnTo>
                      <a:pt x="0" y="0"/>
                    </a:lnTo>
                    <a:lnTo>
                      <a:pt x="462248" y="0"/>
                    </a:lnTo>
                    <a:lnTo>
                      <a:pt x="462248"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25" name="Google Shape;525;p67"/>
            <p:cNvSpPr/>
            <p:nvPr/>
          </p:nvSpPr>
          <p:spPr>
            <a:xfrm>
              <a:off x="2393240" y="4860582"/>
              <a:ext cx="115633" cy="165163"/>
            </a:xfrm>
            <a:custGeom>
              <a:rect b="b" l="l" r="r" t="t"/>
              <a:pathLst>
                <a:path extrusionOk="0" h="165163" w="115633">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26" name="Google Shape;526;p67"/>
            <p:cNvGrpSpPr/>
            <p:nvPr/>
          </p:nvGrpSpPr>
          <p:grpSpPr>
            <a:xfrm>
              <a:off x="2244650" y="4811147"/>
              <a:ext cx="412718" cy="264128"/>
              <a:chOff x="2244650" y="4811147"/>
              <a:chExt cx="412718" cy="264128"/>
            </a:xfrm>
          </p:grpSpPr>
          <p:grpSp>
            <p:nvGrpSpPr>
              <p:cNvPr id="527" name="Google Shape;527;p67"/>
              <p:cNvGrpSpPr/>
              <p:nvPr/>
            </p:nvGrpSpPr>
            <p:grpSpPr>
              <a:xfrm>
                <a:off x="2244650" y="4811147"/>
                <a:ext cx="98965" cy="264128"/>
                <a:chOff x="2244650" y="4811147"/>
                <a:chExt cx="98965" cy="264128"/>
              </a:xfrm>
            </p:grpSpPr>
            <p:sp>
              <p:nvSpPr>
                <p:cNvPr id="528" name="Google Shape;528;p67"/>
                <p:cNvSpPr/>
                <p:nvPr/>
              </p:nvSpPr>
              <p:spPr>
                <a:xfrm>
                  <a:off x="2327232"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9" name="Google Shape;529;p67"/>
                <p:cNvSpPr/>
                <p:nvPr/>
              </p:nvSpPr>
              <p:spPr>
                <a:xfrm>
                  <a:off x="2310659" y="4811147"/>
                  <a:ext cx="32956" cy="41243"/>
                </a:xfrm>
                <a:custGeom>
                  <a:rect b="b" l="l" r="r" t="t"/>
                  <a:pathLst>
                    <a:path extrusionOk="0" h="41243" w="32956">
                      <a:moveTo>
                        <a:pt x="0" y="41243"/>
                      </a:moveTo>
                      <a:lnTo>
                        <a:pt x="16478" y="41243"/>
                      </a:lnTo>
                      <a:cubicBezTo>
                        <a:pt x="25622" y="41243"/>
                        <a:pt x="32957" y="33814"/>
                        <a:pt x="32957" y="24765"/>
                      </a:cubicBezTo>
                      <a:lnTo>
                        <a:pt x="32957"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0" name="Google Shape;530;p67"/>
                <p:cNvSpPr/>
                <p:nvPr/>
              </p:nvSpPr>
              <p:spPr>
                <a:xfrm>
                  <a:off x="2310659" y="5034032"/>
                  <a:ext cx="32956" cy="41243"/>
                </a:xfrm>
                <a:custGeom>
                  <a:rect b="b" l="l" r="r" t="t"/>
                  <a:pathLst>
                    <a:path extrusionOk="0" h="41243" w="32956">
                      <a:moveTo>
                        <a:pt x="0" y="0"/>
                      </a:moveTo>
                      <a:lnTo>
                        <a:pt x="16478" y="0"/>
                      </a:lnTo>
                      <a:cubicBezTo>
                        <a:pt x="25622" y="0"/>
                        <a:pt x="32957" y="7429"/>
                        <a:pt x="32957" y="16478"/>
                      </a:cubicBezTo>
                      <a:lnTo>
                        <a:pt x="32957"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1" name="Google Shape;531;p67"/>
                <p:cNvSpPr/>
                <p:nvPr/>
              </p:nvSpPr>
              <p:spPr>
                <a:xfrm>
                  <a:off x="2244650" y="4811147"/>
                  <a:ext cx="16478" cy="264128"/>
                </a:xfrm>
                <a:custGeom>
                  <a:rect b="b" l="l" r="r" t="t"/>
                  <a:pathLst>
                    <a:path extrusionOk="0" h="264128" w="16478">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32" name="Google Shape;532;p67"/>
              <p:cNvGrpSpPr/>
              <p:nvPr/>
            </p:nvGrpSpPr>
            <p:grpSpPr>
              <a:xfrm>
                <a:off x="2558309" y="4811147"/>
                <a:ext cx="99059" cy="264128"/>
                <a:chOff x="2558309" y="4811147"/>
                <a:chExt cx="99059" cy="264128"/>
              </a:xfrm>
            </p:grpSpPr>
            <p:sp>
              <p:nvSpPr>
                <p:cNvPr id="533" name="Google Shape;533;p67"/>
                <p:cNvSpPr/>
                <p:nvPr/>
              </p:nvSpPr>
              <p:spPr>
                <a:xfrm>
                  <a:off x="2640890"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4" name="Google Shape;534;p67"/>
                <p:cNvSpPr/>
                <p:nvPr/>
              </p:nvSpPr>
              <p:spPr>
                <a:xfrm>
                  <a:off x="2624412" y="4811147"/>
                  <a:ext cx="32956" cy="41243"/>
                </a:xfrm>
                <a:custGeom>
                  <a:rect b="b" l="l" r="r" t="t"/>
                  <a:pathLst>
                    <a:path extrusionOk="0" h="41243" w="32956">
                      <a:moveTo>
                        <a:pt x="0" y="41243"/>
                      </a:moveTo>
                      <a:lnTo>
                        <a:pt x="16478" y="41243"/>
                      </a:lnTo>
                      <a:cubicBezTo>
                        <a:pt x="25622" y="41243"/>
                        <a:pt x="32956" y="33814"/>
                        <a:pt x="32956" y="24765"/>
                      </a:cubicBezTo>
                      <a:lnTo>
                        <a:pt x="32956"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5" name="Google Shape;535;p67"/>
                <p:cNvSpPr/>
                <p:nvPr/>
              </p:nvSpPr>
              <p:spPr>
                <a:xfrm>
                  <a:off x="2624412" y="5034032"/>
                  <a:ext cx="32956" cy="41243"/>
                </a:xfrm>
                <a:custGeom>
                  <a:rect b="b" l="l" r="r" t="t"/>
                  <a:pathLst>
                    <a:path extrusionOk="0" h="41243" w="32956">
                      <a:moveTo>
                        <a:pt x="0" y="0"/>
                      </a:moveTo>
                      <a:lnTo>
                        <a:pt x="16478" y="0"/>
                      </a:lnTo>
                      <a:cubicBezTo>
                        <a:pt x="25622" y="0"/>
                        <a:pt x="32956" y="7429"/>
                        <a:pt x="32956" y="16478"/>
                      </a:cubicBezTo>
                      <a:lnTo>
                        <a:pt x="32956"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6" name="Google Shape;536;p67"/>
                <p:cNvSpPr/>
                <p:nvPr/>
              </p:nvSpPr>
              <p:spPr>
                <a:xfrm>
                  <a:off x="2558309" y="4811147"/>
                  <a:ext cx="16478" cy="264128"/>
                </a:xfrm>
                <a:custGeom>
                  <a:rect b="b" l="l" r="r" t="t"/>
                  <a:pathLst>
                    <a:path extrusionOk="0" h="264128" w="16478">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537" name="Google Shape;537;p67"/>
            <p:cNvGrpSpPr/>
            <p:nvPr/>
          </p:nvGrpSpPr>
          <p:grpSpPr>
            <a:xfrm>
              <a:off x="2195121" y="4629506"/>
              <a:ext cx="511778" cy="181641"/>
              <a:chOff x="2195121" y="4629506"/>
              <a:chExt cx="511778" cy="181641"/>
            </a:xfrm>
          </p:grpSpPr>
          <p:sp>
            <p:nvSpPr>
              <p:cNvPr id="538" name="Google Shape;538;p67"/>
              <p:cNvSpPr/>
              <p:nvPr/>
            </p:nvSpPr>
            <p:spPr>
              <a:xfrm>
                <a:off x="2302467" y="4687322"/>
                <a:ext cx="305371" cy="74294"/>
              </a:xfrm>
              <a:custGeom>
                <a:rect b="b" l="l" r="r" t="t"/>
                <a:pathLst>
                  <a:path extrusionOk="0" h="74294" w="305371">
                    <a:moveTo>
                      <a:pt x="148590" y="0"/>
                    </a:moveTo>
                    <a:lnTo>
                      <a:pt x="0" y="74295"/>
                    </a:lnTo>
                    <a:lnTo>
                      <a:pt x="305372" y="74295"/>
                    </a:lnTo>
                    <a:lnTo>
                      <a:pt x="148590" y="0"/>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9" name="Google Shape;539;p67"/>
              <p:cNvSpPr/>
              <p:nvPr/>
            </p:nvSpPr>
            <p:spPr>
              <a:xfrm>
                <a:off x="2195121" y="4629506"/>
                <a:ext cx="511778" cy="181641"/>
              </a:xfrm>
              <a:custGeom>
                <a:rect b="b" l="l" r="r" t="t"/>
                <a:pathLst>
                  <a:path extrusionOk="0" h="181641" w="511778">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540" name="Google Shape;540;p6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0"/>
          <p:cNvSpPr/>
          <p:nvPr/>
        </p:nvSpPr>
        <p:spPr>
          <a:xfrm rot="10800000">
            <a:off x="2632599" y="2299496"/>
            <a:ext cx="3864641" cy="3872294"/>
          </a:xfrm>
          <a:custGeom>
            <a:rect b="b" l="l" r="r" t="t"/>
            <a:pathLst>
              <a:path extrusionOk="0" h="3872294" w="3864641">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7" name="Google Shape;547;p10"/>
          <p:cNvSpPr txBox="1"/>
          <p:nvPr>
            <p:ph type="title"/>
          </p:nvPr>
        </p:nvSpPr>
        <p:spPr>
          <a:xfrm>
            <a:off x="431799" y="900112"/>
            <a:ext cx="6540501" cy="54492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Benefícios de operar um gTLD</a:t>
            </a:r>
            <a:endParaRPr/>
          </a:p>
        </p:txBody>
      </p:sp>
      <p:sp>
        <p:nvSpPr>
          <p:cNvPr id="548" name="Google Shape;548;p10"/>
          <p:cNvSpPr txBox="1"/>
          <p:nvPr/>
        </p:nvSpPr>
        <p:spPr>
          <a:xfrm>
            <a:off x="3171970" y="3576805"/>
            <a:ext cx="2791800" cy="1530900"/>
          </a:xfrm>
          <a:prstGeom prst="rect">
            <a:avLst/>
          </a:prstGeom>
          <a:solidFill>
            <a:srgbClr val="F1EFEA"/>
          </a:solid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Os gTLDs oferecem às organizações a possibilidade de gerar um impacto em escala global.</a:t>
            </a:r>
            <a:endParaRPr/>
          </a:p>
        </p:txBody>
      </p:sp>
      <p:sp>
        <p:nvSpPr>
          <p:cNvPr id="549" name="Google Shape;549;p10"/>
          <p:cNvSpPr/>
          <p:nvPr/>
        </p:nvSpPr>
        <p:spPr>
          <a:xfrm>
            <a:off x="816326" y="4423768"/>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Oportunidades de monetização</a:t>
            </a:r>
            <a:endParaRPr/>
          </a:p>
        </p:txBody>
      </p:sp>
      <p:sp>
        <p:nvSpPr>
          <p:cNvPr id="550" name="Google Shape;550;p10"/>
          <p:cNvSpPr/>
          <p:nvPr/>
        </p:nvSpPr>
        <p:spPr>
          <a:xfrm>
            <a:off x="1259410" y="5802807"/>
            <a:ext cx="1893300" cy="53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Segurança avançada </a:t>
            </a:r>
            <a:endParaRPr/>
          </a:p>
        </p:txBody>
      </p:sp>
      <p:sp>
        <p:nvSpPr>
          <p:cNvPr id="551" name="Google Shape;551;p10"/>
          <p:cNvSpPr/>
          <p:nvPr/>
        </p:nvSpPr>
        <p:spPr>
          <a:xfrm>
            <a:off x="6790551" y="4423768"/>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Flexibilidade e criatividade</a:t>
            </a:r>
            <a:endParaRPr/>
          </a:p>
        </p:txBody>
      </p:sp>
      <p:sp>
        <p:nvSpPr>
          <p:cNvPr id="552" name="Google Shape;552;p10"/>
          <p:cNvSpPr/>
          <p:nvPr/>
        </p:nvSpPr>
        <p:spPr>
          <a:xfrm>
            <a:off x="6324069" y="2673291"/>
            <a:ext cx="1512414" cy="61731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Controle sobre políticas</a:t>
            </a:r>
            <a:endParaRPr/>
          </a:p>
        </p:txBody>
      </p:sp>
      <p:sp>
        <p:nvSpPr>
          <p:cNvPr id="553" name="Google Shape;553;p10"/>
          <p:cNvSpPr/>
          <p:nvPr/>
        </p:nvSpPr>
        <p:spPr>
          <a:xfrm>
            <a:off x="3815800" y="1460800"/>
            <a:ext cx="1512300" cy="53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Gestão da marca </a:t>
            </a:r>
            <a:endParaRPr/>
          </a:p>
        </p:txBody>
      </p:sp>
      <p:sp>
        <p:nvSpPr>
          <p:cNvPr id="554" name="Google Shape;554;p10"/>
          <p:cNvSpPr/>
          <p:nvPr/>
        </p:nvSpPr>
        <p:spPr>
          <a:xfrm>
            <a:off x="1318939" y="2670157"/>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Aumento da credibilidade</a:t>
            </a:r>
            <a:endParaRPr/>
          </a:p>
        </p:txBody>
      </p:sp>
      <p:sp>
        <p:nvSpPr>
          <p:cNvPr id="555" name="Google Shape;555;p10"/>
          <p:cNvSpPr/>
          <p:nvPr/>
        </p:nvSpPr>
        <p:spPr>
          <a:xfrm>
            <a:off x="5996819" y="5899361"/>
            <a:ext cx="1250904" cy="341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Localização</a:t>
            </a:r>
            <a:endParaRPr/>
          </a:p>
        </p:txBody>
      </p:sp>
      <p:sp>
        <p:nvSpPr>
          <p:cNvPr id="556" name="Google Shape;556;p10"/>
          <p:cNvSpPr/>
          <p:nvPr/>
        </p:nvSpPr>
        <p:spPr>
          <a:xfrm>
            <a:off x="3394306" y="5674467"/>
            <a:ext cx="544648" cy="54398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7" name="Google Shape;557;p10"/>
          <p:cNvSpPr/>
          <p:nvPr/>
        </p:nvSpPr>
        <p:spPr>
          <a:xfrm>
            <a:off x="6170047" y="4431096"/>
            <a:ext cx="543368" cy="54270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10"/>
          <p:cNvSpPr/>
          <p:nvPr/>
        </p:nvSpPr>
        <p:spPr>
          <a:xfrm>
            <a:off x="2418751" y="4433092"/>
            <a:ext cx="539372" cy="53871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9" name="Google Shape;559;p10"/>
          <p:cNvSpPr/>
          <p:nvPr/>
        </p:nvSpPr>
        <p:spPr>
          <a:xfrm>
            <a:off x="5842982" y="2774957"/>
            <a:ext cx="538280" cy="53762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0" name="Google Shape;560;p10"/>
          <p:cNvSpPr/>
          <p:nvPr/>
        </p:nvSpPr>
        <p:spPr>
          <a:xfrm>
            <a:off x="2745817" y="2771870"/>
            <a:ext cx="544460" cy="543794"/>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1" name="Google Shape;561;p10"/>
          <p:cNvSpPr/>
          <p:nvPr/>
        </p:nvSpPr>
        <p:spPr>
          <a:xfrm>
            <a:off x="4299837" y="2041955"/>
            <a:ext cx="541694" cy="541030"/>
          </a:xfrm>
          <a:custGeom>
            <a:rect b="b" l="l" r="r" t="t"/>
            <a:pathLst>
              <a:path extrusionOk="0" h="303083" w="303456">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2" name="Google Shape;562;p10"/>
          <p:cNvSpPr/>
          <p:nvPr/>
        </p:nvSpPr>
        <p:spPr>
          <a:xfrm>
            <a:off x="5224422" y="5675776"/>
            <a:ext cx="542026" cy="54136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63" name="Google Shape;563;p10"/>
          <p:cNvGrpSpPr/>
          <p:nvPr/>
        </p:nvGrpSpPr>
        <p:grpSpPr>
          <a:xfrm>
            <a:off x="2547602" y="4582129"/>
            <a:ext cx="281670" cy="236614"/>
            <a:chOff x="4582472" y="2001793"/>
            <a:chExt cx="341181" cy="286605"/>
          </a:xfrm>
        </p:grpSpPr>
        <p:sp>
          <p:nvSpPr>
            <p:cNvPr id="564" name="Google Shape;564;p10"/>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5" name="Google Shape;565;p10"/>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10"/>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10"/>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10"/>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9" name="Google Shape;569;p10"/>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0" name="Google Shape;570;p10"/>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10"/>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2" name="Google Shape;572;p10"/>
            <p:cNvSpPr/>
            <p:nvPr/>
          </p:nvSpPr>
          <p:spPr>
            <a:xfrm>
              <a:off x="4614519" y="2039274"/>
              <a:ext cx="277029" cy="5811"/>
            </a:xfrm>
            <a:custGeom>
              <a:rect b="b" l="l" r="r" t="t"/>
              <a:pathLst>
                <a:path extrusionOk="0" h="5811" w="277029">
                  <a:moveTo>
                    <a:pt x="277030"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10"/>
            <p:cNvSpPr/>
            <p:nvPr/>
          </p:nvSpPr>
          <p:spPr>
            <a:xfrm>
              <a:off x="4608650" y="2039274"/>
              <a:ext cx="288824" cy="5811"/>
            </a:xfrm>
            <a:custGeom>
              <a:rect b="b" l="l" r="r" t="t"/>
              <a:pathLst>
                <a:path extrusionOk="0" h="5811" w="288824">
                  <a:moveTo>
                    <a:pt x="288824" y="0"/>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10"/>
            <p:cNvSpPr/>
            <p:nvPr/>
          </p:nvSpPr>
          <p:spPr>
            <a:xfrm>
              <a:off x="4634829" y="2001793"/>
              <a:ext cx="236467" cy="5811"/>
            </a:xfrm>
            <a:custGeom>
              <a:rect b="b" l="l" r="r" t="t"/>
              <a:pathLst>
                <a:path extrusionOk="0" h="5811" w="236467">
                  <a:moveTo>
                    <a:pt x="0" y="0"/>
                  </a:moveTo>
                  <a:lnTo>
                    <a:pt x="23646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75" name="Google Shape;575;p10"/>
          <p:cNvGrpSpPr/>
          <p:nvPr/>
        </p:nvGrpSpPr>
        <p:grpSpPr>
          <a:xfrm>
            <a:off x="6004883" y="2903009"/>
            <a:ext cx="226370" cy="256116"/>
            <a:chOff x="10334203" y="3610289"/>
            <a:chExt cx="589811" cy="667317"/>
          </a:xfrm>
        </p:grpSpPr>
        <p:sp>
          <p:nvSpPr>
            <p:cNvPr id="576" name="Google Shape;576;p10"/>
            <p:cNvSpPr/>
            <p:nvPr/>
          </p:nvSpPr>
          <p:spPr>
            <a:xfrm>
              <a:off x="10424879" y="3671015"/>
              <a:ext cx="408458" cy="288114"/>
            </a:xfrm>
            <a:custGeom>
              <a:rect b="b" l="l" r="r" t="t"/>
              <a:pathLst>
                <a:path extrusionOk="0" h="288114" w="408458">
                  <a:moveTo>
                    <a:pt x="408459" y="288114"/>
                  </a:moveTo>
                  <a:lnTo>
                    <a:pt x="408459" y="0"/>
                  </a:lnTo>
                  <a:lnTo>
                    <a:pt x="0" y="0"/>
                  </a:lnTo>
                  <a:lnTo>
                    <a:pt x="0" y="288114"/>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10"/>
            <p:cNvSpPr/>
            <p:nvPr/>
          </p:nvSpPr>
          <p:spPr>
            <a:xfrm>
              <a:off x="10455160" y="3610289"/>
              <a:ext cx="347897" cy="15181"/>
            </a:xfrm>
            <a:custGeom>
              <a:rect b="b" l="l" r="r" t="t"/>
              <a:pathLst>
                <a:path extrusionOk="0" h="15181" w="347897">
                  <a:moveTo>
                    <a:pt x="347897" y="15181"/>
                  </a:moveTo>
                  <a:lnTo>
                    <a:pt x="347897" y="0"/>
                  </a:lnTo>
                  <a:lnTo>
                    <a:pt x="0" y="0"/>
                  </a:lnTo>
                  <a:lnTo>
                    <a:pt x="0" y="1518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10"/>
            <p:cNvSpPr/>
            <p:nvPr/>
          </p:nvSpPr>
          <p:spPr>
            <a:xfrm>
              <a:off x="10515722" y="3883222"/>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10"/>
            <p:cNvSpPr/>
            <p:nvPr/>
          </p:nvSpPr>
          <p:spPr>
            <a:xfrm>
              <a:off x="10515722" y="3822663"/>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10"/>
            <p:cNvSpPr/>
            <p:nvPr/>
          </p:nvSpPr>
          <p:spPr>
            <a:xfrm>
              <a:off x="10515722" y="3761937"/>
              <a:ext cx="151237" cy="16682"/>
            </a:xfrm>
            <a:custGeom>
              <a:rect b="b" l="l" r="r" t="t"/>
              <a:pathLst>
                <a:path extrusionOk="0" h="16682" w="151237">
                  <a:moveTo>
                    <a:pt x="0" y="0"/>
                  </a:moveTo>
                  <a:lnTo>
                    <a:pt x="15123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1" name="Google Shape;581;p10"/>
            <p:cNvSpPr/>
            <p:nvPr/>
          </p:nvSpPr>
          <p:spPr>
            <a:xfrm>
              <a:off x="10334203" y="4004674"/>
              <a:ext cx="589811" cy="272932"/>
            </a:xfrm>
            <a:custGeom>
              <a:rect b="b" l="l" r="r" t="t"/>
              <a:pathLst>
                <a:path extrusionOk="0" h="272932" w="589811">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cap="flat"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2" name="Google Shape;582;p10"/>
            <p:cNvSpPr/>
            <p:nvPr/>
          </p:nvSpPr>
          <p:spPr>
            <a:xfrm>
              <a:off x="10334203" y="3928766"/>
              <a:ext cx="45421" cy="75907"/>
            </a:xfrm>
            <a:custGeom>
              <a:rect b="b" l="l" r="r" t="t"/>
              <a:pathLst>
                <a:path extrusionOk="0" h="75907" w="45421">
                  <a:moveTo>
                    <a:pt x="45421" y="0"/>
                  </a:moveTo>
                  <a:lnTo>
                    <a:pt x="0" y="60726"/>
                  </a:lnTo>
                  <a:lnTo>
                    <a:pt x="0"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10"/>
            <p:cNvSpPr/>
            <p:nvPr/>
          </p:nvSpPr>
          <p:spPr>
            <a:xfrm>
              <a:off x="10878760" y="3928766"/>
              <a:ext cx="45254" cy="75907"/>
            </a:xfrm>
            <a:custGeom>
              <a:rect b="b" l="l" r="r" t="t"/>
              <a:pathLst>
                <a:path extrusionOk="0" h="75907" w="45254">
                  <a:moveTo>
                    <a:pt x="0" y="0"/>
                  </a:moveTo>
                  <a:lnTo>
                    <a:pt x="45255" y="60726"/>
                  </a:lnTo>
                  <a:lnTo>
                    <a:pt x="45255"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10"/>
            <p:cNvSpPr/>
            <p:nvPr/>
          </p:nvSpPr>
          <p:spPr>
            <a:xfrm>
              <a:off x="10561143" y="4125959"/>
              <a:ext cx="136097" cy="75907"/>
            </a:xfrm>
            <a:custGeom>
              <a:rect b="b" l="l" r="r" t="t"/>
              <a:pathLst>
                <a:path extrusionOk="0" h="75907" w="136097">
                  <a:moveTo>
                    <a:pt x="0" y="0"/>
                  </a:moveTo>
                  <a:lnTo>
                    <a:pt x="136098" y="0"/>
                  </a:lnTo>
                  <a:lnTo>
                    <a:pt x="136098" y="75907"/>
                  </a:lnTo>
                  <a:lnTo>
                    <a:pt x="0" y="75907"/>
                  </a:lnTo>
                  <a:close/>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5" name="Google Shape;585;p10"/>
          <p:cNvGrpSpPr/>
          <p:nvPr/>
        </p:nvGrpSpPr>
        <p:grpSpPr>
          <a:xfrm>
            <a:off x="2856559" y="2869295"/>
            <a:ext cx="308911" cy="313456"/>
            <a:chOff x="2856559" y="2869295"/>
            <a:chExt cx="308911" cy="313456"/>
          </a:xfrm>
        </p:grpSpPr>
        <p:grpSp>
          <p:nvGrpSpPr>
            <p:cNvPr id="586" name="Google Shape;586;p10"/>
            <p:cNvGrpSpPr/>
            <p:nvPr/>
          </p:nvGrpSpPr>
          <p:grpSpPr>
            <a:xfrm>
              <a:off x="2856559" y="3068761"/>
              <a:ext cx="308911" cy="113990"/>
              <a:chOff x="2856559" y="3068761"/>
              <a:chExt cx="308911" cy="113990"/>
            </a:xfrm>
          </p:grpSpPr>
          <p:grpSp>
            <p:nvGrpSpPr>
              <p:cNvPr id="587" name="Google Shape;587;p10"/>
              <p:cNvGrpSpPr/>
              <p:nvPr/>
            </p:nvGrpSpPr>
            <p:grpSpPr>
              <a:xfrm>
                <a:off x="3062500" y="3074530"/>
                <a:ext cx="102970" cy="108221"/>
                <a:chOff x="3062500" y="3074530"/>
                <a:chExt cx="102970" cy="108221"/>
              </a:xfrm>
            </p:grpSpPr>
            <p:sp>
              <p:nvSpPr>
                <p:cNvPr id="588" name="Google Shape;588;p10"/>
                <p:cNvSpPr/>
                <p:nvPr/>
              </p:nvSpPr>
              <p:spPr>
                <a:xfrm>
                  <a:off x="308561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10"/>
                <p:cNvSpPr/>
                <p:nvPr/>
              </p:nvSpPr>
              <p:spPr>
                <a:xfrm>
                  <a:off x="306250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0" name="Google Shape;590;p10"/>
              <p:cNvGrpSpPr/>
              <p:nvPr/>
            </p:nvGrpSpPr>
            <p:grpSpPr>
              <a:xfrm>
                <a:off x="2959530" y="3068761"/>
                <a:ext cx="102970" cy="113990"/>
                <a:chOff x="2959530" y="3068761"/>
                <a:chExt cx="102970" cy="113990"/>
              </a:xfrm>
            </p:grpSpPr>
            <p:sp>
              <p:nvSpPr>
                <p:cNvPr id="591" name="Google Shape;591;p10"/>
                <p:cNvSpPr/>
                <p:nvPr/>
              </p:nvSpPr>
              <p:spPr>
                <a:xfrm rot="-4603200">
                  <a:off x="2982586" y="3074519"/>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2" name="Google Shape;592;p10"/>
                <p:cNvSpPr/>
                <p:nvPr/>
              </p:nvSpPr>
              <p:spPr>
                <a:xfrm>
                  <a:off x="295953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3" name="Google Shape;593;p10"/>
              <p:cNvGrpSpPr/>
              <p:nvPr/>
            </p:nvGrpSpPr>
            <p:grpSpPr>
              <a:xfrm>
                <a:off x="2856559" y="3074530"/>
                <a:ext cx="102970" cy="108221"/>
                <a:chOff x="2856559" y="3074530"/>
                <a:chExt cx="102970" cy="108221"/>
              </a:xfrm>
            </p:grpSpPr>
            <p:sp>
              <p:nvSpPr>
                <p:cNvPr id="594" name="Google Shape;594;p10"/>
                <p:cNvSpPr/>
                <p:nvPr/>
              </p:nvSpPr>
              <p:spPr>
                <a:xfrm>
                  <a:off x="287967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10"/>
                <p:cNvSpPr/>
                <p:nvPr/>
              </p:nvSpPr>
              <p:spPr>
                <a:xfrm>
                  <a:off x="2856559"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596" name="Google Shape;596;p10"/>
            <p:cNvGrpSpPr/>
            <p:nvPr/>
          </p:nvGrpSpPr>
          <p:grpSpPr>
            <a:xfrm>
              <a:off x="2908044" y="2869295"/>
              <a:ext cx="205862" cy="179061"/>
              <a:chOff x="2908044" y="2869295"/>
              <a:chExt cx="205862" cy="179061"/>
            </a:xfrm>
          </p:grpSpPr>
          <p:sp>
            <p:nvSpPr>
              <p:cNvPr id="597" name="Google Shape;597;p10"/>
              <p:cNvSpPr/>
              <p:nvPr/>
            </p:nvSpPr>
            <p:spPr>
              <a:xfrm>
                <a:off x="2908044" y="2910985"/>
                <a:ext cx="125303" cy="107436"/>
              </a:xfrm>
              <a:custGeom>
                <a:rect b="b" l="l" r="r" t="t"/>
                <a:pathLst>
                  <a:path extrusionOk="0" h="107436" w="125303">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8" name="Google Shape;598;p10"/>
              <p:cNvSpPr/>
              <p:nvPr/>
            </p:nvSpPr>
            <p:spPr>
              <a:xfrm>
                <a:off x="2988603" y="2940920"/>
                <a:ext cx="125303" cy="107436"/>
              </a:xfrm>
              <a:custGeom>
                <a:rect b="b" l="l" r="r" t="t"/>
                <a:pathLst>
                  <a:path extrusionOk="0" h="107436" w="125303">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9" name="Google Shape;599;p10"/>
              <p:cNvSpPr/>
              <p:nvPr/>
            </p:nvSpPr>
            <p:spPr>
              <a:xfrm>
                <a:off x="2952790" y="2869295"/>
                <a:ext cx="125303" cy="61594"/>
              </a:xfrm>
              <a:custGeom>
                <a:rect b="b" l="l" r="r" t="t"/>
                <a:pathLst>
                  <a:path extrusionOk="0" h="61594" w="125303">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00" name="Google Shape;600;p10"/>
          <p:cNvGrpSpPr/>
          <p:nvPr/>
        </p:nvGrpSpPr>
        <p:grpSpPr>
          <a:xfrm>
            <a:off x="5364010" y="5790225"/>
            <a:ext cx="260931" cy="305180"/>
            <a:chOff x="5364010" y="5790225"/>
            <a:chExt cx="260931" cy="305180"/>
          </a:xfrm>
        </p:grpSpPr>
        <p:sp>
          <p:nvSpPr>
            <p:cNvPr id="601" name="Google Shape;601;p10"/>
            <p:cNvSpPr/>
            <p:nvPr/>
          </p:nvSpPr>
          <p:spPr>
            <a:xfrm>
              <a:off x="5499819" y="5790225"/>
              <a:ext cx="125122" cy="175981"/>
            </a:xfrm>
            <a:custGeom>
              <a:rect b="b" l="l" r="r" t="t"/>
              <a:pathLst>
                <a:path extrusionOk="0" h="175981" w="125122">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2" name="Google Shape;602;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3" name="Google Shape;603;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4" name="Google Shape;604;p10"/>
            <p:cNvSpPr/>
            <p:nvPr/>
          </p:nvSpPr>
          <p:spPr>
            <a:xfrm>
              <a:off x="5364010" y="5868579"/>
              <a:ext cx="226458" cy="226606"/>
            </a:xfrm>
            <a:custGeom>
              <a:rect b="b" l="l" r="r" t="t"/>
              <a:pathLst>
                <a:path extrusionOk="0" h="226606" w="226458">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5" name="Google Shape;605;p10"/>
            <p:cNvSpPr/>
            <p:nvPr/>
          </p:nvSpPr>
          <p:spPr>
            <a:xfrm>
              <a:off x="5380397" y="5868415"/>
              <a:ext cx="143536" cy="226990"/>
            </a:xfrm>
            <a:custGeom>
              <a:rect b="b" l="l" r="r" t="t"/>
              <a:pathLst>
                <a:path extrusionOk="0" h="226990" w="143536">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10"/>
            <p:cNvSpPr/>
            <p:nvPr/>
          </p:nvSpPr>
          <p:spPr>
            <a:xfrm>
              <a:off x="5383301" y="6018095"/>
              <a:ext cx="187765" cy="77310"/>
            </a:xfrm>
            <a:custGeom>
              <a:rect b="b" l="l" r="r" t="t"/>
              <a:pathLst>
                <a:path extrusionOk="0" h="77310" w="187765">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07" name="Google Shape;607;p10"/>
          <p:cNvGrpSpPr/>
          <p:nvPr/>
        </p:nvGrpSpPr>
        <p:grpSpPr>
          <a:xfrm>
            <a:off x="4499207" y="2223952"/>
            <a:ext cx="234480" cy="212845"/>
            <a:chOff x="5477493" y="2045584"/>
            <a:chExt cx="234480" cy="212845"/>
          </a:xfrm>
        </p:grpSpPr>
        <p:sp>
          <p:nvSpPr>
            <p:cNvPr id="608" name="Google Shape;608;p10"/>
            <p:cNvSpPr/>
            <p:nvPr/>
          </p:nvSpPr>
          <p:spPr>
            <a:xfrm>
              <a:off x="5477493" y="2045584"/>
              <a:ext cx="234480" cy="212845"/>
            </a:xfrm>
            <a:custGeom>
              <a:rect b="b" l="l" r="r" t="t"/>
              <a:pathLst>
                <a:path extrusionOk="0" h="212845" w="23448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9" name="Google Shape;609;p10"/>
            <p:cNvSpPr/>
            <p:nvPr/>
          </p:nvSpPr>
          <p:spPr>
            <a:xfrm>
              <a:off x="5659268" y="2076150"/>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0" name="Google Shape;610;p10"/>
            <p:cNvSpPr/>
            <p:nvPr/>
          </p:nvSpPr>
          <p:spPr>
            <a:xfrm>
              <a:off x="5659268" y="2096109"/>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10"/>
            <p:cNvSpPr/>
            <p:nvPr/>
          </p:nvSpPr>
          <p:spPr>
            <a:xfrm>
              <a:off x="5659268" y="2116137"/>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12" name="Google Shape;612;p10"/>
          <p:cNvGrpSpPr/>
          <p:nvPr/>
        </p:nvGrpSpPr>
        <p:grpSpPr>
          <a:xfrm>
            <a:off x="4409214" y="2183267"/>
            <a:ext cx="234409" cy="212845"/>
            <a:chOff x="5387500" y="2004899"/>
            <a:chExt cx="234409" cy="212845"/>
          </a:xfrm>
        </p:grpSpPr>
        <p:sp>
          <p:nvSpPr>
            <p:cNvPr id="613" name="Google Shape;613;p10"/>
            <p:cNvSpPr/>
            <p:nvPr/>
          </p:nvSpPr>
          <p:spPr>
            <a:xfrm>
              <a:off x="5410301" y="2035535"/>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4" name="Google Shape;614;p10"/>
            <p:cNvSpPr/>
            <p:nvPr/>
          </p:nvSpPr>
          <p:spPr>
            <a:xfrm>
              <a:off x="5410301" y="2055494"/>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10"/>
            <p:cNvSpPr/>
            <p:nvPr/>
          </p:nvSpPr>
          <p:spPr>
            <a:xfrm>
              <a:off x="5410301" y="2075522"/>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10"/>
            <p:cNvSpPr/>
            <p:nvPr/>
          </p:nvSpPr>
          <p:spPr>
            <a:xfrm>
              <a:off x="5387500" y="2004899"/>
              <a:ext cx="234409" cy="212845"/>
            </a:xfrm>
            <a:custGeom>
              <a:rect b="b" l="l" r="r" t="t"/>
              <a:pathLst>
                <a:path extrusionOk="0" h="212845" w="234409">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17" name="Google Shape;617;p10"/>
          <p:cNvGrpSpPr/>
          <p:nvPr/>
        </p:nvGrpSpPr>
        <p:grpSpPr>
          <a:xfrm>
            <a:off x="6297047" y="4539749"/>
            <a:ext cx="296430" cy="325398"/>
            <a:chOff x="4362504" y="3177511"/>
            <a:chExt cx="420591" cy="461691"/>
          </a:xfrm>
        </p:grpSpPr>
        <p:grpSp>
          <p:nvGrpSpPr>
            <p:cNvPr id="618" name="Google Shape;618;p10"/>
            <p:cNvGrpSpPr/>
            <p:nvPr/>
          </p:nvGrpSpPr>
          <p:grpSpPr>
            <a:xfrm>
              <a:off x="4429861" y="3244655"/>
              <a:ext cx="286007" cy="394547"/>
              <a:chOff x="4429861" y="3244655"/>
              <a:chExt cx="286007" cy="394547"/>
            </a:xfrm>
          </p:grpSpPr>
          <p:sp>
            <p:nvSpPr>
              <p:cNvPr id="619" name="Google Shape;619;p10"/>
              <p:cNvSpPr/>
              <p:nvPr/>
            </p:nvSpPr>
            <p:spPr>
              <a:xfrm>
                <a:off x="4539234" y="3597209"/>
                <a:ext cx="67226" cy="41993"/>
              </a:xfrm>
              <a:custGeom>
                <a:rect b="b" l="l" r="r" t="t"/>
                <a:pathLst>
                  <a:path extrusionOk="0" h="41993" w="67226">
                    <a:moveTo>
                      <a:pt x="0" y="0"/>
                    </a:moveTo>
                    <a:lnTo>
                      <a:pt x="0" y="8380"/>
                    </a:lnTo>
                    <a:cubicBezTo>
                      <a:pt x="0" y="26928"/>
                      <a:pt x="15065" y="41993"/>
                      <a:pt x="33613" y="41993"/>
                    </a:cubicBezTo>
                    <a:cubicBezTo>
                      <a:pt x="52162" y="41993"/>
                      <a:pt x="67227" y="26928"/>
                      <a:pt x="67227" y="8380"/>
                    </a:cubicBezTo>
                    <a:lnTo>
                      <a:pt x="67227"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10"/>
              <p:cNvSpPr/>
              <p:nvPr/>
            </p:nvSpPr>
            <p:spPr>
              <a:xfrm>
                <a:off x="4429861" y="3244655"/>
                <a:ext cx="286007" cy="344973"/>
              </a:xfrm>
              <a:custGeom>
                <a:rect b="b" l="l" r="r" t="t"/>
                <a:pathLst>
                  <a:path extrusionOk="0" h="344973" w="286007">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10"/>
              <p:cNvSpPr/>
              <p:nvPr/>
            </p:nvSpPr>
            <p:spPr>
              <a:xfrm>
                <a:off x="4505526" y="3547635"/>
                <a:ext cx="134641" cy="9415"/>
              </a:xfrm>
              <a:custGeom>
                <a:rect b="b" l="l" r="r" t="t"/>
                <a:pathLst>
                  <a:path extrusionOk="0" h="9415" w="134641">
                    <a:moveTo>
                      <a:pt x="134642"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2" name="Google Shape;622;p10"/>
            <p:cNvGrpSpPr/>
            <p:nvPr/>
          </p:nvGrpSpPr>
          <p:grpSpPr>
            <a:xfrm>
              <a:off x="4362504" y="3177511"/>
              <a:ext cx="420591" cy="358919"/>
              <a:chOff x="4362504" y="3177511"/>
              <a:chExt cx="420591" cy="358919"/>
            </a:xfrm>
          </p:grpSpPr>
          <p:grpSp>
            <p:nvGrpSpPr>
              <p:cNvPr id="623" name="Google Shape;623;p10"/>
              <p:cNvGrpSpPr/>
              <p:nvPr/>
            </p:nvGrpSpPr>
            <p:grpSpPr>
              <a:xfrm>
                <a:off x="4362504" y="3387760"/>
                <a:ext cx="420591" cy="9415"/>
                <a:chOff x="4362504" y="3387760"/>
                <a:chExt cx="420591" cy="9415"/>
              </a:xfrm>
            </p:grpSpPr>
            <p:sp>
              <p:nvSpPr>
                <p:cNvPr id="624" name="Google Shape;624;p10"/>
                <p:cNvSpPr/>
                <p:nvPr/>
              </p:nvSpPr>
              <p:spPr>
                <a:xfrm>
                  <a:off x="4749482" y="3387760"/>
                  <a:ext cx="33613" cy="9415"/>
                </a:xfrm>
                <a:custGeom>
                  <a:rect b="b" l="l" r="r" t="t"/>
                  <a:pathLst>
                    <a:path extrusionOk="0" h="9415" w="33613">
                      <a:moveTo>
                        <a:pt x="0" y="0"/>
                      </a:moveTo>
                      <a:lnTo>
                        <a:pt x="33613"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10"/>
                <p:cNvSpPr/>
                <p:nvPr/>
              </p:nvSpPr>
              <p:spPr>
                <a:xfrm>
                  <a:off x="4362504" y="3387760"/>
                  <a:ext cx="33707" cy="9415"/>
                </a:xfrm>
                <a:custGeom>
                  <a:rect b="b" l="l" r="r" t="t"/>
                  <a:pathLst>
                    <a:path extrusionOk="0" h="9415" w="33707">
                      <a:moveTo>
                        <a:pt x="0" y="0"/>
                      </a:moveTo>
                      <a:lnTo>
                        <a:pt x="3370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6" name="Google Shape;626;p10"/>
              <p:cNvGrpSpPr/>
              <p:nvPr/>
            </p:nvGrpSpPr>
            <p:grpSpPr>
              <a:xfrm>
                <a:off x="4424176" y="3239089"/>
                <a:ext cx="297342" cy="297341"/>
                <a:chOff x="4424176" y="3239089"/>
                <a:chExt cx="297342" cy="297341"/>
              </a:xfrm>
            </p:grpSpPr>
            <p:sp>
              <p:nvSpPr>
                <p:cNvPr id="627" name="Google Shape;627;p10"/>
                <p:cNvSpPr/>
                <p:nvPr/>
              </p:nvSpPr>
              <p:spPr>
                <a:xfrm>
                  <a:off x="4697697" y="3512703"/>
                  <a:ext cx="23821" cy="23727"/>
                </a:xfrm>
                <a:custGeom>
                  <a:rect b="b" l="l" r="r" t="t"/>
                  <a:pathLst>
                    <a:path extrusionOk="0" h="23727" w="23821">
                      <a:moveTo>
                        <a:pt x="0" y="0"/>
                      </a:moveTo>
                      <a:lnTo>
                        <a:pt x="23821" y="23727"/>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8" name="Google Shape;628;p10"/>
                <p:cNvSpPr/>
                <p:nvPr/>
              </p:nvSpPr>
              <p:spPr>
                <a:xfrm>
                  <a:off x="4424176" y="3239089"/>
                  <a:ext cx="23727" cy="23821"/>
                </a:xfrm>
                <a:custGeom>
                  <a:rect b="b" l="l" r="r" t="t"/>
                  <a:pathLst>
                    <a:path extrusionOk="0" h="23821" w="23727">
                      <a:moveTo>
                        <a:pt x="0" y="0"/>
                      </a:moveTo>
                      <a:lnTo>
                        <a:pt x="23727" y="2382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9" name="Google Shape;629;p10"/>
              <p:cNvGrpSpPr/>
              <p:nvPr/>
            </p:nvGrpSpPr>
            <p:grpSpPr>
              <a:xfrm>
                <a:off x="4424176" y="3239089"/>
                <a:ext cx="297342" cy="297341"/>
                <a:chOff x="4424176" y="3239089"/>
                <a:chExt cx="297342" cy="297341"/>
              </a:xfrm>
            </p:grpSpPr>
            <p:sp>
              <p:nvSpPr>
                <p:cNvPr id="630" name="Google Shape;630;p10"/>
                <p:cNvSpPr/>
                <p:nvPr/>
              </p:nvSpPr>
              <p:spPr>
                <a:xfrm>
                  <a:off x="4697697" y="3239089"/>
                  <a:ext cx="23821" cy="23821"/>
                </a:xfrm>
                <a:custGeom>
                  <a:rect b="b" l="l" r="r" t="t"/>
                  <a:pathLst>
                    <a:path extrusionOk="0" h="23821" w="23821">
                      <a:moveTo>
                        <a:pt x="0" y="23821"/>
                      </a:moveTo>
                      <a:lnTo>
                        <a:pt x="23821"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1" name="Google Shape;631;p10"/>
                <p:cNvSpPr/>
                <p:nvPr/>
              </p:nvSpPr>
              <p:spPr>
                <a:xfrm>
                  <a:off x="4424176" y="3512703"/>
                  <a:ext cx="23727" cy="23727"/>
                </a:xfrm>
                <a:custGeom>
                  <a:rect b="b" l="l" r="r" t="t"/>
                  <a:pathLst>
                    <a:path extrusionOk="0" h="23727" w="23727">
                      <a:moveTo>
                        <a:pt x="0" y="23727"/>
                      </a:moveTo>
                      <a:lnTo>
                        <a:pt x="23727"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32" name="Google Shape;632;p10"/>
              <p:cNvSpPr/>
              <p:nvPr/>
            </p:nvSpPr>
            <p:spPr>
              <a:xfrm>
                <a:off x="4572847" y="3177511"/>
                <a:ext cx="9415" cy="33613"/>
              </a:xfrm>
              <a:custGeom>
                <a:rect b="b" l="l" r="r" t="t"/>
                <a:pathLst>
                  <a:path extrusionOk="0" h="33613" w="9415">
                    <a:moveTo>
                      <a:pt x="0" y="33613"/>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33" name="Google Shape;633;p10"/>
            <p:cNvGrpSpPr/>
            <p:nvPr/>
          </p:nvGrpSpPr>
          <p:grpSpPr>
            <a:xfrm>
              <a:off x="4497146" y="3379380"/>
              <a:ext cx="151401" cy="168255"/>
              <a:chOff x="4497146" y="3379380"/>
              <a:chExt cx="151401" cy="168255"/>
            </a:xfrm>
          </p:grpSpPr>
          <p:sp>
            <p:nvSpPr>
              <p:cNvPr id="634" name="Google Shape;634;p10"/>
              <p:cNvSpPr/>
              <p:nvPr/>
            </p:nvSpPr>
            <p:spPr>
              <a:xfrm>
                <a:off x="4497146" y="3379380"/>
                <a:ext cx="50467" cy="50467"/>
              </a:xfrm>
              <a:custGeom>
                <a:rect b="b" l="l" r="r" t="t"/>
                <a:pathLst>
                  <a:path extrusionOk="0" h="50467" w="50467">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10"/>
              <p:cNvSpPr/>
              <p:nvPr/>
            </p:nvSpPr>
            <p:spPr>
              <a:xfrm rot="10800000">
                <a:off x="4598080" y="3379380"/>
                <a:ext cx="50467" cy="50467"/>
              </a:xfrm>
              <a:custGeom>
                <a:rect b="b" l="l" r="r" t="t"/>
                <a:pathLst>
                  <a:path extrusionOk="0" h="50467" w="50467">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10"/>
              <p:cNvSpPr/>
              <p:nvPr/>
            </p:nvSpPr>
            <p:spPr>
              <a:xfrm>
                <a:off x="4547613" y="3429847"/>
                <a:ext cx="50467" cy="117788"/>
              </a:xfrm>
              <a:custGeom>
                <a:rect b="b" l="l" r="r" t="t"/>
                <a:pathLst>
                  <a:path extrusionOk="0" h="117788" w="50467">
                    <a:moveTo>
                      <a:pt x="0" y="117788"/>
                    </a:moveTo>
                    <a:lnTo>
                      <a:pt x="0" y="0"/>
                    </a:lnTo>
                    <a:lnTo>
                      <a:pt x="50467" y="0"/>
                    </a:lnTo>
                    <a:lnTo>
                      <a:pt x="50467" y="117788"/>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37" name="Google Shape;637;p10"/>
          <p:cNvGrpSpPr/>
          <p:nvPr/>
        </p:nvGrpSpPr>
        <p:grpSpPr>
          <a:xfrm>
            <a:off x="3532038" y="5794042"/>
            <a:ext cx="265294" cy="325678"/>
            <a:chOff x="3532038" y="5801158"/>
            <a:chExt cx="265294" cy="325678"/>
          </a:xfrm>
        </p:grpSpPr>
        <p:grpSp>
          <p:nvGrpSpPr>
            <p:cNvPr id="638" name="Google Shape;638;p10"/>
            <p:cNvGrpSpPr/>
            <p:nvPr/>
          </p:nvGrpSpPr>
          <p:grpSpPr>
            <a:xfrm>
              <a:off x="3608928" y="5882879"/>
              <a:ext cx="111418" cy="149514"/>
              <a:chOff x="3608928" y="5882879"/>
              <a:chExt cx="111418" cy="149514"/>
            </a:xfrm>
          </p:grpSpPr>
          <p:sp>
            <p:nvSpPr>
              <p:cNvPr id="639" name="Google Shape;639;p10"/>
              <p:cNvSpPr/>
              <p:nvPr/>
            </p:nvSpPr>
            <p:spPr>
              <a:xfrm>
                <a:off x="3628424" y="5882879"/>
                <a:ext cx="72477" cy="59000"/>
              </a:xfrm>
              <a:custGeom>
                <a:rect b="b" l="l" r="r" t="t"/>
                <a:pathLst>
                  <a:path extrusionOk="0" h="59000" w="72477">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10"/>
              <p:cNvSpPr/>
              <p:nvPr/>
            </p:nvSpPr>
            <p:spPr>
              <a:xfrm>
                <a:off x="3608928" y="5941879"/>
                <a:ext cx="111418" cy="90514"/>
              </a:xfrm>
              <a:custGeom>
                <a:rect b="b" l="l" r="r" t="t"/>
                <a:pathLst>
                  <a:path extrusionOk="0" h="90514" w="111418">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10"/>
              <p:cNvSpPr/>
              <p:nvPr/>
            </p:nvSpPr>
            <p:spPr>
              <a:xfrm>
                <a:off x="3655698" y="5968560"/>
                <a:ext cx="17879" cy="17820"/>
              </a:xfrm>
              <a:custGeom>
                <a:rect b="b" l="l" r="r" t="t"/>
                <a:pathLst>
                  <a:path extrusionOk="0" h="17820" w="17879">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10"/>
              <p:cNvSpPr/>
              <p:nvPr/>
            </p:nvSpPr>
            <p:spPr>
              <a:xfrm>
                <a:off x="3664638" y="5988848"/>
                <a:ext cx="5050" cy="21294"/>
              </a:xfrm>
              <a:custGeom>
                <a:rect b="b" l="l" r="r" t="t"/>
                <a:pathLst>
                  <a:path extrusionOk="0" h="21294" w="5050">
                    <a:moveTo>
                      <a:pt x="0" y="21294"/>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43" name="Google Shape;643;p10"/>
            <p:cNvSpPr/>
            <p:nvPr/>
          </p:nvSpPr>
          <p:spPr>
            <a:xfrm>
              <a:off x="3532038" y="5801158"/>
              <a:ext cx="265294" cy="325678"/>
            </a:xfrm>
            <a:custGeom>
              <a:rect b="b" l="l" r="r" t="t"/>
              <a:pathLst>
                <a:path extrusionOk="0" h="380582" w="310019">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44" name="Google Shape;644;p1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72"/>
          <p:cNvSpPr txBox="1"/>
          <p:nvPr>
            <p:ph type="title"/>
          </p:nvPr>
        </p:nvSpPr>
        <p:spPr>
          <a:xfrm>
            <a:off x="431799" y="900113"/>
            <a:ext cx="5032567" cy="4990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Critérios para o Apoio ao Solicitante </a:t>
            </a:r>
            <a:endParaRPr/>
          </a:p>
        </p:txBody>
      </p:sp>
      <p:sp>
        <p:nvSpPr>
          <p:cNvPr id="651" name="Google Shape;651;p72"/>
          <p:cNvSpPr txBox="1"/>
          <p:nvPr/>
        </p:nvSpPr>
        <p:spPr>
          <a:xfrm>
            <a:off x="431801" y="2074914"/>
            <a:ext cx="2366263" cy="24332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Para se qualificar à assistência por meio do Programa de Apoio para Solicitantes, os solicitantes devem demonstrar:</a:t>
            </a:r>
            <a:endParaRPr/>
          </a:p>
        </p:txBody>
      </p:sp>
      <p:sp>
        <p:nvSpPr>
          <p:cNvPr id="652" name="Google Shape;652;p72"/>
          <p:cNvSpPr/>
          <p:nvPr/>
        </p:nvSpPr>
        <p:spPr>
          <a:xfrm>
            <a:off x="3997842" y="3647163"/>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Necessidade financeira</a:t>
            </a:r>
            <a:endParaRPr/>
          </a:p>
        </p:txBody>
      </p:sp>
      <p:sp>
        <p:nvSpPr>
          <p:cNvPr id="653" name="Google Shape;653;p72"/>
          <p:cNvSpPr/>
          <p:nvPr/>
        </p:nvSpPr>
        <p:spPr>
          <a:xfrm>
            <a:off x="3997842" y="4443047"/>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Viabilidade financeira</a:t>
            </a:r>
            <a:endParaRPr/>
          </a:p>
        </p:txBody>
      </p:sp>
      <p:sp>
        <p:nvSpPr>
          <p:cNvPr id="654" name="Google Shape;654;p72"/>
          <p:cNvSpPr/>
          <p:nvPr/>
        </p:nvSpPr>
        <p:spPr>
          <a:xfrm>
            <a:off x="3997842" y="2055406"/>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Due diligence empresarial geral</a:t>
            </a:r>
            <a:endParaRPr/>
          </a:p>
        </p:txBody>
      </p:sp>
      <p:sp>
        <p:nvSpPr>
          <p:cNvPr id="655" name="Google Shape;655;p72"/>
          <p:cNvSpPr/>
          <p:nvPr/>
        </p:nvSpPr>
        <p:spPr>
          <a:xfrm>
            <a:off x="3997842" y="2851290"/>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Due diligence de responsabilidade pública</a:t>
            </a:r>
            <a:endParaRPr/>
          </a:p>
        </p:txBody>
      </p:sp>
      <p:sp>
        <p:nvSpPr>
          <p:cNvPr id="656" name="Google Shape;656;p72"/>
          <p:cNvSpPr/>
          <p:nvPr/>
        </p:nvSpPr>
        <p:spPr>
          <a:xfrm>
            <a:off x="3997842" y="5260005"/>
            <a:ext cx="5146158" cy="636389"/>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Status de entidade elegível</a:t>
            </a:r>
            <a:endParaRPr/>
          </a:p>
        </p:txBody>
      </p:sp>
      <p:sp>
        <p:nvSpPr>
          <p:cNvPr id="657" name="Google Shape;657;p72"/>
          <p:cNvSpPr/>
          <p:nvPr/>
        </p:nvSpPr>
        <p:spPr>
          <a:xfrm>
            <a:off x="3830381" y="380022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58" name="Google Shape;658;p72"/>
          <p:cNvPicPr preferRelativeResize="0"/>
          <p:nvPr/>
        </p:nvPicPr>
        <p:blipFill rotWithShape="1">
          <a:blip r:embed="rId3">
            <a:alphaModFix/>
          </a:blip>
          <a:srcRect b="0" l="0" r="0" t="0"/>
          <a:stretch/>
        </p:blipFill>
        <p:spPr>
          <a:xfrm>
            <a:off x="3923994" y="3917089"/>
            <a:ext cx="147696" cy="101276"/>
          </a:xfrm>
          <a:prstGeom prst="rect">
            <a:avLst/>
          </a:prstGeom>
          <a:noFill/>
          <a:ln>
            <a:noFill/>
          </a:ln>
        </p:spPr>
      </p:pic>
      <p:sp>
        <p:nvSpPr>
          <p:cNvPr id="659" name="Google Shape;659;p72"/>
          <p:cNvSpPr/>
          <p:nvPr/>
        </p:nvSpPr>
        <p:spPr>
          <a:xfrm>
            <a:off x="3830381" y="459227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0" name="Google Shape;660;p72"/>
          <p:cNvPicPr preferRelativeResize="0"/>
          <p:nvPr/>
        </p:nvPicPr>
        <p:blipFill rotWithShape="1">
          <a:blip r:embed="rId3">
            <a:alphaModFix/>
          </a:blip>
          <a:srcRect b="0" l="0" r="0" t="0"/>
          <a:stretch/>
        </p:blipFill>
        <p:spPr>
          <a:xfrm>
            <a:off x="3923994" y="4709139"/>
            <a:ext cx="147696" cy="101276"/>
          </a:xfrm>
          <a:prstGeom prst="rect">
            <a:avLst/>
          </a:prstGeom>
          <a:noFill/>
          <a:ln>
            <a:noFill/>
          </a:ln>
        </p:spPr>
      </p:pic>
      <p:sp>
        <p:nvSpPr>
          <p:cNvPr id="661" name="Google Shape;661;p72"/>
          <p:cNvSpPr/>
          <p:nvPr/>
        </p:nvSpPr>
        <p:spPr>
          <a:xfrm>
            <a:off x="3830381" y="2213679"/>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2" name="Google Shape;662;p72"/>
          <p:cNvPicPr preferRelativeResize="0"/>
          <p:nvPr/>
        </p:nvPicPr>
        <p:blipFill rotWithShape="1">
          <a:blip r:embed="rId3">
            <a:alphaModFix/>
          </a:blip>
          <a:srcRect b="0" l="0" r="0" t="0"/>
          <a:stretch/>
        </p:blipFill>
        <p:spPr>
          <a:xfrm>
            <a:off x="3923994" y="2330544"/>
            <a:ext cx="147696" cy="101276"/>
          </a:xfrm>
          <a:prstGeom prst="rect">
            <a:avLst/>
          </a:prstGeom>
          <a:noFill/>
          <a:ln>
            <a:noFill/>
          </a:ln>
        </p:spPr>
      </p:pic>
      <p:sp>
        <p:nvSpPr>
          <p:cNvPr id="663" name="Google Shape;663;p72"/>
          <p:cNvSpPr/>
          <p:nvPr/>
        </p:nvSpPr>
        <p:spPr>
          <a:xfrm>
            <a:off x="3830381" y="3002510"/>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4" name="Google Shape;664;p72"/>
          <p:cNvPicPr preferRelativeResize="0"/>
          <p:nvPr/>
        </p:nvPicPr>
        <p:blipFill rotWithShape="1">
          <a:blip r:embed="rId3">
            <a:alphaModFix/>
          </a:blip>
          <a:srcRect b="0" l="0" r="0" t="0"/>
          <a:stretch/>
        </p:blipFill>
        <p:spPr>
          <a:xfrm>
            <a:off x="3923994" y="3119375"/>
            <a:ext cx="147696" cy="101276"/>
          </a:xfrm>
          <a:prstGeom prst="rect">
            <a:avLst/>
          </a:prstGeom>
          <a:noFill/>
          <a:ln>
            <a:noFill/>
          </a:ln>
        </p:spPr>
      </p:pic>
      <p:sp>
        <p:nvSpPr>
          <p:cNvPr id="665" name="Google Shape;665;p72"/>
          <p:cNvSpPr/>
          <p:nvPr/>
        </p:nvSpPr>
        <p:spPr>
          <a:xfrm>
            <a:off x="3830381" y="5412275"/>
            <a:ext cx="334922" cy="33492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6" name="Google Shape;666;p72"/>
          <p:cNvPicPr preferRelativeResize="0"/>
          <p:nvPr/>
        </p:nvPicPr>
        <p:blipFill rotWithShape="1">
          <a:blip r:embed="rId3">
            <a:alphaModFix/>
          </a:blip>
          <a:srcRect b="0" l="0" r="0" t="0"/>
          <a:stretch/>
        </p:blipFill>
        <p:spPr>
          <a:xfrm>
            <a:off x="3923994" y="5529140"/>
            <a:ext cx="147696" cy="101276"/>
          </a:xfrm>
          <a:prstGeom prst="rect">
            <a:avLst/>
          </a:prstGeom>
          <a:noFill/>
          <a:ln>
            <a:noFill/>
          </a:ln>
        </p:spPr>
      </p:pic>
      <p:sp>
        <p:nvSpPr>
          <p:cNvPr id="667" name="Google Shape;667;p72"/>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3"/>
          <p:cNvSpPr/>
          <p:nvPr/>
        </p:nvSpPr>
        <p:spPr>
          <a:xfrm>
            <a:off x="2614542" y="4046946"/>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Organizações governamentais internacionais</a:t>
            </a:r>
            <a:endParaRPr/>
          </a:p>
        </p:txBody>
      </p:sp>
      <p:sp>
        <p:nvSpPr>
          <p:cNvPr id="674" name="Google Shape;674;p73"/>
          <p:cNvSpPr/>
          <p:nvPr/>
        </p:nvSpPr>
        <p:spPr>
          <a:xfrm>
            <a:off x="463625" y="4046947"/>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Organizações sem fins</a:t>
            </a:r>
            <a:endParaRPr/>
          </a:p>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lucrativos, não governamentais e beneficentes</a:t>
            </a:r>
            <a:endParaRPr/>
          </a:p>
        </p:txBody>
      </p:sp>
      <p:sp>
        <p:nvSpPr>
          <p:cNvPr id="675" name="Google Shape;675;p73"/>
          <p:cNvSpPr/>
          <p:nvPr/>
        </p:nvSpPr>
        <p:spPr>
          <a:xfrm>
            <a:off x="4765459"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Organizações de povos indígenas/tribais</a:t>
            </a:r>
            <a:endParaRPr/>
          </a:p>
        </p:txBody>
      </p:sp>
      <p:sp>
        <p:nvSpPr>
          <p:cNvPr id="676" name="Google Shape;676;p73"/>
          <p:cNvSpPr/>
          <p:nvPr/>
        </p:nvSpPr>
        <p:spPr>
          <a:xfrm>
            <a:off x="6772375"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Micro ou pequenas empresas que são de cunho social ou que operam em uma economia menos desenvolvida</a:t>
            </a:r>
            <a:endParaRPr/>
          </a:p>
        </p:txBody>
      </p:sp>
      <p:sp>
        <p:nvSpPr>
          <p:cNvPr id="677" name="Google Shape;677;p73"/>
          <p:cNvSpPr txBox="1"/>
          <p:nvPr>
            <p:ph type="title"/>
          </p:nvPr>
        </p:nvSpPr>
        <p:spPr>
          <a:xfrm>
            <a:off x="431799" y="900113"/>
            <a:ext cx="6553213" cy="4990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Programa de Apoio para Solicitantes</a:t>
            </a:r>
            <a:endParaRPr/>
          </a:p>
        </p:txBody>
      </p:sp>
      <p:sp>
        <p:nvSpPr>
          <p:cNvPr id="678" name="Google Shape;678;p73"/>
          <p:cNvSpPr txBox="1"/>
          <p:nvPr/>
        </p:nvSpPr>
        <p:spPr>
          <a:xfrm>
            <a:off x="431800" y="1734672"/>
            <a:ext cx="7454900" cy="13663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Se inscrever para um gTLD é um processo caro e pode estar fora do alcance de muitos. O Programa de Apoio para Solicitantes torna a solicitação de um novo gTLD mais acessível para entidades que têm restrições financeiras ou de recursos.</a:t>
            </a:r>
            <a:endParaRPr/>
          </a:p>
        </p:txBody>
      </p:sp>
      <p:sp>
        <p:nvSpPr>
          <p:cNvPr id="679" name="Google Shape;679;p73"/>
          <p:cNvSpPr txBox="1"/>
          <p:nvPr/>
        </p:nvSpPr>
        <p:spPr>
          <a:xfrm>
            <a:off x="431799" y="3155510"/>
            <a:ext cx="7912101" cy="3947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Os candidatos devem ser um dos seguintes tipos de entidades:</a:t>
            </a:r>
            <a:endParaRPr/>
          </a:p>
        </p:txBody>
      </p:sp>
      <p:cxnSp>
        <p:nvCxnSpPr>
          <p:cNvPr id="680" name="Google Shape;680;p73"/>
          <p:cNvCxnSpPr/>
          <p:nvPr/>
        </p:nvCxnSpPr>
        <p:spPr>
          <a:xfrm>
            <a:off x="463625" y="4046299"/>
            <a:ext cx="2052000" cy="0"/>
          </a:xfrm>
          <a:prstGeom prst="straightConnector1">
            <a:avLst/>
          </a:prstGeom>
          <a:noFill/>
          <a:ln cap="flat" cmpd="sng" w="15875">
            <a:solidFill>
              <a:srgbClr val="F1633E"/>
            </a:solidFill>
            <a:prstDash val="solid"/>
            <a:round/>
            <a:headEnd len="sm" w="sm" type="none"/>
            <a:tailEnd len="sm" w="sm" type="none"/>
          </a:ln>
        </p:spPr>
      </p:cxnSp>
      <p:cxnSp>
        <p:nvCxnSpPr>
          <p:cNvPr id="681" name="Google Shape;681;p73"/>
          <p:cNvCxnSpPr/>
          <p:nvPr/>
        </p:nvCxnSpPr>
        <p:spPr>
          <a:xfrm>
            <a:off x="2619684" y="4046299"/>
            <a:ext cx="2046858" cy="0"/>
          </a:xfrm>
          <a:prstGeom prst="straightConnector1">
            <a:avLst/>
          </a:prstGeom>
          <a:noFill/>
          <a:ln cap="flat" cmpd="sng" w="15875">
            <a:solidFill>
              <a:srgbClr val="F1633E"/>
            </a:solidFill>
            <a:prstDash val="solid"/>
            <a:round/>
            <a:headEnd len="sm" w="sm" type="none"/>
            <a:tailEnd len="sm" w="sm" type="none"/>
          </a:ln>
        </p:spPr>
      </p:cxnSp>
      <p:cxnSp>
        <p:nvCxnSpPr>
          <p:cNvPr id="682" name="Google Shape;682;p73"/>
          <p:cNvCxnSpPr/>
          <p:nvPr/>
        </p:nvCxnSpPr>
        <p:spPr>
          <a:xfrm>
            <a:off x="4775743" y="4046299"/>
            <a:ext cx="1897716" cy="0"/>
          </a:xfrm>
          <a:prstGeom prst="straightConnector1">
            <a:avLst/>
          </a:prstGeom>
          <a:noFill/>
          <a:ln cap="flat" cmpd="sng" w="15875">
            <a:solidFill>
              <a:srgbClr val="F1633E"/>
            </a:solidFill>
            <a:prstDash val="solid"/>
            <a:round/>
            <a:headEnd len="sm" w="sm" type="none"/>
            <a:tailEnd len="sm" w="sm" type="none"/>
          </a:ln>
        </p:spPr>
      </p:cxnSp>
      <p:cxnSp>
        <p:nvCxnSpPr>
          <p:cNvPr id="683" name="Google Shape;683;p73"/>
          <p:cNvCxnSpPr/>
          <p:nvPr/>
        </p:nvCxnSpPr>
        <p:spPr>
          <a:xfrm flipH="1" rot="10800000">
            <a:off x="6773988" y="4046035"/>
            <a:ext cx="1906387" cy="264"/>
          </a:xfrm>
          <a:prstGeom prst="straightConnector1">
            <a:avLst/>
          </a:prstGeom>
          <a:noFill/>
          <a:ln cap="flat" cmpd="sng" w="15875">
            <a:solidFill>
              <a:srgbClr val="F1633E"/>
            </a:solidFill>
            <a:prstDash val="solid"/>
            <a:round/>
            <a:headEnd len="sm" w="sm" type="none"/>
            <a:tailEnd len="sm" w="sm" type="none"/>
          </a:ln>
        </p:spPr>
      </p:cxnSp>
      <p:sp>
        <p:nvSpPr>
          <p:cNvPr id="684" name="Google Shape;684;p73"/>
          <p:cNvSpPr/>
          <p:nvPr/>
        </p:nvSpPr>
        <p:spPr>
          <a:xfrm>
            <a:off x="4978476"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685" name="Google Shape;685;p73"/>
          <p:cNvGrpSpPr/>
          <p:nvPr/>
        </p:nvGrpSpPr>
        <p:grpSpPr>
          <a:xfrm>
            <a:off x="5135678" y="3849353"/>
            <a:ext cx="356882" cy="314301"/>
            <a:chOff x="5135678" y="3849353"/>
            <a:chExt cx="356882" cy="314301"/>
          </a:xfrm>
        </p:grpSpPr>
        <p:grpSp>
          <p:nvGrpSpPr>
            <p:cNvPr id="686" name="Google Shape;686;p73"/>
            <p:cNvGrpSpPr/>
            <p:nvPr/>
          </p:nvGrpSpPr>
          <p:grpSpPr>
            <a:xfrm>
              <a:off x="5135678" y="3849353"/>
              <a:ext cx="356882" cy="314301"/>
              <a:chOff x="5135678" y="3849353"/>
              <a:chExt cx="356882" cy="314301"/>
            </a:xfrm>
          </p:grpSpPr>
          <p:sp>
            <p:nvSpPr>
              <p:cNvPr id="687" name="Google Shape;687;p73"/>
              <p:cNvSpPr/>
              <p:nvPr/>
            </p:nvSpPr>
            <p:spPr>
              <a:xfrm>
                <a:off x="5135678" y="3922529"/>
                <a:ext cx="217227" cy="188581"/>
              </a:xfrm>
              <a:custGeom>
                <a:rect b="b" l="l" r="r" t="t"/>
                <a:pathLst>
                  <a:path extrusionOk="0" h="188581" w="217227">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73"/>
              <p:cNvSpPr/>
              <p:nvPr/>
            </p:nvSpPr>
            <p:spPr>
              <a:xfrm>
                <a:off x="5275333" y="3975073"/>
                <a:ext cx="217227" cy="188581"/>
              </a:xfrm>
              <a:custGeom>
                <a:rect b="b" l="l" r="r" t="t"/>
                <a:pathLst>
                  <a:path extrusionOk="0" h="188581" w="217227">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73"/>
              <p:cNvSpPr/>
              <p:nvPr/>
            </p:nvSpPr>
            <p:spPr>
              <a:xfrm>
                <a:off x="5213249" y="3849353"/>
                <a:ext cx="217227" cy="108114"/>
              </a:xfrm>
              <a:custGeom>
                <a:rect b="b" l="l" r="r" t="t"/>
                <a:pathLst>
                  <a:path extrusionOk="0" h="108114" w="217227">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90" name="Google Shape;690;p73"/>
            <p:cNvSpPr/>
            <p:nvPr/>
          </p:nvSpPr>
          <p:spPr>
            <a:xfrm>
              <a:off x="5199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1" name="Google Shape;691;p73"/>
            <p:cNvSpPr/>
            <p:nvPr/>
          </p:nvSpPr>
          <p:spPr>
            <a:xfrm>
              <a:off x="5235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2" name="Google Shape;692;p73"/>
            <p:cNvSpPr/>
            <p:nvPr/>
          </p:nvSpPr>
          <p:spPr>
            <a:xfrm>
              <a:off x="5271937"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93" name="Google Shape;693;p73"/>
          <p:cNvSpPr/>
          <p:nvPr/>
        </p:nvSpPr>
        <p:spPr>
          <a:xfrm>
            <a:off x="2822298"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694" name="Google Shape;694;p73"/>
          <p:cNvGrpSpPr/>
          <p:nvPr/>
        </p:nvGrpSpPr>
        <p:grpSpPr>
          <a:xfrm>
            <a:off x="2991485" y="3806012"/>
            <a:ext cx="333110" cy="333111"/>
            <a:chOff x="2991485" y="3806012"/>
            <a:chExt cx="333110" cy="333111"/>
          </a:xfrm>
        </p:grpSpPr>
        <p:grpSp>
          <p:nvGrpSpPr>
            <p:cNvPr id="695" name="Google Shape;695;p73"/>
            <p:cNvGrpSpPr/>
            <p:nvPr/>
          </p:nvGrpSpPr>
          <p:grpSpPr>
            <a:xfrm>
              <a:off x="2991485" y="4096159"/>
              <a:ext cx="333110" cy="42964"/>
              <a:chOff x="2991485" y="4096159"/>
              <a:chExt cx="333110" cy="42964"/>
            </a:xfrm>
          </p:grpSpPr>
          <p:sp>
            <p:nvSpPr>
              <p:cNvPr id="696" name="Google Shape;696;p73"/>
              <p:cNvSpPr/>
              <p:nvPr/>
            </p:nvSpPr>
            <p:spPr>
              <a:xfrm>
                <a:off x="3120439" y="4123004"/>
                <a:ext cx="204156" cy="16119"/>
              </a:xfrm>
              <a:custGeom>
                <a:rect b="b" l="l" r="r" t="t"/>
                <a:pathLst>
                  <a:path extrusionOk="0" h="16119" w="204156">
                    <a:moveTo>
                      <a:pt x="0" y="0"/>
                    </a:moveTo>
                    <a:lnTo>
                      <a:pt x="204157" y="0"/>
                    </a:lnTo>
                    <a:lnTo>
                      <a:pt x="204157" y="1611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7" name="Google Shape;697;p73"/>
              <p:cNvSpPr/>
              <p:nvPr/>
            </p:nvSpPr>
            <p:spPr>
              <a:xfrm>
                <a:off x="2991485" y="4123004"/>
                <a:ext cx="59083" cy="16119"/>
              </a:xfrm>
              <a:custGeom>
                <a:rect b="b" l="l" r="r" t="t"/>
                <a:pathLst>
                  <a:path extrusionOk="0" h="16119" w="59083">
                    <a:moveTo>
                      <a:pt x="0" y="16119"/>
                    </a:moveTo>
                    <a:lnTo>
                      <a:pt x="0" y="0"/>
                    </a:lnTo>
                    <a:lnTo>
                      <a:pt x="59083"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8" name="Google Shape;698;p73"/>
              <p:cNvSpPr/>
              <p:nvPr/>
            </p:nvSpPr>
            <p:spPr>
              <a:xfrm>
                <a:off x="3007604" y="4096159"/>
                <a:ext cx="300872" cy="26844"/>
              </a:xfrm>
              <a:custGeom>
                <a:rect b="b" l="l" r="r" t="t"/>
                <a:pathLst>
                  <a:path extrusionOk="0" h="26844" w="300872">
                    <a:moveTo>
                      <a:pt x="0" y="26845"/>
                    </a:moveTo>
                    <a:lnTo>
                      <a:pt x="0" y="0"/>
                    </a:lnTo>
                    <a:lnTo>
                      <a:pt x="300872" y="0"/>
                    </a:lnTo>
                    <a:lnTo>
                      <a:pt x="300872"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99" name="Google Shape;699;p73"/>
            <p:cNvSpPr/>
            <p:nvPr/>
          </p:nvSpPr>
          <p:spPr>
            <a:xfrm>
              <a:off x="3120439" y="3956417"/>
              <a:ext cx="75264" cy="107503"/>
            </a:xfrm>
            <a:custGeom>
              <a:rect b="b" l="l" r="r" t="t"/>
              <a:pathLst>
                <a:path extrusionOk="0" h="107503" w="75264">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700" name="Google Shape;700;p73"/>
            <p:cNvGrpSpPr/>
            <p:nvPr/>
          </p:nvGrpSpPr>
          <p:grpSpPr>
            <a:xfrm>
              <a:off x="3023724" y="3924241"/>
              <a:ext cx="268633" cy="171918"/>
              <a:chOff x="3023724" y="3924241"/>
              <a:chExt cx="268633" cy="171918"/>
            </a:xfrm>
          </p:grpSpPr>
          <p:grpSp>
            <p:nvGrpSpPr>
              <p:cNvPr id="701" name="Google Shape;701;p73"/>
              <p:cNvGrpSpPr/>
              <p:nvPr/>
            </p:nvGrpSpPr>
            <p:grpSpPr>
              <a:xfrm>
                <a:off x="3023724" y="3924241"/>
                <a:ext cx="64415" cy="171918"/>
                <a:chOff x="3023724" y="3924241"/>
                <a:chExt cx="64415" cy="171918"/>
              </a:xfrm>
            </p:grpSpPr>
            <p:sp>
              <p:nvSpPr>
                <p:cNvPr id="702" name="Google Shape;702;p73"/>
                <p:cNvSpPr/>
                <p:nvPr/>
              </p:nvSpPr>
              <p:spPr>
                <a:xfrm>
                  <a:off x="3077475"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3" name="Google Shape;703;p73"/>
                <p:cNvSpPr/>
                <p:nvPr/>
              </p:nvSpPr>
              <p:spPr>
                <a:xfrm>
                  <a:off x="3066688"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4" name="Google Shape;704;p73"/>
                <p:cNvSpPr/>
                <p:nvPr/>
              </p:nvSpPr>
              <p:spPr>
                <a:xfrm>
                  <a:off x="3066688"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5" name="Google Shape;705;p73"/>
                <p:cNvSpPr/>
                <p:nvPr/>
              </p:nvSpPr>
              <p:spPr>
                <a:xfrm>
                  <a:off x="3023724"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06" name="Google Shape;706;p73"/>
              <p:cNvGrpSpPr/>
              <p:nvPr/>
            </p:nvGrpSpPr>
            <p:grpSpPr>
              <a:xfrm>
                <a:off x="3227880" y="3924241"/>
                <a:ext cx="64477" cy="171918"/>
                <a:chOff x="3227880" y="3924241"/>
                <a:chExt cx="64477" cy="171918"/>
              </a:xfrm>
            </p:grpSpPr>
            <p:sp>
              <p:nvSpPr>
                <p:cNvPr id="707" name="Google Shape;707;p73"/>
                <p:cNvSpPr/>
                <p:nvPr/>
              </p:nvSpPr>
              <p:spPr>
                <a:xfrm>
                  <a:off x="3281632"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8" name="Google Shape;708;p73"/>
                <p:cNvSpPr/>
                <p:nvPr/>
              </p:nvSpPr>
              <p:spPr>
                <a:xfrm>
                  <a:off x="3270906"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73"/>
                <p:cNvSpPr/>
                <p:nvPr/>
              </p:nvSpPr>
              <p:spPr>
                <a:xfrm>
                  <a:off x="3270906"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0" name="Google Shape;710;p73"/>
                <p:cNvSpPr/>
                <p:nvPr/>
              </p:nvSpPr>
              <p:spPr>
                <a:xfrm>
                  <a:off x="3227880"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11" name="Google Shape;711;p73"/>
            <p:cNvGrpSpPr/>
            <p:nvPr/>
          </p:nvGrpSpPr>
          <p:grpSpPr>
            <a:xfrm>
              <a:off x="2991485" y="3806012"/>
              <a:ext cx="333110" cy="118228"/>
              <a:chOff x="2991485" y="3806012"/>
              <a:chExt cx="333110" cy="118228"/>
            </a:xfrm>
          </p:grpSpPr>
          <p:sp>
            <p:nvSpPr>
              <p:cNvPr id="712" name="Google Shape;712;p73"/>
              <p:cNvSpPr/>
              <p:nvPr/>
            </p:nvSpPr>
            <p:spPr>
              <a:xfrm>
                <a:off x="3061356" y="3843644"/>
                <a:ext cx="198762" cy="48357"/>
              </a:xfrm>
              <a:custGeom>
                <a:rect b="b" l="l" r="r" t="t"/>
                <a:pathLst>
                  <a:path extrusionOk="0" h="48357" w="198762">
                    <a:moveTo>
                      <a:pt x="96716" y="0"/>
                    </a:moveTo>
                    <a:lnTo>
                      <a:pt x="0" y="48358"/>
                    </a:lnTo>
                    <a:lnTo>
                      <a:pt x="198763" y="48358"/>
                    </a:lnTo>
                    <a:lnTo>
                      <a:pt x="96716" y="0"/>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3" name="Google Shape;713;p73"/>
              <p:cNvSpPr/>
              <p:nvPr/>
            </p:nvSpPr>
            <p:spPr>
              <a:xfrm>
                <a:off x="2991485" y="3806012"/>
                <a:ext cx="333110" cy="118228"/>
              </a:xfrm>
              <a:custGeom>
                <a:rect b="b" l="l" r="r" t="t"/>
                <a:pathLst>
                  <a:path extrusionOk="0" h="118228" w="33311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714" name="Google Shape;714;p73"/>
          <p:cNvSpPr/>
          <p:nvPr/>
        </p:nvSpPr>
        <p:spPr>
          <a:xfrm>
            <a:off x="673646"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15" name="Google Shape;715;p73"/>
          <p:cNvGrpSpPr/>
          <p:nvPr/>
        </p:nvGrpSpPr>
        <p:grpSpPr>
          <a:xfrm>
            <a:off x="864586" y="3874341"/>
            <a:ext cx="273625" cy="242523"/>
            <a:chOff x="864586" y="3874341"/>
            <a:chExt cx="273625" cy="242523"/>
          </a:xfrm>
        </p:grpSpPr>
        <p:sp>
          <p:nvSpPr>
            <p:cNvPr id="716" name="Google Shape;716;p73"/>
            <p:cNvSpPr/>
            <p:nvPr/>
          </p:nvSpPr>
          <p:spPr>
            <a:xfrm>
              <a:off x="864586" y="3874341"/>
              <a:ext cx="273625" cy="61900"/>
            </a:xfrm>
            <a:custGeom>
              <a:rect b="b" l="l" r="r" t="t"/>
              <a:pathLst>
                <a:path extrusionOk="0" h="61900" w="273625">
                  <a:moveTo>
                    <a:pt x="0" y="0"/>
                  </a:moveTo>
                  <a:lnTo>
                    <a:pt x="273626" y="0"/>
                  </a:lnTo>
                  <a:lnTo>
                    <a:pt x="273626" y="61901"/>
                  </a:lnTo>
                  <a:lnTo>
                    <a:pt x="0" y="61901"/>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73"/>
            <p:cNvSpPr/>
            <p:nvPr/>
          </p:nvSpPr>
          <p:spPr>
            <a:xfrm>
              <a:off x="890384" y="3936148"/>
              <a:ext cx="222216" cy="180716"/>
            </a:xfrm>
            <a:custGeom>
              <a:rect b="b" l="l" r="r" t="t"/>
              <a:pathLst>
                <a:path extrusionOk="0" h="180716" w="222216">
                  <a:moveTo>
                    <a:pt x="0" y="0"/>
                  </a:moveTo>
                  <a:lnTo>
                    <a:pt x="222216" y="0"/>
                  </a:lnTo>
                  <a:lnTo>
                    <a:pt x="222216" y="180716"/>
                  </a:lnTo>
                  <a:lnTo>
                    <a:pt x="0" y="180716"/>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8" name="Google Shape;718;p73"/>
            <p:cNvSpPr/>
            <p:nvPr/>
          </p:nvSpPr>
          <p:spPr>
            <a:xfrm>
              <a:off x="945147" y="3970673"/>
              <a:ext cx="121818" cy="107244"/>
            </a:xfrm>
            <a:custGeom>
              <a:rect b="b" l="l" r="r" t="t"/>
              <a:pathLst>
                <a:path extrusionOk="0" h="107244" w="121818">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19" name="Google Shape;719;p73"/>
          <p:cNvSpPr/>
          <p:nvPr/>
        </p:nvSpPr>
        <p:spPr>
          <a:xfrm>
            <a:off x="6985012"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20" name="Google Shape;720;p73"/>
          <p:cNvGrpSpPr/>
          <p:nvPr/>
        </p:nvGrpSpPr>
        <p:grpSpPr>
          <a:xfrm>
            <a:off x="7126169" y="3839747"/>
            <a:ext cx="373988" cy="295271"/>
            <a:chOff x="7126169" y="3839747"/>
            <a:chExt cx="373988" cy="295271"/>
          </a:xfrm>
        </p:grpSpPr>
        <p:sp>
          <p:nvSpPr>
            <p:cNvPr id="721" name="Google Shape;721;p73"/>
            <p:cNvSpPr/>
            <p:nvPr/>
          </p:nvSpPr>
          <p:spPr>
            <a:xfrm>
              <a:off x="7167842"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73"/>
            <p:cNvSpPr/>
            <p:nvPr/>
          </p:nvSpPr>
          <p:spPr>
            <a:xfrm>
              <a:off x="7167842"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3" name="Google Shape;723;p73"/>
            <p:cNvSpPr/>
            <p:nvPr/>
          </p:nvSpPr>
          <p:spPr>
            <a:xfrm>
              <a:off x="724119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4" name="Google Shape;724;p73"/>
            <p:cNvSpPr/>
            <p:nvPr/>
          </p:nvSpPr>
          <p:spPr>
            <a:xfrm>
              <a:off x="7314652" y="3891860"/>
              <a:ext cx="73351" cy="36816"/>
            </a:xfrm>
            <a:custGeom>
              <a:rect b="b" l="l" r="r" t="t"/>
              <a:pathLst>
                <a:path extrusionOk="0" h="36816" w="73351">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5" name="Google Shape;725;p73"/>
            <p:cNvSpPr/>
            <p:nvPr/>
          </p:nvSpPr>
          <p:spPr>
            <a:xfrm>
              <a:off x="738800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73"/>
            <p:cNvSpPr/>
            <p:nvPr/>
          </p:nvSpPr>
          <p:spPr>
            <a:xfrm>
              <a:off x="7145730" y="3839747"/>
              <a:ext cx="337631" cy="37238"/>
            </a:xfrm>
            <a:custGeom>
              <a:rect b="b" l="l" r="r" t="t"/>
              <a:pathLst>
                <a:path extrusionOk="0" h="37238" w="337631">
                  <a:moveTo>
                    <a:pt x="0" y="37239"/>
                  </a:moveTo>
                  <a:lnTo>
                    <a:pt x="0" y="0"/>
                  </a:lnTo>
                  <a:lnTo>
                    <a:pt x="337631" y="0"/>
                  </a:lnTo>
                  <a:lnTo>
                    <a:pt x="337631" y="37239"/>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7" name="Google Shape;727;p73"/>
            <p:cNvSpPr/>
            <p:nvPr/>
          </p:nvSpPr>
          <p:spPr>
            <a:xfrm>
              <a:off x="7272767" y="3958425"/>
              <a:ext cx="10630" cy="166043"/>
            </a:xfrm>
            <a:custGeom>
              <a:rect b="b" l="l" r="r" t="t"/>
              <a:pathLst>
                <a:path extrusionOk="0" h="166043" w="10630">
                  <a:moveTo>
                    <a:pt x="0" y="0"/>
                  </a:moveTo>
                  <a:lnTo>
                    <a:pt x="0" y="166044"/>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8" name="Google Shape;728;p73"/>
            <p:cNvSpPr/>
            <p:nvPr/>
          </p:nvSpPr>
          <p:spPr>
            <a:xfrm>
              <a:off x="7461355"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9" name="Google Shape;729;p73"/>
            <p:cNvSpPr/>
            <p:nvPr/>
          </p:nvSpPr>
          <p:spPr>
            <a:xfrm>
              <a:off x="7238110" y="4010010"/>
              <a:ext cx="10630" cy="38082"/>
            </a:xfrm>
            <a:custGeom>
              <a:rect b="b" l="l" r="r" t="t"/>
              <a:pathLst>
                <a:path extrusionOk="0" h="38082" w="10630">
                  <a:moveTo>
                    <a:pt x="0" y="0"/>
                  </a:moveTo>
                  <a:lnTo>
                    <a:pt x="0" y="38083"/>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0" name="Google Shape;730;p73"/>
            <p:cNvSpPr/>
            <p:nvPr/>
          </p:nvSpPr>
          <p:spPr>
            <a:xfrm>
              <a:off x="7126169" y="4124469"/>
              <a:ext cx="373988" cy="10549"/>
            </a:xfrm>
            <a:custGeom>
              <a:rect b="b" l="l" r="r" t="t"/>
              <a:pathLst>
                <a:path extrusionOk="0" h="10549" w="373988">
                  <a:moveTo>
                    <a:pt x="0" y="0"/>
                  </a:moveTo>
                  <a:lnTo>
                    <a:pt x="373988"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1" name="Google Shape;731;p73"/>
            <p:cNvSpPr/>
            <p:nvPr/>
          </p:nvSpPr>
          <p:spPr>
            <a:xfrm>
              <a:off x="7334425" y="3973405"/>
              <a:ext cx="72607" cy="72894"/>
            </a:xfrm>
            <a:custGeom>
              <a:rect b="b" l="l" r="r" t="t"/>
              <a:pathLst>
                <a:path extrusionOk="0" h="72894" w="72607">
                  <a:moveTo>
                    <a:pt x="72608" y="0"/>
                  </a:moveTo>
                  <a:lnTo>
                    <a:pt x="0" y="72895"/>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2" name="Google Shape;732;p73"/>
            <p:cNvSpPr/>
            <p:nvPr/>
          </p:nvSpPr>
          <p:spPr>
            <a:xfrm>
              <a:off x="7381519" y="4020770"/>
              <a:ext cx="50176" cy="50530"/>
            </a:xfrm>
            <a:custGeom>
              <a:rect b="b" l="l" r="r" t="t"/>
              <a:pathLst>
                <a:path extrusionOk="0" h="50530" w="50176">
                  <a:moveTo>
                    <a:pt x="50177" y="0"/>
                  </a:moveTo>
                  <a:lnTo>
                    <a:pt x="0" y="50531"/>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74"/>
          <p:cNvSpPr/>
          <p:nvPr/>
        </p:nvSpPr>
        <p:spPr>
          <a:xfrm>
            <a:off x="4947650" y="2363050"/>
            <a:ext cx="3537600" cy="4372500"/>
          </a:xfrm>
          <a:prstGeom prst="rect">
            <a:avLst/>
          </a:prstGeom>
          <a:solidFill>
            <a:schemeClr val="lt1"/>
          </a:solidFill>
          <a:ln>
            <a:noFill/>
          </a:ln>
        </p:spPr>
        <p:txBody>
          <a:bodyPr anchorCtr="0" anchor="t" bIns="270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Auxílio não financeiro</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Materiais de treinamento: como solicitar um gTLD, como se tornar um operador de registro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Capacitação/programa de mentoria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Acesso a um consultor para solicitantes</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Lista de provedores de serviços profissionais voluntários</a:t>
            </a:r>
            <a:endParaRPr/>
          </a:p>
        </p:txBody>
      </p:sp>
      <p:cxnSp>
        <p:nvCxnSpPr>
          <p:cNvPr id="739" name="Google Shape;739;p74"/>
          <p:cNvCxnSpPr/>
          <p:nvPr/>
        </p:nvCxnSpPr>
        <p:spPr>
          <a:xfrm>
            <a:off x="4944677" y="2358565"/>
            <a:ext cx="3711000" cy="0"/>
          </a:xfrm>
          <a:prstGeom prst="straightConnector1">
            <a:avLst/>
          </a:prstGeom>
          <a:noFill/>
          <a:ln cap="flat" cmpd="sng" w="15875">
            <a:solidFill>
              <a:srgbClr val="F1633E"/>
            </a:solidFill>
            <a:prstDash val="solid"/>
            <a:round/>
            <a:headEnd len="sm" w="sm" type="none"/>
            <a:tailEnd len="sm" w="sm" type="none"/>
          </a:ln>
        </p:spPr>
      </p:cxnSp>
      <p:sp>
        <p:nvSpPr>
          <p:cNvPr id="740" name="Google Shape;740;p74"/>
          <p:cNvSpPr/>
          <p:nvPr/>
        </p:nvSpPr>
        <p:spPr>
          <a:xfrm>
            <a:off x="807650" y="2363050"/>
            <a:ext cx="3537600" cy="4372500"/>
          </a:xfrm>
          <a:prstGeom prst="rect">
            <a:avLst/>
          </a:prstGeom>
          <a:solidFill>
            <a:schemeClr val="lt1"/>
          </a:solidFill>
          <a:ln>
            <a:noFill/>
          </a:ln>
        </p:spPr>
        <p:txBody>
          <a:bodyPr anchorCtr="0" anchor="t" bIns="288000" lIns="288000" spcFirstLastPara="1" rIns="216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Auxílio financeiro</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Uma redução de 75-85% nas taxas aplicáveis de avaliação para um gTLD</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Crédito de lance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Redução/isenção das taxas básicas de operador de registro </a:t>
            </a:r>
            <a:endParaRPr/>
          </a:p>
        </p:txBody>
      </p:sp>
      <p:cxnSp>
        <p:nvCxnSpPr>
          <p:cNvPr id="741" name="Google Shape;741;p74"/>
          <p:cNvCxnSpPr/>
          <p:nvPr/>
        </p:nvCxnSpPr>
        <p:spPr>
          <a:xfrm>
            <a:off x="798026" y="2358565"/>
            <a:ext cx="3717600" cy="0"/>
          </a:xfrm>
          <a:prstGeom prst="straightConnector1">
            <a:avLst/>
          </a:prstGeom>
          <a:noFill/>
          <a:ln cap="flat" cmpd="sng" w="15875">
            <a:solidFill>
              <a:srgbClr val="F1633E"/>
            </a:solidFill>
            <a:prstDash val="solid"/>
            <a:round/>
            <a:headEnd len="sm" w="sm" type="none"/>
            <a:tailEnd len="sm" w="sm" type="none"/>
          </a:ln>
        </p:spPr>
      </p:cxnSp>
      <p:sp>
        <p:nvSpPr>
          <p:cNvPr id="742" name="Google Shape;742;p74"/>
          <p:cNvSpPr txBox="1"/>
          <p:nvPr>
            <p:ph type="title"/>
          </p:nvPr>
        </p:nvSpPr>
        <p:spPr>
          <a:xfrm>
            <a:off x="431800" y="900113"/>
            <a:ext cx="3537528" cy="8455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Portfólio do Apoio para Solicitantes</a:t>
            </a:r>
            <a:endParaRPr/>
          </a:p>
        </p:txBody>
      </p:sp>
      <p:sp>
        <p:nvSpPr>
          <p:cNvPr id="743" name="Google Shape;743;p74"/>
          <p:cNvSpPr txBox="1"/>
          <p:nvPr/>
        </p:nvSpPr>
        <p:spPr>
          <a:xfrm>
            <a:off x="4086424" y="970652"/>
            <a:ext cx="4786113"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O Programa de Apoio para Solicitantes oferece vários tipos de ajuda financeira e não financeira para as entidades qualificadas e elegíveis.</a:t>
            </a:r>
            <a:endParaRPr/>
          </a:p>
        </p:txBody>
      </p:sp>
      <p:cxnSp>
        <p:nvCxnSpPr>
          <p:cNvPr id="744" name="Google Shape;744;p74"/>
          <p:cNvCxnSpPr/>
          <p:nvPr/>
        </p:nvCxnSpPr>
        <p:spPr>
          <a:xfrm>
            <a:off x="3828536" y="900113"/>
            <a:ext cx="0" cy="879742"/>
          </a:xfrm>
          <a:prstGeom prst="straightConnector1">
            <a:avLst/>
          </a:prstGeom>
          <a:noFill/>
          <a:ln cap="flat" cmpd="sng" w="15875">
            <a:solidFill>
              <a:srgbClr val="6D99B3"/>
            </a:solidFill>
            <a:prstDash val="solid"/>
            <a:round/>
            <a:headEnd len="sm" w="sm" type="none"/>
            <a:tailEnd len="sm" w="sm" type="none"/>
          </a:ln>
        </p:spPr>
      </p:cxnSp>
      <p:sp>
        <p:nvSpPr>
          <p:cNvPr id="745" name="Google Shape;745;p74"/>
          <p:cNvSpPr/>
          <p:nvPr/>
        </p:nvSpPr>
        <p:spPr>
          <a:xfrm>
            <a:off x="480455"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746" name="Google Shape;746;p74"/>
          <p:cNvSpPr/>
          <p:nvPr/>
        </p:nvSpPr>
        <p:spPr>
          <a:xfrm>
            <a:off x="4622477"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47" name="Google Shape;747;p74"/>
          <p:cNvGrpSpPr/>
          <p:nvPr/>
        </p:nvGrpSpPr>
        <p:grpSpPr>
          <a:xfrm>
            <a:off x="4814177" y="2182483"/>
            <a:ext cx="304598" cy="367063"/>
            <a:chOff x="5803936" y="3575511"/>
            <a:chExt cx="589051" cy="709850"/>
          </a:xfrm>
        </p:grpSpPr>
        <p:sp>
          <p:nvSpPr>
            <p:cNvPr id="748" name="Google Shape;748;p74"/>
            <p:cNvSpPr/>
            <p:nvPr/>
          </p:nvSpPr>
          <p:spPr>
            <a:xfrm>
              <a:off x="5899097" y="3575511"/>
              <a:ext cx="240090" cy="242076"/>
            </a:xfrm>
            <a:custGeom>
              <a:rect b="b" l="l" r="r" t="t"/>
              <a:pathLst>
                <a:path extrusionOk="0" h="242076" w="24009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9" name="Google Shape;749;p74"/>
            <p:cNvSpPr/>
            <p:nvPr/>
          </p:nvSpPr>
          <p:spPr>
            <a:xfrm>
              <a:off x="5909235" y="4021216"/>
              <a:ext cx="105644" cy="64003"/>
            </a:xfrm>
            <a:custGeom>
              <a:rect b="b" l="l" r="r" t="t"/>
              <a:pathLst>
                <a:path extrusionOk="0" h="64003" w="105644">
                  <a:moveTo>
                    <a:pt x="105644" y="64004"/>
                  </a:moveTo>
                  <a:lnTo>
                    <a:pt x="13594" y="64004"/>
                  </a:lnTo>
                  <a:cubicBezTo>
                    <a:pt x="6221" y="64004"/>
                    <a:pt x="0" y="57964"/>
                    <a:pt x="0" y="50297"/>
                  </a:cubicBez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0" name="Google Shape;750;p74"/>
            <p:cNvSpPr/>
            <p:nvPr/>
          </p:nvSpPr>
          <p:spPr>
            <a:xfrm>
              <a:off x="5803936" y="3886354"/>
              <a:ext cx="389743" cy="304454"/>
            </a:xfrm>
            <a:custGeom>
              <a:rect b="b" l="l" r="r" t="t"/>
              <a:pathLst>
                <a:path extrusionOk="0" h="304454" w="389743">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1" name="Google Shape;751;p74"/>
            <p:cNvSpPr/>
            <p:nvPr/>
          </p:nvSpPr>
          <p:spPr>
            <a:xfrm>
              <a:off x="5823867" y="4273746"/>
              <a:ext cx="138593" cy="11615"/>
            </a:xfrm>
            <a:custGeom>
              <a:rect b="b" l="l" r="r" t="t"/>
              <a:pathLst>
                <a:path extrusionOk="0" h="11615" w="138593">
                  <a:moveTo>
                    <a:pt x="13859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2" name="Google Shape;752;p74"/>
            <p:cNvSpPr/>
            <p:nvPr/>
          </p:nvSpPr>
          <p:spPr>
            <a:xfrm>
              <a:off x="5962460" y="3997054"/>
              <a:ext cx="430527" cy="276691"/>
            </a:xfrm>
            <a:custGeom>
              <a:rect b="b" l="l" r="r" t="t"/>
              <a:pathLst>
                <a:path extrusionOk="0" h="276691" w="430527">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53" name="Google Shape;753;p74"/>
          <p:cNvGrpSpPr/>
          <p:nvPr/>
        </p:nvGrpSpPr>
        <p:grpSpPr>
          <a:xfrm>
            <a:off x="637922" y="2220668"/>
            <a:ext cx="341181" cy="286605"/>
            <a:chOff x="4582472" y="2001793"/>
            <a:chExt cx="341181" cy="286605"/>
          </a:xfrm>
        </p:grpSpPr>
        <p:sp>
          <p:nvSpPr>
            <p:cNvPr id="754" name="Google Shape;754;p74"/>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5" name="Google Shape;755;p74"/>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6" name="Google Shape;756;p74"/>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7" name="Google Shape;757;p74"/>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8" name="Google Shape;758;p74"/>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9" name="Google Shape;759;p74"/>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0" name="Google Shape;760;p74"/>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1" name="Google Shape;761;p74"/>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2" name="Google Shape;762;p74"/>
            <p:cNvSpPr/>
            <p:nvPr/>
          </p:nvSpPr>
          <p:spPr>
            <a:xfrm>
              <a:off x="4614519" y="2039274"/>
              <a:ext cx="277029" cy="5811"/>
            </a:xfrm>
            <a:custGeom>
              <a:rect b="b" l="l" r="r" t="t"/>
              <a:pathLst>
                <a:path extrusionOk="0" h="5811" w="277029">
                  <a:moveTo>
                    <a:pt x="277030" y="0"/>
                  </a:move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3" name="Google Shape;763;p74"/>
            <p:cNvSpPr/>
            <p:nvPr/>
          </p:nvSpPr>
          <p:spPr>
            <a:xfrm>
              <a:off x="4608650" y="2039274"/>
              <a:ext cx="288824" cy="5811"/>
            </a:xfrm>
            <a:custGeom>
              <a:rect b="b" l="l" r="r" t="t"/>
              <a:pathLst>
                <a:path extrusionOk="0" h="5811" w="288824">
                  <a:moveTo>
                    <a:pt x="28882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4" name="Google Shape;764;p74"/>
            <p:cNvSpPr/>
            <p:nvPr/>
          </p:nvSpPr>
          <p:spPr>
            <a:xfrm>
              <a:off x="4634829" y="2001793"/>
              <a:ext cx="236467" cy="5811"/>
            </a:xfrm>
            <a:custGeom>
              <a:rect b="b" l="l" r="r" t="t"/>
              <a:pathLst>
                <a:path extrusionOk="0" h="5811" w="236467">
                  <a:moveTo>
                    <a:pt x="0" y="0"/>
                  </a:moveTo>
                  <a:lnTo>
                    <a:pt x="236468"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65" name="Google Shape;765;p7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extLst>
                  <a:ext uri="http://customooxmlschemas.google.com/">
                    <go:slidesCustomData xmlns:go="http://customooxmlschemas.google.com/" textRoundtripDataId="1"/>
                  </a:ext>
                </a:extLst>
              </a:rPr>
              <a:t>O Sistema de Nomes de Domínio e a ICANN</a:t>
            </a:r>
            <a:endParaRPr/>
          </a:p>
        </p:txBody>
      </p:sp>
      <p:sp>
        <p:nvSpPr>
          <p:cNvPr id="109" name="Google Shape;109;p5"/>
          <p:cNvSpPr txBox="1"/>
          <p:nvPr>
            <p:ph idx="1" type="body"/>
          </p:nvPr>
        </p:nvSpPr>
        <p:spPr>
          <a:xfrm>
            <a:off x="320675" y="810686"/>
            <a:ext cx="8450746" cy="506661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700">
                <a:extLst>
                  <a:ext uri="http://customooxmlschemas.google.com/">
                    <go:slidesCustomData xmlns:go="http://customooxmlschemas.google.com/" textRoundtripDataId="2"/>
                  </a:ext>
                </a:extLst>
              </a:rPr>
              <a:t>Um nome de domínio é um nome exclusivo que forma a base dos URLs (Localizadores Uniformes de Recursos) que as pessoas usam para encontrar recursos na Internet (ex.: páginas da web, servidores de e-mail, imagens e vídeos).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182880" lvl="0" marL="274320" rtl="0" algn="l">
              <a:lnSpc>
                <a:spcPct val="100000"/>
              </a:lnSpc>
              <a:spcBef>
                <a:spcPts val="360"/>
              </a:spcBef>
              <a:spcAft>
                <a:spcPts val="0"/>
              </a:spcAft>
              <a:buClr>
                <a:schemeClr val="accent3"/>
              </a:buClr>
              <a:buSzPts val="1530"/>
              <a:buFont typeface="Merriweather Sans"/>
              <a:buChar char="*"/>
            </a:pPr>
            <a:r>
              <a:rPr lang="en-US" sz="1700">
                <a:extLst>
                  <a:ext uri="http://customooxmlschemas.google.com/">
                    <go:slidesCustomData xmlns:go="http://customooxmlschemas.google.com/" textRoundtripDataId="3"/>
                  </a:ext>
                </a:extLst>
              </a:rPr>
              <a:t>O nome de domínio em si identifica um endereço específico na Internet que pertence a uma entidade, como uma empresa, organização, instituição ou indivíduo.</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182880" lvl="0" marL="274320" rtl="0" algn="l">
              <a:lnSpc>
                <a:spcPct val="100000"/>
              </a:lnSpc>
              <a:spcBef>
                <a:spcPts val="360"/>
              </a:spcBef>
              <a:spcAft>
                <a:spcPts val="0"/>
              </a:spcAft>
              <a:buClr>
                <a:schemeClr val="accent3"/>
              </a:buClr>
              <a:buSzPts val="1530"/>
              <a:buFont typeface="Merriweather Sans"/>
              <a:buChar char="*"/>
            </a:pPr>
            <a:r>
              <a:rPr lang="en-US" sz="1700"/>
              <a:t>Cada dispositivo conectado à Internet tem um endereço IP exclusivo. Por exemplo, o nome de domínio: </a:t>
            </a:r>
            <a:r>
              <a:rPr lang="en-US" sz="1700">
                <a:solidFill>
                  <a:srgbClr val="00B0F0"/>
                </a:solidFill>
              </a:rPr>
              <a:t>icann.org</a:t>
            </a:r>
            <a:r>
              <a:rPr lang="en-US" sz="1700"/>
              <a:t> tem o endereço IP:</a:t>
            </a:r>
            <a:br>
              <a:rPr lang="en-US" sz="1700"/>
            </a:br>
            <a:br>
              <a:rPr lang="en-US" sz="1700"/>
            </a:br>
            <a:r>
              <a:rPr lang="en-US" sz="1700"/>
              <a:t> </a:t>
            </a:r>
            <a:r>
              <a:rPr lang="en-US" sz="1700">
                <a:solidFill>
                  <a:srgbClr val="00B0F0"/>
                </a:solidFill>
              </a:rPr>
              <a:t>192.0.43.7</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solidFill>
                <a:srgbClr val="00B0F0"/>
              </a:solidFill>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700"/>
              <a:t>Coletivamente os nomes de domínio e os endereços IP (Protocolo da Internet) nos ajudam a navegar na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182880" lvl="0" marL="274320" rtl="0" algn="l">
              <a:lnSpc>
                <a:spcPct val="100000"/>
              </a:lnSpc>
              <a:spcBef>
                <a:spcPts val="360"/>
              </a:spcBef>
              <a:spcAft>
                <a:spcPts val="0"/>
              </a:spcAft>
              <a:buClr>
                <a:schemeClr val="accent3"/>
              </a:buClr>
              <a:buSzPts val="1530"/>
              <a:buFont typeface="Merriweather Sans"/>
              <a:buChar char="*"/>
            </a:pPr>
            <a:r>
              <a:rPr lang="en-US" sz="1700">
                <a:extLst>
                  <a:ext uri="http://customooxmlschemas.google.com/">
                    <go:slidesCustomData xmlns:go="http://customooxmlschemas.google.com/" textRoundtripDataId="4"/>
                  </a:ext>
                </a:extLst>
              </a:rPr>
              <a:t>A ICANN (Corporação da Internet para Atribuição de Nomes e Números) ajuda a coordenar e administrar esses identificadores exclusivos em todo o mundo. A missão da ICANN é ajudar a garantir uma Internet global estável, segura e unificada.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cxnSp>
        <p:nvCxnSpPr>
          <p:cNvPr id="771" name="Google Shape;771;p38"/>
          <p:cNvCxnSpPr/>
          <p:nvPr/>
        </p:nvCxnSpPr>
        <p:spPr>
          <a:xfrm>
            <a:off x="8681229" y="2125266"/>
            <a:ext cx="0" cy="704230"/>
          </a:xfrm>
          <a:prstGeom prst="straightConnector1">
            <a:avLst/>
          </a:prstGeom>
          <a:noFill/>
          <a:ln cap="rnd" cmpd="sng" w="38100">
            <a:solidFill>
              <a:srgbClr val="114E84"/>
            </a:solidFill>
            <a:prstDash val="dot"/>
            <a:round/>
            <a:headEnd len="sm" w="sm" type="none"/>
            <a:tailEnd len="sm" w="sm" type="none"/>
          </a:ln>
        </p:spPr>
      </p:cxnSp>
      <p:sp>
        <p:nvSpPr>
          <p:cNvPr id="772" name="Google Shape;772;p38"/>
          <p:cNvSpPr txBox="1"/>
          <p:nvPr/>
        </p:nvSpPr>
        <p:spPr>
          <a:xfrm>
            <a:off x="489152" y="1882383"/>
            <a:ext cx="1480690" cy="192360"/>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NOV 2024</a:t>
            </a:r>
            <a:endParaRPr/>
          </a:p>
        </p:txBody>
      </p:sp>
      <p:sp>
        <p:nvSpPr>
          <p:cNvPr id="773" name="Google Shape;773;p38"/>
          <p:cNvSpPr txBox="1"/>
          <p:nvPr/>
        </p:nvSpPr>
        <p:spPr>
          <a:xfrm>
            <a:off x="6257342" y="1882383"/>
            <a:ext cx="1136668" cy="192360"/>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APRIL 2026</a:t>
            </a:r>
            <a:endParaRPr/>
          </a:p>
        </p:txBody>
      </p:sp>
      <p:cxnSp>
        <p:nvCxnSpPr>
          <p:cNvPr id="774" name="Google Shape;774;p38"/>
          <p:cNvCxnSpPr/>
          <p:nvPr/>
        </p:nvCxnSpPr>
        <p:spPr>
          <a:xfrm>
            <a:off x="461560" y="2125266"/>
            <a:ext cx="0" cy="704230"/>
          </a:xfrm>
          <a:prstGeom prst="straightConnector1">
            <a:avLst/>
          </a:prstGeom>
          <a:noFill/>
          <a:ln cap="rnd" cmpd="sng" w="38100">
            <a:solidFill>
              <a:srgbClr val="F1633E"/>
            </a:solidFill>
            <a:prstDash val="dot"/>
            <a:round/>
            <a:headEnd len="sm" w="sm" type="none"/>
            <a:tailEnd len="sm" w="sm" type="none"/>
          </a:ln>
        </p:spPr>
      </p:cxnSp>
      <p:cxnSp>
        <p:nvCxnSpPr>
          <p:cNvPr id="775" name="Google Shape;775;p38"/>
          <p:cNvCxnSpPr/>
          <p:nvPr/>
        </p:nvCxnSpPr>
        <p:spPr>
          <a:xfrm>
            <a:off x="6219876" y="2125266"/>
            <a:ext cx="0" cy="704230"/>
          </a:xfrm>
          <a:prstGeom prst="straightConnector1">
            <a:avLst/>
          </a:prstGeom>
          <a:noFill/>
          <a:ln cap="rnd" cmpd="sng" w="38100">
            <a:solidFill>
              <a:srgbClr val="114E84"/>
            </a:solidFill>
            <a:prstDash val="dot"/>
            <a:round/>
            <a:headEnd len="sm" w="sm" type="none"/>
            <a:tailEnd len="sm" w="sm" type="none"/>
          </a:ln>
        </p:spPr>
      </p:cxnSp>
      <p:sp>
        <p:nvSpPr>
          <p:cNvPr id="776" name="Google Shape;776;p38"/>
          <p:cNvSpPr txBox="1"/>
          <p:nvPr/>
        </p:nvSpPr>
        <p:spPr>
          <a:xfrm>
            <a:off x="7775030" y="1882383"/>
            <a:ext cx="915053" cy="192360"/>
          </a:xfrm>
          <a:prstGeom prst="rect">
            <a:avLst/>
          </a:prstGeom>
          <a:noFill/>
          <a:ln>
            <a:noFill/>
          </a:ln>
        </p:spPr>
        <p:txBody>
          <a:bodyPr anchorCtr="0" anchor="t" bIns="0" lIns="0" spcFirstLastPara="1" rIns="0" wrap="square" tIns="0">
            <a:spAutoFit/>
          </a:bodyPr>
          <a:lstStyle/>
          <a:p>
            <a:pPr indent="0" lvl="0" marL="0" marR="0" rtl="0"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T3 2026</a:t>
            </a:r>
            <a:endParaRPr/>
          </a:p>
        </p:txBody>
      </p:sp>
      <p:sp>
        <p:nvSpPr>
          <p:cNvPr id="777" name="Google Shape;777;p38"/>
          <p:cNvSpPr txBox="1"/>
          <p:nvPr/>
        </p:nvSpPr>
        <p:spPr>
          <a:xfrm>
            <a:off x="2870451" y="1882375"/>
            <a:ext cx="1136700" cy="231000"/>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DEC 2025</a:t>
            </a:r>
            <a:endParaRPr/>
          </a:p>
        </p:txBody>
      </p:sp>
      <p:cxnSp>
        <p:nvCxnSpPr>
          <p:cNvPr id="778" name="Google Shape;778;p38"/>
          <p:cNvCxnSpPr/>
          <p:nvPr/>
        </p:nvCxnSpPr>
        <p:spPr>
          <a:xfrm>
            <a:off x="2849986" y="2146286"/>
            <a:ext cx="0" cy="683210"/>
          </a:xfrm>
          <a:prstGeom prst="straightConnector1">
            <a:avLst/>
          </a:prstGeom>
          <a:noFill/>
          <a:ln cap="rnd" cmpd="sng" w="38100">
            <a:solidFill>
              <a:srgbClr val="7030A0"/>
            </a:solidFill>
            <a:prstDash val="dot"/>
            <a:round/>
            <a:headEnd len="sm" w="sm" type="none"/>
            <a:tailEnd len="sm" w="sm" type="none"/>
          </a:ln>
        </p:spPr>
      </p:cxnSp>
      <p:sp>
        <p:nvSpPr>
          <p:cNvPr id="779" name="Google Shape;779;p38"/>
          <p:cNvSpPr/>
          <p:nvPr/>
        </p:nvSpPr>
        <p:spPr>
          <a:xfrm>
            <a:off x="431800" y="2636273"/>
            <a:ext cx="3960000" cy="2255639"/>
          </a:xfrm>
          <a:prstGeom prst="rect">
            <a:avLst/>
          </a:prstGeom>
          <a:solidFill>
            <a:srgbClr val="F1633E"/>
          </a:solidFill>
          <a:ln>
            <a:noFill/>
          </a:ln>
        </p:spPr>
        <p:txBody>
          <a:bodyPr anchorCtr="0" anchor="t" bIns="45700" lIns="360000" spcFirstLastPara="1" rIns="360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2A49"/>
                </a:solidFill>
                <a:latin typeface="Arial"/>
                <a:ea typeface="Arial"/>
                <a:cs typeface="Arial"/>
                <a:sym typeface="Arial"/>
              </a:rPr>
              <a:t>Envio de</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inscrições para o</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Programa de Apoio</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para Solicitantes</a:t>
            </a:r>
            <a:endParaRPr/>
          </a:p>
        </p:txBody>
      </p:sp>
      <p:sp>
        <p:nvSpPr>
          <p:cNvPr id="780" name="Google Shape;780;p38"/>
          <p:cNvSpPr/>
          <p:nvPr/>
        </p:nvSpPr>
        <p:spPr>
          <a:xfrm>
            <a:off x="2836309" y="2636274"/>
            <a:ext cx="5857611" cy="1980374"/>
          </a:xfrm>
          <a:prstGeom prst="rect">
            <a:avLst/>
          </a:prstGeom>
          <a:solidFill>
            <a:srgbClr val="7030A0"/>
          </a:solidFill>
          <a:ln>
            <a:noFill/>
          </a:ln>
        </p:spPr>
        <p:txBody>
          <a:bodyPr anchorCtr="0" anchor="t" bIns="45700" lIns="360000" spcFirstLastPara="1" rIns="324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Manual</a:t>
            </a:r>
            <a:br>
              <a:rPr b="1" i="0" lang="en-US" sz="1600" u="none" cap="none" strike="noStrike">
                <a:solidFill>
                  <a:schemeClr val="lt1"/>
                </a:solidFill>
                <a:latin typeface="Arial"/>
                <a:ea typeface="Arial"/>
                <a:cs typeface="Arial"/>
                <a:sym typeface="Arial"/>
              </a:rPr>
            </a:br>
            <a:r>
              <a:rPr b="1" i="0" lang="en-US" sz="1600" u="none" cap="none" strike="noStrike">
                <a:solidFill>
                  <a:schemeClr val="lt1"/>
                </a:solidFill>
                <a:latin typeface="Arial"/>
                <a:ea typeface="Arial"/>
                <a:cs typeface="Arial"/>
                <a:sym typeface="Arial"/>
              </a:rPr>
              <a:t>do Solicitante</a:t>
            </a:r>
            <a:endParaRPr/>
          </a:p>
        </p:txBody>
      </p:sp>
      <p:sp>
        <p:nvSpPr>
          <p:cNvPr id="781" name="Google Shape;781;p38"/>
          <p:cNvSpPr txBox="1"/>
          <p:nvPr>
            <p:ph type="title"/>
          </p:nvPr>
        </p:nvSpPr>
        <p:spPr>
          <a:xfrm>
            <a:off x="431798" y="900114"/>
            <a:ext cx="5836799" cy="53208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Datas importantes</a:t>
            </a:r>
            <a:endParaRPr/>
          </a:p>
        </p:txBody>
      </p:sp>
      <p:sp>
        <p:nvSpPr>
          <p:cNvPr id="782" name="Google Shape;782;p38"/>
          <p:cNvSpPr/>
          <p:nvPr/>
        </p:nvSpPr>
        <p:spPr>
          <a:xfrm>
            <a:off x="6182228" y="2636274"/>
            <a:ext cx="2520000" cy="1700260"/>
          </a:xfrm>
          <a:prstGeom prst="rect">
            <a:avLst/>
          </a:prstGeom>
          <a:solidFill>
            <a:srgbClr val="114E84"/>
          </a:solidFill>
          <a:ln>
            <a:noFill/>
          </a:ln>
        </p:spPr>
        <p:txBody>
          <a:bodyPr anchorCtr="0" anchor="t" bIns="45700" lIns="360000" spcFirstLastPara="1" rIns="324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Envio de solicitações de gTLDs</a:t>
            </a:r>
            <a:endParaRPr b="1" i="0" sz="1600" u="none" cap="none" strike="noStrike">
              <a:solidFill>
                <a:schemeClr val="lt1"/>
              </a:solidFill>
              <a:latin typeface="Arial"/>
              <a:ea typeface="Arial"/>
              <a:cs typeface="Arial"/>
              <a:sym typeface="Arial"/>
            </a:endParaRPr>
          </a:p>
        </p:txBody>
      </p:sp>
      <p:pic>
        <p:nvPicPr>
          <p:cNvPr id="783" name="Google Shape;783;p38"/>
          <p:cNvPicPr preferRelativeResize="0"/>
          <p:nvPr/>
        </p:nvPicPr>
        <p:blipFill rotWithShape="1">
          <a:blip r:embed="rId3">
            <a:alphaModFix/>
          </a:blip>
          <a:srcRect b="0" l="0" r="0" t="0"/>
          <a:stretch/>
        </p:blipFill>
        <p:spPr>
          <a:xfrm>
            <a:off x="802969" y="2934283"/>
            <a:ext cx="513730" cy="432000"/>
          </a:xfrm>
          <a:prstGeom prst="rect">
            <a:avLst/>
          </a:prstGeom>
          <a:noFill/>
          <a:ln>
            <a:noFill/>
          </a:ln>
        </p:spPr>
      </p:pic>
      <p:pic>
        <p:nvPicPr>
          <p:cNvPr id="784" name="Google Shape;784;p38"/>
          <p:cNvPicPr preferRelativeResize="0"/>
          <p:nvPr/>
        </p:nvPicPr>
        <p:blipFill rotWithShape="1">
          <a:blip r:embed="rId4">
            <a:alphaModFix/>
          </a:blip>
          <a:srcRect b="0" l="0" r="0" t="0"/>
          <a:stretch/>
        </p:blipFill>
        <p:spPr>
          <a:xfrm>
            <a:off x="6540549" y="2921683"/>
            <a:ext cx="389466" cy="457200"/>
          </a:xfrm>
          <a:prstGeom prst="rect">
            <a:avLst/>
          </a:prstGeom>
          <a:noFill/>
          <a:ln>
            <a:noFill/>
          </a:ln>
        </p:spPr>
      </p:pic>
      <p:cxnSp>
        <p:nvCxnSpPr>
          <p:cNvPr id="785" name="Google Shape;785;p38"/>
          <p:cNvCxnSpPr/>
          <p:nvPr/>
        </p:nvCxnSpPr>
        <p:spPr>
          <a:xfrm>
            <a:off x="0" y="2653103"/>
            <a:ext cx="9144000" cy="0"/>
          </a:xfrm>
          <a:prstGeom prst="straightConnector1">
            <a:avLst/>
          </a:prstGeom>
          <a:noFill/>
          <a:ln cap="rnd" cmpd="sng" w="38100">
            <a:solidFill>
              <a:srgbClr val="002A49"/>
            </a:solidFill>
            <a:prstDash val="dot"/>
            <a:round/>
            <a:headEnd len="sm" w="sm" type="none"/>
            <a:tailEnd len="sm" w="sm" type="none"/>
          </a:ln>
        </p:spPr>
      </p:cxnSp>
      <p:sp>
        <p:nvSpPr>
          <p:cNvPr id="786" name="Google Shape;786;p38"/>
          <p:cNvSpPr txBox="1"/>
          <p:nvPr/>
        </p:nvSpPr>
        <p:spPr>
          <a:xfrm>
            <a:off x="929231" y="5186343"/>
            <a:ext cx="2046722"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Período de envio</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de inscrições</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para o ASP </a:t>
            </a:r>
            <a:r>
              <a:rPr b="1" i="0" lang="en-US" sz="1600" u="none" cap="none" strike="noStrike">
                <a:solidFill>
                  <a:srgbClr val="0B3458"/>
                </a:solidFill>
                <a:latin typeface="Arial"/>
                <a:ea typeface="Arial"/>
                <a:cs typeface="Arial"/>
                <a:sym typeface="Arial"/>
              </a:rPr>
              <a:t>(19 nov. 2024 – 19 nov. 2025)</a:t>
            </a:r>
            <a:endParaRPr/>
          </a:p>
        </p:txBody>
      </p:sp>
      <p:cxnSp>
        <p:nvCxnSpPr>
          <p:cNvPr id="787" name="Google Shape;787;p38"/>
          <p:cNvCxnSpPr/>
          <p:nvPr/>
        </p:nvCxnSpPr>
        <p:spPr>
          <a:xfrm>
            <a:off x="802969" y="4616648"/>
            <a:ext cx="0" cy="1506152"/>
          </a:xfrm>
          <a:prstGeom prst="straightConnector1">
            <a:avLst/>
          </a:prstGeom>
          <a:noFill/>
          <a:ln cap="flat" cmpd="sng" w="15875">
            <a:solidFill>
              <a:srgbClr val="F1633E"/>
            </a:solidFill>
            <a:prstDash val="solid"/>
            <a:round/>
            <a:headEnd len="sm" w="sm" type="none"/>
            <a:tailEnd len="sm" w="sm" type="none"/>
          </a:ln>
        </p:spPr>
      </p:cxnSp>
      <p:sp>
        <p:nvSpPr>
          <p:cNvPr id="788" name="Google Shape;788;p38"/>
          <p:cNvSpPr txBox="1"/>
          <p:nvPr/>
        </p:nvSpPr>
        <p:spPr>
          <a:xfrm>
            <a:off x="3352942" y="5186343"/>
            <a:ext cx="2815104"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O Manual do Solicitante é um recurso essencial para o programa e deverá estar disponível em </a:t>
            </a:r>
            <a:r>
              <a:rPr b="1" i="0" lang="en-US" sz="1600" u="none" cap="none" strike="noStrike">
                <a:solidFill>
                  <a:srgbClr val="0B3458"/>
                </a:solidFill>
                <a:latin typeface="Arial"/>
                <a:ea typeface="Arial"/>
                <a:cs typeface="Arial"/>
                <a:sym typeface="Arial"/>
              </a:rPr>
              <a:t>dezembro de 2025</a:t>
            </a:r>
            <a:r>
              <a:rPr b="0" i="0" lang="en-US" sz="1600" u="none" cap="none" strike="noStrike">
                <a:solidFill>
                  <a:srgbClr val="0B3458"/>
                </a:solidFill>
                <a:latin typeface="Arial"/>
                <a:ea typeface="Arial"/>
                <a:cs typeface="Arial"/>
                <a:sym typeface="Arial"/>
              </a:rPr>
              <a:t>.</a:t>
            </a:r>
            <a:endParaRPr/>
          </a:p>
        </p:txBody>
      </p:sp>
      <p:cxnSp>
        <p:nvCxnSpPr>
          <p:cNvPr id="789" name="Google Shape;789;p38"/>
          <p:cNvCxnSpPr/>
          <p:nvPr/>
        </p:nvCxnSpPr>
        <p:spPr>
          <a:xfrm>
            <a:off x="3226680" y="4286143"/>
            <a:ext cx="0" cy="1836657"/>
          </a:xfrm>
          <a:prstGeom prst="straightConnector1">
            <a:avLst/>
          </a:prstGeom>
          <a:noFill/>
          <a:ln cap="flat" cmpd="sng" w="15875">
            <a:solidFill>
              <a:srgbClr val="7030A0"/>
            </a:solidFill>
            <a:prstDash val="solid"/>
            <a:round/>
            <a:headEnd len="sm" w="sm" type="none"/>
            <a:tailEnd len="sm" w="sm" type="none"/>
          </a:ln>
        </p:spPr>
      </p:cxnSp>
      <p:sp>
        <p:nvSpPr>
          <p:cNvPr id="790" name="Google Shape;790;p38"/>
          <p:cNvSpPr txBox="1"/>
          <p:nvPr/>
        </p:nvSpPr>
        <p:spPr>
          <a:xfrm>
            <a:off x="6691053" y="5186343"/>
            <a:ext cx="2046725"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O período para o envio de solicitações de novos gTLDs deverá ser iniciado em </a:t>
            </a:r>
            <a:r>
              <a:rPr b="1" i="0" lang="en-US" sz="1600" u="none" cap="none" strike="noStrike">
                <a:solidFill>
                  <a:srgbClr val="0B3458"/>
                </a:solidFill>
                <a:latin typeface="Arial"/>
                <a:ea typeface="Arial"/>
                <a:cs typeface="Arial"/>
                <a:sym typeface="Arial"/>
              </a:rPr>
              <a:t>abril de 2026</a:t>
            </a:r>
            <a:r>
              <a:rPr b="0" i="0" lang="en-US" sz="1600" u="none" cap="none" strike="noStrike">
                <a:solidFill>
                  <a:srgbClr val="0B3458"/>
                </a:solidFill>
                <a:latin typeface="Arial"/>
                <a:ea typeface="Arial"/>
                <a:cs typeface="Arial"/>
                <a:sym typeface="Arial"/>
              </a:rPr>
              <a:t>.</a:t>
            </a:r>
            <a:endParaRPr/>
          </a:p>
        </p:txBody>
      </p:sp>
      <p:cxnSp>
        <p:nvCxnSpPr>
          <p:cNvPr id="791" name="Google Shape;791;p38"/>
          <p:cNvCxnSpPr/>
          <p:nvPr/>
        </p:nvCxnSpPr>
        <p:spPr>
          <a:xfrm>
            <a:off x="6564791" y="4286143"/>
            <a:ext cx="0" cy="1836657"/>
          </a:xfrm>
          <a:prstGeom prst="straightConnector1">
            <a:avLst/>
          </a:prstGeom>
          <a:noFill/>
          <a:ln cap="flat" cmpd="sng" w="15875">
            <a:solidFill>
              <a:srgbClr val="114E84"/>
            </a:solidFill>
            <a:prstDash val="solid"/>
            <a:round/>
            <a:headEnd len="sm" w="sm" type="none"/>
            <a:tailEnd len="sm" w="sm" type="none"/>
          </a:ln>
        </p:spPr>
      </p:cxnSp>
      <p:sp>
        <p:nvSpPr>
          <p:cNvPr id="792" name="Google Shape;792;p3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3" name="Google Shape;793;p38"/>
          <p:cNvPicPr preferRelativeResize="0"/>
          <p:nvPr/>
        </p:nvPicPr>
        <p:blipFill rotWithShape="1">
          <a:blip r:embed="rId5">
            <a:alphaModFix/>
          </a:blip>
          <a:srcRect b="0" l="0" r="0" t="0"/>
          <a:stretch/>
        </p:blipFill>
        <p:spPr>
          <a:xfrm>
            <a:off x="3226680" y="2946883"/>
            <a:ext cx="455351" cy="432000"/>
          </a:xfrm>
          <a:prstGeom prst="rect">
            <a:avLst/>
          </a:prstGeom>
          <a:noFill/>
          <a:ln>
            <a:noFill/>
          </a:ln>
        </p:spPr>
      </p:pic>
      <p:sp>
        <p:nvSpPr>
          <p:cNvPr id="794" name="Google Shape;794;p38"/>
          <p:cNvSpPr txBox="1"/>
          <p:nvPr/>
        </p:nvSpPr>
        <p:spPr>
          <a:xfrm>
            <a:off x="757642" y="6427582"/>
            <a:ext cx="33083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As datas estão sujeitas a alterações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76"/>
          <p:cNvSpPr txBox="1"/>
          <p:nvPr>
            <p:ph type="title"/>
          </p:nvPr>
        </p:nvSpPr>
        <p:spPr>
          <a:xfrm>
            <a:off x="4076240" y="1021298"/>
            <a:ext cx="4966465" cy="55411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Fique por dentro.</a:t>
            </a:r>
            <a:endParaRPr/>
          </a:p>
        </p:txBody>
      </p:sp>
      <p:sp>
        <p:nvSpPr>
          <p:cNvPr id="800" name="Google Shape;800;p76"/>
          <p:cNvSpPr txBox="1"/>
          <p:nvPr/>
        </p:nvSpPr>
        <p:spPr>
          <a:xfrm>
            <a:off x="4076240" y="1775149"/>
            <a:ext cx="43827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Inscreva-se na </a:t>
            </a:r>
            <a:r>
              <a:rPr b="1" i="0" lang="en-US" sz="1800" u="none" cap="none" strike="noStrike">
                <a:solidFill>
                  <a:srgbClr val="000000"/>
                </a:solidFill>
                <a:latin typeface="Arial"/>
                <a:ea typeface="Arial"/>
                <a:cs typeface="Arial"/>
                <a:sym typeface="Arial"/>
                <a:extLst>
                  <a:ext uri="http://customooxmlschemas.google.com/">
                    <go:slidesCustomData xmlns:go="http://customooxmlschemas.google.com/" textRoundtripDataId="14"/>
                  </a:ext>
                </a:extLst>
              </a:rPr>
              <a:t>lista de e-mail</a:t>
            </a:r>
            <a:r>
              <a:rPr b="0" i="0" lang="en-US" sz="1800" u="none" cap="none" strike="noStrike">
                <a:solidFill>
                  <a:srgbClr val="000000"/>
                </a:solidFill>
                <a:latin typeface="Arial"/>
                <a:ea typeface="Arial"/>
                <a:cs typeface="Arial"/>
                <a:sym typeface="Arial"/>
              </a:rPr>
              <a:t> enviando um e-mail para: </a:t>
            </a:r>
            <a:r>
              <a:rPr b="0" i="0" lang="en-US" sz="1800" u="sng" cap="none" strike="noStrike">
                <a:solidFill>
                  <a:schemeClr val="dk2"/>
                </a:solidFill>
                <a:latin typeface="Arial"/>
                <a:ea typeface="Arial"/>
                <a:cs typeface="Arial"/>
                <a:sym typeface="Arial"/>
                <a:hlinkClick r:id="rId3">
                  <a:extLst>
                    <a:ext uri="{A12FA001-AC4F-418D-AE19-62706E023703}">
                      <ahyp:hlinkClr val="tx"/>
                    </a:ext>
                  </a:extLst>
                </a:hlinkClick>
                <a:extLst>
                  <a:ext uri="http://customooxmlschemas.google.com/">
                    <go:slidesCustomData xmlns:go="http://customooxmlschemas.google.com/" textRoundtripDataId="15"/>
                  </a:ext>
                </a:extLst>
              </a:rPr>
              <a:t>nextroundinfo@icann.org</a:t>
            </a:r>
            <a:r>
              <a:rPr b="0" i="0" lang="en-US" sz="1800" u="none" cap="none" strike="noStrike">
                <a:solidFill>
                  <a:schemeClr val="dk2"/>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Consultas gerais: </a:t>
            </a:r>
            <a:r>
              <a:rPr b="0" i="0" lang="en-US" sz="1800" u="sng" cap="none" strike="noStrike">
                <a:solidFill>
                  <a:schemeClr val="hlink"/>
                </a:solidFill>
                <a:latin typeface="Arial"/>
                <a:ea typeface="Arial"/>
                <a:cs typeface="Arial"/>
                <a:sym typeface="Arial"/>
                <a:hlinkClick r:id="rId4"/>
              </a:rPr>
              <a:t>globalsupport@icann.org</a:t>
            </a:r>
            <a:r>
              <a:rPr b="0" i="0" lang="en-US" sz="1800" u="none" cap="none" strike="noStrike">
                <a:solidFill>
                  <a:srgbClr val="0B3458"/>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Atualizações e notícias</a:t>
            </a:r>
            <a:r>
              <a:rPr b="0" i="0" lang="en-US" sz="1800" u="none" cap="none" strike="noStrike">
                <a:solidFill>
                  <a:srgbClr val="000000"/>
                </a:solidFill>
                <a:latin typeface="Arial"/>
                <a:ea typeface="Arial"/>
                <a:cs typeface="Arial"/>
                <a:sym typeface="Arial"/>
              </a:rPr>
              <a:t>: </a:t>
            </a: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https://newgtldprogram.icann.org</a:t>
            </a:r>
            <a:r>
              <a:rPr b="0" i="0" lang="en-US" sz="1800" u="none" cap="none" strike="noStrike">
                <a:solidFill>
                  <a:schemeClr val="dk2"/>
                </a:solidFill>
                <a:latin typeface="Arial"/>
                <a:ea typeface="Arial"/>
                <a:cs typeface="Arial"/>
                <a:sym typeface="Arial"/>
              </a:rPr>
              <a:t> </a:t>
            </a:r>
            <a:endParaRPr/>
          </a:p>
        </p:txBody>
      </p:sp>
      <p:grpSp>
        <p:nvGrpSpPr>
          <p:cNvPr id="801" name="Google Shape;801;p76"/>
          <p:cNvGrpSpPr/>
          <p:nvPr/>
        </p:nvGrpSpPr>
        <p:grpSpPr>
          <a:xfrm>
            <a:off x="1295017" y="1021298"/>
            <a:ext cx="2142246" cy="4663628"/>
            <a:chOff x="1295017" y="1021298"/>
            <a:chExt cx="2142246" cy="4663628"/>
          </a:xfrm>
        </p:grpSpPr>
        <p:sp>
          <p:nvSpPr>
            <p:cNvPr id="802" name="Google Shape;802;p76"/>
            <p:cNvSpPr/>
            <p:nvPr/>
          </p:nvSpPr>
          <p:spPr>
            <a:xfrm>
              <a:off x="1327175" y="1071446"/>
              <a:ext cx="2068169" cy="4559810"/>
            </a:xfrm>
            <a:prstGeom prst="roundRect">
              <a:avLst>
                <a:gd fmla="val 10262" name="adj"/>
              </a:avLst>
            </a:prstGeom>
            <a:blipFill rotWithShape="1">
              <a:blip r:embed="rId6">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03" name="Google Shape;803;p76"/>
            <p:cNvPicPr preferRelativeResize="0"/>
            <p:nvPr/>
          </p:nvPicPr>
          <p:blipFill rotWithShape="1">
            <a:blip r:embed="rId7">
              <a:alphaModFix/>
            </a:blip>
            <a:srcRect b="0" l="0" r="0" t="0"/>
            <a:stretch/>
          </p:blipFill>
          <p:spPr>
            <a:xfrm>
              <a:off x="1295017" y="1021298"/>
              <a:ext cx="2142246" cy="4663628"/>
            </a:xfrm>
            <a:prstGeom prst="rect">
              <a:avLst/>
            </a:prstGeom>
            <a:noFill/>
            <a:ln>
              <a:noFill/>
            </a:ln>
          </p:spPr>
        </p:pic>
      </p:grpSp>
      <p:sp>
        <p:nvSpPr>
          <p:cNvPr id="804" name="Google Shape;804;p76"/>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grpSp>
        <p:nvGrpSpPr>
          <p:cNvPr id="809" name="Google Shape;809;p77"/>
          <p:cNvGrpSpPr/>
          <p:nvPr/>
        </p:nvGrpSpPr>
        <p:grpSpPr>
          <a:xfrm>
            <a:off x="1295017" y="1021298"/>
            <a:ext cx="2142246" cy="4663628"/>
            <a:chOff x="1295017" y="1021298"/>
            <a:chExt cx="2142246" cy="4663628"/>
          </a:xfrm>
        </p:grpSpPr>
        <p:sp>
          <p:nvSpPr>
            <p:cNvPr id="810" name="Google Shape;810;p77"/>
            <p:cNvSpPr/>
            <p:nvPr/>
          </p:nvSpPr>
          <p:spPr>
            <a:xfrm>
              <a:off x="1335488" y="1079759"/>
              <a:ext cx="2068169" cy="4559810"/>
            </a:xfrm>
            <a:prstGeom prst="roundRect">
              <a:avLst>
                <a:gd fmla="val 10262" name="adj"/>
              </a:avLst>
            </a:prstGeom>
            <a:blipFill rotWithShape="1">
              <a:blip r:embed="rId3">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11" name="Google Shape;811;p77"/>
            <p:cNvPicPr preferRelativeResize="0"/>
            <p:nvPr/>
          </p:nvPicPr>
          <p:blipFill rotWithShape="1">
            <a:blip r:embed="rId4">
              <a:alphaModFix/>
            </a:blip>
            <a:srcRect b="0" l="0" r="0" t="0"/>
            <a:stretch/>
          </p:blipFill>
          <p:spPr>
            <a:xfrm>
              <a:off x="1295017" y="1021298"/>
              <a:ext cx="2142246" cy="4663628"/>
            </a:xfrm>
            <a:prstGeom prst="rect">
              <a:avLst/>
            </a:prstGeom>
            <a:noFill/>
            <a:ln>
              <a:noFill/>
            </a:ln>
          </p:spPr>
        </p:pic>
      </p:grpSp>
      <p:sp>
        <p:nvSpPr>
          <p:cNvPr id="812" name="Google Shape;812;p77"/>
          <p:cNvSpPr txBox="1"/>
          <p:nvPr>
            <p:ph type="title"/>
          </p:nvPr>
        </p:nvSpPr>
        <p:spPr>
          <a:xfrm>
            <a:off x="4076241" y="1021298"/>
            <a:ext cx="4660136" cy="95072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Recursos úteis para candidatos ao ASP</a:t>
            </a:r>
            <a:endParaRPr/>
          </a:p>
        </p:txBody>
      </p:sp>
      <p:sp>
        <p:nvSpPr>
          <p:cNvPr id="813" name="Google Shape;813;p77"/>
          <p:cNvSpPr txBox="1"/>
          <p:nvPr/>
        </p:nvSpPr>
        <p:spPr>
          <a:xfrm>
            <a:off x="4076241" y="2204806"/>
            <a:ext cx="4660135" cy="3482492"/>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Site do Programa de Apoio para Solicitantes</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6">
                  <a:extLst>
                    <a:ext uri="{A12FA001-AC4F-418D-AE19-62706E023703}">
                      <ahyp:hlinkClr val="tx"/>
                    </a:ext>
                  </a:extLst>
                </a:hlinkClick>
              </a:rPr>
              <a:t>Manual do Programa de Apoio para Solicitantes</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7">
                  <a:extLst>
                    <a:ext uri="{A12FA001-AC4F-418D-AE19-62706E023703}">
                      <ahyp:hlinkClr val="tx"/>
                    </a:ext>
                  </a:extLst>
                </a:hlinkClick>
              </a:rPr>
              <a:t>Página wiki do subgrupo da IRT</a:t>
            </a:r>
            <a:br>
              <a:rPr b="0" i="0" lang="en-US" sz="1800" u="sng" cap="none" strike="noStrike">
                <a:solidFill>
                  <a:schemeClr val="dk2"/>
                </a:solidFill>
                <a:latin typeface="Arial"/>
                <a:ea typeface="Arial"/>
                <a:cs typeface="Arial"/>
                <a:sym typeface="Arial"/>
                <a:hlinkClick r:id="rId8">
                  <a:extLst>
                    <a:ext uri="{A12FA001-AC4F-418D-AE19-62706E023703}">
                      <ahyp:hlinkClr val="tx"/>
                    </a:ext>
                  </a:extLst>
                </a:hlinkClick>
              </a:rPr>
            </a:br>
            <a:r>
              <a:rPr b="0" i="0" lang="en-US" sz="1800" u="sng" cap="none" strike="noStrike">
                <a:solidFill>
                  <a:schemeClr val="dk2"/>
                </a:solidFill>
                <a:latin typeface="Arial"/>
                <a:ea typeface="Arial"/>
                <a:cs typeface="Arial"/>
                <a:sym typeface="Arial"/>
                <a:hlinkClick r:id="rId9">
                  <a:extLst>
                    <a:ext uri="{A12FA001-AC4F-418D-AE19-62706E023703}">
                      <ahyp:hlinkClr val="tx"/>
                    </a:ext>
                  </a:extLst>
                </a:hlinkClick>
              </a:rPr>
              <a:t>do Programa de Apoio para Solicitantes</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0">
                  <a:extLst>
                    <a:ext uri="{A12FA001-AC4F-418D-AE19-62706E023703}">
                      <ahyp:hlinkClr val="tx"/>
                    </a:ext>
                  </a:extLst>
                </a:hlinkClick>
              </a:rPr>
              <a:t>Informações históricas sobre o Programa de Apoio para Solicitantes</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rPr>
              <a:t>Casos de uso </a:t>
            </a:r>
            <a:r>
              <a:rPr b="0" i="0" lang="en-US" sz="1800" u="sng" cap="none" strike="noStrike">
                <a:solidFill>
                  <a:schemeClr val="dk2"/>
                </a:solidFill>
                <a:latin typeface="Arial"/>
                <a:ea typeface="Arial"/>
                <a:cs typeface="Arial"/>
                <a:sym typeface="Arial"/>
                <a:hlinkClick r:id="rId11">
                  <a:extLst>
                    <a:ext uri="{A12FA001-AC4F-418D-AE19-62706E023703}">
                      <ahyp:hlinkClr val="tx"/>
                    </a:ext>
                  </a:extLst>
                </a:hlinkClick>
              </a:rPr>
              <a:t>de gTLDs</a:t>
            </a:r>
            <a:endParaRPr/>
          </a:p>
        </p:txBody>
      </p:sp>
      <p:sp>
        <p:nvSpPr>
          <p:cNvPr id="814" name="Google Shape;814;p7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DIVULGAÇÃO E ENGAJAMENTO</a:t>
            </a:r>
            <a:endParaRPr/>
          </a:p>
        </p:txBody>
      </p:sp>
      <p:sp>
        <p:nvSpPr>
          <p:cNvPr id="815" name="Google Shape;815;p77"/>
          <p:cNvSpPr txBox="1"/>
          <p:nvPr/>
        </p:nvSpPr>
        <p:spPr>
          <a:xfrm>
            <a:off x="4076241" y="5507143"/>
            <a:ext cx="4044000" cy="472437"/>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2">
                  <a:extLst>
                    <a:ext uri="{A12FA001-AC4F-418D-AE19-62706E023703}">
                      <ahyp:hlinkClr val="tx"/>
                    </a:ext>
                  </a:extLst>
                </a:hlinkClick>
              </a:rPr>
              <a:t>Cursos do ICANN Learn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35"/>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Participe da ICANN: programas Fellowship e NextGen  </a:t>
            </a:r>
            <a:endParaRPr/>
          </a:p>
        </p:txBody>
      </p:sp>
      <p:sp>
        <p:nvSpPr>
          <p:cNvPr id="821" name="Google Shape;821;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O objetivo do Programa Fellowship da ICANN é aumentar a diversidade do modelo de múltiplas partes interessadas criando oportunidades para pessoas de comunidades menos favorecidas e com pouca representação se tornarem participantes ativos na comunidade da ICANN.</a:t>
            </a:r>
            <a:endParaRPr/>
          </a:p>
          <a:p>
            <a:pPr indent="-182880" lvl="1" marL="548640" rtl="0" algn="l">
              <a:lnSpc>
                <a:spcPct val="100000"/>
              </a:lnSpc>
              <a:spcBef>
                <a:spcPts val="360"/>
              </a:spcBef>
              <a:spcAft>
                <a:spcPts val="0"/>
              </a:spcAft>
              <a:buSzPts val="1530"/>
              <a:buChar char="*"/>
            </a:pPr>
            <a:r>
              <a:rPr lang="en-US"/>
              <a:t>Inscreva-se no </a:t>
            </a:r>
            <a:r>
              <a:rPr lang="en-US" u="sng">
                <a:solidFill>
                  <a:schemeClr val="hlink"/>
                </a:solidFill>
                <a:hlinkClick r:id="rId3"/>
              </a:rPr>
              <a:t>Fellowship da ICANN</a:t>
            </a:r>
            <a:r>
              <a:rPr lang="en-US"/>
              <a:t> para participar.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A Organização ICANN está buscando a próxima geração de pessoas interessadas em se envolver com as comunidades de suas regiões e em moldar o futuro das políticas globais da Internet. Todos os dias, trabalhos importantes são realizados na ICANN.  </a:t>
            </a:r>
            <a:endParaRPr/>
          </a:p>
          <a:p>
            <a:pPr indent="-182880" lvl="1" marL="548640" rtl="0" algn="l">
              <a:lnSpc>
                <a:spcPct val="100000"/>
              </a:lnSpc>
              <a:spcBef>
                <a:spcPts val="360"/>
              </a:spcBef>
              <a:spcAft>
                <a:spcPts val="0"/>
              </a:spcAft>
              <a:buSzPts val="1530"/>
              <a:buChar char="*"/>
            </a:pPr>
            <a:r>
              <a:rPr lang="en-US"/>
              <a:t>Inscreva-se no Programa </a:t>
            </a:r>
            <a:r>
              <a:rPr lang="en-US" u="sng">
                <a:solidFill>
                  <a:schemeClr val="hlink"/>
                </a:solidFill>
                <a:hlinkClick r:id="rId4"/>
              </a:rPr>
              <a:t>NextGen da ICANN</a:t>
            </a:r>
            <a:r>
              <a:rPr lang="en-US"/>
              <a:t> para participar.</a:t>
            </a:r>
            <a:endParaRPr/>
          </a:p>
          <a:p>
            <a:pPr indent="0" lvl="0" marL="91440" rtl="0" algn="l">
              <a:lnSpc>
                <a:spcPct val="100000"/>
              </a:lnSpc>
              <a:spcBef>
                <a:spcPts val="400"/>
              </a:spcBef>
              <a:spcAft>
                <a:spcPts val="0"/>
              </a:spcAft>
              <a:buSzPts val="1700"/>
              <a:buNone/>
            </a:pPr>
            <a:r>
              <a:t/>
            </a:r>
            <a:endParaRPr sz="1800"/>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Colabore com a UA!</a:t>
            </a:r>
            <a:endParaRPr/>
          </a:p>
        </p:txBody>
      </p:sp>
      <p:sp>
        <p:nvSpPr>
          <p:cNvPr id="827" name="Google Shape;827;p34"/>
          <p:cNvSpPr/>
          <p:nvPr/>
        </p:nvSpPr>
        <p:spPr>
          <a:xfrm>
            <a:off x="6317623"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Open Sans Light"/>
                <a:ea typeface="Open Sans Light"/>
                <a:cs typeface="Open Sans Light"/>
                <a:sym typeface="Open Sans Light"/>
              </a:rPr>
              <a:t>Informações e notícias recentes do Grupo de Gestão da Aceitação Universal: </a:t>
            </a:r>
            <a:r>
              <a:rPr b="0" i="0" lang="en-US" sz="1800" u="none" cap="none" strike="noStrike">
                <a:solidFill>
                  <a:schemeClr val="accent6"/>
                </a:solidFill>
                <a:latin typeface="Open Sans"/>
                <a:ea typeface="Open Sans"/>
                <a:cs typeface="Open Sans"/>
                <a:sym typeface="Open Sans"/>
              </a:rPr>
              <a:t>www.uasg.tech </a:t>
            </a:r>
            <a:endParaRPr/>
          </a:p>
        </p:txBody>
      </p:sp>
      <p:sp>
        <p:nvSpPr>
          <p:cNvPr id="828" name="Google Shape;828;p34"/>
          <p:cNvSpPr txBox="1"/>
          <p:nvPr/>
        </p:nvSpPr>
        <p:spPr>
          <a:xfrm>
            <a:off x="320675" y="1318687"/>
            <a:ext cx="5816654" cy="37262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Para mais informações sobre a UA, envie um e-mail para </a:t>
            </a:r>
            <a:r>
              <a:rPr b="0" i="0" lang="en-US" sz="1800" u="sng" cap="none" strike="noStrike">
                <a:solidFill>
                  <a:schemeClr val="dk1"/>
                </a:solidFill>
                <a:latin typeface="Open Sans Light"/>
                <a:ea typeface="Open Sans Light"/>
                <a:cs typeface="Open Sans Light"/>
                <a:sym typeface="Open Sans Light"/>
                <a:hlinkClick r:id="rId3">
                  <a:extLst>
                    <a:ext uri="{A12FA001-AC4F-418D-AE19-62706E023703}">
                      <ahyp:hlinkClr val="tx"/>
                    </a:ext>
                  </a:extLst>
                </a:hlinkClick>
              </a:rPr>
              <a:t>info@uasg.tech</a:t>
            </a:r>
            <a:r>
              <a:rPr b="0" i="0" lang="en-US" sz="1800" u="none" cap="none" strike="noStrike">
                <a:solidFill>
                  <a:srgbClr val="000000"/>
                </a:solidFill>
                <a:latin typeface="Open Sans Light"/>
                <a:ea typeface="Open Sans Light"/>
                <a:cs typeface="Open Sans Light"/>
                <a:sym typeface="Open Sans Light"/>
              </a:rPr>
              <a:t> ou </a:t>
            </a:r>
            <a:r>
              <a:rPr b="0" i="0" lang="en-US" sz="1800" u="sng" cap="none" strike="noStrike">
                <a:solidFill>
                  <a:schemeClr val="hlink"/>
                </a:solidFill>
                <a:latin typeface="Open Sans Light"/>
                <a:ea typeface="Open Sans Light"/>
                <a:cs typeface="Open Sans Light"/>
                <a:sym typeface="Open Sans Light"/>
                <a:hlinkClick r:id="rId4"/>
              </a:rPr>
              <a:t>UAProgram@icann.org</a:t>
            </a:r>
            <a:r>
              <a:rPr b="0" i="0" lang="en-US" sz="1800" u="none" cap="none" strike="noStrike">
                <a:solidFill>
                  <a:schemeClr val="dk1"/>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Acesse todos os documentos e materiais da UA em: </a:t>
            </a:r>
            <a:r>
              <a:rPr b="0" i="0" lang="en-US" sz="1800" u="sng" cap="none" strike="noStrike">
                <a:solidFill>
                  <a:schemeClr val="hlink"/>
                </a:solidFill>
                <a:latin typeface="Open Sans Light"/>
                <a:ea typeface="Open Sans Light"/>
                <a:cs typeface="Open Sans Light"/>
                <a:sym typeface="Open Sans Light"/>
                <a:hlinkClick r:id="rId5"/>
              </a:rPr>
              <a:t>https://uasg.tech</a:t>
            </a:r>
            <a:r>
              <a:rPr b="0" i="0" lang="en-US" sz="1800" u="none" cap="none" strike="noStrike">
                <a:solidFill>
                  <a:srgbClr val="000000"/>
                </a:solidFill>
                <a:latin typeface="Open Sans Light"/>
                <a:ea typeface="Open Sans Light"/>
                <a:cs typeface="Open Sans Light"/>
                <a:sym typeface="Open Sans Light"/>
              </a:rPr>
              <a:t> e </a:t>
            </a:r>
            <a:r>
              <a:rPr b="0" i="0" lang="en-US" sz="1800" u="sng" cap="none" strike="noStrike">
                <a:solidFill>
                  <a:schemeClr val="hlink"/>
                </a:solidFill>
                <a:latin typeface="Open Sans Light"/>
                <a:ea typeface="Open Sans Light"/>
                <a:cs typeface="Open Sans Light"/>
                <a:sym typeface="Open Sans Light"/>
                <a:hlinkClick r:id="rId6"/>
              </a:rPr>
              <a:t>https://icann.org/ua</a:t>
            </a:r>
            <a:r>
              <a:rPr b="0" i="0" lang="en-US" sz="1800" u="none" cap="none" strike="noStrike">
                <a:solidFill>
                  <a:srgbClr val="000000"/>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Siga o UASG nas redes sociais e use a hashtag #Internet4All.</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829" name="Google Shape;829;p34"/>
          <p:cNvSpPr txBox="1"/>
          <p:nvPr/>
        </p:nvSpPr>
        <p:spPr>
          <a:xfrm>
            <a:off x="767254" y="5197367"/>
            <a:ext cx="7262700" cy="1241700"/>
          </a:xfrm>
          <a:prstGeom prst="rect">
            <a:avLst/>
          </a:prstGeom>
          <a:noFill/>
          <a:ln>
            <a:noFill/>
          </a:ln>
        </p:spPr>
        <p:txBody>
          <a:bodyPr anchorCtr="0" anchor="t" bIns="45700" lIns="91425" spcFirstLastPara="1" rIns="91425" wrap="square" tIns="45700">
            <a:spAutoFit/>
          </a:bodyPr>
          <a:lstStyle/>
          <a:p>
            <a:pPr indent="0" lvl="3"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Twitter: @UASGTech</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LinkedIn: </a:t>
            </a:r>
            <a:r>
              <a:rPr b="0" i="0" lang="en-US" sz="1800" u="sng" cap="none" strike="noStrike">
                <a:solidFill>
                  <a:schemeClr val="hlink"/>
                </a:solidFill>
                <a:latin typeface="Open Sans Light"/>
                <a:ea typeface="Open Sans Light"/>
                <a:cs typeface="Open Sans Light"/>
                <a:sym typeface="Open Sans Light"/>
                <a:hlinkClick r:id="rId7"/>
              </a:rPr>
              <a:t>https://www.linkedin.com/company/uasgtech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Facebook: </a:t>
            </a:r>
            <a:r>
              <a:rPr b="0" i="0" lang="en-US" sz="1800" u="sng" cap="none" strike="noStrike">
                <a:solidFill>
                  <a:schemeClr val="hlink"/>
                </a:solidFill>
                <a:latin typeface="Open Sans Light"/>
                <a:ea typeface="Open Sans Light"/>
                <a:cs typeface="Open Sans Light"/>
                <a:sym typeface="Open Sans Light"/>
                <a:hlinkClick r:id="rId8"/>
              </a:rPr>
              <a:t>https://www.facebook.com/uasgtech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500"/>
              <a:t>A evolução dos TLDs (Domínios de Primeiro Nível) e do DNS</a:t>
            </a:r>
            <a:endParaRPr/>
          </a:p>
        </p:txBody>
      </p:sp>
      <p:sp>
        <p:nvSpPr>
          <p:cNvPr id="115" name="Google Shape;115;p7"/>
          <p:cNvSpPr txBox="1"/>
          <p:nvPr>
            <p:ph idx="1" type="body"/>
          </p:nvPr>
        </p:nvSpPr>
        <p:spPr>
          <a:xfrm>
            <a:off x="320041" y="1125067"/>
            <a:ext cx="8450746" cy="564064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Antigamente os TLDs (Domínios de Primeiro Nível) em geral eram formados por duas ou três letras com caracteres latinos de a-z (ex.: .com, .org).</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 evolução do DNS permitiu o surgimento de TLDs mais longos. Agora existem cerca de 1.200 novos gTLDs genéricos que representam marcas, comunidades e locais geográficos (ex.: .photography, .london).</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Esses novos TLDs também incluem IDNs (Nomes de Domínio Internacionalizados), que possibilitam nomes de domínio em idiomas e escritas locais, como “.例子” e “مثال.“ (“exemplo” escrito em chinês e árabe).</a:t>
            </a:r>
            <a:endParaRPr/>
          </a:p>
          <a:p>
            <a:pPr indent="-182879" lvl="1" marL="731520" rtl="0" algn="l">
              <a:lnSpc>
                <a:spcPct val="100000"/>
              </a:lnSpc>
              <a:spcBef>
                <a:spcPts val="360"/>
              </a:spcBef>
              <a:spcAft>
                <a:spcPts val="0"/>
              </a:spcAft>
              <a:buSzPts val="1530"/>
              <a:buChar char="*"/>
            </a:pPr>
            <a:r>
              <a:rPr lang="en-US" sz="1600"/>
              <a:t>Outros rótulos em um nome de domínio também podem ser internacionalizados. Isso permite que um nome de domínio esteja completamente em um idioma e escrita local. </a:t>
            </a:r>
            <a:r>
              <a:rPr lang="en-US" sz="1600">
                <a:extLst>
                  <a:ext uri="http://customooxmlschemas.google.com/">
                    <go:slidesCustomData xmlns:go="http://customooxmlschemas.google.com/" textRoundtripDataId="5"/>
                  </a:ext>
                </a:extLst>
              </a:rPr>
              <a:t>Os IDNs não estão relacionados ao conteúdo on-line, que também pode ser multilíngue.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extLst>
                <a:ext uri="http://customooxmlschemas.google.com/">
                  <go:slidesCustomData xmlns:go="http://customooxmlschemas.google.com/" textRoundtripDataId="6"/>
                </a:ext>
              </a:extLst>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A próxima rodada de gTLDs continuará expandindo o DNS e criando novas oportunidades para bilhões de pessoas que aguardam ter acesso a uma Internet mais multilíngue e inclusiva em seu idioma ou escrita.</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0" lvl="0" marL="91440" rtl="0" algn="l">
              <a:lnSpc>
                <a:spcPct val="100000"/>
              </a:lnSpc>
              <a:spcBef>
                <a:spcPts val="400"/>
              </a:spcBef>
              <a:spcAft>
                <a:spcPts val="0"/>
              </a:spcAft>
              <a:buSzPts val="1700"/>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Domínios de Primeiro Nível com Código de País de IDNs</a:t>
            </a:r>
            <a:endParaRPr/>
          </a:p>
        </p:txBody>
      </p:sp>
      <p:sp>
        <p:nvSpPr>
          <p:cNvPr id="121" name="Google Shape;121;p18"/>
          <p:cNvSpPr txBox="1"/>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Existem no total 61 ccTLDs de IDNs delegados para 42 países e territórios.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Հայ   البحرين  বাংলা  бел  бг  中国  中國  مصر  გე  ελ  ישראל  भारत  ભારત  இந்தியா ഭാരതം  한국  ລາວ  мкд</a:t>
            </a:r>
            <a:endParaRPr/>
          </a:p>
          <a:p>
            <a:pPr indent="-85725" lvl="1" marL="274320" marR="0" rtl="0" algn="l">
              <a:lnSpc>
                <a:spcPct val="100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Open Sans"/>
              <a:ea typeface="Open Sans"/>
              <a:cs typeface="Open Sans"/>
              <a:sym typeface="Open Sans"/>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Confira a lista completa em </a:t>
            </a:r>
            <a:r>
              <a:rPr b="0" i="0" lang="en-US" sz="1800" u="sng" cap="none" strike="noStrike">
                <a:solidFill>
                  <a:srgbClr val="000000"/>
                </a:solidFill>
                <a:latin typeface="Open Sans Light"/>
                <a:ea typeface="Open Sans Light"/>
                <a:cs typeface="Open Sans Light"/>
                <a:sym typeface="Open Sans Light"/>
                <a:hlinkClick r:id="rId3">
                  <a:extLst>
                    <a:ext uri="{A12FA001-AC4F-418D-AE19-62706E023703}">
                      <ahyp:hlinkClr val="tx"/>
                    </a:ext>
                  </a:extLst>
                </a:hlinkClick>
              </a:rPr>
              <a:t>https://www.icann.org/resources/pages/fast-track-2012-02-25-en</a:t>
            </a:r>
            <a:r>
              <a:rPr b="0" i="0" lang="en-US" sz="1800" u="none" cap="none" strike="noStrike">
                <a:solidFill>
                  <a:srgbClr val="000000"/>
                </a:solidFill>
                <a:latin typeface="Open Sans Light"/>
                <a:ea typeface="Open Sans Light"/>
                <a:cs typeface="Open Sans Light"/>
                <a:sym typeface="Open Sans Light"/>
              </a:rPr>
              <a:t>. </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gTLDs (TLDs genéricos) de IDNs</a:t>
            </a:r>
            <a:endParaRPr/>
          </a:p>
        </p:txBody>
      </p:sp>
      <p:pic>
        <p:nvPicPr>
          <p:cNvPr id="127" name="Google Shape;127;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128" name="Google Shape;128;p12"/>
          <p:cNvSpPr txBox="1"/>
          <p:nvPr/>
        </p:nvSpPr>
        <p:spPr>
          <a:xfrm>
            <a:off x="1503485" y="5440757"/>
            <a:ext cx="6137031" cy="47734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en-US" sz="1800" u="none" cap="none" strike="noStrike">
                <a:solidFill>
                  <a:schemeClr val="dk1"/>
                </a:solidFill>
                <a:latin typeface="Open Sans"/>
                <a:ea typeface="Open Sans"/>
                <a:cs typeface="Open Sans"/>
                <a:sym typeface="Open Sans"/>
              </a:rPr>
              <a:t>90 gTLDs de IDNs estão delegados.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A evolução dos endereços de e-mail</a:t>
            </a:r>
            <a:endParaRPr/>
          </a:p>
        </p:txBody>
      </p:sp>
      <p:sp>
        <p:nvSpPr>
          <p:cNvPr id="134" name="Google Shape;134;p9"/>
          <p:cNvSpPr txBox="1"/>
          <p:nvPr>
            <p:ph idx="1" type="body"/>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Inicialmente, os endereços de e-mail também não estavam disponíveis em idiomas e escritas locais.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 EAI (Internacionalização de Endereços de E-mail) aborda essa limitação e possibilita a existência de endereços de e-mail em idiomas e escritas locais.</a:t>
            </a:r>
            <a:endParaRPr/>
          </a:p>
          <a:p>
            <a:pPr indent="0" lvl="0" marL="91440" rtl="0" algn="l">
              <a:lnSpc>
                <a:spcPct val="100000"/>
              </a:lnSpc>
              <a:spcBef>
                <a:spcPts val="360"/>
              </a:spcBef>
              <a:spcAft>
                <a:spcPts val="0"/>
              </a:spcAft>
              <a:buSzPts val="1530"/>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Os endereços de e-mail internacionalizados não estão relacionados ao texto no corpo do e-mail.</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7"/>
                  </a:ext>
                </a:extLst>
              </a:rPr>
              <a:t>Exemplos de IDNs</a:t>
            </a:r>
            <a:endParaRPr/>
          </a:p>
        </p:txBody>
      </p:sp>
      <p:sp>
        <p:nvSpPr>
          <p:cNvPr id="140" name="Google Shape;140;p13"/>
          <p:cNvSpPr/>
          <p:nvPr/>
        </p:nvSpPr>
        <p:spPr>
          <a:xfrm>
            <a:off x="288751" y="1443796"/>
            <a:ext cx="6791318" cy="4929295"/>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141" name="Google Shape;141;p13"/>
          <p:cNvSpPr/>
          <p:nvPr/>
        </p:nvSpPr>
        <p:spPr>
          <a:xfrm>
            <a:off x="7318243" y="1443796"/>
            <a:ext cx="1450854" cy="4929295"/>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Armênio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Oriá</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Georgiano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Coreano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Malaiala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Árabe</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