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y="6858000" cx="9144000"/>
  <p:notesSz cx="6858000" cy="9144000"/>
  <p:embeddedFontLst>
    <p:embeddedFont>
      <p:font typeface="Lato"/>
      <p:regular r:id="rId51"/>
      <p:bold r:id="rId52"/>
      <p:italic r:id="rId53"/>
      <p:boldItalic r:id="rId54"/>
    </p:embeddedFont>
    <p:embeddedFont>
      <p:font typeface="Helvetica Neue"/>
      <p:regular r:id="rId55"/>
      <p:bold r:id="rId56"/>
      <p:italic r:id="rId57"/>
      <p:boldItalic r:id="rId58"/>
    </p:embeddedFont>
    <p:embeddedFont>
      <p:font typeface="Open Sans Light"/>
      <p:regular r:id="rId59"/>
      <p:bold r:id="rId60"/>
      <p:italic r:id="rId61"/>
      <p:boldItalic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5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GoogleSlidesCustomDataVersion2">
      <go:slidesCustomData xmlns:go="http://customooxmlschemas.google.com/" r:id="rId67" roundtripDataSignature="AMtx7mj0pDvVo/Iu7/CdPAVAARPET383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172671-4677-45C4-8BE9-D0636E31B98D}">
  <a:tblStyle styleId="{55172671-4677-45C4-8BE9-D0636E31B98D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FE7"/>
          </a:solidFill>
        </a:fill>
      </a:tcStyle>
    </a:wholeTbl>
    <a:band1H>
      <a:tcTxStyle b="off" i="off"/>
      <a:tcStyle>
        <a:fill>
          <a:solidFill>
            <a:srgbClr val="FFDE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DECB"/>
          </a:solidFill>
        </a:fill>
      </a:tcStyle>
    </a:band1V>
    <a:band2V>
      <a:tcTxStyle b="off" i="off"/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1" orient="horz"/>
        <p:guide pos="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OpenSansLight-boldItalic.fntdata"/><Relationship Id="rId61" Type="http://schemas.openxmlformats.org/officeDocument/2006/relationships/font" Target="fonts/OpenSansLight-italic.fntdata"/><Relationship Id="rId20" Type="http://schemas.openxmlformats.org/officeDocument/2006/relationships/slide" Target="slides/slide14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16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15.xml"/><Relationship Id="rId65" Type="http://schemas.openxmlformats.org/officeDocument/2006/relationships/font" Target="fonts/Open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customschemas.google.com/relationships/presentationmetadata" Target="metadata"/><Relationship Id="rId60" Type="http://schemas.openxmlformats.org/officeDocument/2006/relationships/font" Target="fonts/OpenSansLight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-regular.fntdata"/><Relationship Id="rId50" Type="http://schemas.openxmlformats.org/officeDocument/2006/relationships/slide" Target="slides/slide44.xml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5.xml"/><Relationship Id="rId55" Type="http://schemas.openxmlformats.org/officeDocument/2006/relationships/font" Target="fonts/HelveticaNeue-regular.fntdata"/><Relationship Id="rId10" Type="http://schemas.openxmlformats.org/officeDocument/2006/relationships/slide" Target="slides/slide4.xml"/><Relationship Id="rId54" Type="http://schemas.openxmlformats.org/officeDocument/2006/relationships/font" Target="fonts/Lato-boldItalic.fntdata"/><Relationship Id="rId13" Type="http://schemas.openxmlformats.org/officeDocument/2006/relationships/slide" Target="slides/slide7.xml"/><Relationship Id="rId57" Type="http://schemas.openxmlformats.org/officeDocument/2006/relationships/font" Target="fonts/HelveticaNeue-italic.fntdata"/><Relationship Id="rId12" Type="http://schemas.openxmlformats.org/officeDocument/2006/relationships/slide" Target="slides/slide6.xml"/><Relationship Id="rId56" Type="http://schemas.openxmlformats.org/officeDocument/2006/relationships/font" Target="fonts/HelveticaNeue-bold.fntdata"/><Relationship Id="rId15" Type="http://schemas.openxmlformats.org/officeDocument/2006/relationships/slide" Target="slides/slide9.xml"/><Relationship Id="rId59" Type="http://schemas.openxmlformats.org/officeDocument/2006/relationships/font" Target="fonts/OpenSansLight-regular.fntdata"/><Relationship Id="rId14" Type="http://schemas.openxmlformats.org/officeDocument/2006/relationships/slide" Target="slides/slide8.xml"/><Relationship Id="rId58" Type="http://schemas.openxmlformats.org/officeDocument/2006/relationships/font" Target="fonts/HelveticaNeue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63-444E-827F-9B8434F24B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63-444E-827F-9B8434F24B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63-444E-827F-9B8434F24B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763-444E-827F-9B8434F24B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763-444E-827F-9B8434F24B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763-444E-827F-9B8434F24B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27311644823831"/>
                      <c:h val="0.211279442030642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63-444E-827F-9B8434F24B52}"/>
                </c:ext>
              </c:extLst>
            </c:dLbl>
            <c:dLbl>
              <c:idx val="1"/>
              <c:layout>
                <c:manualLayout>
                  <c:x val="0.15857103100147871"/>
                  <c:y val="-4.8342242167848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76960180163307"/>
                      <c:h val="0.14865795792362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63-444E-827F-9B8434F24B52}"/>
                </c:ext>
              </c:extLst>
            </c:dLbl>
            <c:dLbl>
              <c:idx val="2"/>
              <c:layout>
                <c:manualLayout>
                  <c:x val="0.16227009876407045"/>
                  <c:y val="-0.153190315572833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63-444E-827F-9B8434F24B52}"/>
                </c:ext>
              </c:extLst>
            </c:dLbl>
            <c:dLbl>
              <c:idx val="3"/>
              <c:layout>
                <c:manualLayout>
                  <c:x val="0.1332669861761081"/>
                  <c:y val="-0.13005130916990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85249641866428"/>
                      <c:h val="0.10273553624514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763-444E-827F-9B8434F24B5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763-444E-827F-9B8434F24B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T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15055717504746"/>
                      <c:h val="0.102735536245140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763-444E-827F-9B8434F24B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Sheet1!$B$21:$B$26</c:f>
              <c:strCache>
                <c:ptCount val="6"/>
                <c:pt idx="0">
                  <c:v>английский</c:v>
                </c:pt>
                <c:pt idx="1">
                  <c:v>испанский</c:v>
                </c:pt>
                <c:pt idx="2">
                  <c:v>немецкий</c:v>
                </c:pt>
                <c:pt idx="3">
                  <c:v>русский</c:v>
                </c:pt>
                <c:pt idx="4">
                  <c:v>японский</c:v>
                </c:pt>
                <c:pt idx="5">
                  <c:v>Другое</c:v>
                </c:pt>
              </c:strCache>
            </c:strRef>
          </c:cat>
          <c:val>
            <c:numRef>
              <c:f>Sheet1!$C$21:$C$26</c:f>
              <c:numCache>
                <c:formatCode>General</c:formatCode>
                <c:ptCount val="6"/>
                <c:pt idx="0">
                  <c:v>52.1</c:v>
                </c:pt>
                <c:pt idx="1">
                  <c:v>5.5</c:v>
                </c:pt>
                <c:pt idx="2">
                  <c:v>4.8</c:v>
                </c:pt>
                <c:pt idx="3">
                  <c:v>4.5</c:v>
                </c:pt>
                <c:pt idx="4">
                  <c:v>4.3</c:v>
                </c:pt>
                <c:pt idx="5">
                  <c:v>28.8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63-444E-827F-9B8434F24B5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wgtlds.icann.org/en/program-status/statistics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wgtldprogram.icann.org/en/application-rounds/round2/asp/handbook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5ee7613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1f5ee76131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348" name="Google Shape;34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Интернет начинался всего с нескольких gTLD. Можно предположить, что вам наиболее знакомы домены .com, .org или .net.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По мере развития интернета количество gTLD увеличивалось. ICANN запустила Программу New gTLD в 2012 году с целью поощрения инноваций, конкуренции и потребительского выбора в доменной отрасли.  К концу марта 2021 года насчитывалось более </a:t>
            </a:r>
            <a:r>
              <a:rPr lang="en-U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1200 gTLD</a:t>
            </a:r>
            <a:r>
              <a:rPr lang="en-US"/>
              <a:t>.</a:t>
            </a:r>
            <a:endParaRPr/>
          </a:p>
        </p:txBody>
      </p:sp>
      <p:sp>
        <p:nvSpPr>
          <p:cNvPr id="361" name="Google Shape;36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Новые gTLD призваны расширить выбор для потребителей и могут быть использованы многими инновационными способами. Например, некоторые бренды используют TLD для внутреннего пользования, чтобы дать возможность своим сотрудникам и техническим специалистам создавать защищенные пространства в интернете.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.bank</a:t>
            </a:r>
            <a:r>
              <a:rPr lang="en-US"/>
              <a:t> повышает доверие к системе интернет-банкинга, так как в этом домене обслуживаются только финансовые отрасли и предоставляется защищенное, проверенное и легко идентифицируемое местоположение в интернете.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.nyc</a:t>
            </a:r>
            <a:r>
              <a:rPr lang="en-US"/>
              <a:t> был создан, чтобы показать разнообразие взглядов, людей и предприятий, которые делают Нью-Йорк городом, известным всем своей яркостью.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.new</a:t>
            </a:r>
            <a:r>
              <a:rPr lang="en-US"/>
              <a:t>, с другой стороны, можно использовать только для создания новых задач, например, для открытия нового документа Google или нового плейлиста Spotify.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gTLD могут представлять культуры, бренды, географические регионы, сообщества, особые интересы и многое другое (например, .community, .london, .sport).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B181B"/>
                </a:solidFill>
              </a:rPr>
              <a:t>Для бизнеса gTLD — это возможность брендинга.</a:t>
            </a:r>
            <a:r>
              <a:rPr b="1" lang="en-US">
                <a:solidFill>
                  <a:srgbClr val="0B181B"/>
                </a:solidFill>
              </a:rPr>
              <a:t> </a:t>
            </a:r>
            <a:r>
              <a:rPr lang="en-US">
                <a:solidFill>
                  <a:srgbClr val="0B181B"/>
                </a:solidFill>
              </a:rPr>
              <a:t>И эта возможность практически безгранична; она позволяет компаниям, коммерческим организациям или целым отраслям создавать свой уникальный бренд в интернете.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B181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B181B"/>
                </a:solidFill>
              </a:rPr>
              <a:t>Новые gTLD принесут пользу людям, компаниям и сообществам — от коренных, религиозных и языковых общин до компаний и правительств, которые хотят обращаться к клиентам и группам интересов на местном языке, и до сообществ, объединенных общей страстью или общностью, но разбросанных по всему миру. У этих групп и организаций есть возможность обозначить свое сообщество, ценности, географические или культурные ниши с помощью нового gTLD.</a:t>
            </a:r>
            <a:endParaRPr/>
          </a:p>
        </p:txBody>
      </p:sp>
      <p:sp>
        <p:nvSpPr>
          <p:cNvPr id="430" name="Google Shape;430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Помимо уникального «лейбла» или имени, gTLD имеет множество потенциальных преимуществ: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Повышенная безопасность: оператор регистратуры имеет возможность применять меры безопасности, разработанные специально для этого домена, что снижает риск таких киберугроз, как фишинговые атаки.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монетизации: оператор регистратуры может продавать доменные имена в gTLD, что может генерировать доход.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Повышение доверия:  наличие gTLD может повысить авторитет и надежность бренда в глазах пользователей.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брендом: gTLD предоставляет гораздо больше возможностей контролировать свой бренд в интернете.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креативность: как оператор регистратуры, вы можете создавать доменные имена, которые наиболее релевантны и креативны для вашей конкретной ниши или отрасли.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Контроль над правилами и политиками: хотя некоторые правила устанавливаются согласованными политиками ICANN, оператор регистратуры, как правило, может самостоятельно определять регистрационную политику gTLD, включая то, кто может регистрировать доменные имена в gTLD и для каких целей.</a:t>
            </a:r>
            <a:endParaRPr/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en-US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Локализация: наличие собственного gTLD позволяет использовать локализованные доменные имена, ориентированные на конкретные регионы или языки, что улучшает глобальный охват вашего домена и его релевантность.</a:t>
            </a:r>
            <a:endParaRPr/>
          </a:p>
        </p:txBody>
      </p:sp>
      <p:sp>
        <p:nvSpPr>
          <p:cNvPr id="544" name="Google Shape;54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Критерии оценки для отбора включают: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Общая комплексная проверка организации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Комплексная проверка ответственности перед общественностью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Потребность в финансовой помощи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Финансовая стабильность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Статус организации, соответствующей критериям отбора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Полное руководство по процессу подачи заявки на участие в ASP можно найти в </a:t>
            </a:r>
            <a:r>
              <a:rPr lang="en-US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Руководстве по ASP</a:t>
            </a:r>
            <a:r>
              <a:rPr lang="en-US"/>
              <a:t>. Через несколько минут мы обсудим этот вопрос подробнее.</a:t>
            </a:r>
            <a:endParaRPr/>
          </a:p>
        </p:txBody>
      </p:sp>
      <p:sp>
        <p:nvSpPr>
          <p:cNvPr id="648" name="Google Shape;648;p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0" name="Google Shape;67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Чтобы подать заявку на участие в Программе поддержки кандидатов, кандидаты должны представлять собой одну из этих организаций: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некоммерческая, неправительственная или благотворительная организация;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межправительственная организация;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организация коренных народов/племен;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или малый бизнес социальной направленности или расположенный в стране с развивающейся экономикой.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Кандидаты должны подтвердить, что они относятся к одному из типов организаций, указанных в этом списке, и предоставить соответствующие документы.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1" name="Google Shape;671;p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Кандидатам, получившим право на поддержку, в рамках программы предоставляется ряд финансовых и нефинансовых услуг, призванных помочь им подать заявку на gTLD.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Финансовая помощь включает в себя снижение платы за обучение (скидку в  размер от 75 до 85%) в зависимости от имеющихся средств и количества кандидатов, претендующих на поддержку.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75% — минимальный размер снижения платы для поддерживаемых кандидатов; 85% — максимальный размер снижения платы для поддерживаемых кандидатов. 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en-US"/>
              <a:t>Просим отметить, что плата снижается только применительно к одной заявке на gTLD от одного поддерживаемого кандидата.</a:t>
            </a:r>
            <a:endParaRPr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en-US">
                <a:solidFill>
                  <a:srgbClr val="000000"/>
                </a:solidFill>
              </a:rPr>
              <a:t>Прошедшие отбор кандидаты на ASP, которые будут участвовать в процедурах разрешения споров в рамках Программы New gTLD, также будут иметь право на кредит в размере платы за участие.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Нефинансовая помощь подразумевает доступ к учебным материалам и ресурсам, консультантам, которые предоставят помощь в подготовке вашей заявки, и профессиональным услугам волонтеров.</a:t>
            </a:r>
            <a:endParaRPr/>
          </a:p>
        </p:txBody>
      </p:sp>
      <p:sp>
        <p:nvSpPr>
          <p:cNvPr id="736" name="Google Shape;736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Вот некоторые из важных дат, на которые вам следует обратить внимание. Прием заявок на Программу поддержки кандидатов начнется 19 ноября этого года. Окончательная версия Руководства кандидата на участие в Программе New gTLD будет готово предположительно в декабре 2025 года. Ожидается, что прием заявок на участие в Программе New gTLD начнется в апреле 2026 года. </a:t>
            </a:r>
            <a:endParaRPr/>
          </a:p>
        </p:txBody>
      </p:sp>
      <p:sp>
        <p:nvSpPr>
          <p:cNvPr id="769" name="Google Shape;769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8" name="Google Shape;798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8" name="Google Shape;808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9" name="Google Shape;81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5" name="Google Shape;82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Long">
  <p:cSld name="Title: Long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5"/>
          <p:cNvSpPr txBox="1"/>
          <p:nvPr>
            <p:ph type="title"/>
          </p:nvPr>
        </p:nvSpPr>
        <p:spPr>
          <a:xfrm>
            <a:off x="473077" y="4191337"/>
            <a:ext cx="8137524" cy="11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ua-deck_title-art.png" id="12" name="Google Shape;12;p45"/>
          <p:cNvPicPr preferRelativeResize="0"/>
          <p:nvPr/>
        </p:nvPicPr>
        <p:blipFill rotWithShape="1">
          <a:blip r:embed="rId2">
            <a:alphaModFix/>
          </a:blip>
          <a:srcRect b="0" l="0" r="36898" t="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b="0" i="0" sz="12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ua-logo_wht.png" id="14" name="Google Shape;14;p45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53"/>
          <p:cNvSpPr txBox="1"/>
          <p:nvPr>
            <p:ph idx="1" type="body"/>
          </p:nvPr>
        </p:nvSpPr>
        <p:spPr>
          <a:xfrm>
            <a:off x="0" y="1328928"/>
            <a:ext cx="5486400" cy="45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Merriweather Sans"/>
              <a:buChar char="*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496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Merriweather Sans"/>
              <a:buChar char="*"/>
              <a:defRPr b="0" i="0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53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53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74" name="Google Shape;74;p5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3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53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53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53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Stylized">
  <p:cSld name="Text: Stylized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/>
          <p:nvPr/>
        </p:nvSpPr>
        <p:spPr>
          <a:xfrm>
            <a:off x="1" y="2839082"/>
            <a:ext cx="9143999" cy="4026665"/>
          </a:xfrm>
          <a:custGeom>
            <a:rect b="b" l="l" r="r" t="t"/>
            <a:pathLst>
              <a:path extrusionOk="0" h="5515904" w="9198524">
                <a:moveTo>
                  <a:pt x="0" y="0"/>
                </a:moveTo>
                <a:lnTo>
                  <a:pt x="9198524" y="3014506"/>
                </a:lnTo>
                <a:lnTo>
                  <a:pt x="9198524" y="5477421"/>
                </a:lnTo>
                <a:lnTo>
                  <a:pt x="0" y="5515904"/>
                </a:lnTo>
                <a:cubicBezTo>
                  <a:pt x="4276" y="3685821"/>
                  <a:pt x="8553" y="1855738"/>
                  <a:pt x="0" y="0"/>
                </a:cubicBez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7;p47"/>
          <p:cNvSpPr/>
          <p:nvPr/>
        </p:nvSpPr>
        <p:spPr>
          <a:xfrm>
            <a:off x="2607418" y="3934867"/>
            <a:ext cx="6536582" cy="2923133"/>
          </a:xfrm>
          <a:custGeom>
            <a:rect b="b" l="l" r="r" t="t"/>
            <a:pathLst>
              <a:path extrusionOk="0" h="6875638" w="6029715">
                <a:moveTo>
                  <a:pt x="6029715" y="0"/>
                </a:moveTo>
                <a:lnTo>
                  <a:pt x="6029715" y="6875638"/>
                </a:lnTo>
                <a:lnTo>
                  <a:pt x="0" y="6875638"/>
                </a:lnTo>
                <a:lnTo>
                  <a:pt x="6029715" y="0"/>
                </a:lnTo>
                <a:close/>
              </a:path>
            </a:pathLst>
          </a:custGeom>
          <a:solidFill>
            <a:schemeClr val="accent1">
              <a:alpha val="1411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47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7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0;p47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21" name="Google Shape;21;p4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7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47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24;p47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47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Bullets">
  <p:cSld name="Text: Bulle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6"/>
          <p:cNvSpPr txBox="1"/>
          <p:nvPr>
            <p:ph idx="1" type="body"/>
          </p:nvPr>
        </p:nvSpPr>
        <p:spPr>
          <a:xfrm>
            <a:off x="320675" y="1852083"/>
            <a:ext cx="8450746" cy="4297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  <a:defRPr b="0" i="0" sz="20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  <a:defRPr b="0" i="0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496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60"/>
              <a:buFont typeface="Merriweather Sans"/>
              <a:buChar char="*"/>
              <a:defRPr b="0" i="0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4164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4164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190"/>
              <a:buFont typeface="Merriweather Sans"/>
              <a:buChar char="*"/>
              <a:defRPr b="0" i="0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descr="ua-logo_wht.png" id="29" name="Google Shape;29;p4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4903789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6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46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32" name="Google Shape;32;p4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6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46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46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46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: Plain">
  <p:cSld name="Text: Plai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8"/>
          <p:cNvSpPr/>
          <p:nvPr/>
        </p:nvSpPr>
        <p:spPr>
          <a:xfrm>
            <a:off x="737418" y="6578812"/>
            <a:ext cx="8247888" cy="28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48"/>
          <p:cNvSpPr/>
          <p:nvPr/>
        </p:nvSpPr>
        <p:spPr>
          <a:xfrm>
            <a:off x="0" y="6579724"/>
            <a:ext cx="1371600" cy="28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a-logo_wht.png" id="41" name="Google Shape;41;p4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8"/>
          <p:cNvSpPr/>
          <p:nvPr/>
        </p:nvSpPr>
        <p:spPr>
          <a:xfrm>
            <a:off x="8827675" y="6579724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8910474" y="6693734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48"/>
          <p:cNvSpPr/>
          <p:nvPr/>
        </p:nvSpPr>
        <p:spPr>
          <a:xfrm rot="10800000">
            <a:off x="1222502" y="6578773"/>
            <a:ext cx="322410" cy="283464"/>
          </a:xfrm>
          <a:prstGeom prst="parallelogram">
            <a:avLst>
              <a:gd fmla="val 5811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48"/>
          <p:cNvSpPr/>
          <p:nvPr/>
        </p:nvSpPr>
        <p:spPr>
          <a:xfrm>
            <a:off x="1309370" y="6578772"/>
            <a:ext cx="124460" cy="120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bg>
      <p:bgPr>
        <a:solidFill>
          <a:srgbClr val="002A49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9"/>
          <p:cNvSpPr txBox="1"/>
          <p:nvPr>
            <p:ph type="title"/>
          </p:nvPr>
        </p:nvSpPr>
        <p:spPr>
          <a:xfrm>
            <a:off x="540000" y="2049472"/>
            <a:ext cx="4254465" cy="20582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9"/>
          <p:cNvSpPr txBox="1"/>
          <p:nvPr>
            <p:ph idx="1" type="body"/>
          </p:nvPr>
        </p:nvSpPr>
        <p:spPr>
          <a:xfrm>
            <a:off x="540000" y="4344247"/>
            <a:ext cx="42623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" name="Google Shape;4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000" y="5375868"/>
            <a:ext cx="1186518" cy="9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000" y="611558"/>
            <a:ext cx="6054632" cy="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gular slide">
  <p:cSld name="Regular slide">
    <p:bg>
      <p:bgPr>
        <a:solidFill>
          <a:srgbClr val="F1EFEA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1"/>
          <p:cNvSpPr txBox="1"/>
          <p:nvPr>
            <p:ph type="title"/>
          </p:nvPr>
        </p:nvSpPr>
        <p:spPr>
          <a:xfrm>
            <a:off x="432000" y="900001"/>
            <a:ext cx="5362872" cy="575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1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ttern slide">
  <p:cSld name="pattern slide">
    <p:bg>
      <p:bgPr>
        <a:solidFill>
          <a:srgbClr val="F1EFE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2"/>
          <p:cNvSpPr txBox="1"/>
          <p:nvPr>
            <p:ph type="title"/>
          </p:nvPr>
        </p:nvSpPr>
        <p:spPr>
          <a:xfrm>
            <a:off x="431999" y="900001"/>
            <a:ext cx="5979817" cy="575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2"/>
          <p:cNvSpPr/>
          <p:nvPr/>
        </p:nvSpPr>
        <p:spPr>
          <a:xfrm rot="8100000">
            <a:off x="1919628" y="6077048"/>
            <a:ext cx="5304746" cy="5304748"/>
          </a:xfrm>
          <a:prstGeom prst="chord">
            <a:avLst>
              <a:gd fmla="val 5375274" name="adj1"/>
              <a:gd fmla="val 10821329" name="adj2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2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: Short">
  <p:cSld name="Title: Short"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>
            <p:ph type="title"/>
          </p:nvPr>
        </p:nvSpPr>
        <p:spPr>
          <a:xfrm>
            <a:off x="475488" y="4389120"/>
            <a:ext cx="8153399" cy="743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  <a:defRPr b="0" i="0" sz="3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51"/>
          <p:cNvSpPr txBox="1"/>
          <p:nvPr/>
        </p:nvSpPr>
        <p:spPr>
          <a:xfrm>
            <a:off x="7318073" y="6465474"/>
            <a:ext cx="1692519" cy="20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Universal Acceptance</a:t>
            </a:r>
            <a:endParaRPr b="0" i="0" sz="12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descr="ua-logo_wht.png" id="61" name="Google Shape;61;p51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7416496" y="5918780"/>
            <a:ext cx="1467358" cy="466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a-deck_title-art.png" id="62" name="Google Shape;62;p51"/>
          <p:cNvPicPr preferRelativeResize="0"/>
          <p:nvPr/>
        </p:nvPicPr>
        <p:blipFill rotWithShape="1">
          <a:blip r:embed="rId3">
            <a:alphaModFix/>
          </a:blip>
          <a:srcRect b="0" l="0" r="36898" t="0"/>
          <a:stretch/>
        </p:blipFill>
        <p:spPr>
          <a:xfrm>
            <a:off x="0" y="-1"/>
            <a:ext cx="9144000" cy="3758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/ Chart">
  <p:cSld name="Graphic / Char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2"/>
          <p:cNvSpPr txBox="1"/>
          <p:nvPr>
            <p:ph type="title"/>
          </p:nvPr>
        </p:nvSpPr>
        <p:spPr>
          <a:xfrm>
            <a:off x="320040" y="275167"/>
            <a:ext cx="84457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  <a:defRPr b="0" i="0" sz="3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52"/>
          <p:cNvSpPr/>
          <p:nvPr/>
        </p:nvSpPr>
        <p:spPr>
          <a:xfrm>
            <a:off x="8910474" y="6646725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a-logo_wht.png" id="66" name="Google Shape;66;p52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163565" y="6612480"/>
            <a:ext cx="661750" cy="2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2"/>
          <p:cNvSpPr/>
          <p:nvPr/>
        </p:nvSpPr>
        <p:spPr>
          <a:xfrm>
            <a:off x="8821590" y="6574536"/>
            <a:ext cx="322410" cy="28346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52"/>
          <p:cNvSpPr/>
          <p:nvPr/>
        </p:nvSpPr>
        <p:spPr>
          <a:xfrm>
            <a:off x="8904389" y="6694020"/>
            <a:ext cx="153888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hyperlink" Target="https://uasg.tech/eai-check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tu.int/itu-d/reports/statistics/2024/11/10/ff24-internet-use/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27.png"/><Relationship Id="rId7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icann.org/ua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ritannica.com/topic/languages-by-number-of-native-speakers-2228882" TargetMode="External"/><Relationship Id="rId4" Type="http://schemas.openxmlformats.org/officeDocument/2006/relationships/hyperlink" Target="https://www.statista.com/statistics/262946/most-common-languages-on-the-internet/" TargetMode="External"/><Relationship Id="rId5" Type="http://schemas.openxmlformats.org/officeDocument/2006/relationships/chart" Target="../charts/chart1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uasg.tech/download/uasg-009-quick-guide-to-tender-and-contractual-documents-en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cann.org/ua-training/ua-curriculum-integration-program-en" TargetMode="External"/><Relationship Id="rId4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uasg.tech/download/uasg-004-use-cases-for-ua-readiness-evaluation-en/?wpdmdl=3607&amp;refresh=67a5fdbcd562a1738931644'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27.png"/><Relationship Id="rId8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cann.org/en/announcements/details/icann-publishes-ua-roadmap-for-domain-name-registry-and-registrar-systems-25-01-2023-en" TargetMode="External"/><Relationship Id="rId4" Type="http://schemas.openxmlformats.org/officeDocument/2006/relationships/hyperlink" Target="https://www.icann.org/en/system/files/files/ua-roadmap-registries-registrars-30oct24-en.pdf" TargetMode="External"/><Relationship Id="rId5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uasg.tech/download/uasg-047-ua-readiness-report-fy23/" TargetMode="External"/><Relationship Id="rId4" Type="http://schemas.openxmlformats.org/officeDocument/2006/relationships/hyperlink" Target="https://uasg.tech/download/uasg-002-webmaster-engagement-letter-en/" TargetMode="External"/><Relationship Id="rId5" Type="http://schemas.openxmlformats.org/officeDocument/2006/relationships/hyperlink" Target="https://uasg.tech/global-support-center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Relationship Id="rId4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tu.int/net/wsis/docs/geneva/official/dop.html" TargetMode="External"/><Relationship Id="rId4" Type="http://schemas.openxmlformats.org/officeDocument/2006/relationships/hyperlink" Target="https://www.itu.int/net/wsis/docs2/tunis/off/6rev1.html" TargetMode="External"/><Relationship Id="rId5" Type="http://schemas.openxmlformats.org/officeDocument/2006/relationships/hyperlink" Target="https://www.unesco.org/en/legal-affairs/recommendation-concerning-promotion-and-use-multilingualism-and-universal-access-cyberspace" TargetMode="External"/><Relationship Id="rId6" Type="http://schemas.openxmlformats.org/officeDocument/2006/relationships/hyperlink" Target="https://www.un.org/global-digital-compact/en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31.png"/><Relationship Id="rId5" Type="http://schemas.openxmlformats.org/officeDocument/2006/relationships/image" Target="../media/image42.png"/><Relationship Id="rId6" Type="http://schemas.openxmlformats.org/officeDocument/2006/relationships/hyperlink" Target="https://en.wal.unesco.org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iana.org/domains/root/db/xn--ngbc5azd.html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hyperlink" Target="mailto:nextroundinfo@icann.org" TargetMode="External"/><Relationship Id="rId4" Type="http://schemas.openxmlformats.org/officeDocument/2006/relationships/hyperlink" Target="mailto:globalsupport@icann.org" TargetMode="External"/><Relationship Id="rId5" Type="http://schemas.openxmlformats.org/officeDocument/2006/relationships/hyperlink" Target="https://newgtldprogram.icann.org/ru" TargetMode="External"/><Relationship Id="rId6" Type="http://schemas.openxmlformats.org/officeDocument/2006/relationships/image" Target="../media/image37.png"/><Relationship Id="rId7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10" Type="http://schemas.openxmlformats.org/officeDocument/2006/relationships/hyperlink" Target="https://www.icann.org/en/beginners/courses-and-learning" TargetMode="External"/><Relationship Id="rId9" Type="http://schemas.openxmlformats.org/officeDocument/2006/relationships/hyperlink" Target="https://newgtlds.icann.org/en/announcements-and-media/case-studies" TargetMode="External"/><Relationship Id="rId5" Type="http://schemas.openxmlformats.org/officeDocument/2006/relationships/hyperlink" Target="https://newgtldprogram.icann.org/en/application-rounds/round2/asp" TargetMode="External"/><Relationship Id="rId6" Type="http://schemas.openxmlformats.org/officeDocument/2006/relationships/hyperlink" Target="https://newgtldprogram.icann.org/en/application-rounds/round2/asp/handbook" TargetMode="External"/><Relationship Id="rId7" Type="http://schemas.openxmlformats.org/officeDocument/2006/relationships/hyperlink" Target="https://community.icann.org/display/SPIR/ASP+%7C+Applicant+Support+Program" TargetMode="External"/><Relationship Id="rId8" Type="http://schemas.openxmlformats.org/officeDocument/2006/relationships/hyperlink" Target="https://newgtldprogram.icann.org/en/application-rounds/round2/asp/resources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icann.org/fellowshipprogram" TargetMode="External"/><Relationship Id="rId4" Type="http://schemas.openxmlformats.org/officeDocument/2006/relationships/hyperlink" Target="https://www.icann.org/public-responsibility-support/nextgen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hyperlink" Target="https://www.linkedin.com/company/uasgtech" TargetMode="External"/><Relationship Id="rId8" Type="http://schemas.openxmlformats.org/officeDocument/2006/relationships/hyperlink" Target="https://www.facebook.com/uasgtech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cann.org/resources/pages/fast-track-2012-02-25-e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465996" y="5276526"/>
            <a:ext cx="6939639" cy="718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[Имя докладчика] / </a:t>
            </a:r>
            <a:r>
              <a:rPr b="0" i="0" lang="en-US" sz="18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Заседание</a:t>
            </a:r>
            <a:r>
              <a:rPr b="0" i="0" lang="en-US" sz="1800" u="none" cap="none" strike="noStrike">
                <a:solidFill>
                  <a:srgbClr val="FAFAF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«День UA» по повышению осведомленности / [день, месяц] 2025</a:t>
            </a:r>
            <a:endParaRPr/>
          </a:p>
        </p:txBody>
      </p:sp>
      <p:sp>
        <p:nvSpPr>
          <p:cNvPr id="84" name="Google Shape;84;p1"/>
          <p:cNvSpPr txBox="1"/>
          <p:nvPr>
            <p:ph type="title"/>
          </p:nvPr>
        </p:nvSpPr>
        <p:spPr>
          <a:xfrm>
            <a:off x="473076" y="4191337"/>
            <a:ext cx="8500101" cy="11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Open Sans"/>
              <a:buNone/>
            </a:pPr>
            <a:r>
              <a:rPr lang="en-US"/>
              <a:t>Универсальное принятие (UA) доменных имен и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адресов</a:t>
            </a:r>
            <a:r>
              <a:rPr lang="en-US"/>
              <a:t> электронной почты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473077" y="6080912"/>
            <a:ext cx="2487058" cy="492421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5796" y="6085546"/>
            <a:ext cx="2207608" cy="4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400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Примеры интернационализированных адресов электронной почты</a:t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288750" y="1443800"/>
            <a:ext cx="70389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778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Էլփոստ-թեստ@համընդհանուր-ընկալում-թեստ.հայ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电子邮件测试@普遍适用测试.我爱你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ईमेल-परीक्षण@सार्वभौमिक-स्वीकृति-परीक्षण.संगठन 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تجربة-بريد-الكتروني@تجربة-القبول-الشامل.موريتانيا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ηλεκτρονικό-μήνυμα-δοκιμή@καθολική-αποδοχή-δοκιμή.ευ  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மின்னஞ்சல்-சோதனை@பொது-ஏற்பு-சோதனை.சிங்கப்பூர்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7412193" y="1443796"/>
            <a:ext cx="16248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китайский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деванагари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греческий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тамильский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Проблема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280359" y="1031213"/>
            <a:ext cx="8543601" cy="2505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IDN-домены позволяют сообществам регистрировать и использовать многоязычные доменные имена и адреса электронной почты, что способствует расширению цифровой инклюзивности.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:go="http://customooxmlschemas.google.com/" textRoundtripDataId="15"/>
                </a:ext>
              </a:extLst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Но при этом существуют проблемы с их универсальным принятием, например действующий адрес электронной почты отклоняется формой на сайте и отображается некорректно — слева направо, а не справа налево:</a:t>
            </a: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17" y="3787466"/>
            <a:ext cx="8832566" cy="267264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320041" y="174684"/>
            <a:ext cx="824115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400"/>
              <a:t>Поддерживает ли EAI ваш сервер электронной почты?</a:t>
            </a:r>
            <a:endParaRPr/>
          </a:p>
        </p:txBody>
      </p:sp>
      <p:pic>
        <p:nvPicPr>
          <p:cNvPr descr="Graphical user interface, text, website&#10;&#10;Description automatically generated" id="161" name="Google Shape;161;p20"/>
          <p:cNvPicPr preferRelativeResize="0"/>
          <p:nvPr/>
        </p:nvPicPr>
        <p:blipFill rotWithShape="1">
          <a:blip r:embed="rId3">
            <a:alphaModFix/>
          </a:blip>
          <a:srcRect b="7724" l="3866" r="5906" t="18548"/>
          <a:stretch/>
        </p:blipFill>
        <p:spPr>
          <a:xfrm>
            <a:off x="320041" y="1832503"/>
            <a:ext cx="8451381" cy="464096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/>
          <p:nvPr/>
        </p:nvSpPr>
        <p:spPr>
          <a:xfrm>
            <a:off x="748145" y="1133018"/>
            <a:ext cx="697903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Введите свой адрес электронной почты и проверьте здесь: </a:t>
            </a:r>
            <a:r>
              <a:rPr b="0" i="0" lang="en-US" sz="18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https://uasg.tech/eai-check/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cxnSp>
        <p:nvCxnSpPr>
          <p:cNvPr id="163" name="Google Shape;163;p20"/>
          <p:cNvCxnSpPr/>
          <p:nvPr/>
        </p:nvCxnSpPr>
        <p:spPr>
          <a:xfrm>
            <a:off x="27686" y="6013343"/>
            <a:ext cx="584709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Цифровая инклюзивность – перспективы</a:t>
            </a:r>
            <a:endParaRPr/>
          </a:p>
        </p:txBody>
      </p:sp>
      <p:sp>
        <p:nvSpPr>
          <p:cNvPr id="169" name="Google Shape;169;p58"/>
          <p:cNvSpPr txBox="1"/>
          <p:nvPr/>
        </p:nvSpPr>
        <p:spPr>
          <a:xfrm>
            <a:off x="320041" y="3107934"/>
            <a:ext cx="3271500" cy="2800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Остальные 32 % населения Земли, ~2,6 миллиарда человек, все еще не подключены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 интернету; в основном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это жители Азии и Африки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(см. процентный рост).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Многие из тех, кто уже работает в сети, и большинство тех, кто только собирается войти в нее, общаются на родном языке.</a:t>
            </a:r>
            <a:endParaRPr/>
          </a:p>
        </p:txBody>
      </p:sp>
      <p:sp>
        <p:nvSpPr>
          <p:cNvPr id="170" name="Google Shape;170;p58"/>
          <p:cNvSpPr txBox="1"/>
          <p:nvPr/>
        </p:nvSpPr>
        <p:spPr>
          <a:xfrm>
            <a:off x="0" y="6244060"/>
            <a:ext cx="70378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Источник: </a:t>
            </a:r>
            <a:r>
              <a:rPr b="0" i="1" lang="en-US" sz="1400" u="sng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https://www.itu.int/itu-d/reports/statistics/2024/11/10/ff24-internet-use/</a:t>
            </a:r>
            <a:r>
              <a:rPr b="0" i="1" lang="en-US" sz="1400" u="none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</a:t>
            </a:r>
            <a:endParaRPr/>
          </a:p>
        </p:txBody>
      </p:sp>
      <p:pic>
        <p:nvPicPr>
          <p:cNvPr id="171" name="Google Shape;17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0556" y="1069834"/>
            <a:ext cx="4814256" cy="513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8"/>
          <p:cNvSpPr/>
          <p:nvPr/>
        </p:nvSpPr>
        <p:spPr>
          <a:xfrm>
            <a:off x="372575" y="1069826"/>
            <a:ext cx="2903700" cy="19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5,5 млрд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интернет-пользователей во всем мире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68%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интернет-пользователей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Что такое универсальное принятие (UA)?</a:t>
            </a:r>
            <a:endParaRPr/>
          </a:p>
        </p:txBody>
      </p:sp>
      <p:sp>
        <p:nvSpPr>
          <p:cNvPr id="178" name="Google Shape;178;p15"/>
          <p:cNvSpPr txBox="1"/>
          <p:nvPr>
            <p:ph idx="1" type="body"/>
          </p:nvPr>
        </p:nvSpPr>
        <p:spPr>
          <a:xfrm>
            <a:off x="320675" y="1147867"/>
            <a:ext cx="8009409" cy="4973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Несмотря на развитие DNS, во многих программных приложениях используются устаревшие способы проверки допустимости доменных </a:t>
            </a:r>
            <a:br>
              <a:rPr lang="en-US" sz="1600"/>
            </a:br>
            <a:r>
              <a:rPr lang="en-US" sz="1600"/>
              <a:t>имен и адресов электронной почты.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Кроме того, не все онлайн-порталы готовы к открытию учетной записи пользователя с соответствующим адресом электронной почты, в результате чего многие люди не могут перемещаться по интернету, используя свой язык и выбранную онлайн-идентичность.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UA считается передовой практикой обеспечения технического соответствия и решает эти проблемы, гарантируя, что все допустимые доменные имена и адреса электронной почты, независимо от алфавита, языка или количества символов, могут равным образом использоваться всеми подключенными </a:t>
            </a:r>
            <a:br>
              <a:rPr lang="en-US" sz="1600"/>
            </a:br>
            <a:r>
              <a:rPr lang="en-US" sz="1600"/>
              <a:t>к интернету приложениями, устройствами и системами.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Универсальное принятие позволит каждому при использовании интернета </a:t>
            </a:r>
            <a:br>
              <a:rPr lang="en-US" sz="1600"/>
            </a:br>
            <a:r>
              <a:rPr lang="en-US" sz="1600"/>
              <a:t>и общении через интернет выбирать доменное имя и адрес электронной почты, наилучшим образом соответствующие их интересам, работе, культуре, языку и алфавиту.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/>
              <a:t>Цель и результаты UA</a:t>
            </a:r>
            <a:endParaRPr/>
          </a:p>
        </p:txBody>
      </p:sp>
      <p:sp>
        <p:nvSpPr>
          <p:cNvPr id="184" name="Google Shape;184;p33"/>
          <p:cNvSpPr txBox="1"/>
          <p:nvPr/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Цель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Все действительные доменные имена и адреса электронной почты работают во всех программных приложениях.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Результаты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  <a:endParaRPr/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5ee761316_0_0"/>
          <p:cNvSpPr txBox="1"/>
          <p:nvPr>
            <p:ph type="title"/>
          </p:nvPr>
        </p:nvSpPr>
        <p:spPr>
          <a:xfrm>
            <a:off x="320041" y="275167"/>
            <a:ext cx="8451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В чем важность универсального принятия?</a:t>
            </a:r>
            <a:endParaRPr/>
          </a:p>
        </p:txBody>
      </p:sp>
      <p:sp>
        <p:nvSpPr>
          <p:cNvPr id="190" name="Google Shape;190;g1f5ee761316_0_0"/>
          <p:cNvSpPr txBox="1"/>
          <p:nvPr/>
        </p:nvSpPr>
        <p:spPr>
          <a:xfrm>
            <a:off x="320674" y="1318686"/>
            <a:ext cx="8642455" cy="5264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A1F24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UA также может помочь в следующих областях: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Поддержка разнообразного, поликультурного и многоязычного интернета.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Повышение доверия и свободы самовыражения.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Обеспечение роста конкуренции, инноваций и потребительского выбора.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Создание социальных и деловых возможностей.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Новые карьерные возможности для разработчиков и системных администраторов.</a:t>
            </a:r>
            <a:endParaRPr/>
          </a:p>
          <a:p>
            <a:pPr indent="-18288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Помощь правительствам и политикам в их коммуникациях с гражданами.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Обеспечение готовности приложений к универсальному принятию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320675" y="1318686"/>
            <a:ext cx="8450745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Поддержка всех допустимых доменных имен и адресов электронной почты: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Принятие: пользователь может вводить в текстовое поле символы своего местного алфавита.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Проверка: программное обеспечение принимает такие символы и распознает </a:t>
            </a:r>
            <a:br>
              <a:rPr lang="en-US" sz="1600"/>
            </a:br>
            <a:r>
              <a:rPr lang="en-US" sz="1600"/>
              <a:t>их как действительные.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Процесс: система выполняет с символами необходимые операции.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Хранение: текст может храниться в базе данных без каких-либо повреждений.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Отображение: при извлечении из базы данных информация отображается корректно.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solidFill>
                <a:srgbClr val="FF0000"/>
              </a:solidFill>
            </a:endParaRPr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  <p:grpSp>
        <p:nvGrpSpPr>
          <p:cNvPr id="197" name="Google Shape;197;p23"/>
          <p:cNvGrpSpPr/>
          <p:nvPr/>
        </p:nvGrpSpPr>
        <p:grpSpPr>
          <a:xfrm>
            <a:off x="492252" y="1814914"/>
            <a:ext cx="8279168" cy="985965"/>
            <a:chOff x="1927228" y="5269981"/>
            <a:chExt cx="8037532" cy="945159"/>
          </a:xfrm>
        </p:grpSpPr>
        <p:grpSp>
          <p:nvGrpSpPr>
            <p:cNvPr id="198" name="Google Shape;198;p23"/>
            <p:cNvGrpSpPr/>
            <p:nvPr/>
          </p:nvGrpSpPr>
          <p:grpSpPr>
            <a:xfrm>
              <a:off x="1927228" y="5273672"/>
              <a:ext cx="1302251" cy="941468"/>
              <a:chOff x="820555" y="1643185"/>
              <a:chExt cx="2011680" cy="1591168"/>
            </a:xfrm>
          </p:grpSpPr>
          <p:sp>
            <p:nvSpPr>
              <p:cNvPr id="199" name="Google Shape;199;p23"/>
              <p:cNvSpPr/>
              <p:nvPr/>
            </p:nvSpPr>
            <p:spPr>
              <a:xfrm>
                <a:off x="820555" y="283543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201" name="Google Shape;201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2" name="Google Shape;202;p23"/>
            <p:cNvGrpSpPr/>
            <p:nvPr/>
          </p:nvGrpSpPr>
          <p:grpSpPr>
            <a:xfrm>
              <a:off x="3582203" y="5273672"/>
              <a:ext cx="1314106" cy="935685"/>
              <a:chOff x="3554360" y="1646720"/>
              <a:chExt cx="2029993" cy="1581395"/>
            </a:xfrm>
          </p:grpSpPr>
          <p:sp>
            <p:nvSpPr>
              <p:cNvPr id="203" name="Google Shape;203;p23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>
                <a:off x="3572673" y="2829201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205" name="Google Shape;205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6" name="Google Shape;206;p23"/>
            <p:cNvGrpSpPr/>
            <p:nvPr/>
          </p:nvGrpSpPr>
          <p:grpSpPr>
            <a:xfrm>
              <a:off x="6892153" y="5269981"/>
              <a:ext cx="1302251" cy="937190"/>
              <a:chOff x="6331693" y="1643185"/>
              <a:chExt cx="2011680" cy="1583938"/>
            </a:xfrm>
          </p:grpSpPr>
          <p:sp>
            <p:nvSpPr>
              <p:cNvPr id="207" name="Google Shape;207;p23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>
                <a:off x="6331693" y="282820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209" name="Google Shape;209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0" name="Google Shape;210;p23"/>
            <p:cNvGrpSpPr/>
            <p:nvPr/>
          </p:nvGrpSpPr>
          <p:grpSpPr>
            <a:xfrm>
              <a:off x="5237178" y="5269982"/>
              <a:ext cx="1302251" cy="939376"/>
              <a:chOff x="2202899" y="3852184"/>
              <a:chExt cx="2011680" cy="1587633"/>
            </a:xfrm>
          </p:grpSpPr>
          <p:sp>
            <p:nvSpPr>
              <p:cNvPr id="211" name="Google Shape;211;p23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>
                <a:off x="2202899" y="5040903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213" name="Google Shape;213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4" name="Google Shape;214;p23"/>
            <p:cNvGrpSpPr/>
            <p:nvPr/>
          </p:nvGrpSpPr>
          <p:grpSpPr>
            <a:xfrm>
              <a:off x="8546330" y="5275764"/>
              <a:ext cx="1418430" cy="939375"/>
              <a:chOff x="4943583" y="3852184"/>
              <a:chExt cx="2191150" cy="1587632"/>
            </a:xfrm>
          </p:grpSpPr>
          <p:sp>
            <p:nvSpPr>
              <p:cNvPr id="215" name="Google Shape;215;p23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>
                <a:off x="4946285" y="5040902"/>
                <a:ext cx="2188448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217" name="Google Shape;217;p2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Работа по обеспечению готовности к универсальному принятию</a:t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20674" y="1318686"/>
            <a:ext cx="8823325" cy="5132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Сообщество ICANN создало Группу управления по универсальному принятию (UASG) для продвижения готовности к универсальному принятию по всему миру.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ICANN активно способствует UA и оказывает финансовую поддержку UASG.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своей работе по обеспечению готовности к универсальному принятию UASG и ICANN используют следующие средства: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Организация информирования для повышения осведомленности о проблемах UA.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Проведение углубленных исследований для выявления технических недостатков.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Поиск решений для устранения этих технических недостатков.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Отправка отчетов об ошибках разработчикам соответствующих инструментов, систем и приложений.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Разработка и проведение технического обучения в области решений по </a:t>
            </a:r>
            <a:br>
              <a:rPr lang="en-US" sz="1600"/>
            </a:br>
            <a:r>
              <a:rPr lang="en-US" sz="1600"/>
              <a:t>поддержке готовности к универсальному принятию.</a:t>
            </a:r>
            <a:endParaRPr/>
          </a:p>
          <a:p>
            <a:pPr indent="-85725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/>
          </a:p>
          <a:p>
            <a:pPr indent="-97155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Подробности: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1600"/>
              <a:t> и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https://icann.org/ua</a:t>
            </a:r>
            <a:r>
              <a:rPr lang="en-US" sz="1600"/>
              <a:t>.  </a:t>
            </a:r>
            <a:endParaRPr/>
          </a:p>
          <a:p>
            <a:pPr indent="5715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/>
          </a:p>
          <a:p>
            <a:pPr indent="5715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Бизнес</a:t>
            </a:r>
            <a:endParaRPr/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320040" y="982355"/>
            <a:ext cx="8592847" cy="51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600"/>
              <a:t>Многие предприятия упускают прибыль, не обновляя свои системы и не </a:t>
            </a:r>
            <a:br>
              <a:rPr lang="en-US" sz="1600"/>
            </a:br>
            <a:r>
              <a:rPr lang="en-US" sz="1600"/>
              <a:t>обеспечивая их готовность к универсальному принятию, а это позволило бы получить миллиардные доходы от еще не охваченных клиентов.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600"/>
              <a:t>Исследование UASG за 2017 год показало, что по скромным оценкам обеспечение универсального принятия доменных имен представляет собой возможность на 9,8 миллиардов долларов или более.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600"/>
              <a:t>Предприятиям, в которых действуют стандарты UA, будет проще наладить контакт </a:t>
            </a:r>
            <a:br>
              <a:rPr lang="en-US" sz="1600"/>
            </a:br>
            <a:r>
              <a:rPr lang="en-US" sz="1600"/>
              <a:t>с растущей глобальной аудиторией и получить максимальный доход за счет нынешнего населения интернета и будущего миллиарда пользователей. 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Организуйте внутреннюю работу и оцените, соответствуют ли системы вашего бизнеса стандартам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Обновите свои собственные ИТ-системы, чтобы они были готовы к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Поощряйте участие своих сотрудников в обсуждениях местного уровня, касающихся UA.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Повысьте осведомленность партнерских организаций и компаний об универсальном принятии, чтобы они обновили свои системы до текущих глобальных стандартов.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Мы живем в многоязычном мире!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4206058" y="5813055"/>
            <a:ext cx="4621894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Источник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https://www.britannica.com/topic/languages-by-number-of-native-speakers-2228882</a:t>
            </a: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282517" y="5813055"/>
            <a:ext cx="3728439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b="0" i="1" lang="en-US" sz="1200" u="sng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https://www.statista.com/statistics/262946/most-common-languages-on-the-internet/</a:t>
            </a:r>
            <a:r>
              <a:rPr b="0" i="1" lang="en-US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374903" y="967624"/>
            <a:ext cx="8236534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Во мире используется множество языков. Английский занимает третье место по числу носителей языка в мире после китайского и испанского языков. На английском языке представлено 52% всего контента в интернете, и этот процент снижается.</a:t>
            </a:r>
            <a:endParaRPr/>
          </a:p>
        </p:txBody>
      </p:sp>
      <p:graphicFrame>
        <p:nvGraphicFramePr>
          <p:cNvPr id="96" name="Google Shape;96;p3"/>
          <p:cNvGraphicFramePr/>
          <p:nvPr/>
        </p:nvGraphicFramePr>
        <p:xfrm>
          <a:off x="177305" y="2251300"/>
          <a:ext cx="3898685" cy="3498400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97" name="Google Shape;97;p3"/>
          <p:cNvGraphicFramePr/>
          <p:nvPr/>
        </p:nvGraphicFramePr>
        <p:xfrm>
          <a:off x="4742481" y="2251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{55172671-4677-45C4-8BE9-D0636E31B98D}</a:tableStyleId>
              </a:tblPr>
              <a:tblGrid>
                <a:gridCol w="1628175"/>
                <a:gridCol w="1905425"/>
              </a:tblGrid>
              <a:tr h="39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Язык 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Докладчики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китайский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1 346 000 000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испанский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485 063 960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английский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379 682 200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арабский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373 000 000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хинди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344 650 870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португальский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236 266 650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бенгальский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233 808 880</a:t>
                      </a:r>
                      <a:endParaRPr/>
                    </a:p>
                  </a:txBody>
                  <a:tcPr marT="9525" marB="0" marR="9525" marL="9525" anchor="ctr"/>
                </a:tc>
              </a:tr>
              <a:tr h="3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русский</a:t>
                      </a:r>
                      <a:endParaRPr/>
                    </a:p>
                  </a:txBody>
                  <a:tcPr marT="9525" marB="0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146 954 150</a:t>
                      </a:r>
                      <a:endParaRPr/>
                    </a:p>
                  </a:txBody>
                  <a:tcPr marT="9525" marB="0" marR="9525" marL="95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Правительство</a:t>
            </a:r>
            <a:endParaRPr/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800"/>
              <a:t>Готовность к универсальному принятию может способствовать контактам правительств и политиков со своими гражданами.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Оцените возможность включения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требований к UA</a:t>
            </a:r>
            <a:r>
              <a:rPr lang="en-US" sz="1800"/>
              <a:t> в государственные регламенты закупочной деятельности.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Обратитесь к государственным ведомствам, которые оказывают гражданам услуги электронного правительства, и предложите им внедрить методы UA для обеспечения цифровой инклюзивности.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Координируйте свои действия с регистратурами национальных доменов и делегатами Правительственного консультативного комитета (GAC) ICANN для участия в мероприятиях, связанных с UA, и повышения их результативности.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Гражданское общество</a:t>
            </a:r>
            <a:endParaRPr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Поощряйте участие вашего сообщества в местных и региональных мероприятиях, связанных с UA, содействие координации и поддержке таких мероприятий.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Подготовьте собственные системы к универсальному принятию для расширения цифровой инклюзивности.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Поощряйте исследования в области инклюзивности и доступа, которые укрепляют принципы универсального принятия.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Повысьте осведомленность партнерских организаций и компаний об универсальном принятии, чтобы они обновили свои системы до текущих глобальных стандартов.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Сектор науки </a:t>
            </a:r>
            <a:br>
              <a:rPr lang="en-US" sz="2800"/>
            </a:br>
            <a:r>
              <a:rPr lang="en-US" sz="2800"/>
              <a:t>и образования</a:t>
            </a:r>
            <a:endParaRPr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320675" y="1318686"/>
            <a:ext cx="4300538" cy="5403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Модернизируйте системы электронной почты для поддержки EAI.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0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Обновляйте учебные программы </a:t>
            </a:r>
            <a:br>
              <a:rPr lang="en-US" sz="1600"/>
            </a:br>
            <a:r>
              <a:rPr lang="en-US" sz="1600"/>
              <a:t>по информационным технологиям, включив в них преподавание </a:t>
            </a:r>
            <a:br>
              <a:rPr lang="en-US" sz="1600"/>
            </a:br>
            <a:r>
              <a:rPr lang="en-US" sz="1600"/>
              <a:t>и изучение IDN, UA и программного обеспечения на основе концепций интернационализации.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См.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программу интеграции учебных планов UA</a:t>
            </a:r>
            <a:r>
              <a:rPr lang="en-US" sz="1400"/>
              <a:t> ICANN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0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Обучайте преподавателей и студентов применению методов UA при разработке программного обеспечения.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0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Повышайте осведомленность </a:t>
            </a:r>
            <a:br>
              <a:rPr lang="en-US" sz="1600"/>
            </a:br>
            <a:r>
              <a:rPr lang="en-US" sz="1600"/>
              <a:t>о проблемах и решениях UA </a:t>
            </a:r>
            <a:br>
              <a:rPr lang="en-US" sz="1600"/>
            </a:br>
            <a:r>
              <a:rPr lang="en-US" sz="1600"/>
              <a:t>в местном техническом сообществе.</a:t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00"/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703" y="846667"/>
            <a:ext cx="4300538" cy="556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Техническое сообщество</a:t>
            </a:r>
            <a:endParaRPr/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20674" y="1318686"/>
            <a:ext cx="8331073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Проводите учебные мероприятия и тренинги, которые позволят разработчикам программного обеспечения и руководителям проектов решать вопросы, связанные с UA.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Тестируйте и устраняйте проблемы, связанные с UA, в ваших собственных продуктах и услугах.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Тестируйте доменные имена и адреса электронной почты в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UASG 004</a:t>
            </a:r>
            <a:r>
              <a:rPr lang="en-US" sz="1600"/>
              <a:t>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Сообщайте об ошибках, связанных с UA, найденных в других продуктах и услугах.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600"/>
          </a:p>
        </p:txBody>
      </p:sp>
      <p:grpSp>
        <p:nvGrpSpPr>
          <p:cNvPr id="255" name="Google Shape;255;p30"/>
          <p:cNvGrpSpPr/>
          <p:nvPr/>
        </p:nvGrpSpPr>
        <p:grpSpPr>
          <a:xfrm>
            <a:off x="492252" y="3500945"/>
            <a:ext cx="8279170" cy="985965"/>
            <a:chOff x="1927228" y="5269981"/>
            <a:chExt cx="8037534" cy="945159"/>
          </a:xfrm>
        </p:grpSpPr>
        <p:grpSp>
          <p:nvGrpSpPr>
            <p:cNvPr id="256" name="Google Shape;256;p30"/>
            <p:cNvGrpSpPr/>
            <p:nvPr/>
          </p:nvGrpSpPr>
          <p:grpSpPr>
            <a:xfrm>
              <a:off x="1927228" y="5273672"/>
              <a:ext cx="1302251" cy="941468"/>
              <a:chOff x="820555" y="1643185"/>
              <a:chExt cx="2011680" cy="1591168"/>
            </a:xfrm>
          </p:grpSpPr>
          <p:sp>
            <p:nvSpPr>
              <p:cNvPr id="257" name="Google Shape;257;p30"/>
              <p:cNvSpPr/>
              <p:nvPr/>
            </p:nvSpPr>
            <p:spPr>
              <a:xfrm>
                <a:off x="820555" y="283543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259" name="Google Shape;259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0" name="Google Shape;260;p30"/>
            <p:cNvGrpSpPr/>
            <p:nvPr/>
          </p:nvGrpSpPr>
          <p:grpSpPr>
            <a:xfrm>
              <a:off x="3582203" y="5273672"/>
              <a:ext cx="1314106" cy="935685"/>
              <a:chOff x="3554360" y="1646720"/>
              <a:chExt cx="2029993" cy="1581395"/>
            </a:xfrm>
          </p:grpSpPr>
          <p:sp>
            <p:nvSpPr>
              <p:cNvPr id="261" name="Google Shape;261;p30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3572673" y="2829201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263" name="Google Shape;263;p3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4" name="Google Shape;264;p30"/>
            <p:cNvGrpSpPr/>
            <p:nvPr/>
          </p:nvGrpSpPr>
          <p:grpSpPr>
            <a:xfrm>
              <a:off x="6892153" y="5269981"/>
              <a:ext cx="1302251" cy="937190"/>
              <a:chOff x="6331693" y="1643185"/>
              <a:chExt cx="2011680" cy="1583938"/>
            </a:xfrm>
          </p:grpSpPr>
          <p:sp>
            <p:nvSpPr>
              <p:cNvPr id="265" name="Google Shape;265;p30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6331693" y="2828209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267" name="Google Shape;267;p3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8" name="Google Shape;268;p30"/>
            <p:cNvGrpSpPr/>
            <p:nvPr/>
          </p:nvGrpSpPr>
          <p:grpSpPr>
            <a:xfrm>
              <a:off x="5237178" y="5269982"/>
              <a:ext cx="1302251" cy="939376"/>
              <a:chOff x="2202899" y="3852184"/>
              <a:chExt cx="2011680" cy="1587633"/>
            </a:xfrm>
          </p:grpSpPr>
          <p:sp>
            <p:nvSpPr>
              <p:cNvPr id="269" name="Google Shape;269;p30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2202899" y="5040903"/>
                <a:ext cx="2011680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271" name="Google Shape;271;p30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2" name="Google Shape;272;p30"/>
            <p:cNvGrpSpPr/>
            <p:nvPr/>
          </p:nvGrpSpPr>
          <p:grpSpPr>
            <a:xfrm>
              <a:off x="8546330" y="5275764"/>
              <a:ext cx="1418432" cy="939375"/>
              <a:chOff x="4943583" y="3852184"/>
              <a:chExt cx="2191153" cy="1587632"/>
            </a:xfrm>
          </p:grpSpPr>
          <p:sp>
            <p:nvSpPr>
              <p:cNvPr id="273" name="Google Shape;273;p30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946287" y="5040902"/>
                <a:ext cx="2188449" cy="398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275" name="Google Shape;275;p30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320041" y="275167"/>
            <a:ext cx="820096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регистраторы и регистратуры доменов</a:t>
            </a:r>
            <a:endParaRPr/>
          </a:p>
        </p:txBody>
      </p:sp>
      <p:sp>
        <p:nvSpPr>
          <p:cNvPr id="281" name="Google Shape;281;p31"/>
          <p:cNvSpPr txBox="1"/>
          <p:nvPr>
            <p:ph idx="1" type="body"/>
          </p:nvPr>
        </p:nvSpPr>
        <p:spPr>
          <a:xfrm>
            <a:off x="320675" y="1318675"/>
            <a:ext cx="4718400" cy="46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Оцените связанные с UA недочеты </a:t>
            </a:r>
            <a:br>
              <a:rPr lang="en-US" sz="1800"/>
            </a:br>
            <a:r>
              <a:rPr lang="en-US" sz="1800"/>
              <a:t>в клиентских системах.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Обновите клиентские системы, чтобы обеспечить поддержку UA; в качестве руководства может служить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Дорожная карта по UA для систем регистратур и регистраторов доменных имен</a:t>
            </a:r>
            <a:r>
              <a:rPr lang="en-US" sz="1800"/>
              <a:t>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Повысьте осведомленность о UA среди заинтересованных сторон вашего бизнеса и побудите их также обновить свои системы.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  <p:pic>
        <p:nvPicPr>
          <p:cNvPr id="282" name="Google Shape;282;p3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6225" y="1318667"/>
            <a:ext cx="3399025" cy="44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Какую роль играете в этом вы: Владельцы доменов</a:t>
            </a:r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320675" y="1318686"/>
            <a:ext cx="8401294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Обратитесь к интернет-провайдеру (ISP), у которого размещены ваш сайт и электронная почта, чтобы узнать о готовности его служб к универсальному принятию.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Уточните у администратора своего сайта и электронной почты, готовы ли ваш сайт и электронная почта к универсальному принятию. Если это не так, подумайте о том, чтобы взять на себя инициативу по обновлению и подготовке к UA.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Проинформируйте своего интернет-провайдера, веб-разработчиков </a:t>
            </a:r>
            <a:br>
              <a:rPr lang="en-US" sz="1800"/>
            </a:br>
            <a:r>
              <a:rPr lang="en-US" sz="1800"/>
              <a:t>и администратора электронной почты об универсальном принятии </a:t>
            </a:r>
            <a:br>
              <a:rPr lang="en-US" sz="1800"/>
            </a:br>
            <a:r>
              <a:rPr lang="en-US" sz="1800"/>
              <a:t>и попросите обновить свои системы, чтобы они были готовы к UA.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*"/>
            </a:pPr>
            <a:r>
              <a:rPr lang="en-US"/>
              <a:t>Предложите им ознакомиться с более подробной информацией </a:t>
            </a:r>
            <a:br>
              <a:rPr lang="en-US"/>
            </a:br>
            <a:r>
              <a:rPr b="0" i="0" lang="en-US">
                <a:solidFill>
                  <a:srgbClr val="000000"/>
                </a:solidFill>
              </a:rPr>
              <a:t>в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отчете о готовности к универсальному принятию за 2023 ФГ</a:t>
            </a:r>
            <a:r>
              <a:rPr lang="en-US"/>
              <a:t>. </a:t>
            </a:r>
            <a:br>
              <a:rPr lang="en-US"/>
            </a:br>
            <a:r>
              <a:rPr b="0" i="0" lang="en-US">
                <a:solidFill>
                  <a:srgbClr val="000000"/>
                </a:solidFill>
              </a:rPr>
              <a:t>Вы </a:t>
            </a:r>
            <a:r>
              <a:rPr lang="en-US"/>
              <a:t>можете воспользоваться </a:t>
            </a:r>
            <a:r>
              <a:rPr b="0" i="0" lang="en-US">
                <a:solidFill>
                  <a:srgbClr val="000000"/>
                </a:solidFill>
              </a:rPr>
              <a:t>шаблоном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письма</a:t>
            </a:r>
            <a:r>
              <a:rPr b="0" i="0" lang="en-US">
                <a:solidFill>
                  <a:srgbClr val="000000"/>
                </a:solidFill>
              </a:rPr>
              <a:t> или, в качестве альтернативы,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зарегистрировать проблему</a:t>
            </a:r>
            <a:r>
              <a:rPr b="0" i="0" lang="en-US">
                <a:solidFill>
                  <a:srgbClr val="000000"/>
                </a:solidFill>
              </a:rPr>
              <a:t>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 u="sng">
              <a:solidFill>
                <a:schemeClr val="hlink"/>
              </a:solidFill>
            </a:endParaRPr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9"/>
          <p:cNvSpPr txBox="1"/>
          <p:nvPr>
            <p:ph type="title"/>
          </p:nvPr>
        </p:nvSpPr>
        <p:spPr>
          <a:xfrm>
            <a:off x="320041" y="275167"/>
            <a:ext cx="868803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Дополнительные усилия ЮНЕСКО и ICANN по продвижению цифровой инклюзивности</a:t>
            </a:r>
            <a:endParaRPr/>
          </a:p>
        </p:txBody>
      </p:sp>
      <p:sp>
        <p:nvSpPr>
          <p:cNvPr id="294" name="Google Shape;294;p59"/>
          <p:cNvSpPr txBox="1"/>
          <p:nvPr>
            <p:ph idx="1" type="body"/>
          </p:nvPr>
        </p:nvSpPr>
        <p:spPr>
          <a:xfrm>
            <a:off x="320675" y="1905000"/>
            <a:ext cx="8450746" cy="403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ЮНЕСКО реализует множество программ по развитию многоязычия в интернете.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ICANN запускает следующий раунд новых gTLD, чтобы способствовать расширению цифровой инклюзивности.</a:t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В следующих разделах рассказывается об этой работе ЮНЕСКО и ICANN.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>
            <p:ph type="title"/>
          </p:nvPr>
        </p:nvSpPr>
        <p:spPr>
          <a:xfrm>
            <a:off x="320042" y="275167"/>
            <a:ext cx="470854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Обязательства ЮНЕСКО по развитию многоязычия</a:t>
            </a:r>
            <a:endParaRPr/>
          </a:p>
        </p:txBody>
      </p:sp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320674" y="2446638"/>
            <a:ext cx="8329055" cy="3978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Установление стандартов с помощью нормативных документов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Рекомендация 2003 г. о развитии и использовании многоязычия и всеобщем доступе </a:t>
            </a:r>
            <a:br>
              <a:rPr lang="en-US" sz="1400"/>
            </a:br>
            <a:r>
              <a:rPr lang="en-US" sz="1400"/>
              <a:t>к киберпространству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Пропаганда интернета, более разнообразного в языковом плане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Направление работы C8 ВВУИО: Культурное разнообразие и самобытность, языковое разнообразие и местный контент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Партнерство с Форумом по управлению интернетом (IGF) по теме «Язык и инклюзивность — многоязычные имена»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800"/>
              <a:t>Наращивание потенциала для расширения возможностей сообществ </a:t>
            </a:r>
            <a:br>
              <a:rPr lang="en-US" sz="1800"/>
            </a:br>
            <a:r>
              <a:rPr lang="en-US" sz="1800"/>
              <a:t>по производству контента, отличающегося языковым разнообразием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Инструментарий цифровых инициатив для коренных народов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Char char="*"/>
            </a:pPr>
            <a:r>
              <a:rPr lang="en-US" sz="1200"/>
              <a:t>Третий ключевой подход «Нормализация» направлен на содействие универсальному принятию использования языков коренных народов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800"/>
              <a:t>Работа с партнерами для поддержки низовых инициатив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Сотрудничество с технологическими компаниями для разработки клавиатур для языков коренных народов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00"/>
          </a:p>
        </p:txBody>
      </p:sp>
      <p:pic>
        <p:nvPicPr>
          <p:cNvPr descr="文本&#10;&#10;已自动生成说明" id="301" name="Google Shape;30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2180" y="471990"/>
            <a:ext cx="3621146" cy="198526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/>
          <p:nvPr/>
        </p:nvSpPr>
        <p:spPr>
          <a:xfrm>
            <a:off x="6955619" y="88920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320042" y="275167"/>
            <a:ext cx="6635578" cy="1121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Многоязычие и всеобщий доступ к киберпространству (2003)</a:t>
            </a:r>
            <a:endParaRPr/>
          </a:p>
        </p:txBody>
      </p:sp>
      <p:sp>
        <p:nvSpPr>
          <p:cNvPr id="308" name="Google Shape;308;p40"/>
          <p:cNvSpPr txBox="1"/>
          <p:nvPr>
            <p:ph idx="1" type="body"/>
          </p:nvPr>
        </p:nvSpPr>
        <p:spPr>
          <a:xfrm>
            <a:off x="320675" y="1905000"/>
            <a:ext cx="8450746" cy="403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rPr lang="en-US" sz="1800"/>
              <a:t>Рекомендация о развитии и использовании многоязычия и всеобщем доступе к киберпространству (2003)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Рекомендация посвящена четырем областям: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200"/>
          </a:p>
        </p:txBody>
      </p:sp>
      <p:grpSp>
        <p:nvGrpSpPr>
          <p:cNvPr id="309" name="Google Shape;309;p40"/>
          <p:cNvGrpSpPr/>
          <p:nvPr/>
        </p:nvGrpSpPr>
        <p:grpSpPr>
          <a:xfrm>
            <a:off x="527598" y="3499308"/>
            <a:ext cx="4465953" cy="2137600"/>
            <a:chOff x="282950" y="38427"/>
            <a:chExt cx="4465953" cy="2137600"/>
          </a:xfrm>
        </p:grpSpPr>
        <p:sp>
          <p:nvSpPr>
            <p:cNvPr id="310" name="Google Shape;310;p40"/>
            <p:cNvSpPr/>
            <p:nvPr/>
          </p:nvSpPr>
          <p:spPr>
            <a:xfrm>
              <a:off x="403131" y="38427"/>
              <a:ext cx="2185505" cy="874202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 txBox="1"/>
            <p:nvPr/>
          </p:nvSpPr>
          <p:spPr>
            <a:xfrm>
              <a:off x="403131" y="38427"/>
              <a:ext cx="1966955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5865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многоязычного контента и систем</a:t>
              </a: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2549953" y="44818"/>
              <a:ext cx="2185505" cy="87420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 txBox="1"/>
            <p:nvPr/>
          </p:nvSpPr>
          <p:spPr>
            <a:xfrm>
              <a:off x="2987054" y="44818"/>
              <a:ext cx="1311303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4400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Облегчение 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доступа к сетям 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и услугам</a:t>
              </a: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282950" y="1301825"/>
              <a:ext cx="2185505" cy="87420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 txBox="1"/>
            <p:nvPr/>
          </p:nvSpPr>
          <p:spPr>
            <a:xfrm>
              <a:off x="720051" y="1301825"/>
              <a:ext cx="1311303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4400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Разработка общедоступного контента</a:t>
              </a: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2563398" y="1297707"/>
              <a:ext cx="2185505" cy="874202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 txBox="1"/>
            <p:nvPr/>
          </p:nvSpPr>
          <p:spPr>
            <a:xfrm>
              <a:off x="2905557" y="1297707"/>
              <a:ext cx="1519332" cy="874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325" lIns="44000" spcFirstLastPara="1" rIns="14650" wrap="square" tIns="29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Подтверждение справедливого баланса между интересами правообладателей </a:t>
              </a:r>
              <a:b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b="0" i="0" lang="en-US" sz="900" u="none" cap="none" strike="noStrik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и общественными интересами</a:t>
              </a:r>
              <a:endParaRPr/>
            </a:p>
          </p:txBody>
        </p:sp>
      </p:grpSp>
      <p:pic>
        <p:nvPicPr>
          <p:cNvPr descr="A picture containing person, crowd, concert band&#10;&#10;Description automatically generated" id="318" name="Google Shape;3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0627" y="3429000"/>
            <a:ext cx="3324797" cy="228675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/>
        </p:nvSpPr>
        <p:spPr>
          <a:xfrm>
            <a:off x="6955619" y="352386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320041" y="275167"/>
            <a:ext cx="65132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Международное десятилетие языков коренных народов</a:t>
            </a:r>
            <a:endParaRPr/>
          </a:p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2014151" y="1610360"/>
            <a:ext cx="7003528" cy="4600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Привлечь внимание к критической потере языков коренных народов и настоятельной необходимости сохранения, возрождения и продвижения языков коренных народов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Принять срочные меры на национальном и международном уровнях.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В Глобальном плане действий IDIL в тематической области «Расширение цифровых возможностей» указаны следующие задачи: 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200"/>
              <a:t>Расширение возможностей молодежи и профессионалов из числа коренных народов в области цифровых навыков, грамотности в области цифровых средств информации и онлайн-активизма.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200"/>
              <a:t>Содействие лучшей представленности и многоязычному доступу языков коренных народов в средствах массовой информации и технологиях.</a:t>
            </a:r>
            <a:endParaRPr/>
          </a:p>
          <a:p>
            <a:pPr indent="-182880" lvl="2" marL="1188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200"/>
              <a:t>Укрепление партнерства между государственным и частным секторами </a:t>
            </a:r>
            <a:br>
              <a:rPr lang="en-US" sz="1200"/>
            </a:br>
            <a:r>
              <a:rPr lang="en-US" sz="1200"/>
              <a:t>и разработка стандартов для оцифровки языков и участия коренных </a:t>
            </a:r>
            <a:br>
              <a:rPr lang="en-US" sz="1200"/>
            </a:br>
            <a:r>
              <a:rPr lang="en-US" sz="1200"/>
              <a:t>народов в создании контента.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ЮНЕСКО выступает в качестве ведущей организации по проведению Международного десятилетия в сотрудничестве </a:t>
            </a:r>
            <a:br>
              <a:rPr lang="en-US" sz="1600"/>
            </a:br>
            <a:r>
              <a:rPr lang="en-US" sz="1600"/>
              <a:t>с ДЭСВ ООН и другими соответствующими учреждениями </a:t>
            </a:r>
            <a:br>
              <a:rPr lang="en-US" sz="1600"/>
            </a:br>
            <a:r>
              <a:rPr lang="en-US" sz="1600"/>
              <a:t>в рамках имеющихся ресурсов.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Создание специальной группы по вопросам цифрового равенства </a:t>
            </a:r>
            <a:br>
              <a:rPr lang="en-US" sz="1400"/>
            </a:br>
            <a:r>
              <a:rPr lang="en-US" sz="1400"/>
              <a:t>и доменов 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100"/>
          </a:p>
        </p:txBody>
      </p:sp>
      <p:sp>
        <p:nvSpPr>
          <p:cNvPr id="326" name="Google Shape;326;p41"/>
          <p:cNvSpPr/>
          <p:nvPr/>
        </p:nvSpPr>
        <p:spPr>
          <a:xfrm>
            <a:off x="6955619" y="352386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2751" y="1612224"/>
            <a:ext cx="1798172" cy="315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IDIL 2022-2032</a:t>
            </a:r>
            <a:endParaRPr/>
          </a:p>
        </p:txBody>
      </p:sp>
      <p:pic>
        <p:nvPicPr>
          <p:cNvPr descr="Gráfico, Gráfico de proyección solar&#10;&#10;Descripción generada automáticamente" id="328" name="Google Shape;32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321" y="1934514"/>
            <a:ext cx="1615982" cy="21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321" y="4202707"/>
            <a:ext cx="1615982" cy="221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Многоязычие – ключ к цифровой инклюзивности</a:t>
            </a:r>
            <a:endParaRPr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320674" y="1318686"/>
            <a:ext cx="8687401" cy="5106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Языковое разнообразие интернета вносит весомый вклад в создание общества, основанного на знаниях, преодолевая цифровой разрыв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="0" i="0" sz="16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В 2003 году один из ключевых принципов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Женевской декларации ВВУИО</a:t>
            </a:r>
            <a:r>
              <a:rPr lang="en-US" sz="1600"/>
              <a:t>, </a:t>
            </a:r>
            <a:br>
              <a:rPr lang="en-US" sz="1600"/>
            </a:br>
            <a:r>
              <a:rPr lang="en-US" sz="1600"/>
              <a:t>что в 2005 году привело к принятию обязательства «по обеспечению многоязычия интернета» в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Тунисской программе ВВУИО</a:t>
            </a:r>
            <a:r>
              <a:rPr lang="en-US" sz="1600"/>
              <a:t>. </a:t>
            </a:r>
            <a:endParaRPr/>
          </a:p>
          <a:p>
            <a:pPr indent="-32575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600"/>
              <a:t>Содействовать введению многоязычия в доменные имена и адреса электронной почты путем реализации программ и усиления сотрудничества для их повсеместного развертывания.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ЮНЕСКО в своих рекомендациях 2003 года о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многоязычии и всеобщем доступе к киберпространству</a:t>
            </a:r>
            <a:r>
              <a:rPr lang="en-US" sz="1600"/>
              <a:t> предложила уменьшить языковые барьеры в интернете путем обеспечения доступа к контенту, наращивания потенциала, разработки национальной политики, а также совместных исследований и разработок </a:t>
            </a:r>
            <a:br>
              <a:rPr lang="en-US" sz="1600"/>
            </a:br>
            <a:r>
              <a:rPr lang="en-US" sz="1600"/>
              <a:t>и адаптации на местах технологий с своих рекомендациях широкими многоязычными возможностями.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600"/>
              <a:t>Совсем недавно в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Глобальном цифровом договоре</a:t>
            </a:r>
            <a:r>
              <a:rPr lang="en-US" sz="1600"/>
              <a:t> было предложено сделать цифровые технологии более доступными и недорогими для всех, в том числе на разных языках и в разных форматах.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/>
          <p:nvPr>
            <p:ph type="title"/>
          </p:nvPr>
        </p:nvSpPr>
        <p:spPr>
          <a:xfrm>
            <a:off x="320041" y="275167"/>
            <a:ext cx="65132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Всемирный атлас языков ЮНЕСКО</a:t>
            </a:r>
            <a:endParaRPr/>
          </a:p>
        </p:txBody>
      </p:sp>
      <p:sp>
        <p:nvSpPr>
          <p:cNvPr id="335" name="Google Shape;335;p42"/>
          <p:cNvSpPr txBox="1"/>
          <p:nvPr>
            <p:ph idx="1" type="body"/>
          </p:nvPr>
        </p:nvSpPr>
        <p:spPr>
          <a:xfrm>
            <a:off x="198350" y="1214967"/>
            <a:ext cx="5482657" cy="516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Всемирный атлас языков — это интерактивный онлайн-инструмент, который документирует состояние языков </a:t>
            </a:r>
            <a:br>
              <a:rPr lang="en-US" sz="1400"/>
            </a:br>
            <a:r>
              <a:rPr lang="en-US" sz="1400"/>
              <a:t>во всем мире, стремясь предоставить подробную информацию о языках как коммуникативных инструментах и ресурсах знаний в их социокультурном и социально-политическом контексте. 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Атлас охватывает 8324 языка, задокументированных правительствами, учреждениями и учеными, из которых около 7000 все еще используются.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ЮНЕСКО сотрудничает с координаторами, назначенными государствами-участниками, в целях сбора и документирования информации о языковом разнообразии, а также организует обучение для повышения их потенциала в области цифровых преобразований.</a:t>
            </a:r>
            <a:endParaRPr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400"/>
              <a:t>Атлас изучает возможность использования интерфейса программирования приложений (API) для расширения доступа к цифровым инструментам с упором на языки коренных народов и языки с ограниченными ресурсами: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онлайн-инструмент перевода, использующий открытые данные для получения высококачественных переводов 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модели искусственного интеллекта для преобразования речи в текст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*"/>
            </a:pPr>
            <a:r>
              <a:rPr lang="en-US" sz="1400"/>
              <a:t>онлайновые словари языков коренных народов</a:t>
            </a:r>
            <a:endParaRPr/>
          </a:p>
        </p:txBody>
      </p:sp>
      <p:sp>
        <p:nvSpPr>
          <p:cNvPr id="336" name="Google Shape;336;p42"/>
          <p:cNvSpPr/>
          <p:nvPr/>
        </p:nvSpPr>
        <p:spPr>
          <a:xfrm>
            <a:off x="6955619" y="352386"/>
            <a:ext cx="1694110" cy="383070"/>
          </a:xfrm>
          <a:custGeom>
            <a:rect b="b" l="l" r="r" t="t"/>
            <a:pathLst>
              <a:path extrusionOk="0" h="984841" w="4974115">
                <a:moveTo>
                  <a:pt x="0" y="0"/>
                </a:moveTo>
                <a:lnTo>
                  <a:pt x="4974116" y="0"/>
                </a:lnTo>
                <a:lnTo>
                  <a:pt x="4974116" y="984840"/>
                </a:lnTo>
                <a:lnTo>
                  <a:pt x="0" y="9848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436" l="0" r="-1078" t="-28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SCO World Atlas of Languages: summary document" id="337" name="Google Shape;33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007" y="1548740"/>
            <a:ext cx="3302249" cy="231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338" name="Google Shape;33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84462" y="4741453"/>
            <a:ext cx="1495335" cy="147456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2"/>
          <p:cNvSpPr txBox="1"/>
          <p:nvPr/>
        </p:nvSpPr>
        <p:spPr>
          <a:xfrm>
            <a:off x="5949346" y="4156678"/>
            <a:ext cx="27655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https://en.wal.unesco.org/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4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Программа ICANN New gTLD: следующий раунд и программа поддержки кандидатов </a:t>
            </a:r>
            <a:endParaRPr/>
          </a:p>
        </p:txBody>
      </p:sp>
      <p:sp>
        <p:nvSpPr>
          <p:cNvPr id="345" name="Google Shape;345;p64"/>
          <p:cNvSpPr txBox="1"/>
          <p:nvPr>
            <p:ph idx="1" type="body"/>
          </p:nvPr>
        </p:nvSpPr>
        <p:spPr>
          <a:xfrm>
            <a:off x="320674" y="1614711"/>
            <a:ext cx="8699339" cy="485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В ближайшем будущем появятся новые возможности для получения нового домена общего пользования верхнего уровня (gTLD), включая интернационализированные доменные имена (IDN).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Ожидается, что период приема заявок на участие в следующем раунде откроется </a:t>
            </a:r>
            <a:br>
              <a:rPr lang="en-US" sz="1600"/>
            </a:br>
            <a:r>
              <a:rPr lang="en-US" sz="1600"/>
              <a:t>во втором квартале 2026 года.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Следующее расширение системы доменных имен (DNS) позволит физическим лицам и организациям управлять своим присутствием и идентификацией в интернете.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Доменные имена на различных языках и с различными наборами символов помогут обеспечить цифровую инклюзивность в интернете. 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Программа поддержки кандидатов (ASP) поможет кандидатам из регионов с недостаточным уровнем обеспеченности услугами и развивающихся рынков.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Включает финансовую и нефинансовую поддержку для квалифицированных кандидатов.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600"/>
              <a:t>Более подробная информация об этих программах приведена ниже.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>
            <p:ph type="title"/>
          </p:nvPr>
        </p:nvSpPr>
        <p:spPr>
          <a:xfrm>
            <a:off x="540000" y="1380204"/>
            <a:ext cx="6733248" cy="2048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/>
              <a:t>Повысить инклюзивность интернета: Программа поддержки кандидатов </a:t>
            </a:r>
            <a:br>
              <a:rPr lang="en-US" sz="4000"/>
            </a:br>
            <a:r>
              <a:rPr lang="en-US" sz="4000"/>
              <a:t>на новые gTLD </a:t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 rot="-5400000">
            <a:off x="7425204" y="-806853"/>
            <a:ext cx="1613705" cy="1613705"/>
          </a:xfrm>
          <a:prstGeom prst="chord">
            <a:avLst>
              <a:gd fmla="val 540382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1719" y="4111033"/>
            <a:ext cx="4172281" cy="27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/>
          <p:nvPr/>
        </p:nvSpPr>
        <p:spPr>
          <a:xfrm>
            <a:off x="7997799" y="3103543"/>
            <a:ext cx="650913" cy="6509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6"/>
          <p:cNvSpPr/>
          <p:nvPr/>
        </p:nvSpPr>
        <p:spPr>
          <a:xfrm>
            <a:off x="8648712" y="1514415"/>
            <a:ext cx="180576" cy="1805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7425204" y="2034160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540000" y="3785164"/>
            <a:ext cx="34833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Предоставить возможности сообществам, организациям и регионам всего мира</a:t>
            </a:r>
            <a:endParaRPr/>
          </a:p>
        </p:txBody>
      </p:sp>
      <p:pic>
        <p:nvPicPr>
          <p:cNvPr id="357" name="Google Shape;35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8247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" name="Google Shape;363;p4"/>
          <p:cNvCxnSpPr/>
          <p:nvPr/>
        </p:nvCxnSpPr>
        <p:spPr>
          <a:xfrm>
            <a:off x="4599000" y="5416973"/>
            <a:ext cx="0" cy="1441027"/>
          </a:xfrm>
          <a:prstGeom prst="straightConnector1">
            <a:avLst/>
          </a:prstGeom>
          <a:noFill/>
          <a:ln cap="flat" cmpd="sng" w="31750">
            <a:solidFill>
              <a:srgbClr val="002A4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4"/>
          <p:cNvSpPr txBox="1"/>
          <p:nvPr>
            <p:ph type="title"/>
          </p:nvPr>
        </p:nvSpPr>
        <p:spPr>
          <a:xfrm>
            <a:off x="432000" y="900001"/>
            <a:ext cx="4167000" cy="575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Программа New gTLD</a:t>
            </a:r>
            <a:endParaRPr/>
          </a:p>
        </p:txBody>
      </p:sp>
      <p:sp>
        <p:nvSpPr>
          <p:cNvPr id="365" name="Google Shape;365;p4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"/>
          <p:cNvSpPr txBox="1"/>
          <p:nvPr/>
        </p:nvSpPr>
        <p:spPr>
          <a:xfrm>
            <a:off x="404814" y="1689187"/>
            <a:ext cx="398429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Программа новых доменов общего пользования верхнего уровня (gTLD) 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— это инициатива сообщества, направленная на дальнейшее расширение системы доменных имен.</a:t>
            </a:r>
            <a:endParaRPr/>
          </a:p>
        </p:txBody>
      </p:sp>
      <p:sp>
        <p:nvSpPr>
          <p:cNvPr id="367" name="Google Shape;367;p4"/>
          <p:cNvSpPr txBox="1"/>
          <p:nvPr/>
        </p:nvSpPr>
        <p:spPr>
          <a:xfrm>
            <a:off x="4840941" y="1689187"/>
            <a:ext cx="3898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Начиная с 2026 года, предприятия, сообщества, правительства и другие организации смогут подавать заявки на новые gTLD, отвечающие их потребностям.</a:t>
            </a:r>
            <a:endParaRPr/>
          </a:p>
        </p:txBody>
      </p:sp>
      <p:pic>
        <p:nvPicPr>
          <p:cNvPr id="368" name="Google Shape;368;p4"/>
          <p:cNvPicPr preferRelativeResize="0"/>
          <p:nvPr/>
        </p:nvPicPr>
        <p:blipFill rotWithShape="1">
          <a:blip r:embed="rId3">
            <a:alphaModFix/>
          </a:blip>
          <a:srcRect b="78038" l="0" r="0" t="1"/>
          <a:stretch/>
        </p:blipFill>
        <p:spPr>
          <a:xfrm>
            <a:off x="1266940" y="5410145"/>
            <a:ext cx="6610120" cy="144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4"/>
          <p:cNvGrpSpPr/>
          <p:nvPr/>
        </p:nvGrpSpPr>
        <p:grpSpPr>
          <a:xfrm>
            <a:off x="3160757" y="4380910"/>
            <a:ext cx="2876486" cy="1742080"/>
            <a:chOff x="2907167" y="3879633"/>
            <a:chExt cx="1236082" cy="748604"/>
          </a:xfrm>
        </p:grpSpPr>
        <p:sp>
          <p:nvSpPr>
            <p:cNvPr id="370" name="Google Shape;370;p4"/>
            <p:cNvSpPr/>
            <p:nvPr/>
          </p:nvSpPr>
          <p:spPr>
            <a:xfrm>
              <a:off x="2997232" y="3879633"/>
              <a:ext cx="1060227" cy="724614"/>
            </a:xfrm>
            <a:custGeom>
              <a:rect b="b" l="l" r="r" t="t"/>
              <a:pathLst>
                <a:path extrusionOk="0" h="724614" w="1060227">
                  <a:moveTo>
                    <a:pt x="1060228" y="703004"/>
                  </a:moveTo>
                  <a:cubicBezTo>
                    <a:pt x="1060228" y="714936"/>
                    <a:pt x="1050565" y="724615"/>
                    <a:pt x="1038654" y="724615"/>
                  </a:cubicBezTo>
                  <a:lnTo>
                    <a:pt x="21574" y="724615"/>
                  </a:lnTo>
                  <a:cubicBezTo>
                    <a:pt x="9662" y="724615"/>
                    <a:pt x="0" y="714936"/>
                    <a:pt x="0" y="703004"/>
                  </a:cubicBezTo>
                  <a:lnTo>
                    <a:pt x="0" y="21643"/>
                  </a:lnTo>
                  <a:cubicBezTo>
                    <a:pt x="0" y="9679"/>
                    <a:pt x="9662" y="0"/>
                    <a:pt x="21574" y="0"/>
                  </a:cubicBezTo>
                  <a:lnTo>
                    <a:pt x="1038622" y="0"/>
                  </a:lnTo>
                  <a:cubicBezTo>
                    <a:pt x="1050534" y="0"/>
                    <a:pt x="1060196" y="9679"/>
                    <a:pt x="1060196" y="21643"/>
                  </a:cubicBezTo>
                  <a:lnTo>
                    <a:pt x="1060196" y="703004"/>
                  </a:lnTo>
                  <a:close/>
                </a:path>
              </a:pathLst>
            </a:custGeom>
            <a:solidFill>
              <a:srgbClr val="002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3024318" y="3910795"/>
              <a:ext cx="1006086" cy="662289"/>
            </a:xfrm>
            <a:custGeom>
              <a:rect b="b" l="l" r="r" t="t"/>
              <a:pathLst>
                <a:path extrusionOk="0" h="662289" w="1006086">
                  <a:moveTo>
                    <a:pt x="993193" y="0"/>
                  </a:moveTo>
                  <a:cubicBezTo>
                    <a:pt x="1000314" y="0"/>
                    <a:pt x="1006087" y="5783"/>
                    <a:pt x="1006087" y="12916"/>
                  </a:cubicBezTo>
                  <a:lnTo>
                    <a:pt x="1006087" y="649373"/>
                  </a:lnTo>
                  <a:cubicBezTo>
                    <a:pt x="1006087" y="656507"/>
                    <a:pt x="1000314" y="662289"/>
                    <a:pt x="993193" y="662289"/>
                  </a:cubicBezTo>
                  <a:lnTo>
                    <a:pt x="12894" y="662289"/>
                  </a:lnTo>
                  <a:cubicBezTo>
                    <a:pt x="5773" y="662289"/>
                    <a:pt x="0" y="656507"/>
                    <a:pt x="0" y="649373"/>
                  </a:cubicBezTo>
                  <a:lnTo>
                    <a:pt x="0" y="12916"/>
                  </a:lnTo>
                  <a:cubicBezTo>
                    <a:pt x="0" y="5783"/>
                    <a:pt x="5773" y="0"/>
                    <a:pt x="12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2907167" y="4602311"/>
              <a:ext cx="1236082" cy="25926"/>
            </a:xfrm>
            <a:custGeom>
              <a:rect b="b" l="l" r="r" t="t"/>
              <a:pathLst>
                <a:path extrusionOk="0" h="25926" w="1236082">
                  <a:moveTo>
                    <a:pt x="41691" y="25927"/>
                  </a:moveTo>
                  <a:lnTo>
                    <a:pt x="1194392" y="25927"/>
                  </a:lnTo>
                  <a:cubicBezTo>
                    <a:pt x="1217391" y="25927"/>
                    <a:pt x="1236082" y="14312"/>
                    <a:pt x="1236082" y="0"/>
                  </a:cubicBezTo>
                  <a:lnTo>
                    <a:pt x="0" y="0"/>
                  </a:lnTo>
                  <a:cubicBezTo>
                    <a:pt x="0" y="14312"/>
                    <a:pt x="18628" y="25927"/>
                    <a:pt x="41691" y="25927"/>
                  </a:cubicBezTo>
                  <a:close/>
                </a:path>
              </a:pathLst>
            </a:custGeom>
            <a:solidFill>
              <a:srgbClr val="FA5B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3" name="Google Shape;373;p4"/>
          <p:cNvSpPr txBox="1"/>
          <p:nvPr/>
        </p:nvSpPr>
        <p:spPr>
          <a:xfrm>
            <a:off x="3597810" y="4787275"/>
            <a:ext cx="212599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Количество gTLD превысило 1 200.</a:t>
            </a:r>
            <a:endParaRPr/>
          </a:p>
        </p:txBody>
      </p:sp>
      <p:cxnSp>
        <p:nvCxnSpPr>
          <p:cNvPr id="374" name="Google Shape;374;p4"/>
          <p:cNvCxnSpPr/>
          <p:nvPr/>
        </p:nvCxnSpPr>
        <p:spPr>
          <a:xfrm>
            <a:off x="4572000" y="1689187"/>
            <a:ext cx="0" cy="1584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4"/>
          <p:cNvSpPr/>
          <p:nvPr/>
        </p:nvSpPr>
        <p:spPr>
          <a:xfrm>
            <a:off x="1427477" y="4469015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.baby</a:t>
            </a:r>
            <a:endParaRPr/>
          </a:p>
        </p:txBody>
      </p:sp>
      <p:sp>
        <p:nvSpPr>
          <p:cNvPr id="376" name="Google Shape;376;p4"/>
          <p:cNvSpPr/>
          <p:nvPr/>
        </p:nvSpPr>
        <p:spPr>
          <a:xfrm>
            <a:off x="1559571" y="5496392"/>
            <a:ext cx="1246200" cy="1246200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.みんな</a:t>
            </a:r>
            <a:endParaRPr/>
          </a:p>
        </p:txBody>
      </p:sp>
      <p:sp>
        <p:nvSpPr>
          <p:cNvPr id="377" name="Google Shape;377;p4"/>
          <p:cNvSpPr/>
          <p:nvPr/>
        </p:nvSpPr>
        <p:spPr>
          <a:xfrm>
            <a:off x="351763" y="3629561"/>
            <a:ext cx="1075702" cy="107570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.futbol</a:t>
            </a:r>
            <a:endParaRPr/>
          </a:p>
        </p:txBody>
      </p:sp>
      <p:sp>
        <p:nvSpPr>
          <p:cNvPr id="378" name="Google Shape;378;p4"/>
          <p:cNvSpPr/>
          <p:nvPr/>
        </p:nvSpPr>
        <p:spPr>
          <a:xfrm>
            <a:off x="5491002" y="3737150"/>
            <a:ext cx="971880" cy="97188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.paris</a:t>
            </a:r>
            <a:endParaRPr/>
          </a:p>
        </p:txBody>
      </p:sp>
      <p:sp>
        <p:nvSpPr>
          <p:cNvPr id="379" name="Google Shape;379;p4"/>
          <p:cNvSpPr/>
          <p:nvPr/>
        </p:nvSpPr>
        <p:spPr>
          <a:xfrm>
            <a:off x="2696134" y="4640830"/>
            <a:ext cx="806158" cy="806158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.公益</a:t>
            </a:r>
            <a:endParaRPr/>
          </a:p>
        </p:txBody>
      </p:sp>
      <p:sp>
        <p:nvSpPr>
          <p:cNvPr id="380" name="Google Shape;380;p4"/>
          <p:cNvSpPr/>
          <p:nvPr/>
        </p:nvSpPr>
        <p:spPr>
          <a:xfrm>
            <a:off x="3672802" y="3512023"/>
            <a:ext cx="1072525" cy="1072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.dance</a:t>
            </a:r>
            <a:endParaRPr/>
          </a:p>
        </p:txBody>
      </p:sp>
      <p:sp>
        <p:nvSpPr>
          <p:cNvPr id="381" name="Google Shape;381;p4"/>
          <p:cNvSpPr/>
          <p:nvPr/>
        </p:nvSpPr>
        <p:spPr>
          <a:xfrm>
            <a:off x="7788575" y="3548925"/>
            <a:ext cx="1072500" cy="10725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.charity</a:t>
            </a:r>
            <a:endParaRPr/>
          </a:p>
        </p:txBody>
      </p:sp>
      <p:sp>
        <p:nvSpPr>
          <p:cNvPr id="382" name="Google Shape;382;p4"/>
          <p:cNvSpPr/>
          <p:nvPr/>
        </p:nvSpPr>
        <p:spPr>
          <a:xfrm>
            <a:off x="373701" y="5123764"/>
            <a:ext cx="933900" cy="933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.fast</a:t>
            </a:r>
            <a:endParaRPr/>
          </a:p>
        </p:txBody>
      </p:sp>
      <p:sp>
        <p:nvSpPr>
          <p:cNvPr id="383" name="Google Shape;383;p4"/>
          <p:cNvSpPr/>
          <p:nvPr/>
        </p:nvSpPr>
        <p:spPr>
          <a:xfrm>
            <a:off x="6253800" y="5213725"/>
            <a:ext cx="1072500" cy="107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.alibaba</a:t>
            </a:r>
            <a:endParaRPr/>
          </a:p>
        </p:txBody>
      </p:sp>
      <p:sp>
        <p:nvSpPr>
          <p:cNvPr id="384" name="Google Shape;384;p4"/>
          <p:cNvSpPr/>
          <p:nvPr/>
        </p:nvSpPr>
        <p:spPr>
          <a:xfrm>
            <a:off x="3672800" y="6132975"/>
            <a:ext cx="745800" cy="745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7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  <a:endParaRPr/>
          </a:p>
        </p:txBody>
      </p:sp>
      <p:sp>
        <p:nvSpPr>
          <p:cNvPr id="385" name="Google Shape;385;p4"/>
          <p:cNvSpPr/>
          <p:nvPr/>
        </p:nvSpPr>
        <p:spPr>
          <a:xfrm>
            <a:off x="6781581" y="4365527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.host</a:t>
            </a:r>
            <a:endParaRPr/>
          </a:p>
        </p:txBody>
      </p:sp>
      <p:sp>
        <p:nvSpPr>
          <p:cNvPr id="386" name="Google Shape;386;p4"/>
          <p:cNvSpPr/>
          <p:nvPr/>
        </p:nvSpPr>
        <p:spPr>
          <a:xfrm>
            <a:off x="7668775" y="5175951"/>
            <a:ext cx="950700" cy="950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.chase</a:t>
            </a:r>
            <a:endParaRPr/>
          </a:p>
        </p:txBody>
      </p:sp>
      <p:sp>
        <p:nvSpPr>
          <p:cNvPr id="387" name="Google Shape;387;p4"/>
          <p:cNvSpPr/>
          <p:nvPr/>
        </p:nvSpPr>
        <p:spPr>
          <a:xfrm>
            <a:off x="2173140" y="3471825"/>
            <a:ext cx="1134998" cy="11349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.онлайн</a:t>
            </a:r>
            <a:endParaRPr/>
          </a:p>
        </p:txBody>
      </p:sp>
      <p:sp>
        <p:nvSpPr>
          <p:cNvPr id="388" name="Google Shape;388;p4"/>
          <p:cNvSpPr/>
          <p:nvPr/>
        </p:nvSpPr>
        <p:spPr>
          <a:xfrm>
            <a:off x="4773586" y="6132675"/>
            <a:ext cx="745800" cy="7461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"/>
          <p:cNvSpPr txBox="1"/>
          <p:nvPr>
            <p:ph type="title"/>
          </p:nvPr>
        </p:nvSpPr>
        <p:spPr>
          <a:xfrm>
            <a:off x="431800" y="453072"/>
            <a:ext cx="7543800" cy="9485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Новые доменные имена, новые возможности использования</a:t>
            </a:r>
            <a:endParaRPr/>
          </a:p>
        </p:txBody>
      </p:sp>
      <p:sp>
        <p:nvSpPr>
          <p:cNvPr id="395" name="Google Shape;395;p8"/>
          <p:cNvSpPr/>
          <p:nvPr/>
        </p:nvSpPr>
        <p:spPr>
          <a:xfrm>
            <a:off x="2438712" y="4011509"/>
            <a:ext cx="1800000" cy="2087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обеспечение безопасности вашего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присутствия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интернете.</a:t>
            </a:r>
            <a:endParaRPr/>
          </a:p>
        </p:txBody>
      </p:sp>
      <p:sp>
        <p:nvSpPr>
          <p:cNvPr id="396" name="Google Shape;396;p8"/>
          <p:cNvSpPr/>
          <p:nvPr/>
        </p:nvSpPr>
        <p:spPr>
          <a:xfrm>
            <a:off x="432000" y="1734669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Обслуживание разнообразных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культурных, географических,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языковых и профессиональных сообществ.</a:t>
            </a:r>
            <a:endParaRPr/>
          </a:p>
        </p:txBody>
      </p:sp>
      <p:sp>
        <p:nvSpPr>
          <p:cNvPr id="397" name="Google Shape;397;p8"/>
          <p:cNvSpPr/>
          <p:nvPr/>
        </p:nvSpPr>
        <p:spPr>
          <a:xfrm>
            <a:off x="431800" y="4011509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91425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Укрепление доверия к бренду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повышение осведомленности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 нем.</a:t>
            </a:r>
            <a:endParaRPr/>
          </a:p>
        </p:txBody>
      </p:sp>
      <p:sp>
        <p:nvSpPr>
          <p:cNvPr id="398" name="Google Shape;398;p8"/>
          <p:cNvSpPr/>
          <p:nvPr/>
        </p:nvSpPr>
        <p:spPr>
          <a:xfrm>
            <a:off x="2438712" y="1734669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288000" spcFirstLastPara="1" rIns="0" wrap="square" tIns="14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Предоставление сообществам и организациям возможности создать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собственное пространство </a:t>
            </a:r>
            <a:b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интернете.</a:t>
            </a:r>
            <a:endParaRPr/>
          </a:p>
        </p:txBody>
      </p:sp>
      <p:sp>
        <p:nvSpPr>
          <p:cNvPr id="399" name="Google Shape;399;p8"/>
          <p:cNvSpPr/>
          <p:nvPr/>
        </p:nvSpPr>
        <p:spPr>
          <a:xfrm>
            <a:off x="6525460" y="4618524"/>
            <a:ext cx="870559" cy="399361"/>
          </a:xfrm>
          <a:prstGeom prst="roundRect">
            <a:avLst>
              <a:gd fmla="val 17932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.网址</a:t>
            </a:r>
            <a:endParaRPr/>
          </a:p>
        </p:txBody>
      </p:sp>
      <p:sp>
        <p:nvSpPr>
          <p:cNvPr id="400" name="Google Shape;400;p8"/>
          <p:cNvSpPr/>
          <p:nvPr/>
        </p:nvSpPr>
        <p:spPr>
          <a:xfrm>
            <a:off x="7542302" y="4615946"/>
            <a:ext cx="870600" cy="399300"/>
          </a:xfrm>
          <a:prstGeom prst="roundRect">
            <a:avLst>
              <a:gd fmla="val 17932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شبكة</a:t>
            </a: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01" name="Google Shape;401;p8"/>
          <p:cNvSpPr txBox="1"/>
          <p:nvPr/>
        </p:nvSpPr>
        <p:spPr>
          <a:xfrm>
            <a:off x="4238712" y="4702422"/>
            <a:ext cx="214047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алфавита:</a:t>
            </a:r>
            <a:endParaRPr/>
          </a:p>
        </p:txBody>
      </p:sp>
      <p:sp>
        <p:nvSpPr>
          <p:cNvPr id="402" name="Google Shape;402;p8"/>
          <p:cNvSpPr txBox="1"/>
          <p:nvPr/>
        </p:nvSpPr>
        <p:spPr>
          <a:xfrm>
            <a:off x="4238712" y="4133254"/>
            <a:ext cx="21404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местоположения:</a:t>
            </a:r>
            <a:endParaRPr/>
          </a:p>
        </p:txBody>
      </p:sp>
      <p:sp>
        <p:nvSpPr>
          <p:cNvPr id="403" name="Google Shape;403;p8"/>
          <p:cNvSpPr/>
          <p:nvPr/>
        </p:nvSpPr>
        <p:spPr>
          <a:xfrm>
            <a:off x="7713502" y="4052027"/>
            <a:ext cx="720600" cy="399300"/>
          </a:xfrm>
          <a:prstGeom prst="roundRect">
            <a:avLst>
              <a:gd fmla="val 1793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.nyc</a:t>
            </a:r>
            <a:endParaRPr/>
          </a:p>
        </p:txBody>
      </p:sp>
      <p:sp>
        <p:nvSpPr>
          <p:cNvPr id="404" name="Google Shape;404;p8"/>
          <p:cNvSpPr/>
          <p:nvPr/>
        </p:nvSpPr>
        <p:spPr>
          <a:xfrm>
            <a:off x="6525450" y="4052025"/>
            <a:ext cx="1071300" cy="399300"/>
          </a:xfrm>
          <a:prstGeom prst="roundRect">
            <a:avLst>
              <a:gd fmla="val 1793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.durban</a:t>
            </a:r>
            <a:endParaRPr/>
          </a:p>
        </p:txBody>
      </p:sp>
      <p:sp>
        <p:nvSpPr>
          <p:cNvPr id="405" name="Google Shape;405;p8"/>
          <p:cNvSpPr txBox="1"/>
          <p:nvPr/>
        </p:nvSpPr>
        <p:spPr>
          <a:xfrm>
            <a:off x="4238713" y="5825758"/>
            <a:ext cx="214510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Онлайн-идентичность:</a:t>
            </a: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6525460" y="5751518"/>
            <a:ext cx="870559" cy="399361"/>
          </a:xfrm>
          <a:prstGeom prst="roundRect">
            <a:avLst>
              <a:gd fmla="val 17932" name="adj"/>
            </a:avLst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.blog</a:t>
            </a:r>
            <a:endParaRPr/>
          </a:p>
        </p:txBody>
      </p:sp>
      <p:sp>
        <p:nvSpPr>
          <p:cNvPr id="407" name="Google Shape;407;p8"/>
          <p:cNvSpPr txBox="1"/>
          <p:nvPr/>
        </p:nvSpPr>
        <p:spPr>
          <a:xfrm>
            <a:off x="4231632" y="3312725"/>
            <a:ext cx="214999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Творческие инструменты:</a:t>
            </a:r>
            <a:endParaRPr/>
          </a:p>
        </p:txBody>
      </p:sp>
      <p:sp>
        <p:nvSpPr>
          <p:cNvPr id="408" name="Google Shape;408;p8"/>
          <p:cNvSpPr/>
          <p:nvPr/>
        </p:nvSpPr>
        <p:spPr>
          <a:xfrm>
            <a:off x="6525460" y="3001225"/>
            <a:ext cx="1649789" cy="399361"/>
          </a:xfrm>
          <a:prstGeom prst="roundRect">
            <a:avLst>
              <a:gd fmla="val 17932" name="adj"/>
            </a:avLst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playlist.new</a:t>
            </a:r>
            <a:endParaRPr/>
          </a:p>
        </p:txBody>
      </p:sp>
      <p:sp>
        <p:nvSpPr>
          <p:cNvPr id="409" name="Google Shape;409;p8"/>
          <p:cNvSpPr/>
          <p:nvPr/>
        </p:nvSpPr>
        <p:spPr>
          <a:xfrm>
            <a:off x="6525460" y="3485530"/>
            <a:ext cx="1340292" cy="399361"/>
          </a:xfrm>
          <a:prstGeom prst="roundRect">
            <a:avLst>
              <a:gd fmla="val 17932" name="adj"/>
            </a:avLst>
          </a:prstGeom>
          <a:solidFill>
            <a:srgbClr val="114E8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doc.new</a:t>
            </a:r>
            <a:endParaRPr/>
          </a:p>
        </p:txBody>
      </p:sp>
      <p:sp>
        <p:nvSpPr>
          <p:cNvPr id="410" name="Google Shape;410;p8"/>
          <p:cNvSpPr txBox="1"/>
          <p:nvPr/>
        </p:nvSpPr>
        <p:spPr>
          <a:xfrm>
            <a:off x="4231633" y="5268742"/>
            <a:ext cx="214510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Бренды:</a:t>
            </a:r>
            <a:endParaRPr/>
          </a:p>
        </p:txBody>
      </p:sp>
      <p:sp>
        <p:nvSpPr>
          <p:cNvPr id="411" name="Google Shape;411;p8"/>
          <p:cNvSpPr txBox="1"/>
          <p:nvPr/>
        </p:nvSpPr>
        <p:spPr>
          <a:xfrm>
            <a:off x="4238712" y="2262507"/>
            <a:ext cx="214291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Профильные:</a:t>
            </a:r>
            <a:endParaRPr/>
          </a:p>
        </p:txBody>
      </p:sp>
      <p:sp>
        <p:nvSpPr>
          <p:cNvPr id="412" name="Google Shape;412;p8"/>
          <p:cNvSpPr/>
          <p:nvPr/>
        </p:nvSpPr>
        <p:spPr>
          <a:xfrm>
            <a:off x="6525460" y="1950423"/>
            <a:ext cx="1860738" cy="399361"/>
          </a:xfrm>
          <a:prstGeom prst="roundRect">
            <a:avLst>
              <a:gd fmla="val 17932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.photography</a:t>
            </a:r>
            <a:endParaRPr/>
          </a:p>
        </p:txBody>
      </p:sp>
      <p:sp>
        <p:nvSpPr>
          <p:cNvPr id="413" name="Google Shape;413;p8"/>
          <p:cNvSpPr/>
          <p:nvPr/>
        </p:nvSpPr>
        <p:spPr>
          <a:xfrm>
            <a:off x="6525451" y="2434725"/>
            <a:ext cx="1071300" cy="399300"/>
          </a:xfrm>
          <a:prstGeom prst="roundRect">
            <a:avLst>
              <a:gd fmla="val 17932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.rugby</a:t>
            </a:r>
            <a:endParaRPr/>
          </a:p>
        </p:txBody>
      </p:sp>
      <p:sp>
        <p:nvSpPr>
          <p:cNvPr id="414" name="Google Shape;414;p8"/>
          <p:cNvSpPr/>
          <p:nvPr/>
        </p:nvSpPr>
        <p:spPr>
          <a:xfrm>
            <a:off x="7720214" y="2433179"/>
            <a:ext cx="905400" cy="399300"/>
          </a:xfrm>
          <a:prstGeom prst="roundRect">
            <a:avLst>
              <a:gd fmla="val 17932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.bank</a:t>
            </a:r>
            <a:endParaRPr/>
          </a:p>
        </p:txBody>
      </p:sp>
      <p:sp>
        <p:nvSpPr>
          <p:cNvPr id="415" name="Google Shape;415;p8"/>
          <p:cNvSpPr/>
          <p:nvPr/>
        </p:nvSpPr>
        <p:spPr>
          <a:xfrm>
            <a:off x="7691262" y="5179855"/>
            <a:ext cx="964096" cy="399361"/>
          </a:xfrm>
          <a:prstGeom prst="roundRect">
            <a:avLst>
              <a:gd fmla="val 17932" name="adj"/>
            </a:avLst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.apple</a:t>
            </a:r>
            <a:endParaRPr/>
          </a:p>
        </p:txBody>
      </p:sp>
      <p:sp>
        <p:nvSpPr>
          <p:cNvPr id="416" name="Google Shape;416;p8"/>
          <p:cNvSpPr/>
          <p:nvPr/>
        </p:nvSpPr>
        <p:spPr>
          <a:xfrm>
            <a:off x="6525460" y="5185021"/>
            <a:ext cx="1071393" cy="399361"/>
          </a:xfrm>
          <a:prstGeom prst="roundRect">
            <a:avLst>
              <a:gd fmla="val 17932" name="adj"/>
            </a:avLst>
          </a:prstGeom>
          <a:solidFill>
            <a:srgbClr val="0B345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.google</a:t>
            </a:r>
            <a:endParaRPr/>
          </a:p>
        </p:txBody>
      </p:sp>
      <p:sp>
        <p:nvSpPr>
          <p:cNvPr id="417" name="Google Shape;417;p8"/>
          <p:cNvSpPr/>
          <p:nvPr/>
        </p:nvSpPr>
        <p:spPr>
          <a:xfrm rot="5400000">
            <a:off x="516313" y="192593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"/>
          <p:cNvSpPr/>
          <p:nvPr/>
        </p:nvSpPr>
        <p:spPr>
          <a:xfrm rot="5400000">
            <a:off x="2513061" y="192593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8"/>
          <p:cNvSpPr/>
          <p:nvPr/>
        </p:nvSpPr>
        <p:spPr>
          <a:xfrm rot="5400000">
            <a:off x="516313" y="420277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"/>
          <p:cNvSpPr/>
          <p:nvPr/>
        </p:nvSpPr>
        <p:spPr>
          <a:xfrm rot="5400000">
            <a:off x="2513061" y="4202776"/>
            <a:ext cx="163650" cy="141078"/>
          </a:xfrm>
          <a:prstGeom prst="triangle">
            <a:avLst>
              <a:gd fmla="val 50000" name="adj"/>
            </a:avLst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"/>
          <p:cNvSpPr txBox="1"/>
          <p:nvPr/>
        </p:nvSpPr>
        <p:spPr>
          <a:xfrm>
            <a:off x="6525460" y="1562451"/>
            <a:ext cx="225301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ПРИМЕРЫ:</a:t>
            </a:r>
            <a:endParaRPr/>
          </a:p>
        </p:txBody>
      </p:sp>
      <p:sp>
        <p:nvSpPr>
          <p:cNvPr id="422" name="Google Shape;422;p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8"/>
          <p:cNvCxnSpPr/>
          <p:nvPr/>
        </p:nvCxnSpPr>
        <p:spPr>
          <a:xfrm>
            <a:off x="431800" y="173466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p8"/>
          <p:cNvCxnSpPr/>
          <p:nvPr/>
        </p:nvCxnSpPr>
        <p:spPr>
          <a:xfrm>
            <a:off x="2433855" y="173466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8"/>
          <p:cNvCxnSpPr/>
          <p:nvPr/>
        </p:nvCxnSpPr>
        <p:spPr>
          <a:xfrm>
            <a:off x="431800" y="400483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8"/>
          <p:cNvCxnSpPr/>
          <p:nvPr/>
        </p:nvCxnSpPr>
        <p:spPr>
          <a:xfrm>
            <a:off x="2433855" y="4004839"/>
            <a:ext cx="0" cy="208800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7"/>
          <p:cNvSpPr txBox="1"/>
          <p:nvPr>
            <p:ph type="title"/>
          </p:nvPr>
        </p:nvSpPr>
        <p:spPr>
          <a:xfrm>
            <a:off x="431800" y="900112"/>
            <a:ext cx="3578336" cy="879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Возможности gTLD</a:t>
            </a:r>
            <a:endParaRPr/>
          </a:p>
        </p:txBody>
      </p:sp>
      <p:sp>
        <p:nvSpPr>
          <p:cNvPr id="433" name="Google Shape;433;p67"/>
          <p:cNvSpPr txBox="1"/>
          <p:nvPr/>
        </p:nvSpPr>
        <p:spPr>
          <a:xfrm>
            <a:off x="4297680" y="1013537"/>
            <a:ext cx="45719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Общение и обслуживание новых групп:</a:t>
            </a:r>
            <a:endParaRPr/>
          </a:p>
        </p:txBody>
      </p:sp>
      <p:cxnSp>
        <p:nvCxnSpPr>
          <p:cNvPr id="434" name="Google Shape;434;p67"/>
          <p:cNvCxnSpPr/>
          <p:nvPr/>
        </p:nvCxnSpPr>
        <p:spPr>
          <a:xfrm>
            <a:off x="4039792" y="900113"/>
            <a:ext cx="0" cy="504000"/>
          </a:xfrm>
          <a:prstGeom prst="straightConnector1">
            <a:avLst/>
          </a:prstGeom>
          <a:noFill/>
          <a:ln cap="flat" cmpd="sng" w="15875">
            <a:solidFill>
              <a:srgbClr val="6D99B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67"/>
          <p:cNvSpPr/>
          <p:nvPr/>
        </p:nvSpPr>
        <p:spPr>
          <a:xfrm>
            <a:off x="1149929" y="2082759"/>
            <a:ext cx="1080300" cy="1080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7"/>
          <p:cNvSpPr txBox="1"/>
          <p:nvPr/>
        </p:nvSpPr>
        <p:spPr>
          <a:xfrm>
            <a:off x="862401" y="3309052"/>
            <a:ext cx="165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Компании </a:t>
            </a:r>
            <a:b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бренды</a:t>
            </a:r>
            <a:endParaRPr/>
          </a:p>
        </p:txBody>
      </p:sp>
      <p:sp>
        <p:nvSpPr>
          <p:cNvPr id="437" name="Google Shape;437;p67"/>
          <p:cNvSpPr txBox="1"/>
          <p:nvPr/>
        </p:nvSpPr>
        <p:spPr>
          <a:xfrm>
            <a:off x="3749592" y="3272809"/>
            <a:ext cx="192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Сообщества </a:t>
            </a:r>
            <a:b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культуры</a:t>
            </a:r>
            <a:endParaRPr/>
          </a:p>
        </p:txBody>
      </p:sp>
      <p:sp>
        <p:nvSpPr>
          <p:cNvPr id="438" name="Google Shape;438;p67"/>
          <p:cNvSpPr txBox="1"/>
          <p:nvPr/>
        </p:nvSpPr>
        <p:spPr>
          <a:xfrm>
            <a:off x="6608825" y="3272800"/>
            <a:ext cx="215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География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(например, города и регионы)</a:t>
            </a:r>
            <a:endParaRPr/>
          </a:p>
        </p:txBody>
      </p:sp>
      <p:sp>
        <p:nvSpPr>
          <p:cNvPr id="439" name="Google Shape;439;p67"/>
          <p:cNvSpPr txBox="1"/>
          <p:nvPr/>
        </p:nvSpPr>
        <p:spPr>
          <a:xfrm>
            <a:off x="314960" y="5531612"/>
            <a:ext cx="278383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Правительства — местные и национальные — и МПО</a:t>
            </a:r>
            <a:endParaRPr/>
          </a:p>
        </p:txBody>
      </p:sp>
      <p:sp>
        <p:nvSpPr>
          <p:cNvPr id="440" name="Google Shape;440;p67"/>
          <p:cNvSpPr txBox="1"/>
          <p:nvPr/>
        </p:nvSpPr>
        <p:spPr>
          <a:xfrm>
            <a:off x="6797040" y="5529538"/>
            <a:ext cx="1849119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Пользователи различных алфавитов</a:t>
            </a:r>
            <a:endParaRPr/>
          </a:p>
        </p:txBody>
      </p:sp>
      <p:sp>
        <p:nvSpPr>
          <p:cNvPr id="441" name="Google Shape;441;p67"/>
          <p:cNvSpPr txBox="1"/>
          <p:nvPr/>
        </p:nvSpPr>
        <p:spPr>
          <a:xfrm>
            <a:off x="3746096" y="5531612"/>
            <a:ext cx="19262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Целевые клиенты или участники</a:t>
            </a:r>
            <a:endParaRPr/>
          </a:p>
        </p:txBody>
      </p:sp>
      <p:sp>
        <p:nvSpPr>
          <p:cNvPr id="442" name="Google Shape;442;p67"/>
          <p:cNvSpPr/>
          <p:nvPr/>
        </p:nvSpPr>
        <p:spPr>
          <a:xfrm>
            <a:off x="4167757" y="2077833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7"/>
          <p:cNvSpPr/>
          <p:nvPr/>
        </p:nvSpPr>
        <p:spPr>
          <a:xfrm>
            <a:off x="7089371" y="2078140"/>
            <a:ext cx="1089300" cy="1089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7"/>
          <p:cNvSpPr/>
          <p:nvPr/>
        </p:nvSpPr>
        <p:spPr>
          <a:xfrm>
            <a:off x="1145395" y="4339507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7"/>
          <p:cNvSpPr/>
          <p:nvPr/>
        </p:nvSpPr>
        <p:spPr>
          <a:xfrm>
            <a:off x="7114206" y="4339505"/>
            <a:ext cx="1085700" cy="1085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67"/>
          <p:cNvSpPr/>
          <p:nvPr/>
        </p:nvSpPr>
        <p:spPr>
          <a:xfrm>
            <a:off x="4181367" y="4343653"/>
            <a:ext cx="1081500" cy="10815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67"/>
          <p:cNvGrpSpPr/>
          <p:nvPr/>
        </p:nvGrpSpPr>
        <p:grpSpPr>
          <a:xfrm>
            <a:off x="4468630" y="4619951"/>
            <a:ext cx="506785" cy="528848"/>
            <a:chOff x="5791593" y="1926808"/>
            <a:chExt cx="599604" cy="625708"/>
          </a:xfrm>
        </p:grpSpPr>
        <p:sp>
          <p:nvSpPr>
            <p:cNvPr id="448" name="Google Shape;448;p67"/>
            <p:cNvSpPr/>
            <p:nvPr/>
          </p:nvSpPr>
          <p:spPr>
            <a:xfrm>
              <a:off x="6025774" y="1975148"/>
              <a:ext cx="130986" cy="131932"/>
            </a:xfrm>
            <a:custGeom>
              <a:rect b="b" l="l" r="r" t="t"/>
              <a:pathLst>
                <a:path extrusionOk="0" h="131932" w="130986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7"/>
            <p:cNvSpPr/>
            <p:nvPr/>
          </p:nvSpPr>
          <p:spPr>
            <a:xfrm>
              <a:off x="6028476" y="2205836"/>
              <a:ext cx="12867" cy="346680"/>
            </a:xfrm>
            <a:custGeom>
              <a:rect b="b" l="l" r="r" t="t"/>
              <a:pathLst>
                <a:path extrusionOk="0" h="346680" w="12867">
                  <a:moveTo>
                    <a:pt x="0" y="3466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67"/>
            <p:cNvSpPr/>
            <p:nvPr/>
          </p:nvSpPr>
          <p:spPr>
            <a:xfrm>
              <a:off x="6091396" y="2389091"/>
              <a:ext cx="12867" cy="160315"/>
            </a:xfrm>
            <a:custGeom>
              <a:rect b="b" l="l" r="r" t="t"/>
              <a:pathLst>
                <a:path extrusionOk="0" h="160315" w="12867">
                  <a:moveTo>
                    <a:pt x="0" y="0"/>
                  </a:moveTo>
                  <a:lnTo>
                    <a:pt x="0" y="160315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67"/>
            <p:cNvSpPr/>
            <p:nvPr/>
          </p:nvSpPr>
          <p:spPr>
            <a:xfrm>
              <a:off x="6207199" y="1926808"/>
              <a:ext cx="130986" cy="131932"/>
            </a:xfrm>
            <a:custGeom>
              <a:rect b="b" l="l" r="r" t="t"/>
              <a:pathLst>
                <a:path extrusionOk="0" h="131932" w="130986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67"/>
            <p:cNvSpPr/>
            <p:nvPr/>
          </p:nvSpPr>
          <p:spPr>
            <a:xfrm>
              <a:off x="6155216" y="2088678"/>
              <a:ext cx="235981" cy="241833"/>
            </a:xfrm>
            <a:custGeom>
              <a:rect b="b" l="l" r="r" t="t"/>
              <a:pathLst>
                <a:path extrusionOk="0" h="241833" w="235981">
                  <a:moveTo>
                    <a:pt x="180396" y="241834"/>
                  </a:moveTo>
                  <a:lnTo>
                    <a:pt x="206388" y="225245"/>
                  </a:lnTo>
                  <a:cubicBezTo>
                    <a:pt x="224788" y="213581"/>
                    <a:pt x="235982" y="193234"/>
                    <a:pt x="235982" y="171202"/>
                  </a:cubicBezTo>
                  <a:lnTo>
                    <a:pt x="235982" y="60264"/>
                  </a:lnTo>
                  <a:cubicBezTo>
                    <a:pt x="235982" y="26957"/>
                    <a:pt x="209218" y="0"/>
                    <a:pt x="176150" y="0"/>
                  </a:cubicBezTo>
                  <a:lnTo>
                    <a:pt x="58674" y="0"/>
                  </a:lnTo>
                  <a:cubicBezTo>
                    <a:pt x="29594" y="0"/>
                    <a:pt x="5275" y="20866"/>
                    <a:pt x="0" y="48600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67"/>
            <p:cNvSpPr/>
            <p:nvPr/>
          </p:nvSpPr>
          <p:spPr>
            <a:xfrm>
              <a:off x="6335613" y="2157366"/>
              <a:ext cx="12867" cy="346809"/>
            </a:xfrm>
            <a:custGeom>
              <a:rect b="b" l="l" r="r" t="t"/>
              <a:pathLst>
                <a:path extrusionOk="0" h="346809" w="12867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67"/>
            <p:cNvSpPr/>
            <p:nvPr/>
          </p:nvSpPr>
          <p:spPr>
            <a:xfrm>
              <a:off x="6209901" y="2308350"/>
              <a:ext cx="12867" cy="195825"/>
            </a:xfrm>
            <a:custGeom>
              <a:rect b="b" l="l" r="r" t="t"/>
              <a:pathLst>
                <a:path extrusionOk="0" h="195825" w="12867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>
              <a:off x="6272821" y="2340620"/>
              <a:ext cx="12867" cy="160444"/>
            </a:xfrm>
            <a:custGeom>
              <a:rect b="b" l="l" r="r" t="t"/>
              <a:pathLst>
                <a:path extrusionOk="0" h="160444" w="12867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>
              <a:off x="5844477" y="1926808"/>
              <a:ext cx="131115" cy="131932"/>
            </a:xfrm>
            <a:custGeom>
              <a:rect b="b" l="l" r="r" t="t"/>
              <a:pathLst>
                <a:path extrusionOk="0" h="131932" w="131115">
                  <a:moveTo>
                    <a:pt x="129" y="65966"/>
                  </a:moveTo>
                  <a:cubicBezTo>
                    <a:pt x="129" y="102384"/>
                    <a:pt x="29466" y="131933"/>
                    <a:pt x="65622" y="131933"/>
                  </a:cubicBezTo>
                  <a:cubicBezTo>
                    <a:pt x="101778" y="131933"/>
                    <a:pt x="131115" y="102384"/>
                    <a:pt x="131115" y="65966"/>
                  </a:cubicBezTo>
                  <a:cubicBezTo>
                    <a:pt x="131115" y="29549"/>
                    <a:pt x="101650" y="0"/>
                    <a:pt x="65493" y="0"/>
                  </a:cubicBezTo>
                  <a:cubicBezTo>
                    <a:pt x="29337" y="0"/>
                    <a:pt x="0" y="29549"/>
                    <a:pt x="0" y="65966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5791593" y="2088678"/>
              <a:ext cx="235981" cy="241833"/>
            </a:xfrm>
            <a:custGeom>
              <a:rect b="b" l="l" r="r" t="t"/>
              <a:pathLst>
                <a:path extrusionOk="0" h="241833" w="235981">
                  <a:moveTo>
                    <a:pt x="55586" y="241834"/>
                  </a:moveTo>
                  <a:lnTo>
                    <a:pt x="29594" y="225245"/>
                  </a:lnTo>
                  <a:cubicBezTo>
                    <a:pt x="11194" y="213581"/>
                    <a:pt x="0" y="193234"/>
                    <a:pt x="0" y="171202"/>
                  </a:cubicBezTo>
                  <a:lnTo>
                    <a:pt x="0" y="60264"/>
                  </a:lnTo>
                  <a:cubicBezTo>
                    <a:pt x="0" y="26957"/>
                    <a:pt x="26763" y="0"/>
                    <a:pt x="59832" y="0"/>
                  </a:cubicBezTo>
                  <a:lnTo>
                    <a:pt x="177308" y="0"/>
                  </a:lnTo>
                  <a:cubicBezTo>
                    <a:pt x="206388" y="0"/>
                    <a:pt x="230706" y="20866"/>
                    <a:pt x="235982" y="48600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67"/>
            <p:cNvSpPr/>
            <p:nvPr/>
          </p:nvSpPr>
          <p:spPr>
            <a:xfrm>
              <a:off x="5847179" y="2157366"/>
              <a:ext cx="12867" cy="346809"/>
            </a:xfrm>
            <a:custGeom>
              <a:rect b="b" l="l" r="r" t="t"/>
              <a:pathLst>
                <a:path extrusionOk="0" h="346809" w="12867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7"/>
            <p:cNvSpPr/>
            <p:nvPr/>
          </p:nvSpPr>
          <p:spPr>
            <a:xfrm>
              <a:off x="5972890" y="2308350"/>
              <a:ext cx="12867" cy="195825"/>
            </a:xfrm>
            <a:custGeom>
              <a:rect b="b" l="l" r="r" t="t"/>
              <a:pathLst>
                <a:path extrusionOk="0" h="195825" w="12867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67"/>
            <p:cNvSpPr/>
            <p:nvPr/>
          </p:nvSpPr>
          <p:spPr>
            <a:xfrm>
              <a:off x="5909970" y="2340620"/>
              <a:ext cx="12867" cy="160444"/>
            </a:xfrm>
            <a:custGeom>
              <a:rect b="b" l="l" r="r" t="t"/>
              <a:pathLst>
                <a:path extrusionOk="0" h="160444" w="12867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67"/>
            <p:cNvSpPr/>
            <p:nvPr/>
          </p:nvSpPr>
          <p:spPr>
            <a:xfrm>
              <a:off x="5972761" y="2136889"/>
              <a:ext cx="237139" cy="241963"/>
            </a:xfrm>
            <a:custGeom>
              <a:rect b="b" l="l" r="r" t="t"/>
              <a:pathLst>
                <a:path extrusionOk="0" h="241963" w="237139">
                  <a:moveTo>
                    <a:pt x="181426" y="241963"/>
                  </a:moveTo>
                  <a:lnTo>
                    <a:pt x="207546" y="225374"/>
                  </a:lnTo>
                  <a:cubicBezTo>
                    <a:pt x="225946" y="213710"/>
                    <a:pt x="237140" y="193234"/>
                    <a:pt x="237140" y="171331"/>
                  </a:cubicBezTo>
                  <a:lnTo>
                    <a:pt x="237140" y="60264"/>
                  </a:lnTo>
                  <a:cubicBezTo>
                    <a:pt x="237140" y="27086"/>
                    <a:pt x="210376" y="0"/>
                    <a:pt x="177308" y="0"/>
                  </a:cubicBezTo>
                  <a:lnTo>
                    <a:pt x="59832" y="0"/>
                  </a:lnTo>
                  <a:cubicBezTo>
                    <a:pt x="26763" y="0"/>
                    <a:pt x="0" y="26957"/>
                    <a:pt x="0" y="60264"/>
                  </a:cubicBezTo>
                  <a:lnTo>
                    <a:pt x="0" y="171331"/>
                  </a:lnTo>
                  <a:cubicBezTo>
                    <a:pt x="0" y="193234"/>
                    <a:pt x="11194" y="213581"/>
                    <a:pt x="29594" y="225374"/>
                  </a:cubicBezTo>
                  <a:lnTo>
                    <a:pt x="55714" y="241963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67"/>
            <p:cNvSpPr/>
            <p:nvPr/>
          </p:nvSpPr>
          <p:spPr>
            <a:xfrm>
              <a:off x="6154187" y="2205836"/>
              <a:ext cx="12867" cy="346680"/>
            </a:xfrm>
            <a:custGeom>
              <a:rect b="b" l="l" r="r" t="t"/>
              <a:pathLst>
                <a:path extrusionOk="0" h="346680" w="12867">
                  <a:moveTo>
                    <a:pt x="0" y="0"/>
                  </a:moveTo>
                  <a:lnTo>
                    <a:pt x="0" y="346680"/>
                  </a:lnTo>
                </a:path>
              </a:pathLst>
            </a:custGeom>
            <a:noFill/>
            <a:ln cap="rnd" cmpd="sng" w="2222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67"/>
          <p:cNvGrpSpPr/>
          <p:nvPr/>
        </p:nvGrpSpPr>
        <p:grpSpPr>
          <a:xfrm>
            <a:off x="7354971" y="2348782"/>
            <a:ext cx="563630" cy="563513"/>
            <a:chOff x="3500745" y="1936798"/>
            <a:chExt cx="625838" cy="625708"/>
          </a:xfrm>
        </p:grpSpPr>
        <p:sp>
          <p:nvSpPr>
            <p:cNvPr id="464" name="Google Shape;464;p67"/>
            <p:cNvSpPr/>
            <p:nvPr/>
          </p:nvSpPr>
          <p:spPr>
            <a:xfrm>
              <a:off x="3566970" y="2407375"/>
              <a:ext cx="106401" cy="34732"/>
            </a:xfrm>
            <a:custGeom>
              <a:rect b="b" l="l" r="r" t="t"/>
              <a:pathLst>
                <a:path extrusionOk="0" h="34732" w="106401">
                  <a:moveTo>
                    <a:pt x="0" y="34733"/>
                  </a:moveTo>
                  <a:cubicBezTo>
                    <a:pt x="33955" y="20088"/>
                    <a:pt x="69595" y="8554"/>
                    <a:pt x="106402" y="0"/>
                  </a:cubicBez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7"/>
            <p:cNvSpPr/>
            <p:nvPr/>
          </p:nvSpPr>
          <p:spPr>
            <a:xfrm>
              <a:off x="3953826" y="2407505"/>
              <a:ext cx="106401" cy="34603"/>
            </a:xfrm>
            <a:custGeom>
              <a:rect b="b" l="l" r="r" t="t"/>
              <a:pathLst>
                <a:path extrusionOk="0" h="34603" w="106401">
                  <a:moveTo>
                    <a:pt x="106402" y="34603"/>
                  </a:moveTo>
                  <a:cubicBezTo>
                    <a:pt x="72446" y="19958"/>
                    <a:pt x="36806" y="8424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67"/>
            <p:cNvSpPr/>
            <p:nvPr/>
          </p:nvSpPr>
          <p:spPr>
            <a:xfrm>
              <a:off x="3657172" y="1936927"/>
              <a:ext cx="313113" cy="465263"/>
            </a:xfrm>
            <a:custGeom>
              <a:rect b="b" l="l" r="r" t="t"/>
              <a:pathLst>
                <a:path extrusionOk="0" h="465263" w="313113">
                  <a:moveTo>
                    <a:pt x="19829" y="465264"/>
                  </a:moveTo>
                  <a:cubicBezTo>
                    <a:pt x="7128" y="420163"/>
                    <a:pt x="0" y="368194"/>
                    <a:pt x="0" y="312854"/>
                  </a:cubicBezTo>
                  <a:cubicBezTo>
                    <a:pt x="0" y="257515"/>
                    <a:pt x="7387" y="203731"/>
                    <a:pt x="20477" y="157982"/>
                  </a:cubicBezTo>
                  <a:cubicBezTo>
                    <a:pt x="47174" y="64670"/>
                    <a:pt x="97070" y="1426"/>
                    <a:pt x="154483" y="0"/>
                  </a:cubicBezTo>
                  <a:cubicBezTo>
                    <a:pt x="155131" y="0"/>
                    <a:pt x="155779" y="0"/>
                    <a:pt x="156557" y="0"/>
                  </a:cubicBezTo>
                  <a:cubicBezTo>
                    <a:pt x="157334" y="0"/>
                    <a:pt x="157853" y="0"/>
                    <a:pt x="158630" y="0"/>
                  </a:cubicBezTo>
                  <a:cubicBezTo>
                    <a:pt x="216043" y="1426"/>
                    <a:pt x="265939" y="64670"/>
                    <a:pt x="292637" y="157982"/>
                  </a:cubicBezTo>
                  <a:cubicBezTo>
                    <a:pt x="305597" y="203602"/>
                    <a:pt x="313114" y="256478"/>
                    <a:pt x="313114" y="312854"/>
                  </a:cubicBezTo>
                  <a:cubicBezTo>
                    <a:pt x="313114" y="369230"/>
                    <a:pt x="305986" y="420163"/>
                    <a:pt x="293285" y="465264"/>
                  </a:cubicBez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67"/>
            <p:cNvSpPr/>
            <p:nvPr/>
          </p:nvSpPr>
          <p:spPr>
            <a:xfrm>
              <a:off x="3661837" y="2371476"/>
              <a:ext cx="303393" cy="151891"/>
            </a:xfrm>
            <a:custGeom>
              <a:rect b="b" l="l" r="r" t="t"/>
              <a:pathLst>
                <a:path extrusionOk="0" h="151891" w="303393">
                  <a:moveTo>
                    <a:pt x="0" y="151762"/>
                  </a:moveTo>
                  <a:lnTo>
                    <a:pt x="0" y="76464"/>
                  </a:lnTo>
                  <a:cubicBezTo>
                    <a:pt x="0" y="61560"/>
                    <a:pt x="4277" y="47693"/>
                    <a:pt x="11534" y="36029"/>
                  </a:cubicBezTo>
                  <a:cubicBezTo>
                    <a:pt x="12701" y="34214"/>
                    <a:pt x="13867" y="32400"/>
                    <a:pt x="15163" y="30715"/>
                  </a:cubicBezTo>
                  <a:cubicBezTo>
                    <a:pt x="29160" y="12053"/>
                    <a:pt x="51451" y="0"/>
                    <a:pt x="76464" y="0"/>
                  </a:cubicBezTo>
                  <a:lnTo>
                    <a:pt x="226930" y="0"/>
                  </a:lnTo>
                  <a:cubicBezTo>
                    <a:pt x="252072" y="0"/>
                    <a:pt x="274363" y="12053"/>
                    <a:pt x="288230" y="30715"/>
                  </a:cubicBezTo>
                  <a:cubicBezTo>
                    <a:pt x="289526" y="32400"/>
                    <a:pt x="290693" y="34214"/>
                    <a:pt x="291859" y="36158"/>
                  </a:cubicBezTo>
                  <a:lnTo>
                    <a:pt x="291859" y="36158"/>
                  </a:lnTo>
                  <a:cubicBezTo>
                    <a:pt x="299246" y="47952"/>
                    <a:pt x="303394" y="61819"/>
                    <a:pt x="303394" y="76594"/>
                  </a:cubicBezTo>
                  <a:lnTo>
                    <a:pt x="303394" y="151891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7"/>
            <p:cNvSpPr/>
            <p:nvPr/>
          </p:nvSpPr>
          <p:spPr>
            <a:xfrm>
              <a:off x="3894210" y="2458826"/>
              <a:ext cx="12960" cy="93182"/>
            </a:xfrm>
            <a:custGeom>
              <a:rect b="b" l="l" r="r" t="t"/>
              <a:pathLst>
                <a:path extrusionOk="0" h="93182" w="1296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7"/>
            <p:cNvSpPr/>
            <p:nvPr/>
          </p:nvSpPr>
          <p:spPr>
            <a:xfrm>
              <a:off x="3733117" y="2458826"/>
              <a:ext cx="12960" cy="93182"/>
            </a:xfrm>
            <a:custGeom>
              <a:rect b="b" l="l" r="r" t="t"/>
              <a:pathLst>
                <a:path extrusionOk="0" h="93182" w="1296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7"/>
            <p:cNvSpPr/>
            <p:nvPr/>
          </p:nvSpPr>
          <p:spPr>
            <a:xfrm>
              <a:off x="3500745" y="1936798"/>
              <a:ext cx="625838" cy="625708"/>
            </a:xfrm>
            <a:custGeom>
              <a:rect b="b" l="l" r="r" t="t"/>
              <a:pathLst>
                <a:path extrusionOk="0" h="625708" w="625838">
                  <a:moveTo>
                    <a:pt x="625709" y="312854"/>
                  </a:moveTo>
                  <a:cubicBezTo>
                    <a:pt x="625709" y="407203"/>
                    <a:pt x="583848" y="491832"/>
                    <a:pt x="517752" y="549245"/>
                  </a:cubicBezTo>
                  <a:cubicBezTo>
                    <a:pt x="462802" y="596938"/>
                    <a:pt x="391133" y="625709"/>
                    <a:pt x="312725" y="625709"/>
                  </a:cubicBezTo>
                  <a:cubicBezTo>
                    <a:pt x="234317" y="625709"/>
                    <a:pt x="162648" y="596938"/>
                    <a:pt x="107698" y="549245"/>
                  </a:cubicBezTo>
                  <a:cubicBezTo>
                    <a:pt x="41861" y="491832"/>
                    <a:pt x="0" y="407333"/>
                    <a:pt x="0" y="312854"/>
                  </a:cubicBezTo>
                  <a:cubicBezTo>
                    <a:pt x="0" y="227966"/>
                    <a:pt x="33826" y="150854"/>
                    <a:pt x="88776" y="94478"/>
                  </a:cubicBezTo>
                  <a:cubicBezTo>
                    <a:pt x="145152" y="36677"/>
                    <a:pt x="223819" y="518"/>
                    <a:pt x="310910" y="0"/>
                  </a:cubicBezTo>
                  <a:cubicBezTo>
                    <a:pt x="311558" y="0"/>
                    <a:pt x="312206" y="0"/>
                    <a:pt x="312984" y="0"/>
                  </a:cubicBezTo>
                  <a:cubicBezTo>
                    <a:pt x="313762" y="0"/>
                    <a:pt x="314280" y="0"/>
                    <a:pt x="315058" y="0"/>
                  </a:cubicBezTo>
                  <a:cubicBezTo>
                    <a:pt x="402149" y="518"/>
                    <a:pt x="480686" y="36677"/>
                    <a:pt x="537062" y="94478"/>
                  </a:cubicBezTo>
                  <a:cubicBezTo>
                    <a:pt x="592013" y="150854"/>
                    <a:pt x="625838" y="227837"/>
                    <a:pt x="625838" y="312854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7"/>
            <p:cNvSpPr/>
            <p:nvPr/>
          </p:nvSpPr>
          <p:spPr>
            <a:xfrm>
              <a:off x="3566970" y="2057196"/>
              <a:ext cx="493257" cy="50543"/>
            </a:xfrm>
            <a:custGeom>
              <a:rect b="b" l="l" r="r" t="t"/>
              <a:pathLst>
                <a:path extrusionOk="0" h="50543" w="493257">
                  <a:moveTo>
                    <a:pt x="0" y="0"/>
                  </a:moveTo>
                  <a:cubicBezTo>
                    <a:pt x="75686" y="32530"/>
                    <a:pt x="159019" y="50544"/>
                    <a:pt x="246629" y="50544"/>
                  </a:cubicBezTo>
                  <a:cubicBezTo>
                    <a:pt x="334238" y="50544"/>
                    <a:pt x="417571" y="32530"/>
                    <a:pt x="493258" y="0"/>
                  </a:cubicBez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7"/>
            <p:cNvSpPr/>
            <p:nvPr/>
          </p:nvSpPr>
          <p:spPr>
            <a:xfrm>
              <a:off x="3897450" y="2249652"/>
              <a:ext cx="229003" cy="12960"/>
            </a:xfrm>
            <a:custGeom>
              <a:rect b="b" l="l" r="r" t="t"/>
              <a:pathLst>
                <a:path extrusionOk="0" h="12960" w="229003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7"/>
            <p:cNvSpPr/>
            <p:nvPr/>
          </p:nvSpPr>
          <p:spPr>
            <a:xfrm>
              <a:off x="3500745" y="2249652"/>
              <a:ext cx="229003" cy="12960"/>
            </a:xfrm>
            <a:custGeom>
              <a:rect b="b" l="l" r="r" t="t"/>
              <a:pathLst>
                <a:path extrusionOk="0" h="12960" w="229003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67"/>
            <p:cNvSpPr/>
            <p:nvPr/>
          </p:nvSpPr>
          <p:spPr>
            <a:xfrm>
              <a:off x="3729748" y="2165412"/>
              <a:ext cx="167702" cy="167702"/>
            </a:xfrm>
            <a:custGeom>
              <a:rect b="b" l="l" r="r" t="t"/>
              <a:pathLst>
                <a:path extrusionOk="0" h="167702" w="167702">
                  <a:moveTo>
                    <a:pt x="167702" y="83851"/>
                  </a:moveTo>
                  <a:cubicBezTo>
                    <a:pt x="167702" y="130118"/>
                    <a:pt x="130118" y="167702"/>
                    <a:pt x="83851" y="167702"/>
                  </a:cubicBezTo>
                  <a:cubicBezTo>
                    <a:pt x="37584" y="167702"/>
                    <a:pt x="0" y="130118"/>
                    <a:pt x="0" y="83851"/>
                  </a:cubicBezTo>
                  <a:cubicBezTo>
                    <a:pt x="0" y="37584"/>
                    <a:pt x="37584" y="0"/>
                    <a:pt x="83851" y="0"/>
                  </a:cubicBezTo>
                  <a:cubicBezTo>
                    <a:pt x="130118" y="0"/>
                    <a:pt x="167702" y="37584"/>
                    <a:pt x="167702" y="83851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67"/>
          <p:cNvGrpSpPr/>
          <p:nvPr/>
        </p:nvGrpSpPr>
        <p:grpSpPr>
          <a:xfrm>
            <a:off x="1426854" y="2360905"/>
            <a:ext cx="535712" cy="511208"/>
            <a:chOff x="4240905" y="5424892"/>
            <a:chExt cx="627518" cy="598814"/>
          </a:xfrm>
        </p:grpSpPr>
        <p:sp>
          <p:nvSpPr>
            <p:cNvPr id="476" name="Google Shape;476;p67"/>
            <p:cNvSpPr/>
            <p:nvPr/>
          </p:nvSpPr>
          <p:spPr>
            <a:xfrm>
              <a:off x="4687067" y="5523272"/>
              <a:ext cx="131135" cy="491056"/>
            </a:xfrm>
            <a:custGeom>
              <a:rect b="b" l="l" r="r" t="t"/>
              <a:pathLst>
                <a:path extrusionOk="0" h="491056" w="131135">
                  <a:moveTo>
                    <a:pt x="0" y="0"/>
                  </a:moveTo>
                  <a:lnTo>
                    <a:pt x="131136" y="0"/>
                  </a:lnTo>
                  <a:lnTo>
                    <a:pt x="131136" y="491056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67"/>
            <p:cNvSpPr/>
            <p:nvPr/>
          </p:nvSpPr>
          <p:spPr>
            <a:xfrm>
              <a:off x="4240905" y="6014328"/>
              <a:ext cx="627518" cy="9378"/>
            </a:xfrm>
            <a:custGeom>
              <a:rect b="b" l="l" r="r" t="t"/>
              <a:pathLst>
                <a:path extrusionOk="0" h="9378" w="627518">
                  <a:moveTo>
                    <a:pt x="0" y="0"/>
                  </a:moveTo>
                  <a:lnTo>
                    <a:pt x="627518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67"/>
            <p:cNvSpPr/>
            <p:nvPr/>
          </p:nvSpPr>
          <p:spPr>
            <a:xfrm>
              <a:off x="4300513" y="5424892"/>
              <a:ext cx="378575" cy="589436"/>
            </a:xfrm>
            <a:custGeom>
              <a:rect b="b" l="l" r="r" t="t"/>
              <a:pathLst>
                <a:path extrusionOk="0" h="589436" w="378575">
                  <a:moveTo>
                    <a:pt x="0" y="589436"/>
                  </a:moveTo>
                  <a:lnTo>
                    <a:pt x="0" y="0"/>
                  </a:lnTo>
                  <a:lnTo>
                    <a:pt x="378576" y="0"/>
                  </a:lnTo>
                  <a:lnTo>
                    <a:pt x="378576" y="589436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67"/>
            <p:cNvSpPr/>
            <p:nvPr/>
          </p:nvSpPr>
          <p:spPr>
            <a:xfrm>
              <a:off x="4456618" y="5895597"/>
              <a:ext cx="66365" cy="111322"/>
            </a:xfrm>
            <a:custGeom>
              <a:rect b="b" l="l" r="r" t="t"/>
              <a:pathLst>
                <a:path extrusionOk="0" h="111322" w="66365">
                  <a:moveTo>
                    <a:pt x="0" y="111322"/>
                  </a:moveTo>
                  <a:lnTo>
                    <a:pt x="0" y="0"/>
                  </a:lnTo>
                  <a:lnTo>
                    <a:pt x="66366" y="0"/>
                  </a:lnTo>
                  <a:lnTo>
                    <a:pt x="66366" y="111322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7"/>
            <p:cNvSpPr/>
            <p:nvPr/>
          </p:nvSpPr>
          <p:spPr>
            <a:xfrm>
              <a:off x="4741700" y="5597174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7"/>
            <p:cNvSpPr/>
            <p:nvPr/>
          </p:nvSpPr>
          <p:spPr>
            <a:xfrm>
              <a:off x="4741700" y="5699962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7"/>
            <p:cNvSpPr/>
            <p:nvPr/>
          </p:nvSpPr>
          <p:spPr>
            <a:xfrm>
              <a:off x="4741700" y="5802750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7"/>
            <p:cNvSpPr/>
            <p:nvPr/>
          </p:nvSpPr>
          <p:spPr>
            <a:xfrm>
              <a:off x="4741700" y="5905444"/>
              <a:ext cx="9386" cy="30480"/>
            </a:xfrm>
            <a:custGeom>
              <a:rect b="b" l="l" r="r" t="t"/>
              <a:pathLst>
                <a:path extrusionOk="0" h="30480" w="9386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67"/>
            <p:cNvSpPr/>
            <p:nvPr/>
          </p:nvSpPr>
          <p:spPr>
            <a:xfrm>
              <a:off x="4363781" y="5765049"/>
              <a:ext cx="60452" cy="60397"/>
            </a:xfrm>
            <a:custGeom>
              <a:rect b="b" l="l" r="r" t="t"/>
              <a:pathLst>
                <a:path extrusionOk="0" h="60397" w="60452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67"/>
            <p:cNvSpPr/>
            <p:nvPr/>
          </p:nvSpPr>
          <p:spPr>
            <a:xfrm>
              <a:off x="4555462" y="5765049"/>
              <a:ext cx="60451" cy="60397"/>
            </a:xfrm>
            <a:custGeom>
              <a:rect b="b" l="l" r="r" t="t"/>
              <a:pathLst>
                <a:path extrusionOk="0" h="60397" w="60451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67"/>
            <p:cNvSpPr/>
            <p:nvPr/>
          </p:nvSpPr>
          <p:spPr>
            <a:xfrm>
              <a:off x="4363781" y="5627654"/>
              <a:ext cx="60452" cy="60397"/>
            </a:xfrm>
            <a:custGeom>
              <a:rect b="b" l="l" r="r" t="t"/>
              <a:pathLst>
                <a:path extrusionOk="0" h="60397" w="60452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67"/>
            <p:cNvSpPr/>
            <p:nvPr/>
          </p:nvSpPr>
          <p:spPr>
            <a:xfrm>
              <a:off x="4555462" y="5627654"/>
              <a:ext cx="60451" cy="60397"/>
            </a:xfrm>
            <a:custGeom>
              <a:rect b="b" l="l" r="r" t="t"/>
              <a:pathLst>
                <a:path extrusionOk="0" h="60397" w="60451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67"/>
            <p:cNvSpPr/>
            <p:nvPr/>
          </p:nvSpPr>
          <p:spPr>
            <a:xfrm>
              <a:off x="4363781" y="5490354"/>
              <a:ext cx="60452" cy="60397"/>
            </a:xfrm>
            <a:custGeom>
              <a:rect b="b" l="l" r="r" t="t"/>
              <a:pathLst>
                <a:path extrusionOk="0" h="60397" w="60452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67"/>
            <p:cNvSpPr/>
            <p:nvPr/>
          </p:nvSpPr>
          <p:spPr>
            <a:xfrm>
              <a:off x="4555462" y="5490354"/>
              <a:ext cx="60451" cy="60397"/>
            </a:xfrm>
            <a:custGeom>
              <a:rect b="b" l="l" r="r" t="t"/>
              <a:pathLst>
                <a:path extrusionOk="0" h="60397" w="60451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67"/>
          <p:cNvGrpSpPr/>
          <p:nvPr/>
        </p:nvGrpSpPr>
        <p:grpSpPr>
          <a:xfrm>
            <a:off x="7407612" y="4633456"/>
            <a:ext cx="490884" cy="473577"/>
            <a:chOff x="4328387" y="4620861"/>
            <a:chExt cx="490884" cy="473577"/>
          </a:xfrm>
        </p:grpSpPr>
        <p:grpSp>
          <p:nvGrpSpPr>
            <p:cNvPr id="491" name="Google Shape;491;p67"/>
            <p:cNvGrpSpPr/>
            <p:nvPr/>
          </p:nvGrpSpPr>
          <p:grpSpPr>
            <a:xfrm>
              <a:off x="4328387" y="4796248"/>
              <a:ext cx="296360" cy="298190"/>
              <a:chOff x="4328387" y="4796248"/>
              <a:chExt cx="296360" cy="298190"/>
            </a:xfrm>
          </p:grpSpPr>
          <p:sp>
            <p:nvSpPr>
              <p:cNvPr id="492" name="Google Shape;492;p67"/>
              <p:cNvSpPr/>
              <p:nvPr/>
            </p:nvSpPr>
            <p:spPr>
              <a:xfrm>
                <a:off x="4328387" y="4796248"/>
                <a:ext cx="296360" cy="298190"/>
              </a:xfrm>
              <a:custGeom>
                <a:rect b="b" l="l" r="r" t="t"/>
                <a:pathLst>
                  <a:path extrusionOk="0" h="298190" w="296360">
                    <a:moveTo>
                      <a:pt x="176635" y="2579"/>
                    </a:moveTo>
                    <a:cubicBezTo>
                      <a:pt x="167732" y="915"/>
                      <a:pt x="158497" y="0"/>
                      <a:pt x="149012" y="0"/>
                    </a:cubicBezTo>
                    <a:cubicBezTo>
                      <a:pt x="146350" y="0"/>
                      <a:pt x="143687" y="0"/>
                      <a:pt x="141108" y="250"/>
                    </a:cubicBezTo>
                    <a:cubicBezTo>
                      <a:pt x="62484" y="4410"/>
                      <a:pt x="0" y="69389"/>
                      <a:pt x="0" y="149095"/>
                    </a:cubicBezTo>
                    <a:cubicBezTo>
                      <a:pt x="0" y="190197"/>
                      <a:pt x="16640" y="227470"/>
                      <a:pt x="43680" y="254511"/>
                    </a:cubicBezTo>
                    <a:lnTo>
                      <a:pt x="0" y="298191"/>
                    </a:lnTo>
                    <a:lnTo>
                      <a:pt x="149012" y="298191"/>
                    </a:lnTo>
                    <a:cubicBezTo>
                      <a:pt x="223560" y="298191"/>
                      <a:pt x="285378" y="243445"/>
                      <a:pt x="296361" y="171892"/>
                    </a:cubicBezTo>
                  </a:path>
                </a:pathLst>
              </a:custGeom>
              <a:noFill/>
              <a:ln cap="rnd" cmpd="sng" w="222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3" name="Google Shape;493;p67"/>
              <p:cNvGrpSpPr/>
              <p:nvPr/>
            </p:nvGrpSpPr>
            <p:grpSpPr>
              <a:xfrm>
                <a:off x="4433553" y="4892677"/>
                <a:ext cx="87693" cy="105248"/>
                <a:chOff x="4433553" y="4892677"/>
                <a:chExt cx="87693" cy="105248"/>
              </a:xfrm>
            </p:grpSpPr>
            <p:sp>
              <p:nvSpPr>
                <p:cNvPr id="494" name="Google Shape;494;p67"/>
                <p:cNvSpPr/>
                <p:nvPr/>
              </p:nvSpPr>
              <p:spPr>
                <a:xfrm>
                  <a:off x="4433553" y="4892677"/>
                  <a:ext cx="87693" cy="105248"/>
                </a:xfrm>
                <a:custGeom>
                  <a:rect b="b" l="l" r="r" t="t"/>
                  <a:pathLst>
                    <a:path extrusionOk="0" h="105248" w="87693">
                      <a:moveTo>
                        <a:pt x="0" y="105249"/>
                      </a:moveTo>
                      <a:lnTo>
                        <a:pt x="43847" y="0"/>
                      </a:lnTo>
                      <a:lnTo>
                        <a:pt x="87693" y="105249"/>
                      </a:lnTo>
                    </a:path>
                  </a:pathLst>
                </a:custGeom>
                <a:noFill/>
                <a:ln cap="rnd" cmpd="sng" w="222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67"/>
                <p:cNvSpPr/>
                <p:nvPr/>
              </p:nvSpPr>
              <p:spPr>
                <a:xfrm>
                  <a:off x="4444535" y="4971635"/>
                  <a:ext cx="65728" cy="8320"/>
                </a:xfrm>
                <a:custGeom>
                  <a:rect b="b" l="l" r="r" t="t"/>
                  <a:pathLst>
                    <a:path extrusionOk="0" h="8320" w="65728">
                      <a:moveTo>
                        <a:pt x="6572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96" name="Google Shape;496;p67"/>
            <p:cNvGrpSpPr/>
            <p:nvPr/>
          </p:nvGrpSpPr>
          <p:grpSpPr>
            <a:xfrm>
              <a:off x="4503608" y="4620861"/>
              <a:ext cx="315663" cy="315663"/>
              <a:chOff x="4503608" y="4620861"/>
              <a:chExt cx="315663" cy="315663"/>
            </a:xfrm>
          </p:grpSpPr>
          <p:sp>
            <p:nvSpPr>
              <p:cNvPr id="497" name="Google Shape;497;p67"/>
              <p:cNvSpPr/>
              <p:nvPr/>
            </p:nvSpPr>
            <p:spPr>
              <a:xfrm>
                <a:off x="4503608" y="4620861"/>
                <a:ext cx="315663" cy="315663"/>
              </a:xfrm>
              <a:custGeom>
                <a:rect b="b" l="l" r="r" t="t"/>
                <a:pathLst>
                  <a:path extrusionOk="0" h="315663" w="315663">
                    <a:moveTo>
                      <a:pt x="315663" y="157832"/>
                    </a:moveTo>
                    <a:cubicBezTo>
                      <a:pt x="315663" y="70721"/>
                      <a:pt x="245026" y="0"/>
                      <a:pt x="157832" y="0"/>
                    </a:cubicBezTo>
                    <a:cubicBezTo>
                      <a:pt x="70637" y="0"/>
                      <a:pt x="0" y="70637"/>
                      <a:pt x="0" y="157832"/>
                    </a:cubicBezTo>
                    <a:cubicBezTo>
                      <a:pt x="0" y="245026"/>
                      <a:pt x="70637" y="315663"/>
                      <a:pt x="157832" y="315663"/>
                    </a:cubicBezTo>
                    <a:lnTo>
                      <a:pt x="315663" y="315663"/>
                    </a:lnTo>
                    <a:lnTo>
                      <a:pt x="269404" y="269404"/>
                    </a:lnTo>
                    <a:cubicBezTo>
                      <a:pt x="297941" y="240866"/>
                      <a:pt x="315663" y="201429"/>
                      <a:pt x="315663" y="157832"/>
                    </a:cubicBezTo>
                    <a:close/>
                  </a:path>
                </a:pathLst>
              </a:custGeom>
              <a:noFill/>
              <a:ln cap="rnd" cmpd="sng" w="22225">
                <a:solidFill>
                  <a:srgbClr val="0B34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8" name="Google Shape;498;p67"/>
              <p:cNvGrpSpPr/>
              <p:nvPr/>
            </p:nvGrpSpPr>
            <p:grpSpPr>
              <a:xfrm>
                <a:off x="4608856" y="4699818"/>
                <a:ext cx="105248" cy="131540"/>
                <a:chOff x="4608856" y="4699818"/>
                <a:chExt cx="105248" cy="131540"/>
              </a:xfrm>
            </p:grpSpPr>
            <p:sp>
              <p:nvSpPr>
                <p:cNvPr id="499" name="Google Shape;499;p67"/>
                <p:cNvSpPr/>
                <p:nvPr/>
              </p:nvSpPr>
              <p:spPr>
                <a:xfrm>
                  <a:off x="4608856" y="4726110"/>
                  <a:ext cx="105248" cy="8320"/>
                </a:xfrm>
                <a:custGeom>
                  <a:rect b="b" l="l" r="r" t="t"/>
                  <a:pathLst>
                    <a:path extrusionOk="0" h="8320" w="105248">
                      <a:moveTo>
                        <a:pt x="0" y="0"/>
                      </a:moveTo>
                      <a:lnTo>
                        <a:pt x="105249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67"/>
                <p:cNvSpPr/>
                <p:nvPr/>
              </p:nvSpPr>
              <p:spPr>
                <a:xfrm>
                  <a:off x="4661439" y="4699818"/>
                  <a:ext cx="8320" cy="26291"/>
                </a:xfrm>
                <a:custGeom>
                  <a:rect b="b" l="l" r="r" t="t"/>
                  <a:pathLst>
                    <a:path extrusionOk="0" h="26291" w="8320">
                      <a:moveTo>
                        <a:pt x="0" y="0"/>
                      </a:moveTo>
                      <a:lnTo>
                        <a:pt x="0" y="26291"/>
                      </a:ln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67"/>
                <p:cNvSpPr/>
                <p:nvPr/>
              </p:nvSpPr>
              <p:spPr>
                <a:xfrm>
                  <a:off x="4626412" y="4726110"/>
                  <a:ext cx="78874" cy="105165"/>
                </a:xfrm>
                <a:custGeom>
                  <a:rect b="b" l="l" r="r" t="t"/>
                  <a:pathLst>
                    <a:path extrusionOk="0" h="105165" w="78874">
                      <a:moveTo>
                        <a:pt x="78874" y="0"/>
                      </a:moveTo>
                      <a:cubicBezTo>
                        <a:pt x="70138" y="43847"/>
                        <a:pt x="35027" y="87693"/>
                        <a:pt x="0" y="105166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67"/>
                <p:cNvSpPr/>
                <p:nvPr/>
              </p:nvSpPr>
              <p:spPr>
                <a:xfrm>
                  <a:off x="4629989" y="4761220"/>
                  <a:ext cx="66560" cy="70138"/>
                </a:xfrm>
                <a:custGeom>
                  <a:rect b="b" l="l" r="r" t="t"/>
                  <a:pathLst>
                    <a:path extrusionOk="0" h="70138" w="66560">
                      <a:moveTo>
                        <a:pt x="0" y="0"/>
                      </a:moveTo>
                      <a:cubicBezTo>
                        <a:pt x="15392" y="30535"/>
                        <a:pt x="40935" y="57325"/>
                        <a:pt x="66560" y="70138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B345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03" name="Google Shape;503;p67"/>
          <p:cNvGrpSpPr/>
          <p:nvPr/>
        </p:nvGrpSpPr>
        <p:grpSpPr>
          <a:xfrm>
            <a:off x="4423931" y="2316832"/>
            <a:ext cx="554154" cy="612158"/>
            <a:chOff x="5399755" y="2316832"/>
            <a:chExt cx="554154" cy="612158"/>
          </a:xfrm>
        </p:grpSpPr>
        <p:sp>
          <p:nvSpPr>
            <p:cNvPr id="504" name="Google Shape;504;p67"/>
            <p:cNvSpPr/>
            <p:nvPr/>
          </p:nvSpPr>
          <p:spPr>
            <a:xfrm rot="-244200">
              <a:off x="5539149" y="2490569"/>
              <a:ext cx="276011" cy="276484"/>
            </a:xfrm>
            <a:custGeom>
              <a:rect b="b" l="l" r="r" t="t"/>
              <a:pathLst>
                <a:path extrusionOk="0" h="276484" w="276011">
                  <a:moveTo>
                    <a:pt x="276012" y="138242"/>
                  </a:moveTo>
                  <a:cubicBezTo>
                    <a:pt x="276012" y="214592"/>
                    <a:pt x="214224" y="276485"/>
                    <a:pt x="138006" y="276485"/>
                  </a:cubicBezTo>
                  <a:cubicBezTo>
                    <a:pt x="61787" y="276485"/>
                    <a:pt x="0" y="214592"/>
                    <a:pt x="0" y="138242"/>
                  </a:cubicBezTo>
                  <a:cubicBezTo>
                    <a:pt x="0" y="61893"/>
                    <a:pt x="61787" y="0"/>
                    <a:pt x="138006" y="0"/>
                  </a:cubicBezTo>
                  <a:cubicBezTo>
                    <a:pt x="214224" y="0"/>
                    <a:pt x="276012" y="61893"/>
                    <a:pt x="276012" y="138242"/>
                  </a:cubicBezTo>
                  <a:close/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7"/>
            <p:cNvSpPr/>
            <p:nvPr/>
          </p:nvSpPr>
          <p:spPr>
            <a:xfrm>
              <a:off x="5625194" y="2490576"/>
              <a:ext cx="104011" cy="276484"/>
            </a:xfrm>
            <a:custGeom>
              <a:rect b="b" l="l" r="r" t="t"/>
              <a:pathLst>
                <a:path extrusionOk="0" h="276484" w="104011">
                  <a:moveTo>
                    <a:pt x="104012" y="138242"/>
                  </a:moveTo>
                  <a:cubicBezTo>
                    <a:pt x="104012" y="214592"/>
                    <a:pt x="80728" y="276485"/>
                    <a:pt x="52006" y="276485"/>
                  </a:cubicBezTo>
                  <a:cubicBezTo>
                    <a:pt x="23284" y="276485"/>
                    <a:pt x="0" y="214592"/>
                    <a:pt x="0" y="138242"/>
                  </a:cubicBezTo>
                  <a:cubicBezTo>
                    <a:pt x="0" y="61893"/>
                    <a:pt x="23284" y="0"/>
                    <a:pt x="52006" y="0"/>
                  </a:cubicBezTo>
                  <a:cubicBezTo>
                    <a:pt x="80728" y="0"/>
                    <a:pt x="104012" y="61893"/>
                    <a:pt x="104012" y="138242"/>
                  </a:cubicBezTo>
                  <a:close/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7"/>
            <p:cNvSpPr/>
            <p:nvPr/>
          </p:nvSpPr>
          <p:spPr>
            <a:xfrm>
              <a:off x="5563633" y="2677017"/>
              <a:ext cx="227303" cy="30240"/>
            </a:xfrm>
            <a:custGeom>
              <a:rect b="b" l="l" r="r" t="t"/>
              <a:pathLst>
                <a:path extrusionOk="0" h="30240" w="227303">
                  <a:moveTo>
                    <a:pt x="0" y="30241"/>
                  </a:moveTo>
                  <a:cubicBezTo>
                    <a:pt x="15306" y="18974"/>
                    <a:pt x="36869" y="10165"/>
                    <a:pt x="62153" y="4998"/>
                  </a:cubicBezTo>
                  <a:cubicBezTo>
                    <a:pt x="62238" y="4998"/>
                    <a:pt x="62407" y="4998"/>
                    <a:pt x="62576" y="4998"/>
                  </a:cubicBezTo>
                  <a:cubicBezTo>
                    <a:pt x="63084" y="4913"/>
                    <a:pt x="63506" y="4828"/>
                    <a:pt x="63929" y="4744"/>
                  </a:cubicBezTo>
                  <a:cubicBezTo>
                    <a:pt x="64437" y="4659"/>
                    <a:pt x="64944" y="4574"/>
                    <a:pt x="65536" y="4405"/>
                  </a:cubicBezTo>
                  <a:cubicBezTo>
                    <a:pt x="80503" y="1525"/>
                    <a:pt x="96739" y="0"/>
                    <a:pt x="113652" y="0"/>
                  </a:cubicBezTo>
                  <a:cubicBezTo>
                    <a:pt x="130564" y="0"/>
                    <a:pt x="146800" y="1525"/>
                    <a:pt x="161768" y="4405"/>
                  </a:cubicBezTo>
                  <a:cubicBezTo>
                    <a:pt x="162275" y="4489"/>
                    <a:pt x="162867" y="4574"/>
                    <a:pt x="163375" y="4744"/>
                  </a:cubicBezTo>
                  <a:cubicBezTo>
                    <a:pt x="163882" y="4744"/>
                    <a:pt x="164305" y="4913"/>
                    <a:pt x="164728" y="4998"/>
                  </a:cubicBezTo>
                  <a:cubicBezTo>
                    <a:pt x="164812" y="4998"/>
                    <a:pt x="164981" y="4998"/>
                    <a:pt x="165151" y="4998"/>
                  </a:cubicBezTo>
                  <a:cubicBezTo>
                    <a:pt x="190435" y="10165"/>
                    <a:pt x="211998" y="18974"/>
                    <a:pt x="227304" y="30241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7"/>
            <p:cNvSpPr/>
            <p:nvPr/>
          </p:nvSpPr>
          <p:spPr>
            <a:xfrm>
              <a:off x="5565240" y="2547923"/>
              <a:ext cx="223836" cy="29054"/>
            </a:xfrm>
            <a:custGeom>
              <a:rect b="b" l="l" r="r" t="t"/>
              <a:pathLst>
                <a:path extrusionOk="0" h="29054" w="223836">
                  <a:moveTo>
                    <a:pt x="223837" y="0"/>
                  </a:moveTo>
                  <a:cubicBezTo>
                    <a:pt x="208700" y="10673"/>
                    <a:pt x="187729" y="19059"/>
                    <a:pt x="163459" y="23972"/>
                  </a:cubicBezTo>
                  <a:cubicBezTo>
                    <a:pt x="163290" y="23972"/>
                    <a:pt x="163121" y="23972"/>
                    <a:pt x="162952" y="24057"/>
                  </a:cubicBezTo>
                  <a:cubicBezTo>
                    <a:pt x="162360" y="24142"/>
                    <a:pt x="161768" y="24311"/>
                    <a:pt x="161176" y="24396"/>
                  </a:cubicBezTo>
                  <a:cubicBezTo>
                    <a:pt x="160584" y="24480"/>
                    <a:pt x="160077" y="24650"/>
                    <a:pt x="159485" y="24735"/>
                  </a:cubicBezTo>
                  <a:cubicBezTo>
                    <a:pt x="144686" y="27530"/>
                    <a:pt x="128704" y="29055"/>
                    <a:pt x="111961" y="29055"/>
                  </a:cubicBezTo>
                  <a:cubicBezTo>
                    <a:pt x="95217" y="29055"/>
                    <a:pt x="79235" y="27530"/>
                    <a:pt x="64437" y="24735"/>
                  </a:cubicBezTo>
                  <a:cubicBezTo>
                    <a:pt x="63845" y="24650"/>
                    <a:pt x="63337" y="24480"/>
                    <a:pt x="62745" y="24396"/>
                  </a:cubicBezTo>
                  <a:cubicBezTo>
                    <a:pt x="62153" y="24396"/>
                    <a:pt x="61561" y="24142"/>
                    <a:pt x="60885" y="24057"/>
                  </a:cubicBezTo>
                  <a:cubicBezTo>
                    <a:pt x="60716" y="24057"/>
                    <a:pt x="60631" y="24057"/>
                    <a:pt x="60462" y="23972"/>
                  </a:cubicBezTo>
                  <a:cubicBezTo>
                    <a:pt x="36108" y="19059"/>
                    <a:pt x="15137" y="10588"/>
                    <a:pt x="0" y="0"/>
                  </a:cubicBez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67"/>
            <p:cNvSpPr/>
            <p:nvPr/>
          </p:nvSpPr>
          <p:spPr>
            <a:xfrm>
              <a:off x="5900022" y="2569777"/>
              <a:ext cx="8456" cy="115625"/>
            </a:xfrm>
            <a:custGeom>
              <a:rect b="b" l="l" r="r" t="t"/>
              <a:pathLst>
                <a:path extrusionOk="0" h="115625" w="8456">
                  <a:moveTo>
                    <a:pt x="0" y="115626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67"/>
            <p:cNvSpPr/>
            <p:nvPr/>
          </p:nvSpPr>
          <p:spPr>
            <a:xfrm>
              <a:off x="5737493" y="2793151"/>
              <a:ext cx="101474" cy="58702"/>
            </a:xfrm>
            <a:custGeom>
              <a:rect b="b" l="l" r="r" t="t"/>
              <a:pathLst>
                <a:path extrusionOk="0" h="58702" w="101474">
                  <a:moveTo>
                    <a:pt x="101475" y="0"/>
                  </a:moveTo>
                  <a:lnTo>
                    <a:pt x="0" y="58702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67"/>
            <p:cNvSpPr/>
            <p:nvPr/>
          </p:nvSpPr>
          <p:spPr>
            <a:xfrm>
              <a:off x="5518646" y="2795438"/>
              <a:ext cx="93103" cy="53873"/>
            </a:xfrm>
            <a:custGeom>
              <a:rect b="b" l="l" r="r" t="t"/>
              <a:pathLst>
                <a:path extrusionOk="0" h="53873" w="93103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7"/>
            <p:cNvSpPr/>
            <p:nvPr/>
          </p:nvSpPr>
          <p:spPr>
            <a:xfrm>
              <a:off x="5453617" y="2570285"/>
              <a:ext cx="8456" cy="117319"/>
            </a:xfrm>
            <a:custGeom>
              <a:rect b="b" l="l" r="r" t="t"/>
              <a:pathLst>
                <a:path extrusionOk="0" h="117319" w="8456">
                  <a:moveTo>
                    <a:pt x="0" y="117320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7"/>
            <p:cNvSpPr/>
            <p:nvPr/>
          </p:nvSpPr>
          <p:spPr>
            <a:xfrm>
              <a:off x="5516193" y="2405614"/>
              <a:ext cx="99952" cy="57770"/>
            </a:xfrm>
            <a:custGeom>
              <a:rect b="b" l="l" r="r" t="t"/>
              <a:pathLst>
                <a:path extrusionOk="0" h="57770" w="99952">
                  <a:moveTo>
                    <a:pt x="99953" y="0"/>
                  </a:moveTo>
                  <a:lnTo>
                    <a:pt x="0" y="5777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7"/>
            <p:cNvSpPr/>
            <p:nvPr/>
          </p:nvSpPr>
          <p:spPr>
            <a:xfrm>
              <a:off x="5741891" y="2408155"/>
              <a:ext cx="93103" cy="53873"/>
            </a:xfrm>
            <a:custGeom>
              <a:rect b="b" l="l" r="r" t="t"/>
              <a:pathLst>
                <a:path extrusionOk="0" h="53873" w="93103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67"/>
            <p:cNvSpPr/>
            <p:nvPr/>
          </p:nvSpPr>
          <p:spPr>
            <a:xfrm rot="-4185000">
              <a:off x="5634967" y="2328686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67"/>
            <p:cNvSpPr/>
            <p:nvPr/>
          </p:nvSpPr>
          <p:spPr>
            <a:xfrm>
              <a:off x="5858871" y="2458079"/>
              <a:ext cx="83740" cy="83883"/>
            </a:xfrm>
            <a:custGeom>
              <a:rect b="b" l="l" r="r" t="t"/>
              <a:pathLst>
                <a:path extrusionOk="0" h="83883" w="8374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67"/>
            <p:cNvSpPr/>
            <p:nvPr/>
          </p:nvSpPr>
          <p:spPr>
            <a:xfrm rot="-4185000">
              <a:off x="5858225" y="2715936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67"/>
            <p:cNvSpPr/>
            <p:nvPr/>
          </p:nvSpPr>
          <p:spPr>
            <a:xfrm rot="-4185000">
              <a:off x="5411756" y="2457726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67"/>
            <p:cNvSpPr/>
            <p:nvPr/>
          </p:nvSpPr>
          <p:spPr>
            <a:xfrm rot="-4185000">
              <a:off x="5411723" y="2715911"/>
              <a:ext cx="83716" cy="83860"/>
            </a:xfrm>
            <a:custGeom>
              <a:rect b="b" l="l" r="r" t="t"/>
              <a:pathLst>
                <a:path extrusionOk="0" h="83860" w="83716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67"/>
            <p:cNvSpPr/>
            <p:nvPr/>
          </p:nvSpPr>
          <p:spPr>
            <a:xfrm>
              <a:off x="5635203" y="2845107"/>
              <a:ext cx="83740" cy="83883"/>
            </a:xfrm>
            <a:custGeom>
              <a:rect b="b" l="l" r="r" t="t"/>
              <a:pathLst>
                <a:path extrusionOk="0" h="83883" w="8374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cap="rnd" cmpd="sng" w="2222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67"/>
          <p:cNvGrpSpPr/>
          <p:nvPr/>
        </p:nvGrpSpPr>
        <p:grpSpPr>
          <a:xfrm>
            <a:off x="1433121" y="4629506"/>
            <a:ext cx="511778" cy="511777"/>
            <a:chOff x="2195121" y="4629506"/>
            <a:chExt cx="511778" cy="511777"/>
          </a:xfrm>
        </p:grpSpPr>
        <p:grpSp>
          <p:nvGrpSpPr>
            <p:cNvPr id="521" name="Google Shape;521;p67"/>
            <p:cNvGrpSpPr/>
            <p:nvPr/>
          </p:nvGrpSpPr>
          <p:grpSpPr>
            <a:xfrm>
              <a:off x="2195121" y="5075275"/>
              <a:ext cx="511777" cy="66008"/>
              <a:chOff x="2195121" y="5075275"/>
              <a:chExt cx="511777" cy="66008"/>
            </a:xfrm>
          </p:grpSpPr>
          <p:sp>
            <p:nvSpPr>
              <p:cNvPr id="522" name="Google Shape;522;p67"/>
              <p:cNvSpPr/>
              <p:nvPr/>
            </p:nvSpPr>
            <p:spPr>
              <a:xfrm>
                <a:off x="2393240" y="5116519"/>
                <a:ext cx="313658" cy="24764"/>
              </a:xfrm>
              <a:custGeom>
                <a:rect b="b" l="l" r="r" t="t"/>
                <a:pathLst>
                  <a:path extrusionOk="0" h="24764" w="313658">
                    <a:moveTo>
                      <a:pt x="0" y="0"/>
                    </a:moveTo>
                    <a:lnTo>
                      <a:pt x="313658" y="0"/>
                    </a:lnTo>
                    <a:lnTo>
                      <a:pt x="313658" y="24765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67"/>
              <p:cNvSpPr/>
              <p:nvPr/>
            </p:nvSpPr>
            <p:spPr>
              <a:xfrm>
                <a:off x="2195121" y="5116519"/>
                <a:ext cx="90773" cy="24764"/>
              </a:xfrm>
              <a:custGeom>
                <a:rect b="b" l="l" r="r" t="t"/>
                <a:pathLst>
                  <a:path extrusionOk="0" h="24764" w="90773">
                    <a:moveTo>
                      <a:pt x="0" y="24765"/>
                    </a:moveTo>
                    <a:lnTo>
                      <a:pt x="0" y="0"/>
                    </a:lnTo>
                    <a:lnTo>
                      <a:pt x="90773" y="0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67"/>
              <p:cNvSpPr/>
              <p:nvPr/>
            </p:nvSpPr>
            <p:spPr>
              <a:xfrm>
                <a:off x="2219885" y="5075275"/>
                <a:ext cx="462248" cy="41243"/>
              </a:xfrm>
              <a:custGeom>
                <a:rect b="b" l="l" r="r" t="t"/>
                <a:pathLst>
                  <a:path extrusionOk="0" h="41243" w="462248">
                    <a:moveTo>
                      <a:pt x="0" y="41243"/>
                    </a:moveTo>
                    <a:lnTo>
                      <a:pt x="0" y="0"/>
                    </a:lnTo>
                    <a:lnTo>
                      <a:pt x="462248" y="0"/>
                    </a:lnTo>
                    <a:lnTo>
                      <a:pt x="462248" y="41243"/>
                    </a:lnTo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5" name="Google Shape;525;p67"/>
            <p:cNvSpPr/>
            <p:nvPr/>
          </p:nvSpPr>
          <p:spPr>
            <a:xfrm>
              <a:off x="2393240" y="4860582"/>
              <a:ext cx="115633" cy="165163"/>
            </a:xfrm>
            <a:custGeom>
              <a:rect b="b" l="l" r="r" t="t"/>
              <a:pathLst>
                <a:path extrusionOk="0" h="165163" w="115633">
                  <a:moveTo>
                    <a:pt x="0" y="165163"/>
                  </a:moveTo>
                  <a:lnTo>
                    <a:pt x="0" y="57817"/>
                  </a:lnTo>
                  <a:cubicBezTo>
                    <a:pt x="0" y="25908"/>
                    <a:pt x="25908" y="0"/>
                    <a:pt x="57817" y="0"/>
                  </a:cubicBezTo>
                  <a:lnTo>
                    <a:pt x="57817" y="0"/>
                  </a:lnTo>
                  <a:cubicBezTo>
                    <a:pt x="89726" y="0"/>
                    <a:pt x="115633" y="25908"/>
                    <a:pt x="115633" y="57817"/>
                  </a:cubicBezTo>
                  <a:lnTo>
                    <a:pt x="115633" y="165163"/>
                  </a:lnTo>
                </a:path>
              </a:pathLst>
            </a:custGeom>
            <a:noFill/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6" name="Google Shape;526;p67"/>
            <p:cNvGrpSpPr/>
            <p:nvPr/>
          </p:nvGrpSpPr>
          <p:grpSpPr>
            <a:xfrm>
              <a:off x="2244650" y="4811147"/>
              <a:ext cx="412718" cy="264128"/>
              <a:chOff x="2244650" y="4811147"/>
              <a:chExt cx="412718" cy="264128"/>
            </a:xfrm>
          </p:grpSpPr>
          <p:grpSp>
            <p:nvGrpSpPr>
              <p:cNvPr id="527" name="Google Shape;527;p67"/>
              <p:cNvGrpSpPr/>
              <p:nvPr/>
            </p:nvGrpSpPr>
            <p:grpSpPr>
              <a:xfrm>
                <a:off x="2244650" y="4811147"/>
                <a:ext cx="98965" cy="264128"/>
                <a:chOff x="2244650" y="4811147"/>
                <a:chExt cx="98965" cy="264128"/>
              </a:xfrm>
            </p:grpSpPr>
            <p:sp>
              <p:nvSpPr>
                <p:cNvPr id="528" name="Google Shape;528;p67"/>
                <p:cNvSpPr/>
                <p:nvPr/>
              </p:nvSpPr>
              <p:spPr>
                <a:xfrm>
                  <a:off x="2327232" y="4852390"/>
                  <a:ext cx="9048" cy="181641"/>
                </a:xfrm>
                <a:custGeom>
                  <a:rect b="b" l="l" r="r" t="t"/>
                  <a:pathLst>
                    <a:path extrusionOk="0" h="181641" w="9048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67"/>
                <p:cNvSpPr/>
                <p:nvPr/>
              </p:nvSpPr>
              <p:spPr>
                <a:xfrm>
                  <a:off x="2310659" y="4811147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7" y="33814"/>
                        <a:pt x="32957" y="24765"/>
                      </a:cubicBezTo>
                      <a:lnTo>
                        <a:pt x="32957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67"/>
                <p:cNvSpPr/>
                <p:nvPr/>
              </p:nvSpPr>
              <p:spPr>
                <a:xfrm>
                  <a:off x="2310659" y="5034032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7" y="7429"/>
                        <a:pt x="32957" y="16478"/>
                      </a:cubicBezTo>
                      <a:lnTo>
                        <a:pt x="32957" y="41243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67"/>
                <p:cNvSpPr/>
                <p:nvPr/>
              </p:nvSpPr>
              <p:spPr>
                <a:xfrm>
                  <a:off x="2244650" y="4811147"/>
                  <a:ext cx="16478" cy="264128"/>
                </a:xfrm>
                <a:custGeom>
                  <a:rect b="b" l="l" r="r" t="t"/>
                  <a:pathLst>
                    <a:path extrusionOk="0" h="264128" w="16478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30" y="222885"/>
                        <a:pt x="16478" y="222885"/>
                      </a:cubicBezTo>
                      <a:cubicBezTo>
                        <a:pt x="16478" y="222885"/>
                        <a:pt x="7430" y="178118"/>
                        <a:pt x="7430" y="140303"/>
                      </a:cubicBezTo>
                      <a:cubicBezTo>
                        <a:pt x="7430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32" name="Google Shape;532;p67"/>
              <p:cNvGrpSpPr/>
              <p:nvPr/>
            </p:nvGrpSpPr>
            <p:grpSpPr>
              <a:xfrm>
                <a:off x="2558309" y="4811147"/>
                <a:ext cx="99059" cy="264128"/>
                <a:chOff x="2558309" y="4811147"/>
                <a:chExt cx="99059" cy="264128"/>
              </a:xfrm>
            </p:grpSpPr>
            <p:sp>
              <p:nvSpPr>
                <p:cNvPr id="533" name="Google Shape;533;p67"/>
                <p:cNvSpPr/>
                <p:nvPr/>
              </p:nvSpPr>
              <p:spPr>
                <a:xfrm>
                  <a:off x="2640890" y="4852390"/>
                  <a:ext cx="9048" cy="181641"/>
                </a:xfrm>
                <a:custGeom>
                  <a:rect b="b" l="l" r="r" t="t"/>
                  <a:pathLst>
                    <a:path extrusionOk="0" h="181641" w="9048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67"/>
                <p:cNvSpPr/>
                <p:nvPr/>
              </p:nvSpPr>
              <p:spPr>
                <a:xfrm>
                  <a:off x="2624412" y="4811147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6" y="33814"/>
                        <a:pt x="32956" y="24765"/>
                      </a:cubicBezTo>
                      <a:lnTo>
                        <a:pt x="32956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67"/>
                <p:cNvSpPr/>
                <p:nvPr/>
              </p:nvSpPr>
              <p:spPr>
                <a:xfrm>
                  <a:off x="2624412" y="5034032"/>
                  <a:ext cx="32956" cy="41243"/>
                </a:xfrm>
                <a:custGeom>
                  <a:rect b="b" l="l" r="r" t="t"/>
                  <a:pathLst>
                    <a:path extrusionOk="0" h="41243" w="32956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6" y="7429"/>
                        <a:pt x="32956" y="16478"/>
                      </a:cubicBezTo>
                      <a:lnTo>
                        <a:pt x="32956" y="41243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67"/>
                <p:cNvSpPr/>
                <p:nvPr/>
              </p:nvSpPr>
              <p:spPr>
                <a:xfrm>
                  <a:off x="2558309" y="4811147"/>
                  <a:ext cx="16478" cy="264128"/>
                </a:xfrm>
                <a:custGeom>
                  <a:rect b="b" l="l" r="r" t="t"/>
                  <a:pathLst>
                    <a:path extrusionOk="0" h="264128" w="16478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29" y="222885"/>
                        <a:pt x="16478" y="222885"/>
                      </a:cubicBezTo>
                      <a:cubicBezTo>
                        <a:pt x="16478" y="222885"/>
                        <a:pt x="7429" y="178118"/>
                        <a:pt x="7429" y="140303"/>
                      </a:cubicBezTo>
                      <a:cubicBezTo>
                        <a:pt x="7429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2222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7" name="Google Shape;537;p67"/>
            <p:cNvGrpSpPr/>
            <p:nvPr/>
          </p:nvGrpSpPr>
          <p:grpSpPr>
            <a:xfrm>
              <a:off x="2195121" y="4629506"/>
              <a:ext cx="511778" cy="181641"/>
              <a:chOff x="2195121" y="4629506"/>
              <a:chExt cx="511778" cy="181641"/>
            </a:xfrm>
          </p:grpSpPr>
          <p:sp>
            <p:nvSpPr>
              <p:cNvPr id="538" name="Google Shape;538;p67"/>
              <p:cNvSpPr/>
              <p:nvPr/>
            </p:nvSpPr>
            <p:spPr>
              <a:xfrm>
                <a:off x="2302467" y="4687322"/>
                <a:ext cx="305371" cy="74294"/>
              </a:xfrm>
              <a:custGeom>
                <a:rect b="b" l="l" r="r" t="t"/>
                <a:pathLst>
                  <a:path extrusionOk="0" h="74294" w="305371">
                    <a:moveTo>
                      <a:pt x="148590" y="0"/>
                    </a:moveTo>
                    <a:lnTo>
                      <a:pt x="0" y="74295"/>
                    </a:lnTo>
                    <a:lnTo>
                      <a:pt x="305372" y="74295"/>
                    </a:lnTo>
                    <a:lnTo>
                      <a:pt x="148590" y="0"/>
                    </a:ln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67"/>
              <p:cNvSpPr/>
              <p:nvPr/>
            </p:nvSpPr>
            <p:spPr>
              <a:xfrm>
                <a:off x="2195121" y="4629506"/>
                <a:ext cx="511778" cy="181641"/>
              </a:xfrm>
              <a:custGeom>
                <a:rect b="b" l="l" r="r" t="t"/>
                <a:pathLst>
                  <a:path extrusionOk="0" h="181641" w="511778">
                    <a:moveTo>
                      <a:pt x="487013" y="181642"/>
                    </a:moveTo>
                    <a:lnTo>
                      <a:pt x="24765" y="181642"/>
                    </a:lnTo>
                    <a:lnTo>
                      <a:pt x="24765" y="148590"/>
                    </a:lnTo>
                    <a:lnTo>
                      <a:pt x="0" y="132112"/>
                    </a:lnTo>
                    <a:lnTo>
                      <a:pt x="255937" y="0"/>
                    </a:lnTo>
                    <a:lnTo>
                      <a:pt x="511778" y="132112"/>
                    </a:lnTo>
                    <a:lnTo>
                      <a:pt x="487013" y="148590"/>
                    </a:lnTo>
                    <a:lnTo>
                      <a:pt x="487013" y="181642"/>
                    </a:lnTo>
                    <a:close/>
                  </a:path>
                </a:pathLst>
              </a:custGeom>
              <a:noFill/>
              <a:ln cap="rnd" cmpd="sng" w="2222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0" name="Google Shape;540;p67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"/>
          <p:cNvSpPr/>
          <p:nvPr/>
        </p:nvSpPr>
        <p:spPr>
          <a:xfrm rot="10800000">
            <a:off x="2632599" y="2299496"/>
            <a:ext cx="3864641" cy="3872294"/>
          </a:xfrm>
          <a:custGeom>
            <a:rect b="b" l="l" r="r" t="t"/>
            <a:pathLst>
              <a:path extrusionOk="0" h="3872294" w="3864641">
                <a:moveTo>
                  <a:pt x="3864641" y="1936147"/>
                </a:moveTo>
                <a:cubicBezTo>
                  <a:pt x="3864641" y="3005452"/>
                  <a:pt x="2999512" y="3872294"/>
                  <a:pt x="1932321" y="3872294"/>
                </a:cubicBezTo>
                <a:cubicBezTo>
                  <a:pt x="865129" y="3872294"/>
                  <a:pt x="0" y="3005452"/>
                  <a:pt x="0" y="1936147"/>
                </a:cubicBezTo>
                <a:cubicBezTo>
                  <a:pt x="0" y="866843"/>
                  <a:pt x="865129" y="0"/>
                  <a:pt x="1932321" y="0"/>
                </a:cubicBezTo>
                <a:cubicBezTo>
                  <a:pt x="2999512" y="0"/>
                  <a:pt x="3864641" y="866843"/>
                  <a:pt x="3864641" y="1936147"/>
                </a:cubicBezTo>
                <a:close/>
              </a:path>
            </a:pathLst>
          </a:custGeom>
          <a:noFill/>
          <a:ln cap="rnd" cmpd="sng" w="15875">
            <a:solidFill>
              <a:srgbClr val="002B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0"/>
          <p:cNvSpPr txBox="1"/>
          <p:nvPr>
            <p:ph type="title"/>
          </p:nvPr>
        </p:nvSpPr>
        <p:spPr>
          <a:xfrm>
            <a:off x="431799" y="656272"/>
            <a:ext cx="7208521" cy="544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Преимущества управления gTLD</a:t>
            </a:r>
            <a:endParaRPr/>
          </a:p>
        </p:txBody>
      </p:sp>
      <p:sp>
        <p:nvSpPr>
          <p:cNvPr id="548" name="Google Shape;548;p10"/>
          <p:cNvSpPr txBox="1"/>
          <p:nvPr/>
        </p:nvSpPr>
        <p:spPr>
          <a:xfrm>
            <a:off x="3171970" y="3374320"/>
            <a:ext cx="2902580" cy="18074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txBody>
          <a:bodyPr anchorCtr="0" anchor="t" bIns="72000" lIns="72000" spcFirstLastPara="1" rIns="72000" wrap="square" tIns="72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предоставляют организациям возможность добиваться результатов в глобальном масштабе.</a:t>
            </a:r>
            <a:endParaRPr/>
          </a:p>
        </p:txBody>
      </p:sp>
      <p:sp>
        <p:nvSpPr>
          <p:cNvPr id="549" name="Google Shape;549;p10"/>
          <p:cNvSpPr/>
          <p:nvPr/>
        </p:nvSpPr>
        <p:spPr>
          <a:xfrm>
            <a:off x="816326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</a:t>
            </a:r>
            <a:endParaRPr/>
          </a:p>
        </p:txBody>
      </p:sp>
      <p:sp>
        <p:nvSpPr>
          <p:cNvPr id="550" name="Google Shape;550;p10"/>
          <p:cNvSpPr/>
          <p:nvPr/>
        </p:nvSpPr>
        <p:spPr>
          <a:xfrm>
            <a:off x="1259410" y="5802807"/>
            <a:ext cx="1893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Повышенная безопасность </a:t>
            </a:r>
            <a:endParaRPr/>
          </a:p>
        </p:txBody>
      </p:sp>
      <p:sp>
        <p:nvSpPr>
          <p:cNvPr id="551" name="Google Shape;551;p10"/>
          <p:cNvSpPr/>
          <p:nvPr/>
        </p:nvSpPr>
        <p:spPr>
          <a:xfrm>
            <a:off x="6790551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</a:t>
            </a:r>
            <a:endParaRPr/>
          </a:p>
        </p:txBody>
      </p:sp>
      <p:sp>
        <p:nvSpPr>
          <p:cNvPr id="552" name="Google Shape;552;p10"/>
          <p:cNvSpPr/>
          <p:nvPr/>
        </p:nvSpPr>
        <p:spPr>
          <a:xfrm>
            <a:off x="6213821" y="2602870"/>
            <a:ext cx="2118891" cy="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Контроль над правилами и политиками</a:t>
            </a:r>
            <a:endParaRPr/>
          </a:p>
        </p:txBody>
      </p:sp>
      <p:sp>
        <p:nvSpPr>
          <p:cNvPr id="553" name="Google Shape;553;p10"/>
          <p:cNvSpPr/>
          <p:nvPr/>
        </p:nvSpPr>
        <p:spPr>
          <a:xfrm>
            <a:off x="3815800" y="1460800"/>
            <a:ext cx="1512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 </a:t>
            </a:r>
            <a:endParaRPr/>
          </a:p>
        </p:txBody>
      </p:sp>
      <p:sp>
        <p:nvSpPr>
          <p:cNvPr id="554" name="Google Shape;554;p10"/>
          <p:cNvSpPr/>
          <p:nvPr/>
        </p:nvSpPr>
        <p:spPr>
          <a:xfrm>
            <a:off x="1318939" y="2670157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Повышение доверия</a:t>
            </a:r>
            <a:endParaRPr/>
          </a:p>
        </p:txBody>
      </p:sp>
      <p:sp>
        <p:nvSpPr>
          <p:cNvPr id="555" name="Google Shape;555;p10"/>
          <p:cNvSpPr/>
          <p:nvPr/>
        </p:nvSpPr>
        <p:spPr>
          <a:xfrm>
            <a:off x="5996819" y="5899361"/>
            <a:ext cx="1814080" cy="34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Локализация</a:t>
            </a:r>
            <a:endParaRPr/>
          </a:p>
        </p:txBody>
      </p:sp>
      <p:sp>
        <p:nvSpPr>
          <p:cNvPr id="556" name="Google Shape;556;p10"/>
          <p:cNvSpPr/>
          <p:nvPr/>
        </p:nvSpPr>
        <p:spPr>
          <a:xfrm>
            <a:off x="3394306" y="5674467"/>
            <a:ext cx="544648" cy="54398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0"/>
          <p:cNvSpPr/>
          <p:nvPr/>
        </p:nvSpPr>
        <p:spPr>
          <a:xfrm>
            <a:off x="6170047" y="4431096"/>
            <a:ext cx="543368" cy="542702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0"/>
          <p:cNvSpPr/>
          <p:nvPr/>
        </p:nvSpPr>
        <p:spPr>
          <a:xfrm>
            <a:off x="2418751" y="4433092"/>
            <a:ext cx="539372" cy="53871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0"/>
          <p:cNvSpPr/>
          <p:nvPr/>
        </p:nvSpPr>
        <p:spPr>
          <a:xfrm>
            <a:off x="5842982" y="2774957"/>
            <a:ext cx="538280" cy="53762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2745817" y="2771870"/>
            <a:ext cx="544460" cy="543794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0"/>
          <p:cNvSpPr/>
          <p:nvPr/>
        </p:nvSpPr>
        <p:spPr>
          <a:xfrm>
            <a:off x="4299837" y="2041955"/>
            <a:ext cx="541694" cy="541030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2" y="0"/>
                  <a:pt x="303457" y="67891"/>
                  <a:pt x="303457" y="151542"/>
                </a:cubicBezTo>
                <a:cubicBezTo>
                  <a:pt x="303457" y="235193"/>
                  <a:pt x="235482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5224422" y="5675776"/>
            <a:ext cx="542026" cy="541362"/>
          </a:xfrm>
          <a:custGeom>
            <a:rect b="b" l="l" r="r" t="t"/>
            <a:pathLst>
              <a:path extrusionOk="0" h="303083" w="303456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10"/>
          <p:cNvGrpSpPr/>
          <p:nvPr/>
        </p:nvGrpSpPr>
        <p:grpSpPr>
          <a:xfrm>
            <a:off x="2547602" y="4582129"/>
            <a:ext cx="281670" cy="236614"/>
            <a:chOff x="4582472" y="2001793"/>
            <a:chExt cx="341181" cy="286605"/>
          </a:xfrm>
        </p:grpSpPr>
        <p:sp>
          <p:nvSpPr>
            <p:cNvPr id="564" name="Google Shape;564;p10"/>
            <p:cNvSpPr/>
            <p:nvPr/>
          </p:nvSpPr>
          <p:spPr>
            <a:xfrm>
              <a:off x="4582472" y="2075362"/>
              <a:ext cx="341181" cy="213036"/>
            </a:xfrm>
            <a:custGeom>
              <a:rect b="b" l="l" r="r" t="t"/>
              <a:pathLst>
                <a:path extrusionOk="0" h="213036" w="341181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4688451" y="2104824"/>
              <a:ext cx="129223" cy="154111"/>
            </a:xfrm>
            <a:custGeom>
              <a:rect b="b" l="l" r="r" t="t"/>
              <a:pathLst>
                <a:path extrusionOk="0" h="154111" w="129223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4855935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4645127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4859905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4859905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4606579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4606579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4614519" y="2039274"/>
              <a:ext cx="277029" cy="5811"/>
            </a:xfrm>
            <a:custGeom>
              <a:rect b="b" l="l" r="r" t="t"/>
              <a:pathLst>
                <a:path extrusionOk="0" h="5811" w="277029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4608650" y="2039274"/>
              <a:ext cx="288824" cy="5811"/>
            </a:xfrm>
            <a:custGeom>
              <a:rect b="b" l="l" r="r" t="t"/>
              <a:pathLst>
                <a:path extrusionOk="0" h="5811" w="288824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4634829" y="2001793"/>
              <a:ext cx="236467" cy="5811"/>
            </a:xfrm>
            <a:custGeom>
              <a:rect b="b" l="l" r="r" t="t"/>
              <a:pathLst>
                <a:path extrusionOk="0" h="5811" w="236467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10"/>
          <p:cNvGrpSpPr/>
          <p:nvPr/>
        </p:nvGrpSpPr>
        <p:grpSpPr>
          <a:xfrm>
            <a:off x="6004883" y="2903009"/>
            <a:ext cx="226370" cy="256116"/>
            <a:chOff x="10334203" y="3610289"/>
            <a:chExt cx="589811" cy="667317"/>
          </a:xfrm>
        </p:grpSpPr>
        <p:sp>
          <p:nvSpPr>
            <p:cNvPr id="576" name="Google Shape;576;p10"/>
            <p:cNvSpPr/>
            <p:nvPr/>
          </p:nvSpPr>
          <p:spPr>
            <a:xfrm>
              <a:off x="10424879" y="3671015"/>
              <a:ext cx="408458" cy="288114"/>
            </a:xfrm>
            <a:custGeom>
              <a:rect b="b" l="l" r="r" t="t"/>
              <a:pathLst>
                <a:path extrusionOk="0" h="288114" w="408458">
                  <a:moveTo>
                    <a:pt x="408459" y="288114"/>
                  </a:moveTo>
                  <a:lnTo>
                    <a:pt x="408459" y="0"/>
                  </a:lnTo>
                  <a:lnTo>
                    <a:pt x="0" y="0"/>
                  </a:lnTo>
                  <a:lnTo>
                    <a:pt x="0" y="288114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10455160" y="3610289"/>
              <a:ext cx="347897" cy="15181"/>
            </a:xfrm>
            <a:custGeom>
              <a:rect b="b" l="l" r="r" t="t"/>
              <a:pathLst>
                <a:path extrusionOk="0" h="15181" w="347897">
                  <a:moveTo>
                    <a:pt x="347897" y="15181"/>
                  </a:moveTo>
                  <a:lnTo>
                    <a:pt x="347897" y="0"/>
                  </a:lnTo>
                  <a:lnTo>
                    <a:pt x="0" y="0"/>
                  </a:lnTo>
                  <a:lnTo>
                    <a:pt x="0" y="15181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0515722" y="3883222"/>
              <a:ext cx="226940" cy="16682"/>
            </a:xfrm>
            <a:custGeom>
              <a:rect b="b" l="l" r="r" t="t"/>
              <a:pathLst>
                <a:path extrusionOk="0" h="16682" w="22694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10515722" y="3822663"/>
              <a:ext cx="226940" cy="16682"/>
            </a:xfrm>
            <a:custGeom>
              <a:rect b="b" l="l" r="r" t="t"/>
              <a:pathLst>
                <a:path extrusionOk="0" h="16682" w="22694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10515722" y="3761937"/>
              <a:ext cx="151237" cy="16682"/>
            </a:xfrm>
            <a:custGeom>
              <a:rect b="b" l="l" r="r" t="t"/>
              <a:pathLst>
                <a:path extrusionOk="0" h="16682" w="151237">
                  <a:moveTo>
                    <a:pt x="0" y="0"/>
                  </a:moveTo>
                  <a:lnTo>
                    <a:pt x="151238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10334203" y="4004674"/>
              <a:ext cx="589811" cy="272932"/>
            </a:xfrm>
            <a:custGeom>
              <a:rect b="b" l="l" r="r" t="t"/>
              <a:pathLst>
                <a:path extrusionOk="0" h="272932" w="589811">
                  <a:moveTo>
                    <a:pt x="589811" y="272933"/>
                  </a:moveTo>
                  <a:lnTo>
                    <a:pt x="0" y="272933"/>
                  </a:lnTo>
                  <a:lnTo>
                    <a:pt x="0" y="0"/>
                  </a:lnTo>
                  <a:lnTo>
                    <a:pt x="181519" y="0"/>
                  </a:lnTo>
                  <a:lnTo>
                    <a:pt x="211800" y="45378"/>
                  </a:lnTo>
                  <a:lnTo>
                    <a:pt x="378178" y="45378"/>
                  </a:lnTo>
                  <a:lnTo>
                    <a:pt x="410955" y="0"/>
                  </a:lnTo>
                  <a:lnTo>
                    <a:pt x="589811" y="0"/>
                  </a:lnTo>
                  <a:lnTo>
                    <a:pt x="589811" y="272933"/>
                  </a:lnTo>
                  <a:close/>
                </a:path>
              </a:pathLst>
            </a:custGeom>
            <a:noFill/>
            <a:ln cap="flat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10334203" y="3928766"/>
              <a:ext cx="45421" cy="75907"/>
            </a:xfrm>
            <a:custGeom>
              <a:rect b="b" l="l" r="r" t="t"/>
              <a:pathLst>
                <a:path extrusionOk="0" h="75907" w="45421">
                  <a:moveTo>
                    <a:pt x="45421" y="0"/>
                  </a:moveTo>
                  <a:lnTo>
                    <a:pt x="0" y="60726"/>
                  </a:lnTo>
                  <a:lnTo>
                    <a:pt x="0" y="75907"/>
                  </a:lnTo>
                </a:path>
              </a:pathLst>
            </a:custGeom>
            <a:noFill/>
            <a:ln cap="rnd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10878760" y="3928766"/>
              <a:ext cx="45254" cy="75907"/>
            </a:xfrm>
            <a:custGeom>
              <a:rect b="b" l="l" r="r" t="t"/>
              <a:pathLst>
                <a:path extrusionOk="0" h="75907" w="45254">
                  <a:moveTo>
                    <a:pt x="0" y="0"/>
                  </a:moveTo>
                  <a:lnTo>
                    <a:pt x="45255" y="60726"/>
                  </a:lnTo>
                  <a:lnTo>
                    <a:pt x="45255" y="75907"/>
                  </a:lnTo>
                </a:path>
              </a:pathLst>
            </a:custGeom>
            <a:noFill/>
            <a:ln cap="rnd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10561143" y="4125959"/>
              <a:ext cx="136097" cy="75907"/>
            </a:xfrm>
            <a:custGeom>
              <a:rect b="b" l="l" r="r" t="t"/>
              <a:pathLst>
                <a:path extrusionOk="0" h="75907" w="136097">
                  <a:moveTo>
                    <a:pt x="0" y="0"/>
                  </a:moveTo>
                  <a:lnTo>
                    <a:pt x="136098" y="0"/>
                  </a:lnTo>
                  <a:lnTo>
                    <a:pt x="136098" y="75907"/>
                  </a:lnTo>
                  <a:lnTo>
                    <a:pt x="0" y="75907"/>
                  </a:lnTo>
                  <a:close/>
                </a:path>
              </a:pathLst>
            </a:custGeom>
            <a:noFill/>
            <a:ln cap="rnd" cmpd="sng" w="15875">
              <a:solidFill>
                <a:srgbClr val="002A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10"/>
          <p:cNvGrpSpPr/>
          <p:nvPr/>
        </p:nvGrpSpPr>
        <p:grpSpPr>
          <a:xfrm>
            <a:off x="2856559" y="2869295"/>
            <a:ext cx="308911" cy="313456"/>
            <a:chOff x="2856559" y="2869295"/>
            <a:chExt cx="308911" cy="313456"/>
          </a:xfrm>
        </p:grpSpPr>
        <p:grpSp>
          <p:nvGrpSpPr>
            <p:cNvPr id="586" name="Google Shape;586;p10"/>
            <p:cNvGrpSpPr/>
            <p:nvPr/>
          </p:nvGrpSpPr>
          <p:grpSpPr>
            <a:xfrm>
              <a:off x="2856559" y="3068761"/>
              <a:ext cx="308911" cy="113990"/>
              <a:chOff x="2856559" y="3068761"/>
              <a:chExt cx="308911" cy="113990"/>
            </a:xfrm>
          </p:grpSpPr>
          <p:grpSp>
            <p:nvGrpSpPr>
              <p:cNvPr id="587" name="Google Shape;587;p10"/>
              <p:cNvGrpSpPr/>
              <p:nvPr/>
            </p:nvGrpSpPr>
            <p:grpSpPr>
              <a:xfrm>
                <a:off x="3062500" y="3074530"/>
                <a:ext cx="102970" cy="108221"/>
                <a:chOff x="3062500" y="3074530"/>
                <a:chExt cx="102970" cy="108221"/>
              </a:xfrm>
            </p:grpSpPr>
            <p:sp>
              <p:nvSpPr>
                <p:cNvPr id="588" name="Google Shape;588;p10"/>
                <p:cNvSpPr/>
                <p:nvPr/>
              </p:nvSpPr>
              <p:spPr>
                <a:xfrm>
                  <a:off x="3085617" y="3074530"/>
                  <a:ext cx="56735" cy="56735"/>
                </a:xfrm>
                <a:custGeom>
                  <a:rect b="b" l="l" r="r" t="t"/>
                  <a:pathLst>
                    <a:path extrusionOk="0" h="56735" w="56735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0"/>
                <p:cNvSpPr/>
                <p:nvPr/>
              </p:nvSpPr>
              <p:spPr>
                <a:xfrm>
                  <a:off x="3062500" y="3131266"/>
                  <a:ext cx="102970" cy="51485"/>
                </a:xfrm>
                <a:custGeom>
                  <a:rect b="b" l="l" r="r" t="t"/>
                  <a:pathLst>
                    <a:path extrusionOk="0" h="51485" w="10297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0" name="Google Shape;590;p10"/>
              <p:cNvGrpSpPr/>
              <p:nvPr/>
            </p:nvGrpSpPr>
            <p:grpSpPr>
              <a:xfrm>
                <a:off x="2959530" y="3068761"/>
                <a:ext cx="102970" cy="113990"/>
                <a:chOff x="2959530" y="3068761"/>
                <a:chExt cx="102970" cy="113990"/>
              </a:xfrm>
            </p:grpSpPr>
            <p:sp>
              <p:nvSpPr>
                <p:cNvPr id="591" name="Google Shape;591;p10"/>
                <p:cNvSpPr/>
                <p:nvPr/>
              </p:nvSpPr>
              <p:spPr>
                <a:xfrm rot="-4603200">
                  <a:off x="2982586" y="3074519"/>
                  <a:ext cx="56735" cy="56735"/>
                </a:xfrm>
                <a:custGeom>
                  <a:rect b="b" l="l" r="r" t="t"/>
                  <a:pathLst>
                    <a:path extrusionOk="0" h="56735" w="56735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0"/>
                <p:cNvSpPr/>
                <p:nvPr/>
              </p:nvSpPr>
              <p:spPr>
                <a:xfrm>
                  <a:off x="2959530" y="3131266"/>
                  <a:ext cx="102970" cy="51485"/>
                </a:xfrm>
                <a:custGeom>
                  <a:rect b="b" l="l" r="r" t="t"/>
                  <a:pathLst>
                    <a:path extrusionOk="0" h="51485" w="10297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93" name="Google Shape;593;p10"/>
              <p:cNvGrpSpPr/>
              <p:nvPr/>
            </p:nvGrpSpPr>
            <p:grpSpPr>
              <a:xfrm>
                <a:off x="2856559" y="3074530"/>
                <a:ext cx="102970" cy="108221"/>
                <a:chOff x="2856559" y="3074530"/>
                <a:chExt cx="102970" cy="108221"/>
              </a:xfrm>
            </p:grpSpPr>
            <p:sp>
              <p:nvSpPr>
                <p:cNvPr id="594" name="Google Shape;594;p10"/>
                <p:cNvSpPr/>
                <p:nvPr/>
              </p:nvSpPr>
              <p:spPr>
                <a:xfrm>
                  <a:off x="2879677" y="3074530"/>
                  <a:ext cx="56735" cy="56735"/>
                </a:xfrm>
                <a:custGeom>
                  <a:rect b="b" l="l" r="r" t="t"/>
                  <a:pathLst>
                    <a:path extrusionOk="0" h="56735" w="56735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10"/>
                <p:cNvSpPr/>
                <p:nvPr/>
              </p:nvSpPr>
              <p:spPr>
                <a:xfrm>
                  <a:off x="2856559" y="3131266"/>
                  <a:ext cx="102970" cy="51485"/>
                </a:xfrm>
                <a:custGeom>
                  <a:rect b="b" l="l" r="r" t="t"/>
                  <a:pathLst>
                    <a:path extrusionOk="0" h="51485" w="10297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6" name="Google Shape;596;p10"/>
            <p:cNvGrpSpPr/>
            <p:nvPr/>
          </p:nvGrpSpPr>
          <p:grpSpPr>
            <a:xfrm>
              <a:off x="2908044" y="2869295"/>
              <a:ext cx="205862" cy="179061"/>
              <a:chOff x="2908044" y="2869295"/>
              <a:chExt cx="205862" cy="179061"/>
            </a:xfrm>
          </p:grpSpPr>
          <p:sp>
            <p:nvSpPr>
              <p:cNvPr id="597" name="Google Shape;597;p10"/>
              <p:cNvSpPr/>
              <p:nvPr/>
            </p:nvSpPr>
            <p:spPr>
              <a:xfrm>
                <a:off x="2908044" y="2910985"/>
                <a:ext cx="125303" cy="107436"/>
              </a:xfrm>
              <a:custGeom>
                <a:rect b="b" l="l" r="r" t="t"/>
                <a:pathLst>
                  <a:path extrusionOk="0" h="107436" w="125303">
                    <a:moveTo>
                      <a:pt x="116370" y="0"/>
                    </a:moveTo>
                    <a:lnTo>
                      <a:pt x="8933" y="0"/>
                    </a:lnTo>
                    <a:cubicBezTo>
                      <a:pt x="3997" y="0"/>
                      <a:pt x="0" y="3997"/>
                      <a:pt x="0" y="8933"/>
                    </a:cubicBez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22334" y="89492"/>
                    </a:lnTo>
                    <a:lnTo>
                      <a:pt x="22334" y="107437"/>
                    </a:lnTo>
                    <a:lnTo>
                      <a:pt x="40279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9012"/>
                    </a:lnTo>
                    <a:cubicBezTo>
                      <a:pt x="125304" y="4075"/>
                      <a:pt x="121307" y="78"/>
                      <a:pt x="116370" y="78"/>
                    </a:cubicBezTo>
                    <a:close/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0"/>
              <p:cNvSpPr/>
              <p:nvPr/>
            </p:nvSpPr>
            <p:spPr>
              <a:xfrm>
                <a:off x="2988603" y="2940920"/>
                <a:ext cx="125303" cy="107436"/>
              </a:xfrm>
              <a:custGeom>
                <a:rect b="b" l="l" r="r" t="t"/>
                <a:pathLst>
                  <a:path extrusionOk="0" h="107436" w="125303">
                    <a:moveTo>
                      <a:pt x="0" y="70057"/>
                    </a:move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85025" y="89492"/>
                    </a:lnTo>
                    <a:lnTo>
                      <a:pt x="102970" y="107437"/>
                    </a:lnTo>
                    <a:lnTo>
                      <a:pt x="102970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8933"/>
                    </a:lnTo>
                    <a:cubicBezTo>
                      <a:pt x="125304" y="3997"/>
                      <a:pt x="121307" y="0"/>
                      <a:pt x="116370" y="0"/>
                    </a:cubicBezTo>
                    <a:lnTo>
                      <a:pt x="58146" y="0"/>
                    </a:lnTo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2952790" y="2869295"/>
                <a:ext cx="125303" cy="61594"/>
              </a:xfrm>
              <a:custGeom>
                <a:rect b="b" l="l" r="r" t="t"/>
                <a:pathLst>
                  <a:path extrusionOk="0" h="61594" w="125303">
                    <a:moveTo>
                      <a:pt x="0" y="31346"/>
                    </a:moveTo>
                    <a:lnTo>
                      <a:pt x="0" y="8933"/>
                    </a:lnTo>
                    <a:cubicBezTo>
                      <a:pt x="0" y="3997"/>
                      <a:pt x="3997" y="0"/>
                      <a:pt x="8933" y="0"/>
                    </a:cubicBezTo>
                    <a:lnTo>
                      <a:pt x="116370" y="0"/>
                    </a:lnTo>
                    <a:cubicBezTo>
                      <a:pt x="121307" y="0"/>
                      <a:pt x="125304" y="3997"/>
                      <a:pt x="125304" y="8933"/>
                    </a:cubicBezTo>
                    <a:lnTo>
                      <a:pt x="125304" y="61594"/>
                    </a:lnTo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600;p10"/>
          <p:cNvGrpSpPr/>
          <p:nvPr/>
        </p:nvGrpSpPr>
        <p:grpSpPr>
          <a:xfrm>
            <a:off x="5364010" y="5790225"/>
            <a:ext cx="260931" cy="305180"/>
            <a:chOff x="5364010" y="5790225"/>
            <a:chExt cx="260931" cy="305180"/>
          </a:xfrm>
        </p:grpSpPr>
        <p:sp>
          <p:nvSpPr>
            <p:cNvPr id="601" name="Google Shape;601;p10"/>
            <p:cNvSpPr/>
            <p:nvPr/>
          </p:nvSpPr>
          <p:spPr>
            <a:xfrm>
              <a:off x="5499819" y="5790225"/>
              <a:ext cx="125122" cy="175981"/>
            </a:xfrm>
            <a:custGeom>
              <a:rect b="b" l="l" r="r" t="t"/>
              <a:pathLst>
                <a:path extrusionOk="0" h="175981" w="125122">
                  <a:moveTo>
                    <a:pt x="62588" y="0"/>
                  </a:moveTo>
                  <a:cubicBezTo>
                    <a:pt x="28006" y="0"/>
                    <a:pt x="0" y="26960"/>
                    <a:pt x="0" y="60179"/>
                  </a:cubicBezTo>
                  <a:cubicBezTo>
                    <a:pt x="0" y="65945"/>
                    <a:pt x="1644" y="73248"/>
                    <a:pt x="4330" y="81374"/>
                  </a:cubicBezTo>
                  <a:cubicBezTo>
                    <a:pt x="11783" y="103557"/>
                    <a:pt x="27403" y="131835"/>
                    <a:pt x="40776" y="151931"/>
                  </a:cubicBezTo>
                  <a:lnTo>
                    <a:pt x="40776" y="151931"/>
                  </a:lnTo>
                  <a:cubicBezTo>
                    <a:pt x="50696" y="166811"/>
                    <a:pt x="59355" y="175981"/>
                    <a:pt x="62534" y="175981"/>
                  </a:cubicBezTo>
                  <a:cubicBezTo>
                    <a:pt x="65438" y="175981"/>
                    <a:pt x="73878" y="166976"/>
                    <a:pt x="83689" y="152370"/>
                  </a:cubicBezTo>
                  <a:cubicBezTo>
                    <a:pt x="102049" y="124971"/>
                    <a:pt x="125122" y="81813"/>
                    <a:pt x="125122" y="60179"/>
                  </a:cubicBezTo>
                  <a:cubicBezTo>
                    <a:pt x="125122" y="26960"/>
                    <a:pt x="97116" y="0"/>
                    <a:pt x="62534" y="0"/>
                  </a:cubicBezTo>
                  <a:close/>
                  <a:moveTo>
                    <a:pt x="62588" y="90489"/>
                  </a:moveTo>
                  <a:cubicBezTo>
                    <a:pt x="47024" y="90489"/>
                    <a:pt x="34363" y="77860"/>
                    <a:pt x="34363" y="62211"/>
                  </a:cubicBezTo>
                  <a:cubicBezTo>
                    <a:pt x="34363" y="46562"/>
                    <a:pt x="46969" y="33933"/>
                    <a:pt x="62588" y="33933"/>
                  </a:cubicBezTo>
                  <a:cubicBezTo>
                    <a:pt x="78208" y="33933"/>
                    <a:pt x="90814" y="46562"/>
                    <a:pt x="90814" y="62211"/>
                  </a:cubicBezTo>
                  <a:cubicBezTo>
                    <a:pt x="90814" y="77860"/>
                    <a:pt x="78208" y="90489"/>
                    <a:pt x="62588" y="90489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534182" y="5824159"/>
              <a:ext cx="56450" cy="56555"/>
            </a:xfrm>
            <a:custGeom>
              <a:rect b="b" l="l" r="r" t="t"/>
              <a:pathLst>
                <a:path extrusionOk="0" h="56555" w="5645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5534182" y="5824159"/>
              <a:ext cx="56450" cy="56555"/>
            </a:xfrm>
            <a:custGeom>
              <a:rect b="b" l="l" r="r" t="t"/>
              <a:pathLst>
                <a:path extrusionOk="0" h="56555" w="5645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364010" y="5868579"/>
              <a:ext cx="226458" cy="226606"/>
            </a:xfrm>
            <a:custGeom>
              <a:rect b="b" l="l" r="r" t="t"/>
              <a:pathLst>
                <a:path extrusionOk="0" h="226606" w="226458">
                  <a:moveTo>
                    <a:pt x="226020" y="103173"/>
                  </a:moveTo>
                  <a:cubicBezTo>
                    <a:pt x="226294" y="106522"/>
                    <a:pt x="226458" y="109871"/>
                    <a:pt x="226458" y="113331"/>
                  </a:cubicBezTo>
                  <a:cubicBezTo>
                    <a:pt x="226458" y="136886"/>
                    <a:pt x="219279" y="158740"/>
                    <a:pt x="207057" y="176860"/>
                  </a:cubicBezTo>
                  <a:cubicBezTo>
                    <a:pt x="205523" y="179111"/>
                    <a:pt x="203933" y="181362"/>
                    <a:pt x="202234" y="183503"/>
                  </a:cubicBezTo>
                  <a:cubicBezTo>
                    <a:pt x="201960" y="183833"/>
                    <a:pt x="201686" y="184217"/>
                    <a:pt x="201412" y="184547"/>
                  </a:cubicBezTo>
                  <a:cubicBezTo>
                    <a:pt x="201412" y="184547"/>
                    <a:pt x="201357" y="184657"/>
                    <a:pt x="201302" y="184657"/>
                  </a:cubicBezTo>
                  <a:cubicBezTo>
                    <a:pt x="201028" y="184986"/>
                    <a:pt x="200754" y="185370"/>
                    <a:pt x="200426" y="185700"/>
                  </a:cubicBezTo>
                  <a:cubicBezTo>
                    <a:pt x="199001" y="187402"/>
                    <a:pt x="197576" y="189049"/>
                    <a:pt x="196096" y="190642"/>
                  </a:cubicBezTo>
                  <a:cubicBezTo>
                    <a:pt x="195603" y="191191"/>
                    <a:pt x="195109" y="191740"/>
                    <a:pt x="194561" y="192234"/>
                  </a:cubicBezTo>
                  <a:cubicBezTo>
                    <a:pt x="194452" y="192344"/>
                    <a:pt x="194287" y="192508"/>
                    <a:pt x="194178" y="192618"/>
                  </a:cubicBezTo>
                  <a:cubicBezTo>
                    <a:pt x="193904" y="192893"/>
                    <a:pt x="193630" y="193167"/>
                    <a:pt x="193356" y="193497"/>
                  </a:cubicBezTo>
                  <a:cubicBezTo>
                    <a:pt x="193246" y="193607"/>
                    <a:pt x="193191" y="193716"/>
                    <a:pt x="193082" y="193771"/>
                  </a:cubicBezTo>
                  <a:cubicBezTo>
                    <a:pt x="192808" y="194046"/>
                    <a:pt x="192588" y="194265"/>
                    <a:pt x="192369" y="194485"/>
                  </a:cubicBezTo>
                  <a:cubicBezTo>
                    <a:pt x="192040" y="194815"/>
                    <a:pt x="191711" y="195144"/>
                    <a:pt x="191383" y="195419"/>
                  </a:cubicBezTo>
                  <a:cubicBezTo>
                    <a:pt x="189903" y="196846"/>
                    <a:pt x="188368" y="198219"/>
                    <a:pt x="186834" y="199592"/>
                  </a:cubicBezTo>
                  <a:cubicBezTo>
                    <a:pt x="186450" y="199921"/>
                    <a:pt x="186066" y="200250"/>
                    <a:pt x="185683" y="200580"/>
                  </a:cubicBezTo>
                  <a:cubicBezTo>
                    <a:pt x="185189" y="200964"/>
                    <a:pt x="184751" y="201349"/>
                    <a:pt x="184258" y="201788"/>
                  </a:cubicBezTo>
                  <a:cubicBezTo>
                    <a:pt x="183819" y="202172"/>
                    <a:pt x="183381" y="202502"/>
                    <a:pt x="182942" y="202831"/>
                  </a:cubicBezTo>
                  <a:cubicBezTo>
                    <a:pt x="182504" y="203216"/>
                    <a:pt x="182066" y="203545"/>
                    <a:pt x="181572" y="203874"/>
                  </a:cubicBezTo>
                  <a:cubicBezTo>
                    <a:pt x="181134" y="204204"/>
                    <a:pt x="180695" y="204588"/>
                    <a:pt x="180202" y="204918"/>
                  </a:cubicBezTo>
                  <a:cubicBezTo>
                    <a:pt x="179764" y="205247"/>
                    <a:pt x="179270" y="205577"/>
                    <a:pt x="178832" y="205906"/>
                  </a:cubicBezTo>
                  <a:cubicBezTo>
                    <a:pt x="178394" y="206235"/>
                    <a:pt x="177900" y="206565"/>
                    <a:pt x="177407" y="206894"/>
                  </a:cubicBezTo>
                  <a:cubicBezTo>
                    <a:pt x="176640" y="207389"/>
                    <a:pt x="175872" y="207938"/>
                    <a:pt x="175105" y="208432"/>
                  </a:cubicBezTo>
                  <a:cubicBezTo>
                    <a:pt x="174776" y="208651"/>
                    <a:pt x="174502" y="208816"/>
                    <a:pt x="174173" y="209036"/>
                  </a:cubicBezTo>
                  <a:cubicBezTo>
                    <a:pt x="173845" y="209255"/>
                    <a:pt x="173461" y="209475"/>
                    <a:pt x="173132" y="209695"/>
                  </a:cubicBezTo>
                  <a:cubicBezTo>
                    <a:pt x="172803" y="209914"/>
                    <a:pt x="172420" y="210134"/>
                    <a:pt x="172091" y="210354"/>
                  </a:cubicBezTo>
                  <a:cubicBezTo>
                    <a:pt x="171214" y="210848"/>
                    <a:pt x="170392" y="211397"/>
                    <a:pt x="169460" y="211891"/>
                  </a:cubicBezTo>
                  <a:cubicBezTo>
                    <a:pt x="169077" y="212111"/>
                    <a:pt x="168693" y="212330"/>
                    <a:pt x="168309" y="212550"/>
                  </a:cubicBezTo>
                  <a:cubicBezTo>
                    <a:pt x="167432" y="213044"/>
                    <a:pt x="166555" y="213483"/>
                    <a:pt x="165679" y="213978"/>
                  </a:cubicBezTo>
                  <a:cubicBezTo>
                    <a:pt x="164692" y="214527"/>
                    <a:pt x="163651" y="215021"/>
                    <a:pt x="162609" y="215515"/>
                  </a:cubicBezTo>
                  <a:cubicBezTo>
                    <a:pt x="162116" y="215790"/>
                    <a:pt x="161568" y="216009"/>
                    <a:pt x="161075" y="216229"/>
                  </a:cubicBezTo>
                  <a:cubicBezTo>
                    <a:pt x="160691" y="216394"/>
                    <a:pt x="160308" y="216558"/>
                    <a:pt x="159979" y="216723"/>
                  </a:cubicBezTo>
                  <a:cubicBezTo>
                    <a:pt x="159705" y="216833"/>
                    <a:pt x="159431" y="216998"/>
                    <a:pt x="159157" y="217107"/>
                  </a:cubicBezTo>
                  <a:cubicBezTo>
                    <a:pt x="158609" y="217382"/>
                    <a:pt x="158006" y="217602"/>
                    <a:pt x="157403" y="217876"/>
                  </a:cubicBezTo>
                  <a:cubicBezTo>
                    <a:pt x="156800" y="218151"/>
                    <a:pt x="156142" y="218425"/>
                    <a:pt x="155485" y="218645"/>
                  </a:cubicBezTo>
                  <a:cubicBezTo>
                    <a:pt x="155375" y="218700"/>
                    <a:pt x="155211" y="218755"/>
                    <a:pt x="155101" y="218809"/>
                  </a:cubicBezTo>
                  <a:cubicBezTo>
                    <a:pt x="154443" y="219084"/>
                    <a:pt x="153731" y="219359"/>
                    <a:pt x="153073" y="219633"/>
                  </a:cubicBezTo>
                  <a:cubicBezTo>
                    <a:pt x="152415" y="219853"/>
                    <a:pt x="151758" y="220127"/>
                    <a:pt x="151155" y="220347"/>
                  </a:cubicBezTo>
                  <a:cubicBezTo>
                    <a:pt x="150936" y="220402"/>
                    <a:pt x="150717" y="220512"/>
                    <a:pt x="150497" y="220567"/>
                  </a:cubicBezTo>
                  <a:cubicBezTo>
                    <a:pt x="149894" y="220786"/>
                    <a:pt x="149292" y="221006"/>
                    <a:pt x="148634" y="221171"/>
                  </a:cubicBezTo>
                  <a:cubicBezTo>
                    <a:pt x="148415" y="221225"/>
                    <a:pt x="148250" y="221280"/>
                    <a:pt x="148031" y="221335"/>
                  </a:cubicBezTo>
                  <a:cubicBezTo>
                    <a:pt x="147867" y="221390"/>
                    <a:pt x="147647" y="221445"/>
                    <a:pt x="147428" y="221500"/>
                  </a:cubicBezTo>
                  <a:cubicBezTo>
                    <a:pt x="146990" y="221665"/>
                    <a:pt x="146496" y="221775"/>
                    <a:pt x="146058" y="221939"/>
                  </a:cubicBezTo>
                  <a:cubicBezTo>
                    <a:pt x="144140" y="222488"/>
                    <a:pt x="142222" y="223037"/>
                    <a:pt x="140303" y="223532"/>
                  </a:cubicBezTo>
                  <a:cubicBezTo>
                    <a:pt x="139975" y="223587"/>
                    <a:pt x="139646" y="223696"/>
                    <a:pt x="139372" y="223751"/>
                  </a:cubicBezTo>
                  <a:cubicBezTo>
                    <a:pt x="137289" y="224245"/>
                    <a:pt x="135152" y="224685"/>
                    <a:pt x="133014" y="225069"/>
                  </a:cubicBezTo>
                  <a:cubicBezTo>
                    <a:pt x="132411" y="225179"/>
                    <a:pt x="131863" y="225289"/>
                    <a:pt x="131260" y="225344"/>
                  </a:cubicBezTo>
                  <a:cubicBezTo>
                    <a:pt x="130767" y="225398"/>
                    <a:pt x="130329" y="225508"/>
                    <a:pt x="129835" y="225563"/>
                  </a:cubicBezTo>
                  <a:cubicBezTo>
                    <a:pt x="129342" y="225618"/>
                    <a:pt x="128794" y="225728"/>
                    <a:pt x="128246" y="225783"/>
                  </a:cubicBezTo>
                  <a:cubicBezTo>
                    <a:pt x="127917" y="225783"/>
                    <a:pt x="127588" y="225893"/>
                    <a:pt x="127314" y="225893"/>
                  </a:cubicBezTo>
                  <a:cubicBezTo>
                    <a:pt x="126383" y="226002"/>
                    <a:pt x="125396" y="226112"/>
                    <a:pt x="124464" y="226222"/>
                  </a:cubicBezTo>
                  <a:cubicBezTo>
                    <a:pt x="123971" y="226277"/>
                    <a:pt x="123478" y="226332"/>
                    <a:pt x="122985" y="226332"/>
                  </a:cubicBezTo>
                  <a:cubicBezTo>
                    <a:pt x="122546" y="226332"/>
                    <a:pt x="122053" y="226387"/>
                    <a:pt x="121615" y="226442"/>
                  </a:cubicBezTo>
                  <a:cubicBezTo>
                    <a:pt x="121450" y="226442"/>
                    <a:pt x="121286" y="226442"/>
                    <a:pt x="121066" y="226442"/>
                  </a:cubicBezTo>
                  <a:cubicBezTo>
                    <a:pt x="120628" y="226442"/>
                    <a:pt x="120190" y="226497"/>
                    <a:pt x="119696" y="226497"/>
                  </a:cubicBezTo>
                  <a:cubicBezTo>
                    <a:pt x="119587" y="226497"/>
                    <a:pt x="119477" y="226497"/>
                    <a:pt x="119367" y="226497"/>
                  </a:cubicBezTo>
                  <a:cubicBezTo>
                    <a:pt x="118765" y="226497"/>
                    <a:pt x="118162" y="226552"/>
                    <a:pt x="117559" y="226552"/>
                  </a:cubicBezTo>
                  <a:cubicBezTo>
                    <a:pt x="116353" y="226552"/>
                    <a:pt x="115147" y="226606"/>
                    <a:pt x="113942" y="226606"/>
                  </a:cubicBezTo>
                  <a:cubicBezTo>
                    <a:pt x="113722" y="226606"/>
                    <a:pt x="113558" y="226606"/>
                    <a:pt x="113339" y="226606"/>
                  </a:cubicBezTo>
                  <a:cubicBezTo>
                    <a:pt x="113120" y="226606"/>
                    <a:pt x="112955" y="226606"/>
                    <a:pt x="112736" y="226606"/>
                  </a:cubicBezTo>
                  <a:cubicBezTo>
                    <a:pt x="111530" y="226606"/>
                    <a:pt x="110324" y="226606"/>
                    <a:pt x="109119" y="226552"/>
                  </a:cubicBezTo>
                  <a:cubicBezTo>
                    <a:pt x="108516" y="226552"/>
                    <a:pt x="107913" y="226552"/>
                    <a:pt x="107310" y="226497"/>
                  </a:cubicBezTo>
                  <a:cubicBezTo>
                    <a:pt x="107201" y="226497"/>
                    <a:pt x="107091" y="226497"/>
                    <a:pt x="106981" y="226497"/>
                  </a:cubicBezTo>
                  <a:cubicBezTo>
                    <a:pt x="106543" y="226497"/>
                    <a:pt x="106050" y="226497"/>
                    <a:pt x="105611" y="226442"/>
                  </a:cubicBezTo>
                  <a:cubicBezTo>
                    <a:pt x="105447" y="226442"/>
                    <a:pt x="105282" y="226442"/>
                    <a:pt x="105063" y="226442"/>
                  </a:cubicBezTo>
                  <a:cubicBezTo>
                    <a:pt x="104625" y="226442"/>
                    <a:pt x="104131" y="226387"/>
                    <a:pt x="103693" y="226332"/>
                  </a:cubicBezTo>
                  <a:cubicBezTo>
                    <a:pt x="103200" y="226332"/>
                    <a:pt x="102706" y="226277"/>
                    <a:pt x="102213" y="226222"/>
                  </a:cubicBezTo>
                  <a:cubicBezTo>
                    <a:pt x="101281" y="226112"/>
                    <a:pt x="100295" y="226057"/>
                    <a:pt x="99363" y="225893"/>
                  </a:cubicBezTo>
                  <a:cubicBezTo>
                    <a:pt x="99034" y="225893"/>
                    <a:pt x="98706" y="225838"/>
                    <a:pt x="98377" y="225783"/>
                  </a:cubicBezTo>
                  <a:cubicBezTo>
                    <a:pt x="97829" y="225728"/>
                    <a:pt x="97335" y="225673"/>
                    <a:pt x="96787" y="225563"/>
                  </a:cubicBezTo>
                  <a:cubicBezTo>
                    <a:pt x="96294" y="225508"/>
                    <a:pt x="95801" y="225398"/>
                    <a:pt x="95362" y="225344"/>
                  </a:cubicBezTo>
                  <a:cubicBezTo>
                    <a:pt x="94760" y="225234"/>
                    <a:pt x="94212" y="225179"/>
                    <a:pt x="93609" y="225069"/>
                  </a:cubicBezTo>
                  <a:cubicBezTo>
                    <a:pt x="91471" y="224685"/>
                    <a:pt x="89334" y="224245"/>
                    <a:pt x="87251" y="223751"/>
                  </a:cubicBezTo>
                  <a:cubicBezTo>
                    <a:pt x="86922" y="223696"/>
                    <a:pt x="86593" y="223587"/>
                    <a:pt x="86319" y="223532"/>
                  </a:cubicBezTo>
                  <a:cubicBezTo>
                    <a:pt x="84401" y="223037"/>
                    <a:pt x="82483" y="222543"/>
                    <a:pt x="80565" y="221939"/>
                  </a:cubicBezTo>
                  <a:cubicBezTo>
                    <a:pt x="80126" y="221829"/>
                    <a:pt x="79633" y="221665"/>
                    <a:pt x="79195" y="221500"/>
                  </a:cubicBezTo>
                  <a:cubicBezTo>
                    <a:pt x="78975" y="221445"/>
                    <a:pt x="78811" y="221390"/>
                    <a:pt x="78592" y="221335"/>
                  </a:cubicBezTo>
                  <a:cubicBezTo>
                    <a:pt x="78373" y="221280"/>
                    <a:pt x="78208" y="221225"/>
                    <a:pt x="77989" y="221171"/>
                  </a:cubicBezTo>
                  <a:cubicBezTo>
                    <a:pt x="77386" y="220951"/>
                    <a:pt x="76783" y="220786"/>
                    <a:pt x="76126" y="220567"/>
                  </a:cubicBezTo>
                  <a:cubicBezTo>
                    <a:pt x="75906" y="220512"/>
                    <a:pt x="75687" y="220402"/>
                    <a:pt x="75468" y="220347"/>
                  </a:cubicBezTo>
                  <a:cubicBezTo>
                    <a:pt x="74810" y="220127"/>
                    <a:pt x="74207" y="219853"/>
                    <a:pt x="73550" y="219633"/>
                  </a:cubicBezTo>
                  <a:cubicBezTo>
                    <a:pt x="72837" y="219359"/>
                    <a:pt x="72180" y="219084"/>
                    <a:pt x="71522" y="218809"/>
                  </a:cubicBezTo>
                  <a:cubicBezTo>
                    <a:pt x="71412" y="218809"/>
                    <a:pt x="71248" y="218700"/>
                    <a:pt x="71138" y="218645"/>
                  </a:cubicBezTo>
                  <a:cubicBezTo>
                    <a:pt x="70481" y="218370"/>
                    <a:pt x="69878" y="218151"/>
                    <a:pt x="69220" y="217876"/>
                  </a:cubicBezTo>
                  <a:cubicBezTo>
                    <a:pt x="68617" y="217602"/>
                    <a:pt x="68069" y="217382"/>
                    <a:pt x="67466" y="217107"/>
                  </a:cubicBezTo>
                  <a:cubicBezTo>
                    <a:pt x="67192" y="216998"/>
                    <a:pt x="66918" y="216833"/>
                    <a:pt x="66644" y="216723"/>
                  </a:cubicBezTo>
                  <a:cubicBezTo>
                    <a:pt x="66260" y="216558"/>
                    <a:pt x="65877" y="216394"/>
                    <a:pt x="65493" y="216229"/>
                  </a:cubicBezTo>
                  <a:cubicBezTo>
                    <a:pt x="65000" y="216009"/>
                    <a:pt x="64452" y="215735"/>
                    <a:pt x="63959" y="215515"/>
                  </a:cubicBezTo>
                  <a:cubicBezTo>
                    <a:pt x="62917" y="215021"/>
                    <a:pt x="61931" y="214527"/>
                    <a:pt x="60889" y="213978"/>
                  </a:cubicBezTo>
                  <a:cubicBezTo>
                    <a:pt x="60013" y="213538"/>
                    <a:pt x="59136" y="213044"/>
                    <a:pt x="58259" y="212550"/>
                  </a:cubicBezTo>
                  <a:cubicBezTo>
                    <a:pt x="57875" y="212330"/>
                    <a:pt x="57491" y="212111"/>
                    <a:pt x="57108" y="211891"/>
                  </a:cubicBezTo>
                  <a:cubicBezTo>
                    <a:pt x="56231" y="211397"/>
                    <a:pt x="55354" y="210848"/>
                    <a:pt x="54477" y="210354"/>
                  </a:cubicBezTo>
                  <a:cubicBezTo>
                    <a:pt x="54094" y="210134"/>
                    <a:pt x="53765" y="209914"/>
                    <a:pt x="53436" y="209695"/>
                  </a:cubicBezTo>
                  <a:cubicBezTo>
                    <a:pt x="52504" y="209091"/>
                    <a:pt x="51518" y="208487"/>
                    <a:pt x="50586" y="207828"/>
                  </a:cubicBezTo>
                  <a:cubicBezTo>
                    <a:pt x="50093" y="207498"/>
                    <a:pt x="49654" y="207224"/>
                    <a:pt x="49161" y="206894"/>
                  </a:cubicBezTo>
                  <a:cubicBezTo>
                    <a:pt x="48229" y="206235"/>
                    <a:pt x="47298" y="205577"/>
                    <a:pt x="46366" y="204918"/>
                  </a:cubicBezTo>
                  <a:cubicBezTo>
                    <a:pt x="45927" y="204588"/>
                    <a:pt x="45434" y="204259"/>
                    <a:pt x="44996" y="203874"/>
                  </a:cubicBezTo>
                  <a:cubicBezTo>
                    <a:pt x="44393" y="203435"/>
                    <a:pt x="43790" y="202996"/>
                    <a:pt x="43242" y="202502"/>
                  </a:cubicBezTo>
                  <a:cubicBezTo>
                    <a:pt x="42803" y="202172"/>
                    <a:pt x="42420" y="201843"/>
                    <a:pt x="41981" y="201513"/>
                  </a:cubicBezTo>
                  <a:cubicBezTo>
                    <a:pt x="41433" y="201074"/>
                    <a:pt x="40940" y="200635"/>
                    <a:pt x="40392" y="200196"/>
                  </a:cubicBezTo>
                  <a:cubicBezTo>
                    <a:pt x="39954" y="199811"/>
                    <a:pt x="39460" y="199427"/>
                    <a:pt x="39022" y="199043"/>
                  </a:cubicBezTo>
                  <a:cubicBezTo>
                    <a:pt x="38693" y="198768"/>
                    <a:pt x="38364" y="198493"/>
                    <a:pt x="38035" y="198164"/>
                  </a:cubicBezTo>
                  <a:cubicBezTo>
                    <a:pt x="37378" y="197615"/>
                    <a:pt x="36775" y="197066"/>
                    <a:pt x="36172" y="196462"/>
                  </a:cubicBezTo>
                  <a:cubicBezTo>
                    <a:pt x="35843" y="196132"/>
                    <a:pt x="35514" y="195858"/>
                    <a:pt x="35185" y="195528"/>
                  </a:cubicBezTo>
                  <a:lnTo>
                    <a:pt x="34309" y="194705"/>
                  </a:lnTo>
                  <a:cubicBezTo>
                    <a:pt x="33267" y="193716"/>
                    <a:pt x="32281" y="192728"/>
                    <a:pt x="31349" y="191685"/>
                  </a:cubicBezTo>
                  <a:cubicBezTo>
                    <a:pt x="30856" y="191191"/>
                    <a:pt x="30417" y="190696"/>
                    <a:pt x="29924" y="190202"/>
                  </a:cubicBezTo>
                  <a:cubicBezTo>
                    <a:pt x="29212" y="189434"/>
                    <a:pt x="28554" y="188720"/>
                    <a:pt x="27896" y="187951"/>
                  </a:cubicBezTo>
                  <a:cubicBezTo>
                    <a:pt x="27458" y="187457"/>
                    <a:pt x="27019" y="186963"/>
                    <a:pt x="26581" y="186414"/>
                  </a:cubicBezTo>
                  <a:lnTo>
                    <a:pt x="26581" y="186414"/>
                  </a:lnTo>
                  <a:cubicBezTo>
                    <a:pt x="26142" y="185865"/>
                    <a:pt x="25759" y="185370"/>
                    <a:pt x="25320" y="184876"/>
                  </a:cubicBezTo>
                  <a:cubicBezTo>
                    <a:pt x="25101" y="184602"/>
                    <a:pt x="24882" y="184382"/>
                    <a:pt x="24663" y="184107"/>
                  </a:cubicBezTo>
                  <a:cubicBezTo>
                    <a:pt x="24279" y="183668"/>
                    <a:pt x="23895" y="183174"/>
                    <a:pt x="23567" y="182680"/>
                  </a:cubicBezTo>
                  <a:cubicBezTo>
                    <a:pt x="22909" y="181801"/>
                    <a:pt x="22251" y="180923"/>
                    <a:pt x="21594" y="180044"/>
                  </a:cubicBezTo>
                  <a:cubicBezTo>
                    <a:pt x="21429" y="179825"/>
                    <a:pt x="21265" y="179605"/>
                    <a:pt x="21100" y="179330"/>
                  </a:cubicBezTo>
                  <a:cubicBezTo>
                    <a:pt x="20552" y="178507"/>
                    <a:pt x="19949" y="177683"/>
                    <a:pt x="19401" y="176914"/>
                  </a:cubicBezTo>
                  <a:cubicBezTo>
                    <a:pt x="7125" y="158795"/>
                    <a:pt x="0" y="136941"/>
                    <a:pt x="0" y="113386"/>
                  </a:cubicBezTo>
                  <a:cubicBezTo>
                    <a:pt x="0" y="91807"/>
                    <a:pt x="6029" y="71600"/>
                    <a:pt x="16442" y="54414"/>
                  </a:cubicBezTo>
                  <a:cubicBezTo>
                    <a:pt x="17209" y="53151"/>
                    <a:pt x="18031" y="51888"/>
                    <a:pt x="18853" y="50625"/>
                  </a:cubicBezTo>
                  <a:cubicBezTo>
                    <a:pt x="19072" y="50241"/>
                    <a:pt x="19347" y="49912"/>
                    <a:pt x="19566" y="49527"/>
                  </a:cubicBezTo>
                  <a:cubicBezTo>
                    <a:pt x="20114" y="48704"/>
                    <a:pt x="20662" y="47935"/>
                    <a:pt x="21210" y="47166"/>
                  </a:cubicBezTo>
                  <a:cubicBezTo>
                    <a:pt x="21484" y="46782"/>
                    <a:pt x="21758" y="46397"/>
                    <a:pt x="22032" y="46013"/>
                  </a:cubicBezTo>
                  <a:cubicBezTo>
                    <a:pt x="22306" y="45629"/>
                    <a:pt x="22580" y="45244"/>
                    <a:pt x="22909" y="44860"/>
                  </a:cubicBezTo>
                  <a:cubicBezTo>
                    <a:pt x="23183" y="44531"/>
                    <a:pt x="23457" y="44146"/>
                    <a:pt x="23731" y="43817"/>
                  </a:cubicBezTo>
                  <a:cubicBezTo>
                    <a:pt x="24115" y="43323"/>
                    <a:pt x="24553" y="42774"/>
                    <a:pt x="24937" y="42279"/>
                  </a:cubicBezTo>
                  <a:cubicBezTo>
                    <a:pt x="25430" y="41620"/>
                    <a:pt x="25978" y="40962"/>
                    <a:pt x="26526" y="40358"/>
                  </a:cubicBezTo>
                  <a:cubicBezTo>
                    <a:pt x="26745" y="40083"/>
                    <a:pt x="26965" y="39809"/>
                    <a:pt x="27239" y="39534"/>
                  </a:cubicBezTo>
                  <a:cubicBezTo>
                    <a:pt x="29047" y="37393"/>
                    <a:pt x="30965" y="35361"/>
                    <a:pt x="32938" y="33384"/>
                  </a:cubicBezTo>
                  <a:cubicBezTo>
                    <a:pt x="33651" y="32670"/>
                    <a:pt x="34363" y="31957"/>
                    <a:pt x="35131" y="31243"/>
                  </a:cubicBezTo>
                  <a:cubicBezTo>
                    <a:pt x="35898" y="30474"/>
                    <a:pt x="36720" y="29705"/>
                    <a:pt x="37542" y="28992"/>
                  </a:cubicBezTo>
                  <a:cubicBezTo>
                    <a:pt x="38035" y="28552"/>
                    <a:pt x="38529" y="28113"/>
                    <a:pt x="39022" y="27674"/>
                  </a:cubicBezTo>
                  <a:cubicBezTo>
                    <a:pt x="41324" y="25642"/>
                    <a:pt x="43790" y="23720"/>
                    <a:pt x="46256" y="21853"/>
                  </a:cubicBezTo>
                  <a:cubicBezTo>
                    <a:pt x="46750" y="21469"/>
                    <a:pt x="47188" y="21140"/>
                    <a:pt x="47681" y="20810"/>
                  </a:cubicBezTo>
                  <a:cubicBezTo>
                    <a:pt x="48613" y="20151"/>
                    <a:pt x="49599" y="19438"/>
                    <a:pt x="50641" y="18779"/>
                  </a:cubicBezTo>
                  <a:cubicBezTo>
                    <a:pt x="51134" y="18449"/>
                    <a:pt x="51627" y="18120"/>
                    <a:pt x="52121" y="17790"/>
                  </a:cubicBezTo>
                  <a:cubicBezTo>
                    <a:pt x="52997" y="17241"/>
                    <a:pt x="53874" y="16692"/>
                    <a:pt x="54806" y="16143"/>
                  </a:cubicBezTo>
                  <a:cubicBezTo>
                    <a:pt x="54970" y="16033"/>
                    <a:pt x="55135" y="15923"/>
                    <a:pt x="55354" y="15814"/>
                  </a:cubicBezTo>
                  <a:cubicBezTo>
                    <a:pt x="55793" y="15539"/>
                    <a:pt x="56286" y="15264"/>
                    <a:pt x="56724" y="14990"/>
                  </a:cubicBezTo>
                  <a:cubicBezTo>
                    <a:pt x="57217" y="14715"/>
                    <a:pt x="57766" y="14386"/>
                    <a:pt x="58259" y="14111"/>
                  </a:cubicBezTo>
                  <a:cubicBezTo>
                    <a:pt x="58752" y="13837"/>
                    <a:pt x="59300" y="13562"/>
                    <a:pt x="59848" y="13233"/>
                  </a:cubicBezTo>
                  <a:cubicBezTo>
                    <a:pt x="60396" y="12958"/>
                    <a:pt x="60889" y="12684"/>
                    <a:pt x="61438" y="12409"/>
                  </a:cubicBezTo>
                  <a:cubicBezTo>
                    <a:pt x="61931" y="12135"/>
                    <a:pt x="62479" y="11860"/>
                    <a:pt x="63027" y="11586"/>
                  </a:cubicBezTo>
                  <a:cubicBezTo>
                    <a:pt x="63575" y="11311"/>
                    <a:pt x="64123" y="11091"/>
                    <a:pt x="64616" y="10817"/>
                  </a:cubicBezTo>
                  <a:cubicBezTo>
                    <a:pt x="65164" y="10542"/>
                    <a:pt x="65712" y="10323"/>
                    <a:pt x="66260" y="10048"/>
                  </a:cubicBezTo>
                  <a:cubicBezTo>
                    <a:pt x="66809" y="9774"/>
                    <a:pt x="67357" y="9554"/>
                    <a:pt x="67905" y="9279"/>
                  </a:cubicBezTo>
                  <a:cubicBezTo>
                    <a:pt x="69001" y="8785"/>
                    <a:pt x="70097" y="8346"/>
                    <a:pt x="71248" y="7907"/>
                  </a:cubicBezTo>
                  <a:cubicBezTo>
                    <a:pt x="72344" y="7468"/>
                    <a:pt x="73495" y="7028"/>
                    <a:pt x="74646" y="6644"/>
                  </a:cubicBezTo>
                  <a:cubicBezTo>
                    <a:pt x="75139" y="6479"/>
                    <a:pt x="75632" y="6260"/>
                    <a:pt x="76126" y="6095"/>
                  </a:cubicBezTo>
                  <a:cubicBezTo>
                    <a:pt x="76783" y="5875"/>
                    <a:pt x="77386" y="5656"/>
                    <a:pt x="78044" y="5436"/>
                  </a:cubicBezTo>
                  <a:cubicBezTo>
                    <a:pt x="78592" y="5271"/>
                    <a:pt x="79195" y="5052"/>
                    <a:pt x="79798" y="4887"/>
                  </a:cubicBezTo>
                  <a:cubicBezTo>
                    <a:pt x="80455" y="4667"/>
                    <a:pt x="81168" y="4448"/>
                    <a:pt x="81825" y="4283"/>
                  </a:cubicBezTo>
                  <a:cubicBezTo>
                    <a:pt x="82319" y="4173"/>
                    <a:pt x="82757" y="4008"/>
                    <a:pt x="83250" y="3898"/>
                  </a:cubicBezTo>
                  <a:cubicBezTo>
                    <a:pt x="83853" y="3734"/>
                    <a:pt x="84401" y="3569"/>
                    <a:pt x="85004" y="3459"/>
                  </a:cubicBezTo>
                  <a:cubicBezTo>
                    <a:pt x="85607" y="3294"/>
                    <a:pt x="86155" y="3130"/>
                    <a:pt x="86758" y="3020"/>
                  </a:cubicBezTo>
                  <a:cubicBezTo>
                    <a:pt x="87361" y="2910"/>
                    <a:pt x="87964" y="2745"/>
                    <a:pt x="88567" y="2636"/>
                  </a:cubicBezTo>
                  <a:cubicBezTo>
                    <a:pt x="89169" y="2471"/>
                    <a:pt x="89772" y="2361"/>
                    <a:pt x="90375" y="2251"/>
                  </a:cubicBezTo>
                  <a:cubicBezTo>
                    <a:pt x="90978" y="2141"/>
                    <a:pt x="91581" y="2032"/>
                    <a:pt x="92184" y="1922"/>
                  </a:cubicBezTo>
                  <a:cubicBezTo>
                    <a:pt x="92787" y="1812"/>
                    <a:pt x="93389" y="1702"/>
                    <a:pt x="93992" y="1592"/>
                  </a:cubicBezTo>
                  <a:cubicBezTo>
                    <a:pt x="95198" y="1373"/>
                    <a:pt x="96404" y="1208"/>
                    <a:pt x="97664" y="1043"/>
                  </a:cubicBezTo>
                  <a:cubicBezTo>
                    <a:pt x="98267" y="933"/>
                    <a:pt x="98870" y="879"/>
                    <a:pt x="99528" y="824"/>
                  </a:cubicBezTo>
                  <a:cubicBezTo>
                    <a:pt x="100733" y="659"/>
                    <a:pt x="101994" y="549"/>
                    <a:pt x="103255" y="439"/>
                  </a:cubicBezTo>
                  <a:cubicBezTo>
                    <a:pt x="103857" y="384"/>
                    <a:pt x="104515" y="329"/>
                    <a:pt x="105118" y="275"/>
                  </a:cubicBezTo>
                  <a:cubicBezTo>
                    <a:pt x="105721" y="220"/>
                    <a:pt x="106378" y="165"/>
                    <a:pt x="106981" y="165"/>
                  </a:cubicBezTo>
                  <a:cubicBezTo>
                    <a:pt x="107584" y="165"/>
                    <a:pt x="108242" y="110"/>
                    <a:pt x="108845" y="55"/>
                  </a:cubicBezTo>
                  <a:cubicBezTo>
                    <a:pt x="109338" y="55"/>
                    <a:pt x="109831" y="55"/>
                    <a:pt x="110324" y="0"/>
                  </a:cubicBezTo>
                  <a:lnTo>
                    <a:pt x="110434" y="0"/>
                  </a:lnTo>
                  <a:cubicBezTo>
                    <a:pt x="110434" y="0"/>
                    <a:pt x="110873" y="0"/>
                    <a:pt x="111092" y="0"/>
                  </a:cubicBezTo>
                  <a:cubicBezTo>
                    <a:pt x="111585" y="0"/>
                    <a:pt x="112133" y="0"/>
                    <a:pt x="112626" y="0"/>
                  </a:cubicBez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5380397" y="5868415"/>
              <a:ext cx="143536" cy="226990"/>
            </a:xfrm>
            <a:custGeom>
              <a:rect b="b" l="l" r="r" t="t"/>
              <a:pathLst>
                <a:path extrusionOk="0" h="226990" w="143536">
                  <a:moveTo>
                    <a:pt x="90375" y="165"/>
                  </a:moveTo>
                  <a:cubicBezTo>
                    <a:pt x="90978" y="165"/>
                    <a:pt x="91636" y="110"/>
                    <a:pt x="92239" y="55"/>
                  </a:cubicBezTo>
                  <a:cubicBezTo>
                    <a:pt x="92732" y="55"/>
                    <a:pt x="93225" y="55"/>
                    <a:pt x="93718" y="0"/>
                  </a:cubicBezTo>
                  <a:lnTo>
                    <a:pt x="93828" y="0"/>
                  </a:lnTo>
                  <a:cubicBezTo>
                    <a:pt x="93828" y="0"/>
                    <a:pt x="94266" y="0"/>
                    <a:pt x="94486" y="0"/>
                  </a:cubicBezTo>
                  <a:cubicBezTo>
                    <a:pt x="94979" y="0"/>
                    <a:pt x="95527" y="0"/>
                    <a:pt x="96020" y="0"/>
                  </a:cubicBezTo>
                  <a:cubicBezTo>
                    <a:pt x="75413" y="769"/>
                    <a:pt x="58040" y="33933"/>
                    <a:pt x="52121" y="79397"/>
                  </a:cubicBezTo>
                  <a:cubicBezTo>
                    <a:pt x="50750" y="90159"/>
                    <a:pt x="49983" y="101635"/>
                    <a:pt x="49983" y="113495"/>
                  </a:cubicBezTo>
                  <a:cubicBezTo>
                    <a:pt x="49983" y="175707"/>
                    <a:pt x="70590" y="226222"/>
                    <a:pt x="96185" y="226991"/>
                  </a:cubicBezTo>
                  <a:cubicBezTo>
                    <a:pt x="96404" y="226991"/>
                    <a:pt x="96568" y="226991"/>
                    <a:pt x="96787" y="226991"/>
                  </a:cubicBezTo>
                  <a:cubicBezTo>
                    <a:pt x="97007" y="226991"/>
                    <a:pt x="97171" y="226991"/>
                    <a:pt x="97390" y="226991"/>
                  </a:cubicBezTo>
                  <a:cubicBezTo>
                    <a:pt x="122930" y="226222"/>
                    <a:pt x="143537" y="175707"/>
                    <a:pt x="143537" y="113495"/>
                  </a:cubicBezTo>
                  <a:cubicBezTo>
                    <a:pt x="143537" y="105479"/>
                    <a:pt x="143208" y="97682"/>
                    <a:pt x="142550" y="90104"/>
                  </a:cubicBezTo>
                  <a:cubicBezTo>
                    <a:pt x="142441" y="88512"/>
                    <a:pt x="141893" y="86975"/>
                    <a:pt x="141016" y="85657"/>
                  </a:cubicBezTo>
                  <a:cubicBezTo>
                    <a:pt x="139207" y="82912"/>
                    <a:pt x="136138" y="81319"/>
                    <a:pt x="132905" y="81319"/>
                  </a:cubicBezTo>
                  <a:cubicBezTo>
                    <a:pt x="132356" y="81319"/>
                    <a:pt x="131754" y="81319"/>
                    <a:pt x="131206" y="81484"/>
                  </a:cubicBezTo>
                  <a:cubicBezTo>
                    <a:pt x="120354" y="83406"/>
                    <a:pt x="108790" y="84394"/>
                    <a:pt x="96787" y="84394"/>
                  </a:cubicBezTo>
                  <a:cubicBezTo>
                    <a:pt x="88895" y="84394"/>
                    <a:pt x="81113" y="83955"/>
                    <a:pt x="73659" y="83076"/>
                  </a:cubicBezTo>
                  <a:cubicBezTo>
                    <a:pt x="66206" y="82253"/>
                    <a:pt x="59026" y="80990"/>
                    <a:pt x="52175" y="79342"/>
                  </a:cubicBezTo>
                  <a:lnTo>
                    <a:pt x="52175" y="79342"/>
                  </a:lnTo>
                  <a:cubicBezTo>
                    <a:pt x="30417" y="74236"/>
                    <a:pt x="12167" y="65506"/>
                    <a:pt x="0" y="54524"/>
                  </a:cubicBezTo>
                  <a:cubicBezTo>
                    <a:pt x="767" y="53261"/>
                    <a:pt x="1589" y="51998"/>
                    <a:pt x="2411" y="50735"/>
                  </a:cubicBezTo>
                  <a:cubicBezTo>
                    <a:pt x="2631" y="50351"/>
                    <a:pt x="2905" y="50021"/>
                    <a:pt x="3124" y="49637"/>
                  </a:cubicBezTo>
                  <a:cubicBezTo>
                    <a:pt x="3672" y="48813"/>
                    <a:pt x="4220" y="48045"/>
                    <a:pt x="4768" y="47276"/>
                  </a:cubicBezTo>
                  <a:cubicBezTo>
                    <a:pt x="5042" y="46892"/>
                    <a:pt x="5316" y="46507"/>
                    <a:pt x="5590" y="46123"/>
                  </a:cubicBezTo>
                  <a:cubicBezTo>
                    <a:pt x="5864" y="45739"/>
                    <a:pt x="6138" y="45354"/>
                    <a:pt x="6467" y="44970"/>
                  </a:cubicBezTo>
                  <a:cubicBezTo>
                    <a:pt x="6741" y="44640"/>
                    <a:pt x="7015" y="44256"/>
                    <a:pt x="7289" y="43927"/>
                  </a:cubicBezTo>
                  <a:cubicBezTo>
                    <a:pt x="7673" y="43432"/>
                    <a:pt x="8111" y="42883"/>
                    <a:pt x="8495" y="42389"/>
                  </a:cubicBezTo>
                  <a:cubicBezTo>
                    <a:pt x="8988" y="41730"/>
                    <a:pt x="9536" y="41071"/>
                    <a:pt x="10084" y="40467"/>
                  </a:cubicBezTo>
                  <a:cubicBezTo>
                    <a:pt x="10304" y="40193"/>
                    <a:pt x="10523" y="39918"/>
                    <a:pt x="10797" y="39644"/>
                  </a:cubicBezTo>
                  <a:cubicBezTo>
                    <a:pt x="12605" y="37502"/>
                    <a:pt x="14524" y="35471"/>
                    <a:pt x="16497" y="33494"/>
                  </a:cubicBezTo>
                  <a:cubicBezTo>
                    <a:pt x="17209" y="32780"/>
                    <a:pt x="17922" y="32066"/>
                    <a:pt x="18689" y="31353"/>
                  </a:cubicBezTo>
                  <a:cubicBezTo>
                    <a:pt x="19456" y="30584"/>
                    <a:pt x="20278" y="29815"/>
                    <a:pt x="21100" y="29101"/>
                  </a:cubicBezTo>
                  <a:cubicBezTo>
                    <a:pt x="21594" y="28662"/>
                    <a:pt x="22087" y="28223"/>
                    <a:pt x="22580" y="27784"/>
                  </a:cubicBezTo>
                  <a:cubicBezTo>
                    <a:pt x="24882" y="25752"/>
                    <a:pt x="27348" y="23830"/>
                    <a:pt x="29814" y="21963"/>
                  </a:cubicBezTo>
                  <a:cubicBezTo>
                    <a:pt x="30308" y="21634"/>
                    <a:pt x="30746" y="21250"/>
                    <a:pt x="31239" y="20920"/>
                  </a:cubicBezTo>
                  <a:cubicBezTo>
                    <a:pt x="32171" y="20261"/>
                    <a:pt x="33158" y="19547"/>
                    <a:pt x="34199" y="18888"/>
                  </a:cubicBezTo>
                  <a:cubicBezTo>
                    <a:pt x="34692" y="18559"/>
                    <a:pt x="35185" y="18230"/>
                    <a:pt x="35679" y="17900"/>
                  </a:cubicBezTo>
                  <a:cubicBezTo>
                    <a:pt x="36556" y="17351"/>
                    <a:pt x="37432" y="16802"/>
                    <a:pt x="38364" y="16253"/>
                  </a:cubicBezTo>
                  <a:cubicBezTo>
                    <a:pt x="38529" y="16143"/>
                    <a:pt x="38693" y="16033"/>
                    <a:pt x="38912" y="15923"/>
                  </a:cubicBezTo>
                  <a:cubicBezTo>
                    <a:pt x="39351" y="15649"/>
                    <a:pt x="39844" y="15374"/>
                    <a:pt x="40282" y="15100"/>
                  </a:cubicBezTo>
                  <a:cubicBezTo>
                    <a:pt x="40776" y="14825"/>
                    <a:pt x="41324" y="14496"/>
                    <a:pt x="41817" y="14221"/>
                  </a:cubicBezTo>
                  <a:cubicBezTo>
                    <a:pt x="42310" y="13947"/>
                    <a:pt x="42858" y="13672"/>
                    <a:pt x="43406" y="13343"/>
                  </a:cubicBezTo>
                  <a:cubicBezTo>
                    <a:pt x="43954" y="13068"/>
                    <a:pt x="44448" y="12794"/>
                    <a:pt x="44996" y="12519"/>
                  </a:cubicBezTo>
                  <a:cubicBezTo>
                    <a:pt x="45489" y="12245"/>
                    <a:pt x="46037" y="11970"/>
                    <a:pt x="46585" y="11695"/>
                  </a:cubicBezTo>
                  <a:cubicBezTo>
                    <a:pt x="47133" y="11421"/>
                    <a:pt x="47681" y="11201"/>
                    <a:pt x="48174" y="10927"/>
                  </a:cubicBezTo>
                  <a:cubicBezTo>
                    <a:pt x="48723" y="10652"/>
                    <a:pt x="49271" y="10433"/>
                    <a:pt x="49819" y="10158"/>
                  </a:cubicBezTo>
                  <a:cubicBezTo>
                    <a:pt x="50367" y="9883"/>
                    <a:pt x="50915" y="9664"/>
                    <a:pt x="51463" y="9389"/>
                  </a:cubicBezTo>
                  <a:cubicBezTo>
                    <a:pt x="52559" y="8895"/>
                    <a:pt x="53655" y="8456"/>
                    <a:pt x="54806" y="8017"/>
                  </a:cubicBezTo>
                  <a:cubicBezTo>
                    <a:pt x="55902" y="7577"/>
                    <a:pt x="57053" y="7138"/>
                    <a:pt x="58204" y="6754"/>
                  </a:cubicBezTo>
                  <a:cubicBezTo>
                    <a:pt x="58697" y="6589"/>
                    <a:pt x="59190" y="6369"/>
                    <a:pt x="59684" y="6205"/>
                  </a:cubicBezTo>
                  <a:cubicBezTo>
                    <a:pt x="60341" y="5985"/>
                    <a:pt x="60944" y="5765"/>
                    <a:pt x="61602" y="5546"/>
                  </a:cubicBezTo>
                  <a:cubicBezTo>
                    <a:pt x="62150" y="5381"/>
                    <a:pt x="62753" y="5161"/>
                    <a:pt x="63356" y="4997"/>
                  </a:cubicBezTo>
                  <a:cubicBezTo>
                    <a:pt x="64013" y="4777"/>
                    <a:pt x="64726" y="4557"/>
                    <a:pt x="65384" y="4393"/>
                  </a:cubicBezTo>
                  <a:cubicBezTo>
                    <a:pt x="65877" y="4283"/>
                    <a:pt x="66315" y="4118"/>
                    <a:pt x="66809" y="4008"/>
                  </a:cubicBezTo>
                  <a:cubicBezTo>
                    <a:pt x="67411" y="3844"/>
                    <a:pt x="67959" y="3679"/>
                    <a:pt x="68562" y="3569"/>
                  </a:cubicBezTo>
                  <a:cubicBezTo>
                    <a:pt x="69165" y="3404"/>
                    <a:pt x="69713" y="3240"/>
                    <a:pt x="70316" y="3130"/>
                  </a:cubicBezTo>
                  <a:cubicBezTo>
                    <a:pt x="70919" y="3020"/>
                    <a:pt x="71522" y="2855"/>
                    <a:pt x="72125" y="2745"/>
                  </a:cubicBezTo>
                  <a:cubicBezTo>
                    <a:pt x="72728" y="2636"/>
                    <a:pt x="73330" y="2471"/>
                    <a:pt x="73933" y="2361"/>
                  </a:cubicBezTo>
                  <a:cubicBezTo>
                    <a:pt x="74536" y="2251"/>
                    <a:pt x="75139" y="2141"/>
                    <a:pt x="75742" y="2032"/>
                  </a:cubicBezTo>
                  <a:cubicBezTo>
                    <a:pt x="76345" y="1922"/>
                    <a:pt x="76948" y="1812"/>
                    <a:pt x="77550" y="1702"/>
                  </a:cubicBezTo>
                  <a:cubicBezTo>
                    <a:pt x="78756" y="1483"/>
                    <a:pt x="79962" y="1318"/>
                    <a:pt x="81222" y="1153"/>
                  </a:cubicBezTo>
                  <a:cubicBezTo>
                    <a:pt x="81825" y="1043"/>
                    <a:pt x="82428" y="988"/>
                    <a:pt x="83086" y="933"/>
                  </a:cubicBezTo>
                  <a:cubicBezTo>
                    <a:pt x="84292" y="769"/>
                    <a:pt x="85552" y="659"/>
                    <a:pt x="86813" y="549"/>
                  </a:cubicBezTo>
                  <a:cubicBezTo>
                    <a:pt x="87416" y="494"/>
                    <a:pt x="88073" y="439"/>
                    <a:pt x="88676" y="384"/>
                  </a:cubicBezTo>
                  <a:cubicBezTo>
                    <a:pt x="89279" y="329"/>
                    <a:pt x="89937" y="329"/>
                    <a:pt x="90540" y="275"/>
                  </a:cubicBez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383301" y="6018095"/>
              <a:ext cx="187765" cy="77310"/>
            </a:xfrm>
            <a:custGeom>
              <a:rect b="b" l="l" r="r" t="t"/>
              <a:pathLst>
                <a:path extrusionOk="0" h="77310" w="187765">
                  <a:moveTo>
                    <a:pt x="187765" y="27344"/>
                  </a:moveTo>
                  <a:cubicBezTo>
                    <a:pt x="167378" y="57489"/>
                    <a:pt x="132959" y="77311"/>
                    <a:pt x="93883" y="77311"/>
                  </a:cubicBezTo>
                  <a:cubicBezTo>
                    <a:pt x="54806" y="77311"/>
                    <a:pt x="20333" y="57489"/>
                    <a:pt x="0" y="27344"/>
                  </a:cubicBezTo>
                  <a:cubicBezTo>
                    <a:pt x="12277" y="17351"/>
                    <a:pt x="29760" y="9499"/>
                    <a:pt x="50257" y="4777"/>
                  </a:cubicBezTo>
                  <a:cubicBezTo>
                    <a:pt x="63685" y="1702"/>
                    <a:pt x="78427" y="0"/>
                    <a:pt x="93883" y="0"/>
                  </a:cubicBezTo>
                  <a:cubicBezTo>
                    <a:pt x="109338" y="0"/>
                    <a:pt x="124081" y="1702"/>
                    <a:pt x="137508" y="4777"/>
                  </a:cubicBezTo>
                  <a:cubicBezTo>
                    <a:pt x="158006" y="9444"/>
                    <a:pt x="175434" y="17351"/>
                    <a:pt x="187765" y="27344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" name="Google Shape;607;p10"/>
          <p:cNvGrpSpPr/>
          <p:nvPr/>
        </p:nvGrpSpPr>
        <p:grpSpPr>
          <a:xfrm>
            <a:off x="4499207" y="2223952"/>
            <a:ext cx="234480" cy="212845"/>
            <a:chOff x="5477493" y="2045584"/>
            <a:chExt cx="234480" cy="212845"/>
          </a:xfrm>
        </p:grpSpPr>
        <p:sp>
          <p:nvSpPr>
            <p:cNvPr id="608" name="Google Shape;608;p10"/>
            <p:cNvSpPr/>
            <p:nvPr/>
          </p:nvSpPr>
          <p:spPr>
            <a:xfrm>
              <a:off x="5477493" y="2045584"/>
              <a:ext cx="234480" cy="212845"/>
            </a:xfrm>
            <a:custGeom>
              <a:rect b="b" l="l" r="r" t="t"/>
              <a:pathLst>
                <a:path extrusionOk="0" h="212845" w="234480">
                  <a:moveTo>
                    <a:pt x="23729" y="131755"/>
                  </a:moveTo>
                  <a:lnTo>
                    <a:pt x="23729" y="115774"/>
                  </a:lnTo>
                  <a:lnTo>
                    <a:pt x="9594" y="115774"/>
                  </a:lnTo>
                  <a:cubicBezTo>
                    <a:pt x="2775" y="115774"/>
                    <a:pt x="-1842" y="109005"/>
                    <a:pt x="715" y="102864"/>
                  </a:cubicBezTo>
                  <a:lnTo>
                    <a:pt x="14140" y="70204"/>
                  </a:lnTo>
                  <a:lnTo>
                    <a:pt x="14140" y="18842"/>
                  </a:lnTo>
                  <a:cubicBezTo>
                    <a:pt x="14140" y="8444"/>
                    <a:pt x="22735" y="0"/>
                    <a:pt x="33318" y="0"/>
                  </a:cubicBezTo>
                  <a:lnTo>
                    <a:pt x="215302" y="0"/>
                  </a:lnTo>
                  <a:cubicBezTo>
                    <a:pt x="225886" y="0"/>
                    <a:pt x="234481" y="8444"/>
                    <a:pt x="234481" y="18842"/>
                  </a:cubicBezTo>
                  <a:lnTo>
                    <a:pt x="234481" y="212846"/>
                  </a:lnTo>
                  <a:lnTo>
                    <a:pt x="190938" y="179488"/>
                  </a:lnTo>
                  <a:lnTo>
                    <a:pt x="42197" y="179488"/>
                  </a:lnTo>
                  <a:cubicBezTo>
                    <a:pt x="31472" y="179488"/>
                    <a:pt x="23587" y="170556"/>
                    <a:pt x="23800" y="160018"/>
                  </a:cubicBezTo>
                  <a:lnTo>
                    <a:pt x="23800" y="157227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5659268" y="2076150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5659268" y="2096109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5659268" y="2116137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10"/>
          <p:cNvGrpSpPr/>
          <p:nvPr/>
        </p:nvGrpSpPr>
        <p:grpSpPr>
          <a:xfrm>
            <a:off x="4409214" y="2183267"/>
            <a:ext cx="234409" cy="212845"/>
            <a:chOff x="5387500" y="2004899"/>
            <a:chExt cx="234409" cy="212845"/>
          </a:xfrm>
        </p:grpSpPr>
        <p:sp>
          <p:nvSpPr>
            <p:cNvPr id="613" name="Google Shape;613;p10"/>
            <p:cNvSpPr/>
            <p:nvPr/>
          </p:nvSpPr>
          <p:spPr>
            <a:xfrm>
              <a:off x="5410301" y="2035535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5410301" y="2055494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5410301" y="2075522"/>
              <a:ext cx="29904" cy="6978"/>
            </a:xfrm>
            <a:custGeom>
              <a:rect b="b" l="l" r="r" t="t"/>
              <a:pathLst>
                <a:path extrusionOk="0" h="6978" w="29904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5387500" y="2004899"/>
              <a:ext cx="234409" cy="212845"/>
            </a:xfrm>
            <a:custGeom>
              <a:rect b="b" l="l" r="r" t="t"/>
              <a:pathLst>
                <a:path extrusionOk="0" h="212845" w="234409">
                  <a:moveTo>
                    <a:pt x="210681" y="131964"/>
                  </a:moveTo>
                  <a:lnTo>
                    <a:pt x="210681" y="115774"/>
                  </a:lnTo>
                  <a:lnTo>
                    <a:pt x="224816" y="115774"/>
                  </a:lnTo>
                  <a:cubicBezTo>
                    <a:pt x="231635" y="115774"/>
                    <a:pt x="236252" y="109005"/>
                    <a:pt x="233695" y="102864"/>
                  </a:cubicBezTo>
                  <a:lnTo>
                    <a:pt x="220270" y="70204"/>
                  </a:lnTo>
                  <a:lnTo>
                    <a:pt x="220270" y="18842"/>
                  </a:lnTo>
                  <a:cubicBezTo>
                    <a:pt x="220270" y="8444"/>
                    <a:pt x="211675" y="0"/>
                    <a:pt x="201091" y="0"/>
                  </a:cubicBezTo>
                  <a:lnTo>
                    <a:pt x="19179" y="0"/>
                  </a:lnTo>
                  <a:cubicBezTo>
                    <a:pt x="8595" y="0"/>
                    <a:pt x="0" y="8444"/>
                    <a:pt x="0" y="18842"/>
                  </a:cubicBezTo>
                  <a:lnTo>
                    <a:pt x="0" y="212846"/>
                  </a:lnTo>
                  <a:lnTo>
                    <a:pt x="43543" y="179488"/>
                  </a:lnTo>
                  <a:lnTo>
                    <a:pt x="192283" y="179488"/>
                  </a:lnTo>
                  <a:cubicBezTo>
                    <a:pt x="203009" y="179488"/>
                    <a:pt x="210894" y="170556"/>
                    <a:pt x="210681" y="160018"/>
                  </a:cubicBezTo>
                  <a:lnTo>
                    <a:pt x="210681" y="154505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10"/>
          <p:cNvGrpSpPr/>
          <p:nvPr/>
        </p:nvGrpSpPr>
        <p:grpSpPr>
          <a:xfrm>
            <a:off x="6297047" y="4539749"/>
            <a:ext cx="296430" cy="325398"/>
            <a:chOff x="4362504" y="3177511"/>
            <a:chExt cx="420591" cy="461691"/>
          </a:xfrm>
        </p:grpSpPr>
        <p:grpSp>
          <p:nvGrpSpPr>
            <p:cNvPr id="618" name="Google Shape;618;p10"/>
            <p:cNvGrpSpPr/>
            <p:nvPr/>
          </p:nvGrpSpPr>
          <p:grpSpPr>
            <a:xfrm>
              <a:off x="4429861" y="3244655"/>
              <a:ext cx="286007" cy="394547"/>
              <a:chOff x="4429861" y="3244655"/>
              <a:chExt cx="286007" cy="394547"/>
            </a:xfrm>
          </p:grpSpPr>
          <p:sp>
            <p:nvSpPr>
              <p:cNvPr id="619" name="Google Shape;619;p10"/>
              <p:cNvSpPr/>
              <p:nvPr/>
            </p:nvSpPr>
            <p:spPr>
              <a:xfrm>
                <a:off x="4539234" y="3597209"/>
                <a:ext cx="67226" cy="41993"/>
              </a:xfrm>
              <a:custGeom>
                <a:rect b="b" l="l" r="r" t="t"/>
                <a:pathLst>
                  <a:path extrusionOk="0" h="41993" w="67226">
                    <a:moveTo>
                      <a:pt x="0" y="0"/>
                    </a:moveTo>
                    <a:lnTo>
                      <a:pt x="0" y="8380"/>
                    </a:lnTo>
                    <a:cubicBezTo>
                      <a:pt x="0" y="26928"/>
                      <a:pt x="15065" y="41993"/>
                      <a:pt x="33613" y="41993"/>
                    </a:cubicBezTo>
                    <a:cubicBezTo>
                      <a:pt x="52162" y="41993"/>
                      <a:pt x="67227" y="26928"/>
                      <a:pt x="67227" y="8380"/>
                    </a:cubicBezTo>
                    <a:lnTo>
                      <a:pt x="67227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4429861" y="3244655"/>
                <a:ext cx="286007" cy="344973"/>
              </a:xfrm>
              <a:custGeom>
                <a:rect b="b" l="l" r="r" t="t"/>
                <a:pathLst>
                  <a:path extrusionOk="0" h="344973" w="286007">
                    <a:moveTo>
                      <a:pt x="134606" y="344973"/>
                    </a:moveTo>
                    <a:lnTo>
                      <a:pt x="210306" y="344973"/>
                    </a:lnTo>
                    <a:lnTo>
                      <a:pt x="210306" y="295824"/>
                    </a:lnTo>
                    <a:cubicBezTo>
                      <a:pt x="210306" y="280289"/>
                      <a:pt x="217839" y="265883"/>
                      <a:pt x="230173" y="256373"/>
                    </a:cubicBezTo>
                    <a:cubicBezTo>
                      <a:pt x="264163" y="230198"/>
                      <a:pt x="286007" y="189241"/>
                      <a:pt x="286007" y="143010"/>
                    </a:cubicBezTo>
                    <a:cubicBezTo>
                      <a:pt x="286007" y="58647"/>
                      <a:pt x="212849" y="-8768"/>
                      <a:pt x="126508" y="930"/>
                    </a:cubicBezTo>
                    <a:cubicBezTo>
                      <a:pt x="61635" y="8180"/>
                      <a:pt x="9003" y="60154"/>
                      <a:pt x="1094" y="125027"/>
                    </a:cubicBezTo>
                    <a:cubicBezTo>
                      <a:pt x="-5403" y="178507"/>
                      <a:pt x="17571" y="226997"/>
                      <a:pt x="56080" y="256467"/>
                    </a:cubicBezTo>
                    <a:cubicBezTo>
                      <a:pt x="68320" y="265883"/>
                      <a:pt x="75759" y="280289"/>
                      <a:pt x="75759" y="295730"/>
                    </a:cubicBezTo>
                    <a:lnTo>
                      <a:pt x="75759" y="344879"/>
                    </a:lnTo>
                    <a:lnTo>
                      <a:pt x="100992" y="344879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4505526" y="3547635"/>
                <a:ext cx="134641" cy="9415"/>
              </a:xfrm>
              <a:custGeom>
                <a:rect b="b" l="l" r="r" t="t"/>
                <a:pathLst>
                  <a:path extrusionOk="0" h="9415" w="134641">
                    <a:moveTo>
                      <a:pt x="134642" y="0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2" name="Google Shape;622;p10"/>
            <p:cNvGrpSpPr/>
            <p:nvPr/>
          </p:nvGrpSpPr>
          <p:grpSpPr>
            <a:xfrm>
              <a:off x="4362504" y="3177511"/>
              <a:ext cx="420591" cy="358919"/>
              <a:chOff x="4362504" y="3177511"/>
              <a:chExt cx="420591" cy="358919"/>
            </a:xfrm>
          </p:grpSpPr>
          <p:grpSp>
            <p:nvGrpSpPr>
              <p:cNvPr id="623" name="Google Shape;623;p10"/>
              <p:cNvGrpSpPr/>
              <p:nvPr/>
            </p:nvGrpSpPr>
            <p:grpSpPr>
              <a:xfrm>
                <a:off x="4362504" y="3387760"/>
                <a:ext cx="420591" cy="9415"/>
                <a:chOff x="4362504" y="3387760"/>
                <a:chExt cx="420591" cy="9415"/>
              </a:xfrm>
            </p:grpSpPr>
            <p:sp>
              <p:nvSpPr>
                <p:cNvPr id="624" name="Google Shape;624;p10"/>
                <p:cNvSpPr/>
                <p:nvPr/>
              </p:nvSpPr>
              <p:spPr>
                <a:xfrm>
                  <a:off x="4749482" y="3387760"/>
                  <a:ext cx="33613" cy="9415"/>
                </a:xfrm>
                <a:custGeom>
                  <a:rect b="b" l="l" r="r" t="t"/>
                  <a:pathLst>
                    <a:path extrusionOk="0" h="9415" w="33613">
                      <a:moveTo>
                        <a:pt x="0" y="0"/>
                      </a:moveTo>
                      <a:lnTo>
                        <a:pt x="33613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10"/>
                <p:cNvSpPr/>
                <p:nvPr/>
              </p:nvSpPr>
              <p:spPr>
                <a:xfrm>
                  <a:off x="4362504" y="3387760"/>
                  <a:ext cx="33707" cy="9415"/>
                </a:xfrm>
                <a:custGeom>
                  <a:rect b="b" l="l" r="r" t="t"/>
                  <a:pathLst>
                    <a:path extrusionOk="0" h="9415" w="33707">
                      <a:moveTo>
                        <a:pt x="0" y="0"/>
                      </a:moveTo>
                      <a:lnTo>
                        <a:pt x="33708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6" name="Google Shape;626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627" name="Google Shape;627;p10"/>
                <p:cNvSpPr/>
                <p:nvPr/>
              </p:nvSpPr>
              <p:spPr>
                <a:xfrm>
                  <a:off x="4697697" y="3512703"/>
                  <a:ext cx="23821" cy="23727"/>
                </a:xfrm>
                <a:custGeom>
                  <a:rect b="b" l="l" r="r" t="t"/>
                  <a:pathLst>
                    <a:path extrusionOk="0" h="23727" w="23821">
                      <a:moveTo>
                        <a:pt x="0" y="0"/>
                      </a:moveTo>
                      <a:lnTo>
                        <a:pt x="23821" y="23727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10"/>
                <p:cNvSpPr/>
                <p:nvPr/>
              </p:nvSpPr>
              <p:spPr>
                <a:xfrm>
                  <a:off x="4424176" y="3239089"/>
                  <a:ext cx="23727" cy="23821"/>
                </a:xfrm>
                <a:custGeom>
                  <a:rect b="b" l="l" r="r" t="t"/>
                  <a:pathLst>
                    <a:path extrusionOk="0" h="23821" w="23727">
                      <a:moveTo>
                        <a:pt x="0" y="0"/>
                      </a:moveTo>
                      <a:lnTo>
                        <a:pt x="23727" y="23821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9" name="Google Shape;629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630" name="Google Shape;630;p10"/>
                <p:cNvSpPr/>
                <p:nvPr/>
              </p:nvSpPr>
              <p:spPr>
                <a:xfrm>
                  <a:off x="4697697" y="3239089"/>
                  <a:ext cx="23821" cy="23821"/>
                </a:xfrm>
                <a:custGeom>
                  <a:rect b="b" l="l" r="r" t="t"/>
                  <a:pathLst>
                    <a:path extrusionOk="0" h="23821" w="23821">
                      <a:moveTo>
                        <a:pt x="0" y="23821"/>
                      </a:moveTo>
                      <a:lnTo>
                        <a:pt x="23821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0"/>
                <p:cNvSpPr/>
                <p:nvPr/>
              </p:nvSpPr>
              <p:spPr>
                <a:xfrm>
                  <a:off x="4424176" y="3512703"/>
                  <a:ext cx="23727" cy="23727"/>
                </a:xfrm>
                <a:custGeom>
                  <a:rect b="b" l="l" r="r" t="t"/>
                  <a:pathLst>
                    <a:path extrusionOk="0" h="23727" w="23727">
                      <a:moveTo>
                        <a:pt x="0" y="23727"/>
                      </a:moveTo>
                      <a:lnTo>
                        <a:pt x="23727" y="0"/>
                      </a:lnTo>
                    </a:path>
                  </a:pathLst>
                </a:custGeom>
                <a:noFill/>
                <a:ln cap="rnd" cmpd="sng" w="158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2" name="Google Shape;632;p10"/>
              <p:cNvSpPr/>
              <p:nvPr/>
            </p:nvSpPr>
            <p:spPr>
              <a:xfrm>
                <a:off x="4572847" y="3177511"/>
                <a:ext cx="9415" cy="33613"/>
              </a:xfrm>
              <a:custGeom>
                <a:rect b="b" l="l" r="r" t="t"/>
                <a:pathLst>
                  <a:path extrusionOk="0" h="33613" w="9415">
                    <a:moveTo>
                      <a:pt x="0" y="33613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" name="Google Shape;633;p10"/>
            <p:cNvGrpSpPr/>
            <p:nvPr/>
          </p:nvGrpSpPr>
          <p:grpSpPr>
            <a:xfrm>
              <a:off x="4497146" y="3379380"/>
              <a:ext cx="151401" cy="168255"/>
              <a:chOff x="4497146" y="3379380"/>
              <a:chExt cx="151401" cy="168255"/>
            </a:xfrm>
          </p:grpSpPr>
          <p:sp>
            <p:nvSpPr>
              <p:cNvPr id="634" name="Google Shape;634;p10"/>
              <p:cNvSpPr/>
              <p:nvPr/>
            </p:nvSpPr>
            <p:spPr>
              <a:xfrm>
                <a:off x="4497146" y="3379380"/>
                <a:ext cx="50467" cy="50467"/>
              </a:xfrm>
              <a:custGeom>
                <a:rect b="b" l="l" r="r" t="t"/>
                <a:pathLst>
                  <a:path extrusionOk="0" h="50467" w="50467">
                    <a:moveTo>
                      <a:pt x="25234" y="0"/>
                    </a:moveTo>
                    <a:lnTo>
                      <a:pt x="25234" y="0"/>
                    </a:lnTo>
                    <a:cubicBezTo>
                      <a:pt x="39169" y="0"/>
                      <a:pt x="50467" y="11299"/>
                      <a:pt x="50467" y="25234"/>
                    </a:cubicBezTo>
                    <a:lnTo>
                      <a:pt x="50467" y="50467"/>
                    </a:ln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0"/>
              <p:cNvSpPr/>
              <p:nvPr/>
            </p:nvSpPr>
            <p:spPr>
              <a:xfrm rot="10800000">
                <a:off x="4598080" y="3379380"/>
                <a:ext cx="50467" cy="50467"/>
              </a:xfrm>
              <a:custGeom>
                <a:rect b="b" l="l" r="r" t="t"/>
                <a:pathLst>
                  <a:path extrusionOk="0" h="50467" w="50467">
                    <a:moveTo>
                      <a:pt x="25234" y="0"/>
                    </a:moveTo>
                    <a:lnTo>
                      <a:pt x="50467" y="0"/>
                    </a:lnTo>
                    <a:lnTo>
                      <a:pt x="50467" y="25234"/>
                    </a:lnTo>
                    <a:cubicBezTo>
                      <a:pt x="50467" y="39169"/>
                      <a:pt x="39169" y="50467"/>
                      <a:pt x="25234" y="50467"/>
                    </a:cubicBez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0"/>
              <p:cNvSpPr/>
              <p:nvPr/>
            </p:nvSpPr>
            <p:spPr>
              <a:xfrm>
                <a:off x="4547613" y="3429847"/>
                <a:ext cx="50467" cy="117788"/>
              </a:xfrm>
              <a:custGeom>
                <a:rect b="b" l="l" r="r" t="t"/>
                <a:pathLst>
                  <a:path extrusionOk="0" h="117788" w="50467">
                    <a:moveTo>
                      <a:pt x="0" y="117788"/>
                    </a:moveTo>
                    <a:lnTo>
                      <a:pt x="0" y="0"/>
                    </a:lnTo>
                    <a:lnTo>
                      <a:pt x="50467" y="0"/>
                    </a:lnTo>
                    <a:lnTo>
                      <a:pt x="50467" y="117788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7" name="Google Shape;637;p10"/>
          <p:cNvGrpSpPr/>
          <p:nvPr/>
        </p:nvGrpSpPr>
        <p:grpSpPr>
          <a:xfrm>
            <a:off x="3532038" y="5794042"/>
            <a:ext cx="265294" cy="325678"/>
            <a:chOff x="3532038" y="5801158"/>
            <a:chExt cx="265294" cy="325678"/>
          </a:xfrm>
        </p:grpSpPr>
        <p:grpSp>
          <p:nvGrpSpPr>
            <p:cNvPr id="638" name="Google Shape;638;p10"/>
            <p:cNvGrpSpPr/>
            <p:nvPr/>
          </p:nvGrpSpPr>
          <p:grpSpPr>
            <a:xfrm>
              <a:off x="3608928" y="5882879"/>
              <a:ext cx="111418" cy="149514"/>
              <a:chOff x="3608928" y="5882879"/>
              <a:chExt cx="111418" cy="149514"/>
            </a:xfrm>
          </p:grpSpPr>
          <p:sp>
            <p:nvSpPr>
              <p:cNvPr id="639" name="Google Shape;639;p10"/>
              <p:cNvSpPr/>
              <p:nvPr/>
            </p:nvSpPr>
            <p:spPr>
              <a:xfrm>
                <a:off x="3628424" y="5882879"/>
                <a:ext cx="72477" cy="59000"/>
              </a:xfrm>
              <a:custGeom>
                <a:rect b="b" l="l" r="r" t="t"/>
                <a:pathLst>
                  <a:path extrusionOk="0" h="59000" w="72477">
                    <a:moveTo>
                      <a:pt x="72478" y="59000"/>
                    </a:moveTo>
                    <a:lnTo>
                      <a:pt x="72478" y="31463"/>
                    </a:lnTo>
                    <a:cubicBezTo>
                      <a:pt x="72478" y="16462"/>
                      <a:pt x="63386" y="6897"/>
                      <a:pt x="51770" y="2668"/>
                    </a:cubicBezTo>
                    <a:cubicBezTo>
                      <a:pt x="46870" y="906"/>
                      <a:pt x="41567" y="0"/>
                      <a:pt x="36264" y="0"/>
                    </a:cubicBezTo>
                    <a:cubicBezTo>
                      <a:pt x="30961" y="0"/>
                      <a:pt x="25658" y="906"/>
                      <a:pt x="20758" y="2668"/>
                    </a:cubicBezTo>
                    <a:cubicBezTo>
                      <a:pt x="9091" y="6897"/>
                      <a:pt x="0" y="16512"/>
                      <a:pt x="0" y="31463"/>
                    </a:cubicBezTo>
                    <a:lnTo>
                      <a:pt x="0" y="5900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0"/>
              <p:cNvSpPr/>
              <p:nvPr/>
            </p:nvSpPr>
            <p:spPr>
              <a:xfrm>
                <a:off x="3608928" y="5941879"/>
                <a:ext cx="111418" cy="90514"/>
              </a:xfrm>
              <a:custGeom>
                <a:rect b="b" l="l" r="r" t="t"/>
                <a:pathLst>
                  <a:path extrusionOk="0" h="90514" w="111418">
                    <a:moveTo>
                      <a:pt x="81973" y="0"/>
                    </a:moveTo>
                    <a:cubicBezTo>
                      <a:pt x="98235" y="0"/>
                      <a:pt x="111418" y="13140"/>
                      <a:pt x="111418" y="29349"/>
                    </a:cubicBezTo>
                    <a:lnTo>
                      <a:pt x="111418" y="61165"/>
                    </a:lnTo>
                    <a:cubicBezTo>
                      <a:pt x="111418" y="77374"/>
                      <a:pt x="98235" y="90514"/>
                      <a:pt x="81973" y="90514"/>
                    </a:cubicBezTo>
                    <a:lnTo>
                      <a:pt x="29446" y="90514"/>
                    </a:lnTo>
                    <a:cubicBezTo>
                      <a:pt x="13183" y="90514"/>
                      <a:pt x="0" y="77374"/>
                      <a:pt x="0" y="61165"/>
                    </a:cubicBezTo>
                    <a:lnTo>
                      <a:pt x="0" y="29349"/>
                    </a:lnTo>
                    <a:cubicBezTo>
                      <a:pt x="0" y="13140"/>
                      <a:pt x="13183" y="0"/>
                      <a:pt x="29446" y="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0"/>
              <p:cNvSpPr/>
              <p:nvPr/>
            </p:nvSpPr>
            <p:spPr>
              <a:xfrm>
                <a:off x="3655698" y="5968560"/>
                <a:ext cx="17879" cy="17820"/>
              </a:xfrm>
              <a:custGeom>
                <a:rect b="b" l="l" r="r" t="t"/>
                <a:pathLst>
                  <a:path extrusionOk="0" h="17820" w="17879">
                    <a:moveTo>
                      <a:pt x="17879" y="8910"/>
                    </a:moveTo>
                    <a:cubicBezTo>
                      <a:pt x="17879" y="13832"/>
                      <a:pt x="13877" y="17821"/>
                      <a:pt x="8940" y="17821"/>
                    </a:cubicBezTo>
                    <a:cubicBezTo>
                      <a:pt x="4002" y="17821"/>
                      <a:pt x="0" y="13832"/>
                      <a:pt x="0" y="8910"/>
                    </a:cubicBezTo>
                    <a:cubicBezTo>
                      <a:pt x="0" y="3989"/>
                      <a:pt x="4002" y="0"/>
                      <a:pt x="8940" y="0"/>
                    </a:cubicBezTo>
                    <a:cubicBezTo>
                      <a:pt x="13877" y="0"/>
                      <a:pt x="17879" y="3989"/>
                      <a:pt x="17879" y="8910"/>
                    </a:cubicBez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0"/>
              <p:cNvSpPr/>
              <p:nvPr/>
            </p:nvSpPr>
            <p:spPr>
              <a:xfrm>
                <a:off x="3664638" y="5988848"/>
                <a:ext cx="5050" cy="21294"/>
              </a:xfrm>
              <a:custGeom>
                <a:rect b="b" l="l" r="r" t="t"/>
                <a:pathLst>
                  <a:path extrusionOk="0" h="21294" w="5050">
                    <a:moveTo>
                      <a:pt x="0" y="21294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3" name="Google Shape;643;p10"/>
            <p:cNvSpPr/>
            <p:nvPr/>
          </p:nvSpPr>
          <p:spPr>
            <a:xfrm>
              <a:off x="3532038" y="5801158"/>
              <a:ext cx="265294" cy="325678"/>
            </a:xfrm>
            <a:custGeom>
              <a:rect b="b" l="l" r="r" t="t"/>
              <a:pathLst>
                <a:path extrusionOk="0" h="380582" w="310019">
                  <a:moveTo>
                    <a:pt x="159054" y="380582"/>
                  </a:moveTo>
                  <a:lnTo>
                    <a:pt x="157236" y="379877"/>
                  </a:lnTo>
                  <a:cubicBezTo>
                    <a:pt x="94152" y="355965"/>
                    <a:pt x="45312" y="313527"/>
                    <a:pt x="23240" y="263488"/>
                  </a:cubicBezTo>
                  <a:cubicBezTo>
                    <a:pt x="10210" y="233887"/>
                    <a:pt x="2533" y="192204"/>
                    <a:pt x="512" y="139547"/>
                  </a:cubicBezTo>
                  <a:cubicBezTo>
                    <a:pt x="-1003" y="100582"/>
                    <a:pt x="1320" y="69723"/>
                    <a:pt x="1371" y="69421"/>
                  </a:cubicBezTo>
                  <a:lnTo>
                    <a:pt x="1775" y="64236"/>
                  </a:lnTo>
                  <a:lnTo>
                    <a:pt x="6725" y="64236"/>
                  </a:lnTo>
                  <a:cubicBezTo>
                    <a:pt x="95667" y="64236"/>
                    <a:pt x="154357" y="4782"/>
                    <a:pt x="154963" y="4178"/>
                  </a:cubicBezTo>
                  <a:lnTo>
                    <a:pt x="159003" y="0"/>
                  </a:lnTo>
                  <a:lnTo>
                    <a:pt x="162791" y="4430"/>
                  </a:lnTo>
                  <a:cubicBezTo>
                    <a:pt x="162791" y="4430"/>
                    <a:pt x="175822" y="19583"/>
                    <a:pt x="199560" y="34383"/>
                  </a:cubicBezTo>
                  <a:cubicBezTo>
                    <a:pt x="221379" y="47975"/>
                    <a:pt x="257037" y="64185"/>
                    <a:pt x="303251" y="64185"/>
                  </a:cubicBezTo>
                  <a:lnTo>
                    <a:pt x="308251" y="64185"/>
                  </a:lnTo>
                  <a:lnTo>
                    <a:pt x="308655" y="69371"/>
                  </a:lnTo>
                  <a:cubicBezTo>
                    <a:pt x="308655" y="69673"/>
                    <a:pt x="311029" y="101035"/>
                    <a:pt x="309514" y="140453"/>
                  </a:cubicBezTo>
                  <a:cubicBezTo>
                    <a:pt x="307494" y="193714"/>
                    <a:pt x="299867" y="235749"/>
                    <a:pt x="286836" y="265350"/>
                  </a:cubicBezTo>
                  <a:cubicBezTo>
                    <a:pt x="263351" y="318561"/>
                    <a:pt x="220975" y="357073"/>
                    <a:pt x="160923" y="379827"/>
                  </a:cubicBezTo>
                  <a:lnTo>
                    <a:pt x="159104" y="380532"/>
                  </a:lnTo>
                  <a:close/>
                </a:path>
              </a:pathLst>
            </a:custGeom>
            <a:noFill/>
            <a:ln cap="rnd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1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2"/>
          <p:cNvSpPr txBox="1"/>
          <p:nvPr>
            <p:ph type="title"/>
          </p:nvPr>
        </p:nvSpPr>
        <p:spPr>
          <a:xfrm>
            <a:off x="431799" y="900113"/>
            <a:ext cx="7117081" cy="4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Критерии поддержки кандидатов </a:t>
            </a:r>
            <a:endParaRPr/>
          </a:p>
        </p:txBody>
      </p:sp>
      <p:sp>
        <p:nvSpPr>
          <p:cNvPr id="651" name="Google Shape;651;p72"/>
          <p:cNvSpPr txBox="1"/>
          <p:nvPr/>
        </p:nvSpPr>
        <p:spPr>
          <a:xfrm>
            <a:off x="431801" y="2074914"/>
            <a:ext cx="2920999" cy="2433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Чтобы получить право на помощь в рамках Программы поддержки кандидатов, последние должны пройти следующие проверки:</a:t>
            </a:r>
            <a:endParaRPr/>
          </a:p>
        </p:txBody>
      </p:sp>
      <p:sp>
        <p:nvSpPr>
          <p:cNvPr id="652" name="Google Shape;652;p72"/>
          <p:cNvSpPr/>
          <p:nvPr/>
        </p:nvSpPr>
        <p:spPr>
          <a:xfrm>
            <a:off x="3997842" y="3647163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</a:t>
            </a:r>
            <a:endParaRPr/>
          </a:p>
        </p:txBody>
      </p:sp>
      <p:sp>
        <p:nvSpPr>
          <p:cNvPr id="653" name="Google Shape;653;p72"/>
          <p:cNvSpPr/>
          <p:nvPr/>
        </p:nvSpPr>
        <p:spPr>
          <a:xfrm>
            <a:off x="3997842" y="4443047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</a:t>
            </a:r>
            <a:r>
              <a:rPr b="1" i="0" lang="en-US" sz="16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  <a:endParaRPr/>
          </a:p>
        </p:txBody>
      </p:sp>
      <p:sp>
        <p:nvSpPr>
          <p:cNvPr id="654" name="Google Shape;654;p72"/>
          <p:cNvSpPr/>
          <p:nvPr/>
        </p:nvSpPr>
        <p:spPr>
          <a:xfrm>
            <a:off x="3997842" y="2055406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</a:t>
            </a:r>
            <a:endParaRPr/>
          </a:p>
        </p:txBody>
      </p:sp>
      <p:sp>
        <p:nvSpPr>
          <p:cNvPr id="655" name="Google Shape;655;p72"/>
          <p:cNvSpPr/>
          <p:nvPr/>
        </p:nvSpPr>
        <p:spPr>
          <a:xfrm>
            <a:off x="3997842" y="2851290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перед общественностью</a:t>
            </a:r>
            <a:endParaRPr/>
          </a:p>
        </p:txBody>
      </p:sp>
      <p:sp>
        <p:nvSpPr>
          <p:cNvPr id="656" name="Google Shape;656;p72"/>
          <p:cNvSpPr/>
          <p:nvPr/>
        </p:nvSpPr>
        <p:spPr>
          <a:xfrm>
            <a:off x="3997842" y="5260005"/>
            <a:ext cx="5146158" cy="6363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0" lIns="3600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Статус организации, соответствующей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критериям отбора</a:t>
            </a:r>
            <a:endParaRPr/>
          </a:p>
        </p:txBody>
      </p:sp>
      <p:sp>
        <p:nvSpPr>
          <p:cNvPr id="657" name="Google Shape;657;p72"/>
          <p:cNvSpPr/>
          <p:nvPr/>
        </p:nvSpPr>
        <p:spPr>
          <a:xfrm>
            <a:off x="3830381" y="380022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391708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72"/>
          <p:cNvSpPr/>
          <p:nvPr/>
        </p:nvSpPr>
        <p:spPr>
          <a:xfrm>
            <a:off x="3830381" y="459227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Google Shape;66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470913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72"/>
          <p:cNvSpPr/>
          <p:nvPr/>
        </p:nvSpPr>
        <p:spPr>
          <a:xfrm>
            <a:off x="3830381" y="2213679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2" name="Google Shape;66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2330544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2"/>
          <p:cNvSpPr/>
          <p:nvPr/>
        </p:nvSpPr>
        <p:spPr>
          <a:xfrm>
            <a:off x="3830381" y="3002510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4" name="Google Shape;66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3119375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2"/>
          <p:cNvSpPr/>
          <p:nvPr/>
        </p:nvSpPr>
        <p:spPr>
          <a:xfrm>
            <a:off x="3830381" y="5412275"/>
            <a:ext cx="334922" cy="33492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94" y="5529140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7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3"/>
          <p:cNvSpPr/>
          <p:nvPr/>
        </p:nvSpPr>
        <p:spPr>
          <a:xfrm>
            <a:off x="2614542" y="4046946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Межправительственные организации</a:t>
            </a:r>
            <a:endParaRPr/>
          </a:p>
        </p:txBody>
      </p:sp>
      <p:sp>
        <p:nvSpPr>
          <p:cNvPr id="674" name="Google Shape;674;p73"/>
          <p:cNvSpPr/>
          <p:nvPr/>
        </p:nvSpPr>
        <p:spPr>
          <a:xfrm>
            <a:off x="463625" y="4046947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Некоммерческие,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неправительственные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благотворительные организации</a:t>
            </a:r>
            <a:endParaRPr/>
          </a:p>
        </p:txBody>
      </p:sp>
      <p:sp>
        <p:nvSpPr>
          <p:cNvPr id="675" name="Google Shape;675;p73"/>
          <p:cNvSpPr/>
          <p:nvPr/>
        </p:nvSpPr>
        <p:spPr>
          <a:xfrm>
            <a:off x="4765459" y="40469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Организации коренных народов/племен</a:t>
            </a:r>
            <a:endParaRPr/>
          </a:p>
        </p:txBody>
      </p:sp>
      <p:sp>
        <p:nvSpPr>
          <p:cNvPr id="676" name="Google Shape;676;p73"/>
          <p:cNvSpPr/>
          <p:nvPr/>
        </p:nvSpPr>
        <p:spPr>
          <a:xfrm>
            <a:off x="6772375" y="40469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91425" spcFirstLastPara="1" rIns="0" wrap="square" tIns="324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Микро- и малый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бизнес социальной направленности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или работающий </a:t>
            </a:r>
            <a:b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условиях менее развитой экономики</a:t>
            </a:r>
            <a:endParaRPr/>
          </a:p>
        </p:txBody>
      </p:sp>
      <p:sp>
        <p:nvSpPr>
          <p:cNvPr id="677" name="Google Shape;677;p73"/>
          <p:cNvSpPr txBox="1"/>
          <p:nvPr>
            <p:ph type="title"/>
          </p:nvPr>
        </p:nvSpPr>
        <p:spPr>
          <a:xfrm>
            <a:off x="431799" y="686753"/>
            <a:ext cx="6882745" cy="499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Программе поддержки кандидатов</a:t>
            </a:r>
            <a:endParaRPr/>
          </a:p>
        </p:txBody>
      </p:sp>
      <p:sp>
        <p:nvSpPr>
          <p:cNvPr id="678" name="Google Shape;678;p73"/>
          <p:cNvSpPr txBox="1"/>
          <p:nvPr/>
        </p:nvSpPr>
        <p:spPr>
          <a:xfrm>
            <a:off x="431800" y="1429872"/>
            <a:ext cx="7533640" cy="1366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стоит дорого и для многих может быть недоступной. Программа поддержки кандидатов делает процедуру подачи заявки на gTLD более доступной для организаций, которые хотели бы это сделать, но не могут из-за ограниченных финансовых возможностей и отсутствия других ресурсов.</a:t>
            </a:r>
            <a:endParaRPr/>
          </a:p>
        </p:txBody>
      </p:sp>
      <p:sp>
        <p:nvSpPr>
          <p:cNvPr id="679" name="Google Shape;679;p73"/>
          <p:cNvSpPr txBox="1"/>
          <p:nvPr/>
        </p:nvSpPr>
        <p:spPr>
          <a:xfrm>
            <a:off x="431800" y="2942150"/>
            <a:ext cx="7068358" cy="53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Кандидаты должны относиться к одному из следующих типов организаций:</a:t>
            </a:r>
            <a:endParaRPr/>
          </a:p>
        </p:txBody>
      </p:sp>
      <p:cxnSp>
        <p:nvCxnSpPr>
          <p:cNvPr id="680" name="Google Shape;680;p73"/>
          <p:cNvCxnSpPr/>
          <p:nvPr/>
        </p:nvCxnSpPr>
        <p:spPr>
          <a:xfrm>
            <a:off x="463625" y="4046299"/>
            <a:ext cx="2052000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1" name="Google Shape;681;p73"/>
          <p:cNvCxnSpPr/>
          <p:nvPr/>
        </p:nvCxnSpPr>
        <p:spPr>
          <a:xfrm>
            <a:off x="2619684" y="4046299"/>
            <a:ext cx="2046858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2" name="Google Shape;682;p73"/>
          <p:cNvCxnSpPr/>
          <p:nvPr/>
        </p:nvCxnSpPr>
        <p:spPr>
          <a:xfrm>
            <a:off x="4775743" y="4046299"/>
            <a:ext cx="1897716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3" name="Google Shape;683;p73"/>
          <p:cNvCxnSpPr/>
          <p:nvPr/>
        </p:nvCxnSpPr>
        <p:spPr>
          <a:xfrm flipH="1" rot="10800000">
            <a:off x="6773988" y="4046035"/>
            <a:ext cx="1906387" cy="264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4" name="Google Shape;684;p73"/>
          <p:cNvSpPr/>
          <p:nvPr/>
        </p:nvSpPr>
        <p:spPr>
          <a:xfrm>
            <a:off x="4978476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73"/>
          <p:cNvGrpSpPr/>
          <p:nvPr/>
        </p:nvGrpSpPr>
        <p:grpSpPr>
          <a:xfrm>
            <a:off x="5135678" y="3849353"/>
            <a:ext cx="356882" cy="314301"/>
            <a:chOff x="5135678" y="3849353"/>
            <a:chExt cx="356882" cy="314301"/>
          </a:xfrm>
        </p:grpSpPr>
        <p:grpSp>
          <p:nvGrpSpPr>
            <p:cNvPr id="686" name="Google Shape;686;p73"/>
            <p:cNvGrpSpPr/>
            <p:nvPr/>
          </p:nvGrpSpPr>
          <p:grpSpPr>
            <a:xfrm>
              <a:off x="5135678" y="3849353"/>
              <a:ext cx="356882" cy="314301"/>
              <a:chOff x="5135678" y="3849353"/>
              <a:chExt cx="356882" cy="314301"/>
            </a:xfrm>
          </p:grpSpPr>
          <p:sp>
            <p:nvSpPr>
              <p:cNvPr id="687" name="Google Shape;687;p73"/>
              <p:cNvSpPr/>
              <p:nvPr/>
            </p:nvSpPr>
            <p:spPr>
              <a:xfrm>
                <a:off x="5135678" y="3922529"/>
                <a:ext cx="217227" cy="188581"/>
              </a:xfrm>
              <a:custGeom>
                <a:rect b="b" l="l" r="r" t="t"/>
                <a:pathLst>
                  <a:path extrusionOk="0" h="188581" w="217227">
                    <a:moveTo>
                      <a:pt x="201740" y="0"/>
                    </a:moveTo>
                    <a:lnTo>
                      <a:pt x="15487" y="0"/>
                    </a:lnTo>
                    <a:cubicBezTo>
                      <a:pt x="6928" y="0"/>
                      <a:pt x="0" y="7015"/>
                      <a:pt x="0" y="15681"/>
                    </a:cubicBez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38718" y="157082"/>
                    </a:lnTo>
                    <a:lnTo>
                      <a:pt x="38718" y="188581"/>
                    </a:lnTo>
                    <a:lnTo>
                      <a:pt x="69828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818"/>
                    </a:lnTo>
                    <a:cubicBezTo>
                      <a:pt x="217227" y="7153"/>
                      <a:pt x="210299" y="138"/>
                      <a:pt x="201740" y="138"/>
                    </a:cubicBezTo>
                    <a:close/>
                  </a:path>
                </a:pathLst>
              </a:custGeom>
              <a:noFill/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73"/>
              <p:cNvSpPr/>
              <p:nvPr/>
            </p:nvSpPr>
            <p:spPr>
              <a:xfrm>
                <a:off x="5275333" y="3975073"/>
                <a:ext cx="217227" cy="188581"/>
              </a:xfrm>
              <a:custGeom>
                <a:rect b="b" l="l" r="r" t="t"/>
                <a:pathLst>
                  <a:path extrusionOk="0" h="188581" w="217227">
                    <a:moveTo>
                      <a:pt x="0" y="122970"/>
                    </a:move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147399" y="157082"/>
                    </a:lnTo>
                    <a:lnTo>
                      <a:pt x="178509" y="188581"/>
                    </a:lnTo>
                    <a:lnTo>
                      <a:pt x="178509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681"/>
                    </a:lnTo>
                    <a:cubicBezTo>
                      <a:pt x="217227" y="7015"/>
                      <a:pt x="210299" y="0"/>
                      <a:pt x="201740" y="0"/>
                    </a:cubicBezTo>
                    <a:lnTo>
                      <a:pt x="100802" y="0"/>
                    </a:lnTo>
                  </a:path>
                </a:pathLst>
              </a:custGeom>
              <a:noFill/>
              <a:ln cap="flat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73"/>
              <p:cNvSpPr/>
              <p:nvPr/>
            </p:nvSpPr>
            <p:spPr>
              <a:xfrm>
                <a:off x="5213249" y="3849353"/>
                <a:ext cx="217227" cy="108114"/>
              </a:xfrm>
              <a:custGeom>
                <a:rect b="b" l="l" r="r" t="t"/>
                <a:pathLst>
                  <a:path extrusionOk="0" h="108114" w="217227">
                    <a:moveTo>
                      <a:pt x="0" y="55020"/>
                    </a:moveTo>
                    <a:lnTo>
                      <a:pt x="0" y="15681"/>
                    </a:lnTo>
                    <a:cubicBezTo>
                      <a:pt x="0" y="7015"/>
                      <a:pt x="6928" y="0"/>
                      <a:pt x="15487" y="0"/>
                    </a:cubicBezTo>
                    <a:lnTo>
                      <a:pt x="201740" y="0"/>
                    </a:lnTo>
                    <a:cubicBezTo>
                      <a:pt x="210299" y="0"/>
                      <a:pt x="217227" y="7015"/>
                      <a:pt x="217227" y="15681"/>
                    </a:cubicBezTo>
                    <a:lnTo>
                      <a:pt x="217227" y="108114"/>
                    </a:lnTo>
                  </a:path>
                </a:pathLst>
              </a:custGeom>
              <a:noFill/>
              <a:ln cap="flat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0" name="Google Shape;690;p73"/>
            <p:cNvSpPr/>
            <p:nvPr/>
          </p:nvSpPr>
          <p:spPr>
            <a:xfrm>
              <a:off x="5199936" y="3996806"/>
              <a:ext cx="6520" cy="6602"/>
            </a:xfrm>
            <a:custGeom>
              <a:rect b="b" l="l" r="r" t="t"/>
              <a:pathLst>
                <a:path extrusionOk="0" h="6602" w="652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3"/>
            <p:cNvSpPr/>
            <p:nvPr/>
          </p:nvSpPr>
          <p:spPr>
            <a:xfrm>
              <a:off x="5235936" y="3996806"/>
              <a:ext cx="6520" cy="6602"/>
            </a:xfrm>
            <a:custGeom>
              <a:rect b="b" l="l" r="r" t="t"/>
              <a:pathLst>
                <a:path extrusionOk="0" h="6602" w="652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3"/>
            <p:cNvSpPr/>
            <p:nvPr/>
          </p:nvSpPr>
          <p:spPr>
            <a:xfrm>
              <a:off x="5271937" y="3996806"/>
              <a:ext cx="6520" cy="6602"/>
            </a:xfrm>
            <a:custGeom>
              <a:rect b="b" l="l" r="r" t="t"/>
              <a:pathLst>
                <a:path extrusionOk="0" h="6602" w="652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73"/>
          <p:cNvSpPr/>
          <p:nvPr/>
        </p:nvSpPr>
        <p:spPr>
          <a:xfrm>
            <a:off x="2822298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4" name="Google Shape;694;p73"/>
          <p:cNvGrpSpPr/>
          <p:nvPr/>
        </p:nvGrpSpPr>
        <p:grpSpPr>
          <a:xfrm>
            <a:off x="2991485" y="3806012"/>
            <a:ext cx="333110" cy="333111"/>
            <a:chOff x="2991485" y="3806012"/>
            <a:chExt cx="333110" cy="333111"/>
          </a:xfrm>
        </p:grpSpPr>
        <p:grpSp>
          <p:nvGrpSpPr>
            <p:cNvPr id="695" name="Google Shape;695;p73"/>
            <p:cNvGrpSpPr/>
            <p:nvPr/>
          </p:nvGrpSpPr>
          <p:grpSpPr>
            <a:xfrm>
              <a:off x="2991485" y="4096159"/>
              <a:ext cx="333110" cy="42964"/>
              <a:chOff x="2991485" y="4096159"/>
              <a:chExt cx="333110" cy="42964"/>
            </a:xfrm>
          </p:grpSpPr>
          <p:sp>
            <p:nvSpPr>
              <p:cNvPr id="696" name="Google Shape;696;p73"/>
              <p:cNvSpPr/>
              <p:nvPr/>
            </p:nvSpPr>
            <p:spPr>
              <a:xfrm>
                <a:off x="3120439" y="4123004"/>
                <a:ext cx="204156" cy="16119"/>
              </a:xfrm>
              <a:custGeom>
                <a:rect b="b" l="l" r="r" t="t"/>
                <a:pathLst>
                  <a:path extrusionOk="0" h="16119" w="204156">
                    <a:moveTo>
                      <a:pt x="0" y="0"/>
                    </a:moveTo>
                    <a:lnTo>
                      <a:pt x="204157" y="0"/>
                    </a:lnTo>
                    <a:lnTo>
                      <a:pt x="204157" y="16119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73"/>
              <p:cNvSpPr/>
              <p:nvPr/>
            </p:nvSpPr>
            <p:spPr>
              <a:xfrm>
                <a:off x="2991485" y="4123004"/>
                <a:ext cx="59083" cy="16119"/>
              </a:xfrm>
              <a:custGeom>
                <a:rect b="b" l="l" r="r" t="t"/>
                <a:pathLst>
                  <a:path extrusionOk="0" h="16119" w="59083">
                    <a:moveTo>
                      <a:pt x="0" y="16119"/>
                    </a:moveTo>
                    <a:lnTo>
                      <a:pt x="0" y="0"/>
                    </a:lnTo>
                    <a:lnTo>
                      <a:pt x="59083" y="0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73"/>
              <p:cNvSpPr/>
              <p:nvPr/>
            </p:nvSpPr>
            <p:spPr>
              <a:xfrm>
                <a:off x="3007604" y="4096159"/>
                <a:ext cx="300872" cy="26844"/>
              </a:xfrm>
              <a:custGeom>
                <a:rect b="b" l="l" r="r" t="t"/>
                <a:pathLst>
                  <a:path extrusionOk="0" h="26844" w="300872">
                    <a:moveTo>
                      <a:pt x="0" y="26845"/>
                    </a:moveTo>
                    <a:lnTo>
                      <a:pt x="0" y="0"/>
                    </a:lnTo>
                    <a:lnTo>
                      <a:pt x="300872" y="0"/>
                    </a:lnTo>
                    <a:lnTo>
                      <a:pt x="300872" y="26845"/>
                    </a:lnTo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9" name="Google Shape;699;p73"/>
            <p:cNvSpPr/>
            <p:nvPr/>
          </p:nvSpPr>
          <p:spPr>
            <a:xfrm>
              <a:off x="3120439" y="3956417"/>
              <a:ext cx="75264" cy="107503"/>
            </a:xfrm>
            <a:custGeom>
              <a:rect b="b" l="l" r="r" t="t"/>
              <a:pathLst>
                <a:path extrusionOk="0" h="107503" w="75264">
                  <a:moveTo>
                    <a:pt x="0" y="107503"/>
                  </a:moveTo>
                  <a:lnTo>
                    <a:pt x="0" y="37632"/>
                  </a:lnTo>
                  <a:cubicBezTo>
                    <a:pt x="0" y="16863"/>
                    <a:pt x="16863" y="0"/>
                    <a:pt x="37632" y="0"/>
                  </a:cubicBezTo>
                  <a:lnTo>
                    <a:pt x="37632" y="0"/>
                  </a:lnTo>
                  <a:cubicBezTo>
                    <a:pt x="58401" y="0"/>
                    <a:pt x="75265" y="16863"/>
                    <a:pt x="75265" y="37632"/>
                  </a:cubicBezTo>
                  <a:lnTo>
                    <a:pt x="75265" y="107503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0" name="Google Shape;700;p73"/>
            <p:cNvGrpSpPr/>
            <p:nvPr/>
          </p:nvGrpSpPr>
          <p:grpSpPr>
            <a:xfrm>
              <a:off x="3023724" y="3924241"/>
              <a:ext cx="268633" cy="171918"/>
              <a:chOff x="3023724" y="3924241"/>
              <a:chExt cx="268633" cy="171918"/>
            </a:xfrm>
          </p:grpSpPr>
          <p:grpSp>
            <p:nvGrpSpPr>
              <p:cNvPr id="701" name="Google Shape;701;p73"/>
              <p:cNvGrpSpPr/>
              <p:nvPr/>
            </p:nvGrpSpPr>
            <p:grpSpPr>
              <a:xfrm>
                <a:off x="3023724" y="3924241"/>
                <a:ext cx="64415" cy="171918"/>
                <a:chOff x="3023724" y="3924241"/>
                <a:chExt cx="64415" cy="171918"/>
              </a:xfrm>
            </p:grpSpPr>
            <p:sp>
              <p:nvSpPr>
                <p:cNvPr id="702" name="Google Shape;702;p73"/>
                <p:cNvSpPr/>
                <p:nvPr/>
              </p:nvSpPr>
              <p:spPr>
                <a:xfrm>
                  <a:off x="3077475" y="3951086"/>
                  <a:ext cx="5889" cy="118228"/>
                </a:xfrm>
                <a:custGeom>
                  <a:rect b="b" l="l" r="r" t="t"/>
                  <a:pathLst>
                    <a:path extrusionOk="0" h="118228" w="5889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73"/>
                <p:cNvSpPr/>
                <p:nvPr/>
              </p:nvSpPr>
              <p:spPr>
                <a:xfrm>
                  <a:off x="3066688" y="3924241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73"/>
                <p:cNvSpPr/>
                <p:nvPr/>
              </p:nvSpPr>
              <p:spPr>
                <a:xfrm>
                  <a:off x="3066688" y="4069314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73"/>
                <p:cNvSpPr/>
                <p:nvPr/>
              </p:nvSpPr>
              <p:spPr>
                <a:xfrm>
                  <a:off x="3023724" y="3924241"/>
                  <a:ext cx="10725" cy="171918"/>
                </a:xfrm>
                <a:custGeom>
                  <a:rect b="b" l="l" r="r" t="t"/>
                  <a:pathLst>
                    <a:path extrusionOk="0" h="171918" w="10725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6" name="Google Shape;706;p73"/>
              <p:cNvGrpSpPr/>
              <p:nvPr/>
            </p:nvGrpSpPr>
            <p:grpSpPr>
              <a:xfrm>
                <a:off x="3227880" y="3924241"/>
                <a:ext cx="64477" cy="171918"/>
                <a:chOff x="3227880" y="3924241"/>
                <a:chExt cx="64477" cy="171918"/>
              </a:xfrm>
            </p:grpSpPr>
            <p:sp>
              <p:nvSpPr>
                <p:cNvPr id="707" name="Google Shape;707;p73"/>
                <p:cNvSpPr/>
                <p:nvPr/>
              </p:nvSpPr>
              <p:spPr>
                <a:xfrm>
                  <a:off x="3281632" y="3951086"/>
                  <a:ext cx="5889" cy="118228"/>
                </a:xfrm>
                <a:custGeom>
                  <a:rect b="b" l="l" r="r" t="t"/>
                  <a:pathLst>
                    <a:path extrusionOk="0" h="118228" w="5889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73"/>
                <p:cNvSpPr/>
                <p:nvPr/>
              </p:nvSpPr>
              <p:spPr>
                <a:xfrm>
                  <a:off x="3270906" y="3924241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73"/>
                <p:cNvSpPr/>
                <p:nvPr/>
              </p:nvSpPr>
              <p:spPr>
                <a:xfrm>
                  <a:off x="3270906" y="4069314"/>
                  <a:ext cx="21451" cy="26844"/>
                </a:xfrm>
                <a:custGeom>
                  <a:rect b="b" l="l" r="r" t="t"/>
                  <a:pathLst>
                    <a:path extrusionOk="0" h="26844" w="21451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73"/>
                <p:cNvSpPr/>
                <p:nvPr/>
              </p:nvSpPr>
              <p:spPr>
                <a:xfrm>
                  <a:off x="3227880" y="3924241"/>
                  <a:ext cx="10725" cy="171918"/>
                </a:xfrm>
                <a:custGeom>
                  <a:rect b="b" l="l" r="r" t="t"/>
                  <a:pathLst>
                    <a:path extrusionOk="0" h="171918" w="10725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cap="rnd" cmpd="sng" w="15875">
                  <a:solidFill>
                    <a:srgbClr val="002B4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11" name="Google Shape;711;p73"/>
            <p:cNvGrpSpPr/>
            <p:nvPr/>
          </p:nvGrpSpPr>
          <p:grpSpPr>
            <a:xfrm>
              <a:off x="2991485" y="3806012"/>
              <a:ext cx="333110" cy="118228"/>
              <a:chOff x="2991485" y="3806012"/>
              <a:chExt cx="333110" cy="118228"/>
            </a:xfrm>
          </p:grpSpPr>
          <p:sp>
            <p:nvSpPr>
              <p:cNvPr id="712" name="Google Shape;712;p73"/>
              <p:cNvSpPr/>
              <p:nvPr/>
            </p:nvSpPr>
            <p:spPr>
              <a:xfrm>
                <a:off x="3061356" y="3843644"/>
                <a:ext cx="198762" cy="48357"/>
              </a:xfrm>
              <a:custGeom>
                <a:rect b="b" l="l" r="r" t="t"/>
                <a:pathLst>
                  <a:path extrusionOk="0" h="48357" w="198762">
                    <a:moveTo>
                      <a:pt x="96716" y="0"/>
                    </a:moveTo>
                    <a:lnTo>
                      <a:pt x="0" y="48358"/>
                    </a:lnTo>
                    <a:lnTo>
                      <a:pt x="198763" y="48358"/>
                    </a:lnTo>
                    <a:lnTo>
                      <a:pt x="96716" y="0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73"/>
              <p:cNvSpPr/>
              <p:nvPr/>
            </p:nvSpPr>
            <p:spPr>
              <a:xfrm>
                <a:off x="2991485" y="3806012"/>
                <a:ext cx="333110" cy="118228"/>
              </a:xfrm>
              <a:custGeom>
                <a:rect b="b" l="l" r="r" t="t"/>
                <a:pathLst>
                  <a:path extrusionOk="0" h="118228" w="333110">
                    <a:moveTo>
                      <a:pt x="316991" y="118229"/>
                    </a:moveTo>
                    <a:lnTo>
                      <a:pt x="16119" y="118229"/>
                    </a:lnTo>
                    <a:lnTo>
                      <a:pt x="16119" y="96716"/>
                    </a:lnTo>
                    <a:lnTo>
                      <a:pt x="0" y="85990"/>
                    </a:lnTo>
                    <a:lnTo>
                      <a:pt x="166586" y="0"/>
                    </a:lnTo>
                    <a:lnTo>
                      <a:pt x="333111" y="85990"/>
                    </a:lnTo>
                    <a:lnTo>
                      <a:pt x="316991" y="96716"/>
                    </a:lnTo>
                    <a:lnTo>
                      <a:pt x="316991" y="118229"/>
                    </a:lnTo>
                    <a:close/>
                  </a:path>
                </a:pathLst>
              </a:custGeom>
              <a:noFill/>
              <a:ln cap="rnd" cmpd="sng" w="15875">
                <a:solidFill>
                  <a:srgbClr val="002B4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14" name="Google Shape;714;p73"/>
          <p:cNvSpPr/>
          <p:nvPr/>
        </p:nvSpPr>
        <p:spPr>
          <a:xfrm>
            <a:off x="673646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5" name="Google Shape;715;p73"/>
          <p:cNvGrpSpPr/>
          <p:nvPr/>
        </p:nvGrpSpPr>
        <p:grpSpPr>
          <a:xfrm>
            <a:off x="864586" y="3874341"/>
            <a:ext cx="273625" cy="242523"/>
            <a:chOff x="864586" y="3874341"/>
            <a:chExt cx="273625" cy="242523"/>
          </a:xfrm>
        </p:grpSpPr>
        <p:sp>
          <p:nvSpPr>
            <p:cNvPr id="716" name="Google Shape;716;p73"/>
            <p:cNvSpPr/>
            <p:nvPr/>
          </p:nvSpPr>
          <p:spPr>
            <a:xfrm>
              <a:off x="864586" y="3874341"/>
              <a:ext cx="273625" cy="61900"/>
            </a:xfrm>
            <a:custGeom>
              <a:rect b="b" l="l" r="r" t="t"/>
              <a:pathLst>
                <a:path extrusionOk="0" h="61900" w="273625">
                  <a:moveTo>
                    <a:pt x="0" y="0"/>
                  </a:moveTo>
                  <a:lnTo>
                    <a:pt x="273626" y="0"/>
                  </a:lnTo>
                  <a:lnTo>
                    <a:pt x="273626" y="61901"/>
                  </a:lnTo>
                  <a:lnTo>
                    <a:pt x="0" y="61901"/>
                  </a:lnTo>
                  <a:close/>
                </a:path>
              </a:pathLst>
            </a:custGeom>
            <a:noFill/>
            <a:ln cap="flat" cmpd="sng" w="15875">
              <a:solidFill>
                <a:srgbClr val="002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73"/>
            <p:cNvSpPr/>
            <p:nvPr/>
          </p:nvSpPr>
          <p:spPr>
            <a:xfrm>
              <a:off x="890384" y="3936148"/>
              <a:ext cx="222216" cy="180716"/>
            </a:xfrm>
            <a:custGeom>
              <a:rect b="b" l="l" r="r" t="t"/>
              <a:pathLst>
                <a:path extrusionOk="0" h="180716" w="222216">
                  <a:moveTo>
                    <a:pt x="0" y="0"/>
                  </a:moveTo>
                  <a:lnTo>
                    <a:pt x="222216" y="0"/>
                  </a:lnTo>
                  <a:lnTo>
                    <a:pt x="222216" y="180716"/>
                  </a:lnTo>
                  <a:lnTo>
                    <a:pt x="0" y="180716"/>
                  </a:lnTo>
                  <a:close/>
                </a:path>
              </a:pathLst>
            </a:custGeom>
            <a:noFill/>
            <a:ln cap="flat" cmpd="sng" w="15875">
              <a:solidFill>
                <a:srgbClr val="002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73"/>
            <p:cNvSpPr/>
            <p:nvPr/>
          </p:nvSpPr>
          <p:spPr>
            <a:xfrm>
              <a:off x="945147" y="3970673"/>
              <a:ext cx="121818" cy="107244"/>
            </a:xfrm>
            <a:custGeom>
              <a:rect b="b" l="l" r="r" t="t"/>
              <a:pathLst>
                <a:path extrusionOk="0" h="107244" w="121818">
                  <a:moveTo>
                    <a:pt x="60909" y="107244"/>
                  </a:moveTo>
                  <a:cubicBezTo>
                    <a:pt x="60909" y="107244"/>
                    <a:pt x="121818" y="75447"/>
                    <a:pt x="121818" y="31797"/>
                  </a:cubicBezTo>
                  <a:cubicBezTo>
                    <a:pt x="121818" y="15052"/>
                    <a:pt x="110736" y="0"/>
                    <a:pt x="94158" y="0"/>
                  </a:cubicBezTo>
                  <a:cubicBezTo>
                    <a:pt x="71992" y="0"/>
                    <a:pt x="60909" y="19473"/>
                    <a:pt x="60909" y="29821"/>
                  </a:cubicBezTo>
                  <a:cubicBezTo>
                    <a:pt x="60909" y="19567"/>
                    <a:pt x="49640" y="0"/>
                    <a:pt x="27474" y="0"/>
                  </a:cubicBezTo>
                  <a:cubicBezTo>
                    <a:pt x="10897" y="0"/>
                    <a:pt x="0" y="14958"/>
                    <a:pt x="0" y="31797"/>
                  </a:cubicBezTo>
                  <a:cubicBezTo>
                    <a:pt x="0" y="75447"/>
                    <a:pt x="60909" y="107244"/>
                    <a:pt x="60909" y="107244"/>
                  </a:cubicBezTo>
                  <a:close/>
                </a:path>
              </a:pathLst>
            </a:custGeom>
            <a:noFill/>
            <a:ln cap="rnd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73"/>
          <p:cNvSpPr/>
          <p:nvPr/>
        </p:nvSpPr>
        <p:spPr>
          <a:xfrm>
            <a:off x="6985012" y="36691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0" name="Google Shape;720;p73"/>
          <p:cNvGrpSpPr/>
          <p:nvPr/>
        </p:nvGrpSpPr>
        <p:grpSpPr>
          <a:xfrm>
            <a:off x="7126169" y="3839747"/>
            <a:ext cx="373988" cy="295271"/>
            <a:chOff x="7126169" y="3839747"/>
            <a:chExt cx="373988" cy="295271"/>
          </a:xfrm>
        </p:grpSpPr>
        <p:sp>
          <p:nvSpPr>
            <p:cNvPr id="721" name="Google Shape;721;p73"/>
            <p:cNvSpPr/>
            <p:nvPr/>
          </p:nvSpPr>
          <p:spPr>
            <a:xfrm>
              <a:off x="7167842" y="3947876"/>
              <a:ext cx="10630" cy="176487"/>
            </a:xfrm>
            <a:custGeom>
              <a:rect b="b" l="l" r="r" t="t"/>
              <a:pathLst>
                <a:path extrusionOk="0" h="176487" w="1063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73"/>
            <p:cNvSpPr/>
            <p:nvPr/>
          </p:nvSpPr>
          <p:spPr>
            <a:xfrm>
              <a:off x="7167842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73"/>
            <p:cNvSpPr/>
            <p:nvPr/>
          </p:nvSpPr>
          <p:spPr>
            <a:xfrm>
              <a:off x="7241193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73"/>
            <p:cNvSpPr/>
            <p:nvPr/>
          </p:nvSpPr>
          <p:spPr>
            <a:xfrm>
              <a:off x="7314652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418" y="19199"/>
                    <a:pt x="62615" y="26056"/>
                  </a:cubicBezTo>
                  <a:cubicBezTo>
                    <a:pt x="55705" y="33019"/>
                    <a:pt x="46456" y="36817"/>
                    <a:pt x="36676" y="36817"/>
                  </a:cubicBezTo>
                  <a:cubicBezTo>
                    <a:pt x="26896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73"/>
            <p:cNvSpPr/>
            <p:nvPr/>
          </p:nvSpPr>
          <p:spPr>
            <a:xfrm>
              <a:off x="7388003" y="3891860"/>
              <a:ext cx="73351" cy="36816"/>
            </a:xfrm>
            <a:custGeom>
              <a:rect b="b" l="l" r="r" t="t"/>
              <a:pathLst>
                <a:path extrusionOk="0" h="36816" w="73351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73"/>
            <p:cNvSpPr/>
            <p:nvPr/>
          </p:nvSpPr>
          <p:spPr>
            <a:xfrm>
              <a:off x="7145730" y="3839747"/>
              <a:ext cx="337631" cy="37238"/>
            </a:xfrm>
            <a:custGeom>
              <a:rect b="b" l="l" r="r" t="t"/>
              <a:pathLst>
                <a:path extrusionOk="0" h="37238" w="337631">
                  <a:moveTo>
                    <a:pt x="0" y="37239"/>
                  </a:moveTo>
                  <a:lnTo>
                    <a:pt x="0" y="0"/>
                  </a:lnTo>
                  <a:lnTo>
                    <a:pt x="337631" y="0"/>
                  </a:lnTo>
                  <a:lnTo>
                    <a:pt x="337631" y="37239"/>
                  </a:lnTo>
                </a:path>
              </a:pathLst>
            </a:custGeom>
            <a:noFill/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3"/>
            <p:cNvSpPr/>
            <p:nvPr/>
          </p:nvSpPr>
          <p:spPr>
            <a:xfrm>
              <a:off x="7272767" y="3958425"/>
              <a:ext cx="10630" cy="166043"/>
            </a:xfrm>
            <a:custGeom>
              <a:rect b="b" l="l" r="r" t="t"/>
              <a:pathLst>
                <a:path extrusionOk="0" h="166043" w="10630">
                  <a:moveTo>
                    <a:pt x="0" y="0"/>
                  </a:moveTo>
                  <a:lnTo>
                    <a:pt x="0" y="166044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73"/>
            <p:cNvSpPr/>
            <p:nvPr/>
          </p:nvSpPr>
          <p:spPr>
            <a:xfrm>
              <a:off x="7461355" y="3947876"/>
              <a:ext cx="10630" cy="176487"/>
            </a:xfrm>
            <a:custGeom>
              <a:rect b="b" l="l" r="r" t="t"/>
              <a:pathLst>
                <a:path extrusionOk="0" h="176487" w="1063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73"/>
            <p:cNvSpPr/>
            <p:nvPr/>
          </p:nvSpPr>
          <p:spPr>
            <a:xfrm>
              <a:off x="7238110" y="4010010"/>
              <a:ext cx="10630" cy="38082"/>
            </a:xfrm>
            <a:custGeom>
              <a:rect b="b" l="l" r="r" t="t"/>
              <a:pathLst>
                <a:path extrusionOk="0" h="38082" w="10630">
                  <a:moveTo>
                    <a:pt x="0" y="0"/>
                  </a:moveTo>
                  <a:lnTo>
                    <a:pt x="0" y="38083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73"/>
            <p:cNvSpPr/>
            <p:nvPr/>
          </p:nvSpPr>
          <p:spPr>
            <a:xfrm>
              <a:off x="7126169" y="4124469"/>
              <a:ext cx="373988" cy="10549"/>
            </a:xfrm>
            <a:custGeom>
              <a:rect b="b" l="l" r="r" t="t"/>
              <a:pathLst>
                <a:path extrusionOk="0" h="10549" w="373988">
                  <a:moveTo>
                    <a:pt x="0" y="0"/>
                  </a:moveTo>
                  <a:lnTo>
                    <a:pt x="373988" y="0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73"/>
            <p:cNvSpPr/>
            <p:nvPr/>
          </p:nvSpPr>
          <p:spPr>
            <a:xfrm>
              <a:off x="7334425" y="3973405"/>
              <a:ext cx="72607" cy="72894"/>
            </a:xfrm>
            <a:custGeom>
              <a:rect b="b" l="l" r="r" t="t"/>
              <a:pathLst>
                <a:path extrusionOk="0" h="72894" w="72607">
                  <a:moveTo>
                    <a:pt x="72608" y="0"/>
                  </a:moveTo>
                  <a:lnTo>
                    <a:pt x="0" y="72895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73"/>
            <p:cNvSpPr/>
            <p:nvPr/>
          </p:nvSpPr>
          <p:spPr>
            <a:xfrm>
              <a:off x="7381519" y="4020770"/>
              <a:ext cx="50176" cy="50530"/>
            </a:xfrm>
            <a:custGeom>
              <a:rect b="b" l="l" r="r" t="t"/>
              <a:pathLst>
                <a:path extrusionOk="0" h="50530" w="50176">
                  <a:moveTo>
                    <a:pt x="50177" y="0"/>
                  </a:moveTo>
                  <a:lnTo>
                    <a:pt x="0" y="50531"/>
                  </a:lnTo>
                </a:path>
              </a:pathLst>
            </a:custGeom>
            <a:noFill/>
            <a:ln cap="rnd" cmpd="sng" w="15875">
              <a:solidFill>
                <a:srgbClr val="0B34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4"/>
          <p:cNvSpPr/>
          <p:nvPr/>
        </p:nvSpPr>
        <p:spPr>
          <a:xfrm>
            <a:off x="494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88000" spcFirstLastPara="1" rIns="324000" wrap="square" tIns="28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Нефинансовая помощь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Учебные материалы: подача заявки на gTLD, получение статуса оператора регистратуры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 наращиванию потенциала / Менторская программа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Доступ к консультанту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 работе с кандидатами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Список волонтеров-поставщиков профессиональных услуг</a:t>
            </a:r>
            <a:endParaRPr/>
          </a:p>
        </p:txBody>
      </p:sp>
      <p:cxnSp>
        <p:nvCxnSpPr>
          <p:cNvPr id="739" name="Google Shape;739;p74"/>
          <p:cNvCxnSpPr/>
          <p:nvPr/>
        </p:nvCxnSpPr>
        <p:spPr>
          <a:xfrm>
            <a:off x="4944677" y="2358565"/>
            <a:ext cx="3711000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0" name="Google Shape;740;p74"/>
          <p:cNvSpPr/>
          <p:nvPr/>
        </p:nvSpPr>
        <p:spPr>
          <a:xfrm>
            <a:off x="80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88000" lIns="288000" spcFirstLastPara="1" rIns="216000" wrap="square" tIns="288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1800" u="none" cap="none" strike="noStrik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Финансовая помощь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 на 75-85% размера применимой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платы за рассмотрение заявки на gTLD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Кредит в размере платы </a:t>
            </a:r>
            <a:b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 участие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b="0" i="0" lang="en-US" sz="1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 </a:t>
            </a:r>
            <a:endParaRPr/>
          </a:p>
        </p:txBody>
      </p:sp>
      <p:cxnSp>
        <p:nvCxnSpPr>
          <p:cNvPr id="741" name="Google Shape;741;p74"/>
          <p:cNvCxnSpPr/>
          <p:nvPr/>
        </p:nvCxnSpPr>
        <p:spPr>
          <a:xfrm>
            <a:off x="798026" y="2358565"/>
            <a:ext cx="3717600" cy="0"/>
          </a:xfrm>
          <a:prstGeom prst="straightConnector1">
            <a:avLst/>
          </a:prstGeom>
          <a:noFill/>
          <a:ln cap="flat" cmpd="sng" w="15875">
            <a:solidFill>
              <a:srgbClr val="F163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2" name="Google Shape;742;p74"/>
          <p:cNvSpPr txBox="1"/>
          <p:nvPr>
            <p:ph type="title"/>
          </p:nvPr>
        </p:nvSpPr>
        <p:spPr>
          <a:xfrm>
            <a:off x="431800" y="808673"/>
            <a:ext cx="3537528" cy="845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Портфолио участника Программы поддержки кандидатов</a:t>
            </a:r>
            <a:endParaRPr/>
          </a:p>
        </p:txBody>
      </p:sp>
      <p:sp>
        <p:nvSpPr>
          <p:cNvPr id="743" name="Google Shape;743;p74"/>
          <p:cNvSpPr txBox="1"/>
          <p:nvPr/>
        </p:nvSpPr>
        <p:spPr>
          <a:xfrm>
            <a:off x="4086425" y="879212"/>
            <a:ext cx="45204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 предоставляет ряд финансовых и иных услуг кандидатам, соответствующим требованиям отбора и получившим право на участие в программе.</a:t>
            </a:r>
            <a:endParaRPr/>
          </a:p>
        </p:txBody>
      </p:sp>
      <p:cxnSp>
        <p:nvCxnSpPr>
          <p:cNvPr id="744" name="Google Shape;744;p74"/>
          <p:cNvCxnSpPr/>
          <p:nvPr/>
        </p:nvCxnSpPr>
        <p:spPr>
          <a:xfrm>
            <a:off x="3828536" y="808673"/>
            <a:ext cx="0" cy="1020127"/>
          </a:xfrm>
          <a:prstGeom prst="straightConnector1">
            <a:avLst/>
          </a:prstGeom>
          <a:noFill/>
          <a:ln cap="flat" cmpd="sng" w="15875">
            <a:solidFill>
              <a:srgbClr val="6D99B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5" name="Google Shape;745;p74"/>
          <p:cNvSpPr/>
          <p:nvPr/>
        </p:nvSpPr>
        <p:spPr>
          <a:xfrm>
            <a:off x="480455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4"/>
          <p:cNvSpPr/>
          <p:nvPr/>
        </p:nvSpPr>
        <p:spPr>
          <a:xfrm>
            <a:off x="4622477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7" name="Google Shape;747;p74"/>
          <p:cNvGrpSpPr/>
          <p:nvPr/>
        </p:nvGrpSpPr>
        <p:grpSpPr>
          <a:xfrm>
            <a:off x="4814177" y="2182483"/>
            <a:ext cx="304598" cy="367063"/>
            <a:chOff x="5803936" y="3575511"/>
            <a:chExt cx="589051" cy="709850"/>
          </a:xfrm>
        </p:grpSpPr>
        <p:sp>
          <p:nvSpPr>
            <p:cNvPr id="748" name="Google Shape;748;p74"/>
            <p:cNvSpPr/>
            <p:nvPr/>
          </p:nvSpPr>
          <p:spPr>
            <a:xfrm>
              <a:off x="5899097" y="3575511"/>
              <a:ext cx="240090" cy="242076"/>
            </a:xfrm>
            <a:custGeom>
              <a:rect b="b" l="l" r="r" t="t"/>
              <a:pathLst>
                <a:path extrusionOk="0" h="242076" w="240090">
                  <a:moveTo>
                    <a:pt x="120045" y="242076"/>
                  </a:moveTo>
                  <a:cubicBezTo>
                    <a:pt x="53686" y="242076"/>
                    <a:pt x="0" y="187946"/>
                    <a:pt x="0" y="121038"/>
                  </a:cubicBezTo>
                  <a:cubicBezTo>
                    <a:pt x="0" y="54130"/>
                    <a:pt x="53686" y="0"/>
                    <a:pt x="120045" y="0"/>
                  </a:cubicBezTo>
                  <a:cubicBezTo>
                    <a:pt x="186404" y="0"/>
                    <a:pt x="240091" y="54130"/>
                    <a:pt x="240091" y="121038"/>
                  </a:cubicBezTo>
                  <a:cubicBezTo>
                    <a:pt x="240091" y="187946"/>
                    <a:pt x="186404" y="242076"/>
                    <a:pt x="120045" y="24207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74"/>
            <p:cNvSpPr/>
            <p:nvPr/>
          </p:nvSpPr>
          <p:spPr>
            <a:xfrm>
              <a:off x="5909235" y="4021216"/>
              <a:ext cx="105644" cy="64003"/>
            </a:xfrm>
            <a:custGeom>
              <a:rect b="b" l="l" r="r" t="t"/>
              <a:pathLst>
                <a:path extrusionOk="0" h="64003" w="105644">
                  <a:moveTo>
                    <a:pt x="105644" y="64004"/>
                  </a:moveTo>
                  <a:lnTo>
                    <a:pt x="13594" y="64004"/>
                  </a:lnTo>
                  <a:cubicBezTo>
                    <a:pt x="6221" y="64004"/>
                    <a:pt x="0" y="57964"/>
                    <a:pt x="0" y="50297"/>
                  </a:cubicBez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74"/>
            <p:cNvSpPr/>
            <p:nvPr/>
          </p:nvSpPr>
          <p:spPr>
            <a:xfrm>
              <a:off x="5803936" y="3886354"/>
              <a:ext cx="389743" cy="304454"/>
            </a:xfrm>
            <a:custGeom>
              <a:rect b="b" l="l" r="r" t="t"/>
              <a:pathLst>
                <a:path extrusionOk="0" h="304454" w="389743">
                  <a:moveTo>
                    <a:pt x="389744" y="34732"/>
                  </a:moveTo>
                  <a:cubicBezTo>
                    <a:pt x="366933" y="13358"/>
                    <a:pt x="336173" y="0"/>
                    <a:pt x="302533" y="0"/>
                  </a:cubicBezTo>
                  <a:lnTo>
                    <a:pt x="127534" y="0"/>
                  </a:lnTo>
                  <a:cubicBezTo>
                    <a:pt x="57142" y="0"/>
                    <a:pt x="0" y="57615"/>
                    <a:pt x="0" y="128589"/>
                  </a:cubicBezTo>
                  <a:lnTo>
                    <a:pt x="0" y="230693"/>
                  </a:lnTo>
                  <a:cubicBezTo>
                    <a:pt x="0" y="271349"/>
                    <a:pt x="32719" y="304454"/>
                    <a:pt x="73156" y="304454"/>
                  </a:cubicBezTo>
                  <a:lnTo>
                    <a:pt x="181796" y="304454"/>
                  </a:ln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74"/>
            <p:cNvSpPr/>
            <p:nvPr/>
          </p:nvSpPr>
          <p:spPr>
            <a:xfrm>
              <a:off x="5823867" y="4273746"/>
              <a:ext cx="138593" cy="11615"/>
            </a:xfrm>
            <a:custGeom>
              <a:rect b="b" l="l" r="r" t="t"/>
              <a:pathLst>
                <a:path extrusionOk="0" h="11615" w="138593">
                  <a:moveTo>
                    <a:pt x="13859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74"/>
            <p:cNvSpPr/>
            <p:nvPr/>
          </p:nvSpPr>
          <p:spPr>
            <a:xfrm>
              <a:off x="5962460" y="3997054"/>
              <a:ext cx="430527" cy="276691"/>
            </a:xfrm>
            <a:custGeom>
              <a:rect b="b" l="l" r="r" t="t"/>
              <a:pathLst>
                <a:path extrusionOk="0" h="276691" w="430527">
                  <a:moveTo>
                    <a:pt x="77880" y="0"/>
                  </a:moveTo>
                  <a:lnTo>
                    <a:pt x="35829" y="149149"/>
                  </a:lnTo>
                  <a:lnTo>
                    <a:pt x="16935" y="216521"/>
                  </a:lnTo>
                  <a:lnTo>
                    <a:pt x="0" y="276692"/>
                  </a:lnTo>
                  <a:lnTo>
                    <a:pt x="352763" y="276692"/>
                  </a:lnTo>
                  <a:lnTo>
                    <a:pt x="372002" y="208390"/>
                  </a:lnTo>
                  <a:lnTo>
                    <a:pt x="389398" y="146361"/>
                  </a:lnTo>
                  <a:lnTo>
                    <a:pt x="430527" y="0"/>
                  </a:lnTo>
                  <a:lnTo>
                    <a:pt x="77880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74"/>
          <p:cNvGrpSpPr/>
          <p:nvPr/>
        </p:nvGrpSpPr>
        <p:grpSpPr>
          <a:xfrm>
            <a:off x="637922" y="2220668"/>
            <a:ext cx="341181" cy="286605"/>
            <a:chOff x="4582472" y="2001793"/>
            <a:chExt cx="341181" cy="286605"/>
          </a:xfrm>
        </p:grpSpPr>
        <p:sp>
          <p:nvSpPr>
            <p:cNvPr id="754" name="Google Shape;754;p74"/>
            <p:cNvSpPr/>
            <p:nvPr/>
          </p:nvSpPr>
          <p:spPr>
            <a:xfrm>
              <a:off x="4582472" y="2075362"/>
              <a:ext cx="341181" cy="213036"/>
            </a:xfrm>
            <a:custGeom>
              <a:rect b="b" l="l" r="r" t="t"/>
              <a:pathLst>
                <a:path extrusionOk="0" h="213036" w="341181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74"/>
            <p:cNvSpPr/>
            <p:nvPr/>
          </p:nvSpPr>
          <p:spPr>
            <a:xfrm>
              <a:off x="4688451" y="2104824"/>
              <a:ext cx="129223" cy="154111"/>
            </a:xfrm>
            <a:custGeom>
              <a:rect b="b" l="l" r="r" t="t"/>
              <a:pathLst>
                <a:path extrusionOk="0" h="154111" w="129223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74"/>
            <p:cNvSpPr/>
            <p:nvPr/>
          </p:nvSpPr>
          <p:spPr>
            <a:xfrm>
              <a:off x="4855935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74"/>
            <p:cNvSpPr/>
            <p:nvPr/>
          </p:nvSpPr>
          <p:spPr>
            <a:xfrm>
              <a:off x="4645127" y="2178277"/>
              <a:ext cx="7134" cy="7205"/>
            </a:xfrm>
            <a:custGeom>
              <a:rect b="b" l="l" r="r" t="t"/>
              <a:pathLst>
                <a:path extrusionOk="0" h="7205" w="7134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74"/>
            <p:cNvSpPr/>
            <p:nvPr/>
          </p:nvSpPr>
          <p:spPr>
            <a:xfrm>
              <a:off x="4859905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74"/>
            <p:cNvSpPr/>
            <p:nvPr/>
          </p:nvSpPr>
          <p:spPr>
            <a:xfrm>
              <a:off x="4859905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74"/>
            <p:cNvSpPr/>
            <p:nvPr/>
          </p:nvSpPr>
          <p:spPr>
            <a:xfrm>
              <a:off x="4606579" y="2099652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74"/>
            <p:cNvSpPr/>
            <p:nvPr/>
          </p:nvSpPr>
          <p:spPr>
            <a:xfrm>
              <a:off x="4606579" y="2224011"/>
              <a:ext cx="39641" cy="40038"/>
            </a:xfrm>
            <a:custGeom>
              <a:rect b="b" l="l" r="r" t="t"/>
              <a:pathLst>
                <a:path extrusionOk="0" h="40038" w="39641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74"/>
            <p:cNvSpPr/>
            <p:nvPr/>
          </p:nvSpPr>
          <p:spPr>
            <a:xfrm>
              <a:off x="4614519" y="2039274"/>
              <a:ext cx="277029" cy="5811"/>
            </a:xfrm>
            <a:custGeom>
              <a:rect b="b" l="l" r="r" t="t"/>
              <a:pathLst>
                <a:path extrusionOk="0" h="5811" w="277029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002B4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74"/>
            <p:cNvSpPr/>
            <p:nvPr/>
          </p:nvSpPr>
          <p:spPr>
            <a:xfrm>
              <a:off x="4608650" y="2039274"/>
              <a:ext cx="288824" cy="5811"/>
            </a:xfrm>
            <a:custGeom>
              <a:rect b="b" l="l" r="r" t="t"/>
              <a:pathLst>
                <a:path extrusionOk="0" h="5811" w="288824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74"/>
            <p:cNvSpPr/>
            <p:nvPr/>
          </p:nvSpPr>
          <p:spPr>
            <a:xfrm>
              <a:off x="4634829" y="2001793"/>
              <a:ext cx="236467" cy="5811"/>
            </a:xfrm>
            <a:custGeom>
              <a:rect b="b" l="l" r="r" t="t"/>
              <a:pathLst>
                <a:path extrusionOk="0" h="5811" w="236467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74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Система доменных имен и ICANN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320675" y="1318686"/>
            <a:ext cx="8450746" cy="5066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Доменное имя — это уникальное имя, составляющее основу URL (унифицированных адресов ресурсов), которое используется людьми для поиска ресурсов в интернете (например, веб-страниц, серверов электронной почты, изображений и видеороликов).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Доменное имя указывает на конкретный адрес в интернете, принадлежащий юридическому лицу (компании, организации, учреждению) или физическому лицу.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Каждое устройство, подключенное к интернету, имеет уникальный IP-адрес. Например, IP-адрес доменного имени </a:t>
            </a:r>
            <a:r>
              <a:rPr lang="en-US" sz="1600">
                <a:solidFill>
                  <a:srgbClr val="00B0F0"/>
                </a:solidFill>
              </a:rPr>
              <a:t>icann.org</a:t>
            </a:r>
            <a:r>
              <a:rPr lang="en-US" sz="1600"/>
              <a:t>: </a:t>
            </a:r>
            <a:r>
              <a:rPr lang="en-US" sz="1600">
                <a:solidFill>
                  <a:srgbClr val="00B0F0"/>
                </a:solidFill>
              </a:rPr>
              <a:t>192.0.43.7.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solidFill>
                <a:srgbClr val="00B0F0"/>
              </a:solidFill>
            </a:endParaRPr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совокупности доменные имена и адреса интернет-протокола (IP-адреса) помогают перемещаться по интернету.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Интернет-корпорация по присвоению имен и номеров (ICANN) способствует координации и поддержке этих уникальных идентификаторов по всему миру. Миссия ICANN — обеспечение стабильного, безопасного и единого </a:t>
            </a:r>
            <a:br>
              <a:rPr lang="en-US" sz="1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</a:br>
            <a:r>
              <a:rPr lang="en-US" sz="16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глобального интернета.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1" name="Google Shape;771;p38"/>
          <p:cNvCxnSpPr/>
          <p:nvPr/>
        </p:nvCxnSpPr>
        <p:spPr>
          <a:xfrm>
            <a:off x="8681229" y="2125266"/>
            <a:ext cx="0" cy="704230"/>
          </a:xfrm>
          <a:prstGeom prst="straightConnector1">
            <a:avLst/>
          </a:prstGeom>
          <a:noFill/>
          <a:ln cap="rnd" cmpd="sng" w="38100">
            <a:solidFill>
              <a:srgbClr val="114E8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2" name="Google Shape;772;p38"/>
          <p:cNvSpPr txBox="1"/>
          <p:nvPr/>
        </p:nvSpPr>
        <p:spPr>
          <a:xfrm>
            <a:off x="546303" y="1882382"/>
            <a:ext cx="1620317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НОЯБРЬ 2024 года</a:t>
            </a:r>
            <a:endParaRPr/>
          </a:p>
        </p:txBody>
      </p:sp>
      <p:sp>
        <p:nvSpPr>
          <p:cNvPr id="773" name="Google Shape;773;p38"/>
          <p:cNvSpPr txBox="1"/>
          <p:nvPr/>
        </p:nvSpPr>
        <p:spPr>
          <a:xfrm>
            <a:off x="6300205" y="1882382"/>
            <a:ext cx="1331967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АПРЕЛЬ 2026 года</a:t>
            </a:r>
            <a:endParaRPr/>
          </a:p>
        </p:txBody>
      </p:sp>
      <p:cxnSp>
        <p:nvCxnSpPr>
          <p:cNvPr id="774" name="Google Shape;774;p38"/>
          <p:cNvCxnSpPr/>
          <p:nvPr/>
        </p:nvCxnSpPr>
        <p:spPr>
          <a:xfrm>
            <a:off x="461560" y="2125266"/>
            <a:ext cx="0" cy="704230"/>
          </a:xfrm>
          <a:prstGeom prst="straightConnector1">
            <a:avLst/>
          </a:prstGeom>
          <a:noFill/>
          <a:ln cap="rnd" cmpd="sng" w="38100">
            <a:solidFill>
              <a:srgbClr val="F1633E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775" name="Google Shape;775;p38"/>
          <p:cNvCxnSpPr/>
          <p:nvPr/>
        </p:nvCxnSpPr>
        <p:spPr>
          <a:xfrm>
            <a:off x="6219876" y="2125266"/>
            <a:ext cx="0" cy="704230"/>
          </a:xfrm>
          <a:prstGeom prst="straightConnector1">
            <a:avLst/>
          </a:prstGeom>
          <a:noFill/>
          <a:ln cap="rnd" cmpd="sng" w="38100">
            <a:solidFill>
              <a:srgbClr val="114E84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6" name="Google Shape;776;p38"/>
          <p:cNvSpPr txBox="1"/>
          <p:nvPr/>
        </p:nvSpPr>
        <p:spPr>
          <a:xfrm>
            <a:off x="7395462" y="1882382"/>
            <a:ext cx="1237470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3-й кв. </a:t>
            </a:r>
            <a:b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2026 года</a:t>
            </a:r>
            <a:endParaRPr/>
          </a:p>
        </p:txBody>
      </p:sp>
      <p:sp>
        <p:nvSpPr>
          <p:cNvPr id="777" name="Google Shape;777;p38"/>
          <p:cNvSpPr txBox="1"/>
          <p:nvPr/>
        </p:nvSpPr>
        <p:spPr>
          <a:xfrm>
            <a:off x="2927602" y="1882374"/>
            <a:ext cx="1331977" cy="46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ДЕКАБРЬ 2025</a:t>
            </a:r>
            <a:endParaRPr/>
          </a:p>
        </p:txBody>
      </p:sp>
      <p:cxnSp>
        <p:nvCxnSpPr>
          <p:cNvPr id="778" name="Google Shape;778;p38"/>
          <p:cNvCxnSpPr/>
          <p:nvPr/>
        </p:nvCxnSpPr>
        <p:spPr>
          <a:xfrm>
            <a:off x="2849986" y="2146286"/>
            <a:ext cx="0" cy="683210"/>
          </a:xfrm>
          <a:prstGeom prst="straightConnector1">
            <a:avLst/>
          </a:prstGeom>
          <a:noFill/>
          <a:ln cap="rnd" cmpd="sng" w="38100">
            <a:solidFill>
              <a:srgbClr val="7030A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79" name="Google Shape;779;p38"/>
          <p:cNvSpPr/>
          <p:nvPr/>
        </p:nvSpPr>
        <p:spPr>
          <a:xfrm>
            <a:off x="431800" y="2636273"/>
            <a:ext cx="3960000" cy="2255639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anchorCtr="0" anchor="t" bIns="45700" lIns="360000" spcFirstLastPara="1" rIns="360000" wrap="square" tIns="9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Подача заявки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на участие в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Программе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поддержки </a:t>
            </a:r>
            <a:b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кандидатов</a:t>
            </a: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2836309" y="2636274"/>
            <a:ext cx="5857611" cy="19803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360000" spcFirstLastPara="1" rIns="324000" wrap="square" tIns="9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</a:t>
            </a:r>
            <a:endParaRPr/>
          </a:p>
        </p:txBody>
      </p:sp>
      <p:sp>
        <p:nvSpPr>
          <p:cNvPr id="781" name="Google Shape;781;p38"/>
          <p:cNvSpPr txBox="1"/>
          <p:nvPr>
            <p:ph type="title"/>
          </p:nvPr>
        </p:nvSpPr>
        <p:spPr>
          <a:xfrm>
            <a:off x="431798" y="900114"/>
            <a:ext cx="5836799" cy="5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Основные даты</a:t>
            </a:r>
            <a:endParaRPr/>
          </a:p>
        </p:txBody>
      </p:sp>
      <p:sp>
        <p:nvSpPr>
          <p:cNvPr id="782" name="Google Shape;782;p38"/>
          <p:cNvSpPr/>
          <p:nvPr/>
        </p:nvSpPr>
        <p:spPr>
          <a:xfrm>
            <a:off x="6182228" y="2636274"/>
            <a:ext cx="2520000" cy="1700260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anchorCtr="0" anchor="t" bIns="45700" lIns="360000" spcFirstLastPara="1" rIns="324000" wrap="square" tIns="9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</a:t>
            </a:r>
            <a:b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gTLD</a:t>
            </a:r>
            <a:endParaRPr/>
          </a:p>
        </p:txBody>
      </p:sp>
      <p:pic>
        <p:nvPicPr>
          <p:cNvPr id="783" name="Google Shape;78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69" y="2934283"/>
            <a:ext cx="51373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0549" y="2921683"/>
            <a:ext cx="389466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38"/>
          <p:cNvCxnSpPr/>
          <p:nvPr/>
        </p:nvCxnSpPr>
        <p:spPr>
          <a:xfrm>
            <a:off x="0" y="2653103"/>
            <a:ext cx="9144000" cy="0"/>
          </a:xfrm>
          <a:prstGeom prst="straightConnector1">
            <a:avLst/>
          </a:prstGeom>
          <a:noFill/>
          <a:ln cap="rnd" cmpd="sng" w="38100">
            <a:solidFill>
              <a:srgbClr val="002A4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86" name="Google Shape;786;p38"/>
          <p:cNvSpPr txBox="1"/>
          <p:nvPr/>
        </p:nvSpPr>
        <p:spPr>
          <a:xfrm>
            <a:off x="929231" y="5186343"/>
            <a:ext cx="20467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ASP </a:t>
            </a: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(19 ноября 2024 – 19 ноября 2025)</a:t>
            </a:r>
            <a:endParaRPr/>
          </a:p>
        </p:txBody>
      </p:sp>
      <p:sp>
        <p:nvSpPr>
          <p:cNvPr id="787" name="Google Shape;787;p38"/>
          <p:cNvSpPr txBox="1"/>
          <p:nvPr/>
        </p:nvSpPr>
        <p:spPr>
          <a:xfrm>
            <a:off x="3352942" y="5186343"/>
            <a:ext cx="281510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 является важнейшим ресурсом для программы и будет доступно предположительно в </a:t>
            </a: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декабре 2025 года</a:t>
            </a:r>
            <a:endParaRPr/>
          </a:p>
        </p:txBody>
      </p:sp>
      <p:sp>
        <p:nvSpPr>
          <p:cNvPr id="788" name="Google Shape;788;p38"/>
          <p:cNvSpPr txBox="1"/>
          <p:nvPr/>
        </p:nvSpPr>
        <p:spPr>
          <a:xfrm>
            <a:off x="6691053" y="5186343"/>
            <a:ext cx="20467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Прием заявок на новые gTLD начнется в </a:t>
            </a:r>
            <a:r>
              <a:rPr b="1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апреле 2026 года</a:t>
            </a:r>
            <a:endParaRPr/>
          </a:p>
        </p:txBody>
      </p:sp>
      <p:grpSp>
        <p:nvGrpSpPr>
          <p:cNvPr id="789" name="Google Shape;789;p38"/>
          <p:cNvGrpSpPr/>
          <p:nvPr/>
        </p:nvGrpSpPr>
        <p:grpSpPr>
          <a:xfrm>
            <a:off x="802969" y="4286143"/>
            <a:ext cx="5761822" cy="1977417"/>
            <a:chOff x="802969" y="4286143"/>
            <a:chExt cx="5761822" cy="1836657"/>
          </a:xfrm>
        </p:grpSpPr>
        <p:cxnSp>
          <p:nvCxnSpPr>
            <p:cNvPr id="790" name="Google Shape;790;p38"/>
            <p:cNvCxnSpPr/>
            <p:nvPr/>
          </p:nvCxnSpPr>
          <p:spPr>
            <a:xfrm>
              <a:off x="802969" y="4616648"/>
              <a:ext cx="0" cy="1506152"/>
            </a:xfrm>
            <a:prstGeom prst="straightConnector1">
              <a:avLst/>
            </a:prstGeom>
            <a:noFill/>
            <a:ln cap="flat" cmpd="sng" w="15875">
              <a:solidFill>
                <a:srgbClr val="F1633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1" name="Google Shape;791;p38"/>
            <p:cNvCxnSpPr/>
            <p:nvPr/>
          </p:nvCxnSpPr>
          <p:spPr>
            <a:xfrm>
              <a:off x="3226680" y="4286143"/>
              <a:ext cx="0" cy="1836657"/>
            </a:xfrm>
            <a:prstGeom prst="straightConnector1">
              <a:avLst/>
            </a:prstGeom>
            <a:noFill/>
            <a:ln cap="flat" cmpd="sng" w="15875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92" name="Google Shape;792;p38"/>
            <p:cNvCxnSpPr/>
            <p:nvPr/>
          </p:nvCxnSpPr>
          <p:spPr>
            <a:xfrm>
              <a:off x="6564791" y="4286143"/>
              <a:ext cx="0" cy="1836657"/>
            </a:xfrm>
            <a:prstGeom prst="straightConnector1">
              <a:avLst/>
            </a:prstGeom>
            <a:noFill/>
            <a:ln cap="flat" cmpd="sng" w="15875">
              <a:solidFill>
                <a:srgbClr val="114E8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93" name="Google Shape;793;p3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4" name="Google Shape;79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6680" y="2946883"/>
            <a:ext cx="455351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38"/>
          <p:cNvSpPr txBox="1"/>
          <p:nvPr/>
        </p:nvSpPr>
        <p:spPr>
          <a:xfrm>
            <a:off x="757642" y="6384718"/>
            <a:ext cx="3308315" cy="2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Даты могут уточняться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6"/>
          <p:cNvSpPr txBox="1"/>
          <p:nvPr>
            <p:ph type="title"/>
          </p:nvPr>
        </p:nvSpPr>
        <p:spPr>
          <a:xfrm>
            <a:off x="4076240" y="1021298"/>
            <a:ext cx="4966465" cy="554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Будьте в курсе событий</a:t>
            </a:r>
            <a:endParaRPr/>
          </a:p>
        </p:txBody>
      </p:sp>
      <p:sp>
        <p:nvSpPr>
          <p:cNvPr id="801" name="Google Shape;801;p76"/>
          <p:cNvSpPr txBox="1"/>
          <p:nvPr/>
        </p:nvSpPr>
        <p:spPr>
          <a:xfrm>
            <a:off x="4076240" y="1775148"/>
            <a:ext cx="473248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Подпишитесь на </a:t>
            </a: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лист рассылки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0"/>
                  </a:ext>
                </a:extLst>
              </a:rPr>
              <a:t>, отправив письмо на адрес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  <a:extLst>
                  <a:ext uri="http://customooxmlschemas.google.com/">
                    <go:slidesCustomData xmlns:go="http://customooxmlschemas.google.com/" textRoundtripDataId="21"/>
                  </a:ext>
                </a:extLst>
              </a:rPr>
              <a:t>nextroundinfo@icann.org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Запросы общего характера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globalsupport@icann.org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Новости</a:t>
            </a:r>
            <a:r>
              <a:rPr b="0" i="0" lang="en-US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https://newgtldprogram.icann.org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802" name="Google Shape;802;p76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803" name="Google Shape;803;p76"/>
            <p:cNvSpPr/>
            <p:nvPr/>
          </p:nvSpPr>
          <p:spPr>
            <a:xfrm>
              <a:off x="1327175" y="1071446"/>
              <a:ext cx="2068169" cy="4559810"/>
            </a:xfrm>
            <a:prstGeom prst="roundRect">
              <a:avLst>
                <a:gd fmla="val 10262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254000" rotWithShape="0" algn="tl" dir="2700000" dist="635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4" name="Google Shape;804;p7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5" name="Google Shape;805;p76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77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811" name="Google Shape;811;p77"/>
            <p:cNvSpPr/>
            <p:nvPr/>
          </p:nvSpPr>
          <p:spPr>
            <a:xfrm>
              <a:off x="1335488" y="1079759"/>
              <a:ext cx="2068169" cy="4559810"/>
            </a:xfrm>
            <a:prstGeom prst="roundRect">
              <a:avLst>
                <a:gd fmla="val 10262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254000" rotWithShape="0" algn="tl" dir="2700000" dist="63500">
                <a:srgbClr val="000000">
                  <a:alpha val="28627"/>
                </a:srgbClr>
              </a:outerShdw>
            </a:effectLst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2" name="Google Shape;812;p7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77"/>
          <p:cNvSpPr txBox="1"/>
          <p:nvPr>
            <p:ph type="title"/>
          </p:nvPr>
        </p:nvSpPr>
        <p:spPr>
          <a:xfrm>
            <a:off x="4076241" y="1021298"/>
            <a:ext cx="4660136" cy="950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Полезные ресурсы для кандидатов на поддержку</a:t>
            </a:r>
            <a:endParaRPr/>
          </a:p>
        </p:txBody>
      </p:sp>
      <p:sp>
        <p:nvSpPr>
          <p:cNvPr id="814" name="Google Shape;814;p77"/>
          <p:cNvSpPr txBox="1"/>
          <p:nvPr/>
        </p:nvSpPr>
        <p:spPr>
          <a:xfrm>
            <a:off x="4076241" y="2204806"/>
            <a:ext cx="4752799" cy="3163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Сайт Программы поддержки кандидатов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Руководство по Программе поддержки кандидатов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Вики-страница группы IRT по Программе поддержки кандидатов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Справочная информация о Программе поддержки кандидатов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Примеры использования </a:t>
            </a: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gTLD</a:t>
            </a:r>
            <a:endParaRPr/>
          </a:p>
        </p:txBody>
      </p:sp>
      <p:sp>
        <p:nvSpPr>
          <p:cNvPr id="815" name="Google Shape;815;p77"/>
          <p:cNvSpPr txBox="1"/>
          <p:nvPr/>
        </p:nvSpPr>
        <p:spPr>
          <a:xfrm>
            <a:off x="3921760" y="318207"/>
            <a:ext cx="438410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ВЗАИМОДЕЙСТВИЕ</a:t>
            </a:r>
            <a:endParaRPr/>
          </a:p>
        </p:txBody>
      </p:sp>
      <p:sp>
        <p:nvSpPr>
          <p:cNvPr id="816" name="Google Shape;816;p77"/>
          <p:cNvSpPr txBox="1"/>
          <p:nvPr/>
        </p:nvSpPr>
        <p:spPr>
          <a:xfrm>
            <a:off x="4076241" y="5364265"/>
            <a:ext cx="4044000" cy="472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b="0" i="0" lang="en-US" sz="1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Курсы на платформе ICANN Learn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5"/>
          <p:cNvSpPr txBox="1"/>
          <p:nvPr>
            <p:ph type="title"/>
          </p:nvPr>
        </p:nvSpPr>
        <p:spPr>
          <a:xfrm>
            <a:off x="320041" y="275167"/>
            <a:ext cx="86999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Взаимодействуйте с ICANN — программы Fellowship и NextGen  </a:t>
            </a:r>
            <a:endParaRPr/>
          </a:p>
        </p:txBody>
      </p:sp>
      <p:sp>
        <p:nvSpPr>
          <p:cNvPr id="822" name="Google Shape;822;p35"/>
          <p:cNvSpPr txBox="1"/>
          <p:nvPr>
            <p:ph idx="1" type="body"/>
          </p:nvPr>
        </p:nvSpPr>
        <p:spPr>
          <a:xfrm>
            <a:off x="320675" y="1318686"/>
            <a:ext cx="8450746" cy="46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93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Цель программы Fellowship ICANN – повышение разнообразия участников мультистейкхолдерной модели через создание возможностей для выходцев из сообществ с недостаточным уровнем обеспеченности услугами и из недостаточно представленных групп, желающих стать активными участниками сообщества ICANN.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/>
              <a:t>Подайте заявку на участие в программе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ICANN Fellowship</a:t>
            </a:r>
            <a:r>
              <a:rPr lang="en-US"/>
              <a:t>. </a:t>
            </a:r>
            <a:endParaRPr/>
          </a:p>
          <a:p>
            <a:pPr indent="-7493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Merriweather Sans"/>
              <a:buChar char="*"/>
            </a:pPr>
            <a:r>
              <a:rPr lang="en-US" sz="1800"/>
              <a:t>Корпорация ICANN ищет представителей следующего поколения, желающих активно взаимодействовать с региональными сообществами и заниматься формированием будущей глобальной политики в отношении интернета. В ICANN ни на день не прекращается работа </a:t>
            </a:r>
            <a:br>
              <a:rPr lang="en-US" sz="1800"/>
            </a:br>
            <a:r>
              <a:rPr lang="en-US" sz="1800"/>
              <a:t>над важными вопросами.  </a:t>
            </a:r>
            <a:endParaRPr/>
          </a:p>
          <a:p>
            <a:pPr indent="-182880" lvl="1" marL="5486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/>
              <a:t>Подайте заявку на участие в программе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ICANN NextGen</a:t>
            </a:r>
            <a:r>
              <a:rPr lang="en-US"/>
              <a:t>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4"/>
          <p:cNvSpPr txBox="1"/>
          <p:nvPr>
            <p:ph type="title"/>
          </p:nvPr>
        </p:nvSpPr>
        <p:spPr>
          <a:xfrm>
            <a:off x="320041" y="275167"/>
            <a:ext cx="816355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400"/>
              <a:t>Примите участие в работе над универсальным принятием!</a:t>
            </a:r>
            <a:endParaRPr/>
          </a:p>
        </p:txBody>
      </p:sp>
      <p:sp>
        <p:nvSpPr>
          <p:cNvPr id="828" name="Google Shape;828;p34"/>
          <p:cNvSpPr/>
          <p:nvPr/>
        </p:nvSpPr>
        <p:spPr>
          <a:xfrm>
            <a:off x="6317623" y="1541463"/>
            <a:ext cx="2826378" cy="2927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274300" spcFirstLastPara="1" rIns="2743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Информация </a:t>
            </a:r>
            <a:b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 последние события в Группе управления по универсальному принятию: </a:t>
            </a:r>
            <a:r>
              <a:rPr b="0" i="0" lang="en-US" sz="18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www.uasg.tech </a:t>
            </a:r>
            <a:endParaRPr/>
          </a:p>
        </p:txBody>
      </p:sp>
      <p:sp>
        <p:nvSpPr>
          <p:cNvPr id="829" name="Google Shape;829;p34"/>
          <p:cNvSpPr txBox="1"/>
          <p:nvPr/>
        </p:nvSpPr>
        <p:spPr>
          <a:xfrm>
            <a:off x="320675" y="1318687"/>
            <a:ext cx="5734685" cy="37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Для получения дополнительных сведений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 универсальном принятии обратитесь по следующим адресам электронной почты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info@uasg.tech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или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UAProgram@icann.org</a:t>
            </a: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Все документы и материалы, посвященные универсальному принятию, представлены здесь: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https://uasg.tech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https://icann.org/ua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Следите за работой UASG в социальных медиа, используя хэштег #Internet4All</a:t>
            </a:r>
            <a:endParaRPr/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30" name="Google Shape;830;p34"/>
          <p:cNvSpPr txBox="1"/>
          <p:nvPr/>
        </p:nvSpPr>
        <p:spPr>
          <a:xfrm>
            <a:off x="767254" y="5197367"/>
            <a:ext cx="72627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Twitter: @UASGTech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LinkedIn: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7"/>
              </a:rPr>
              <a:t>https://www.linkedin.com/company/uasgtech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Facebook: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8"/>
              </a:rPr>
              <a:t>https://www.facebook.com/uasgtech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320041" y="275167"/>
            <a:ext cx="85032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500"/>
              <a:t>Развитие доменов верхнего уровня (TLD) и DNS</a:t>
            </a:r>
            <a:endParaRPr/>
          </a:p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320041" y="942187"/>
            <a:ext cx="8450746" cy="564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прошлом </a:t>
            </a:r>
            <a:r>
              <a:rPr lang="en-US" sz="160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домены верхнего уровня</a:t>
            </a:r>
            <a:r>
              <a:rPr lang="en-US" sz="1600"/>
              <a:t> (TLD) в основном состояли из двух или трех букв латинского алфавита от a до z (например, .com, .org).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Развитие системы DNS привело к созданию более современных и длинных TLD. </a:t>
            </a:r>
            <a:br>
              <a:rPr lang="en-US" sz="1600"/>
            </a:br>
            <a:r>
              <a:rPr lang="en-US" sz="1600"/>
              <a:t>В настоящее время существует около 1200 новых gTLD, которые представляют бренды, сообщества и географические регионы (например, .photography, .london).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/>
              <a:t>В состав этих новых TLD также входят интернационализированные доменные имена (IDN-домены) на местных языках и алфавитах, например «.例子» и «مثال.» (слово «пример» на китайском и арабском языках).</a:t>
            </a:r>
            <a:endParaRPr/>
          </a:p>
          <a:p>
            <a:pPr indent="-182879" lvl="1" marL="7315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*"/>
            </a:pPr>
            <a:r>
              <a:rPr lang="en-US" sz="1400"/>
              <a:t>Другие метки в доменном имени также могут быть интернационализированы, </a:t>
            </a:r>
            <a:br>
              <a:rPr lang="en-US" sz="1400"/>
            </a:br>
            <a:r>
              <a:rPr lang="en-US" sz="1400"/>
              <a:t>что позволяет использовать доменное имя полностью на местном языке и алфавите. </a:t>
            </a:r>
            <a:r>
              <a:rPr lang="en-US" sz="14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IDN-домены отделены от контента в интернете, который также может быть многоязычным.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600"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Следующий раунд приема заявок на gTLD </a:t>
            </a:r>
            <a:r>
              <a:rPr b="0" i="0" lang="en-US" sz="1600">
                <a:solidFill>
                  <a:srgbClr val="1D1C1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приведет к дальнейшему расширению DNS и предоставит новые возможности очередному миллиарду пользователей, ожидающих доступа к более многоязычному и инклюзивному интернету на своем родном языке или алфавите</a:t>
            </a:r>
            <a:r>
              <a:rPr b="0" i="0" lang="en-US" sz="16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600"/>
          </a:p>
          <a:p>
            <a:pPr indent="0" lvl="0" marL="9144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Национальные IDN-домены верхнего уровня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320675" y="1318686"/>
            <a:ext cx="8450746" cy="501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Всего существует 61 IDN-домен ccTLD, делегированный для 42 стран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и территорий.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Հայ   البحرين  বাংলা  бел  бг  中国  中國  مصر  გე  ελ  ישראל  भारत  ભારત  இந்தியா ഭാരതം  한국  ລາວ  мкд</a:t>
            </a:r>
            <a:endParaRPr/>
          </a:p>
          <a:p>
            <a:pPr indent="-85725" lvl="1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288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Полный список представлен здесь: </a:t>
            </a:r>
            <a:r>
              <a:rPr b="0" i="0" lang="en-US" sz="1800" u="sng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https://www.icann.org/resources/pages/fast-track-2012-02-25-en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/>
          </a:p>
          <a:p>
            <a:pPr indent="0" lvl="0" marL="9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/>
              <a:t>IDN-домены общего пользования верхнего уровня (gTLD)</a:t>
            </a:r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351" y="1482854"/>
            <a:ext cx="6787297" cy="3670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 txBox="1"/>
          <p:nvPr/>
        </p:nvSpPr>
        <p:spPr>
          <a:xfrm>
            <a:off x="1503485" y="5440757"/>
            <a:ext cx="6137031" cy="477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Делегированы 90 IDN-доменов gTLD.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320041" y="275167"/>
            <a:ext cx="84513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Open Sans"/>
              <a:buNone/>
            </a:pPr>
            <a:r>
              <a:rPr lang="en-US" sz="2800"/>
              <a:t>Развитие адресов электронной почты</a:t>
            </a:r>
            <a:endParaRPr/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320675" y="1318686"/>
            <a:ext cx="8450746" cy="5015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Первоначально адреса электронной почты на местных языках </a:t>
            </a:r>
            <a:br>
              <a:rPr lang="en-US" sz="1800"/>
            </a:br>
            <a:r>
              <a:rPr lang="en-US" sz="1800"/>
              <a:t>и алфавитах также были недоступны. 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Интернационализация адреса электронной почты (EAI) устраняет это ограничение и позволяет использовать такие адреса.</a:t>
            </a:r>
            <a:endParaRPr/>
          </a:p>
          <a:p>
            <a:pPr indent="0" lvl="0" marL="9144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Char char="*"/>
            </a:pPr>
            <a:r>
              <a:rPr lang="en-US" sz="1800"/>
              <a:t>Интернационализированные </a:t>
            </a:r>
            <a:r>
              <a:rPr lang="en-US" sz="18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адреса</a:t>
            </a:r>
            <a:r>
              <a:rPr lang="en-US" sz="1800"/>
              <a:t> электронной почты не связаны </a:t>
            </a:r>
            <a:br>
              <a:rPr lang="en-US" sz="1800"/>
            </a:br>
            <a:r>
              <a:rPr lang="en-US" sz="1800"/>
              <a:t>с текстом в теле письма.</a:t>
            </a:r>
            <a:endParaRPr/>
          </a:p>
          <a:p>
            <a:pPr indent="-85725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530"/>
              <a:buFont typeface="Merriweather Sans"/>
              <a:buNone/>
            </a:pPr>
            <a:r>
              <a:t/>
            </a:r>
            <a:endParaRPr sz="1800"/>
          </a:p>
          <a:p>
            <a:pPr indent="-107315" lvl="3" marL="109728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/>
          <p:nvPr>
            <p:ph type="title"/>
          </p:nvPr>
        </p:nvSpPr>
        <p:spPr>
          <a:xfrm>
            <a:off x="320040" y="275167"/>
            <a:ext cx="844150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"/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Примеры IDN-доменов</a:t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288751" y="1443796"/>
            <a:ext cx="6791318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77813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համընդհանուր-ընկալում-թեստ.հայ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ଯୁନିଭରସାଲ-ଏକସେପ୍ଟନ୍ସ-ଟେଷ୍ଟ.ଭାରତ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უნივერსალური-თავსობადობის-ტესტი.გე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다국어도메인이용환경테스트.한국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സാർവത്രിക-സ്വീകാര്യതാ-പരിശോധന.ഭാരതം</a:t>
            </a:r>
            <a:endParaRPr/>
          </a:p>
          <a:p>
            <a:pPr indent="-277813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تجربة-القبول-الشامل.موريتانيا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7318243" y="1443796"/>
            <a:ext cx="1624790" cy="4929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армянский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ория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грузинский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корейский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малаялам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арабский</a:t>
            </a:r>
            <a:b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ASG">
      <a:dk1>
        <a:srgbClr val="000000"/>
      </a:dk1>
      <a:lt1>
        <a:srgbClr val="FAFAFA"/>
      </a:lt1>
      <a:dk2>
        <a:srgbClr val="000000"/>
      </a:dk2>
      <a:lt2>
        <a:srgbClr val="FAFAFA"/>
      </a:lt2>
      <a:accent1>
        <a:srgbClr val="FF9E1B"/>
      </a:accent1>
      <a:accent2>
        <a:srgbClr val="707372"/>
      </a:accent2>
      <a:accent3>
        <a:srgbClr val="D57800"/>
      </a:accent3>
      <a:accent4>
        <a:srgbClr val="B2B4B2"/>
      </a:accent4>
      <a:accent5>
        <a:srgbClr val="FFC56E"/>
      </a:accent5>
      <a:accent6>
        <a:srgbClr val="FFFFFF"/>
      </a:accent6>
      <a:hlink>
        <a:srgbClr val="FF9E1B"/>
      </a:hlink>
      <a:folHlink>
        <a:srgbClr val="7073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2016-03-09T19:41:20Z</dcterms:created>
  <dc:creator>Nicole Davenport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5152F833-0206-448E-929A-D270C76517CE</vt:lpwstr>
  </property>
  <property fmtid="{D5CDD505-2E9C-101B-9397-08002B2CF9AE}" pid="3" name="ArticulatePath">
    <vt:lpwstr>UA-Day-Awareness-2hr-2025-LSPrep-updated-ru</vt:lpwstr>
  </property>
</Properties>
</file>