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Lst>
  <p:sldSz cy="6858000" cx="9144000"/>
  <p:notesSz cx="6858000" cy="9144000"/>
  <p:embeddedFontLst>
    <p:embeddedFont>
      <p:font typeface="Noto Sans"/>
      <p:regular r:id="rId51"/>
      <p:bold r:id="rId52"/>
      <p:italic r:id="rId53"/>
      <p:boldItalic r:id="rId54"/>
    </p:embeddedFont>
    <p:embeddedFont>
      <p:font typeface="Noto Sans Light"/>
      <p:regular r:id="rId55"/>
      <p:bold r:id="rId56"/>
      <p:italic r:id="rId57"/>
      <p:boldItalic r:id="rId58"/>
    </p:embeddedFont>
    <p:embeddedFont>
      <p:font typeface="Open Sans Light"/>
      <p:regular r:id="rId59"/>
      <p:bold r:id="rId60"/>
      <p:italic r:id="rId61"/>
      <p:boldItalic r:id="rId62"/>
    </p:embeddedFont>
    <p:embeddedFont>
      <p:font typeface="Open Sans"/>
      <p:regular r:id="rId63"/>
      <p:bold r:id="rId64"/>
      <p:italic r:id="rId65"/>
      <p:boldItalic r:id="rId6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851">
          <p15:clr>
            <a:srgbClr val="A4A3A4"/>
          </p15:clr>
        </p15:guide>
        <p15:guide id="2" pos="242">
          <p15:clr>
            <a:srgbClr val="A4A3A4"/>
          </p15:clr>
        </p15:guide>
      </p15:sldGuideLst>
    </p:ext>
    <p:ext uri="GoogleSlidesCustomDataVersion2">
      <go:slidesCustomData xmlns:go="http://customooxmlschemas.google.com/" r:id="rId67" roundtripDataSignature="AMtx7mjNOSnqwWPoBL/cokCsrISPBvWKh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0FA6214-B934-4DC2-87A3-810A99DE9E23}">
  <a:tblStyle styleId="{70FA6214-B934-4DC2-87A3-810A99DE9E23}" styleName="Table_0">
    <a:wholeTbl>
      <a:tcTxStyle b="off" i="off">
        <a:font>
          <a:latin typeface="Times New Roman"/>
          <a:ea typeface="Times New Roman"/>
          <a:cs typeface="Times New Roman"/>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FEFE7"/>
          </a:solidFill>
        </a:fill>
      </a:tcStyle>
    </a:wholeTbl>
    <a:band1H>
      <a:tcTxStyle b="off" i="off"/>
      <a:tcStyle>
        <a:fill>
          <a:solidFill>
            <a:srgbClr val="FFDECB"/>
          </a:solidFill>
        </a:fill>
      </a:tcStyle>
    </a:band1H>
    <a:band2H>
      <a:tcTxStyle b="off" i="off"/>
    </a:band2H>
    <a:band1V>
      <a:tcTxStyle b="off" i="off"/>
      <a:tcStyle>
        <a:fill>
          <a:solidFill>
            <a:srgbClr val="FFDECB"/>
          </a:solidFill>
        </a:fill>
      </a:tcStyle>
    </a:band1V>
    <a:band2V>
      <a:tcTxStyle b="off" i="off"/>
    </a:band2V>
    <a:lastCol>
      <a:tcTxStyle b="on" i="off">
        <a:font>
          <a:latin typeface="Times New Roman"/>
          <a:ea typeface="Times New Roman"/>
          <a:cs typeface="Times New Roman"/>
        </a:font>
        <a:schemeClr val="lt1"/>
      </a:tcTxStyle>
      <a:tcStyle>
        <a:fill>
          <a:solidFill>
            <a:schemeClr val="accent1"/>
          </a:solidFill>
        </a:fill>
      </a:tcStyle>
    </a:lastCol>
    <a:firstCol>
      <a:tcTxStyle b="on" i="off">
        <a:font>
          <a:latin typeface="Times New Roman"/>
          <a:ea typeface="Times New Roman"/>
          <a:cs typeface="Times New Roman"/>
        </a:font>
        <a:schemeClr val="lt1"/>
      </a:tcTxStyle>
      <a:tcStyle>
        <a:fill>
          <a:solidFill>
            <a:schemeClr val="accent1"/>
          </a:solidFill>
        </a:fill>
      </a:tcStyle>
    </a:firstCol>
    <a:lastRow>
      <a:tcTxStyle b="on" i="off">
        <a:font>
          <a:latin typeface="Times New Roman"/>
          <a:ea typeface="Times New Roman"/>
          <a:cs typeface="Times New Roman"/>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b="off" i="off"/>
    </a:seCell>
    <a:swCell>
      <a:tcTxStyle b="off" i="off"/>
    </a:swCell>
    <a:firstRow>
      <a:tcTxStyle b="on" i="off">
        <a:font>
          <a:latin typeface="Times New Roman"/>
          <a:ea typeface="Times New Roman"/>
          <a:cs typeface="Times New Roman"/>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851" orient="horz"/>
        <p:guide pos="24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OpenSansLight-boldItalic.fntdata"/><Relationship Id="rId61" Type="http://schemas.openxmlformats.org/officeDocument/2006/relationships/font" Target="fonts/OpenSansLight-italic.fntdata"/><Relationship Id="rId20" Type="http://schemas.openxmlformats.org/officeDocument/2006/relationships/slide" Target="slides/slide14.xml"/><Relationship Id="rId64" Type="http://schemas.openxmlformats.org/officeDocument/2006/relationships/font" Target="fonts/OpenSans-bold.fntdata"/><Relationship Id="rId63" Type="http://schemas.openxmlformats.org/officeDocument/2006/relationships/font" Target="fonts/OpenSans-regular.fntdata"/><Relationship Id="rId22" Type="http://schemas.openxmlformats.org/officeDocument/2006/relationships/slide" Target="slides/slide16.xml"/><Relationship Id="rId66" Type="http://schemas.openxmlformats.org/officeDocument/2006/relationships/font" Target="fonts/OpenSans-boldItalic.fntdata"/><Relationship Id="rId21" Type="http://schemas.openxmlformats.org/officeDocument/2006/relationships/slide" Target="slides/slide15.xml"/><Relationship Id="rId65" Type="http://schemas.openxmlformats.org/officeDocument/2006/relationships/font" Target="fonts/OpenSans-italic.fntdata"/><Relationship Id="rId24" Type="http://schemas.openxmlformats.org/officeDocument/2006/relationships/slide" Target="slides/slide18.xml"/><Relationship Id="rId23" Type="http://schemas.openxmlformats.org/officeDocument/2006/relationships/slide" Target="slides/slide17.xml"/><Relationship Id="rId67" Type="http://customschemas.google.com/relationships/presentationmetadata" Target="metadata"/><Relationship Id="rId60" Type="http://schemas.openxmlformats.org/officeDocument/2006/relationships/font" Target="fonts/OpenSansLight-bold.fntdata"/><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font" Target="fonts/NotoSans-regular.fntdata"/><Relationship Id="rId50" Type="http://schemas.openxmlformats.org/officeDocument/2006/relationships/slide" Target="slides/slide44.xml"/><Relationship Id="rId53" Type="http://schemas.openxmlformats.org/officeDocument/2006/relationships/font" Target="fonts/NotoSans-italic.fntdata"/><Relationship Id="rId52" Type="http://schemas.openxmlformats.org/officeDocument/2006/relationships/font" Target="fonts/NotoSans-bold.fntdata"/><Relationship Id="rId11" Type="http://schemas.openxmlformats.org/officeDocument/2006/relationships/slide" Target="slides/slide5.xml"/><Relationship Id="rId55" Type="http://schemas.openxmlformats.org/officeDocument/2006/relationships/font" Target="fonts/NotoSansLight-regular.fntdata"/><Relationship Id="rId10" Type="http://schemas.openxmlformats.org/officeDocument/2006/relationships/slide" Target="slides/slide4.xml"/><Relationship Id="rId54" Type="http://schemas.openxmlformats.org/officeDocument/2006/relationships/font" Target="fonts/NotoSans-boldItalic.fntdata"/><Relationship Id="rId13" Type="http://schemas.openxmlformats.org/officeDocument/2006/relationships/slide" Target="slides/slide7.xml"/><Relationship Id="rId57" Type="http://schemas.openxmlformats.org/officeDocument/2006/relationships/font" Target="fonts/NotoSansLight-italic.fntdata"/><Relationship Id="rId12" Type="http://schemas.openxmlformats.org/officeDocument/2006/relationships/slide" Target="slides/slide6.xml"/><Relationship Id="rId56" Type="http://schemas.openxmlformats.org/officeDocument/2006/relationships/font" Target="fonts/NotoSansLight-bold.fntdata"/><Relationship Id="rId15" Type="http://schemas.openxmlformats.org/officeDocument/2006/relationships/slide" Target="slides/slide9.xml"/><Relationship Id="rId59" Type="http://schemas.openxmlformats.org/officeDocument/2006/relationships/font" Target="fonts/OpenSansLight-regular.fntdata"/><Relationship Id="rId14" Type="http://schemas.openxmlformats.org/officeDocument/2006/relationships/slide" Target="slides/slide8.xml"/><Relationship Id="rId58" Type="http://schemas.openxmlformats.org/officeDocument/2006/relationships/font" Target="fonts/NotoSansLight-boldItalic.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5763-444E-827F-9B8434F24B5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5763-444E-827F-9B8434F24B5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5763-444E-827F-9B8434F24B5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5763-444E-827F-9B8434F24B5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5763-444E-827F-9B8434F24B5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5763-444E-827F-9B8434F24B52}"/>
              </c:ext>
            </c:extLst>
          </c:dPt>
          <c:dLbls>
            <c:dLbl>
              <c:idx val="0"/>
              <c:dLblPos val="inEnd"/>
              <c:showLegendKey val="0"/>
              <c:showVal val="0"/>
              <c:showCatName val="1"/>
              <c:showSerName val="0"/>
              <c:showPercent val="1"/>
              <c:showBubbleSize val="0"/>
              <c:extLst>
                <c:ext xmlns:c15="http://schemas.microsoft.com/office/drawing/2012/chart" uri="{CE6537A1-D6FC-4f65-9D91-7224C49458BB}">
                  <c15:layout>
                    <c:manualLayout>
                      <c:w val="0.21828565272649622"/>
                      <c:h val="0.21127944203064256"/>
                    </c:manualLayout>
                  </c15:layout>
                </c:ext>
                <c:ext xmlns:c16="http://schemas.microsoft.com/office/drawing/2014/chart" uri="{C3380CC4-5D6E-409C-BE32-E72D297353CC}">
                  <c16:uniqueId val="{00000001-5763-444E-827F-9B8434F24B52}"/>
                </c:ext>
              </c:extLst>
            </c:dLbl>
            <c:spPr>
              <a:noFill/>
              <a:ln>
                <a:noFill/>
              </a:ln>
              <a:effectLst/>
            </c:spPr>
            <c:txPr>
              <a:bodyPr rot="0" spcFirstLastPara="1" vertOverflow="ellipsis" vert="horz" wrap="square" anchor="ctr" anchorCtr="1"/>
              <a:lstStyle/>
              <a:p>
                <a:pPr>
                  <a:defRPr sz="900" b="1" i="0" u="none" strike="noStrike" kern="1200" baseline="0">
                    <a:solidFill>
                      <a:schemeClr val="lt1"/>
                    </a:solidFill>
                    <a:latin typeface="Source Sans Pro" panose="020B0503030403020204" pitchFamily="34" charset="0"/>
                    <a:ea typeface="Noto Sans CJK SC Regular" panose="020B0500000000000000" pitchFamily="34" charset="-122"/>
                    <a:cs typeface="+mn-cs"/>
                    <a:sym typeface="Source Sans Pro Light" panose="020B0403030403020204" pitchFamily="34" charset="0"/>
                  </a:defRPr>
                </a:pPr>
                <a:endParaRPr lang="en-TR"/>
              </a:p>
            </c:txPr>
            <c:dLblPos val="inEnd"/>
            <c:showLegendKey val="0"/>
            <c:showVal val="0"/>
            <c:showCatName val="1"/>
            <c:showSerName val="0"/>
            <c:showPercent val="1"/>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Sheet1!$B$21:$B$26</c:f>
              <c:strCache>
                <c:ptCount val="6"/>
                <c:pt idx="0">
                  <c:v>英语</c:v>
                </c:pt>
                <c:pt idx="1">
                  <c:v>西班牙语</c:v>
                </c:pt>
                <c:pt idx="2">
                  <c:v>德语</c:v>
                </c:pt>
                <c:pt idx="3">
                  <c:v>俄语</c:v>
                </c:pt>
                <c:pt idx="4">
                  <c:v>日语</c:v>
                </c:pt>
                <c:pt idx="5">
                  <c:v>其他</c:v>
                </c:pt>
              </c:strCache>
            </c:strRef>
          </c:cat>
          <c:val>
            <c:numRef>
              <c:f>Sheet1!$C$21:$C$26</c:f>
              <c:numCache>
                <c:formatCode>General</c:formatCode>
                <c:ptCount val="6"/>
                <c:pt idx="0">
                  <c:v>52.1</c:v>
                </c:pt>
                <c:pt idx="1">
                  <c:v>5.5</c:v>
                </c:pt>
                <c:pt idx="2">
                  <c:v>4.8</c:v>
                </c:pt>
                <c:pt idx="3">
                  <c:v>4.5</c:v>
                </c:pt>
                <c:pt idx="4">
                  <c:v>4.3</c:v>
                </c:pt>
                <c:pt idx="5">
                  <c:v>28.8</c:v>
                </c:pt>
              </c:numCache>
            </c:numRef>
          </c:val>
          <c:extLst>
            <c:ext xmlns:c16="http://schemas.microsoft.com/office/drawing/2014/chart" uri="{C3380CC4-5D6E-409C-BE32-E72D297353CC}">
              <c16:uniqueId val="{0000000C-5763-444E-827F-9B8434F24B52}"/>
            </c:ext>
          </c:extLst>
        </c:ser>
        <c:dLbls>
          <c:dLblPos val="inEnd"/>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pattFill prst="dkDnDiag">
      <a:fgClr>
        <a:schemeClr val="lt1">
          <a:lumMod val="95000"/>
        </a:schemeClr>
      </a:fgClr>
      <a:bgClr>
        <a:schemeClr val="lt1"/>
      </a:bgClr>
    </a:pattFill>
    <a:ln w="9525" cap="flat" cmpd="sng" algn="ctr">
      <a:solidFill>
        <a:schemeClr val="dk1">
          <a:lumMod val="15000"/>
          <a:lumOff val="85000"/>
        </a:schemeClr>
      </a:solidFill>
      <a:round/>
    </a:ln>
    <a:effectLst/>
  </c:spPr>
  <c:txPr>
    <a:bodyPr/>
    <a:lstStyle/>
    <a:p>
      <a:pPr>
        <a:lnSpc>
          <a:spcPct val="115000"/>
        </a:lnSpc>
        <a:spcBef>
          <a:spcPts val="0"/>
        </a:spcBef>
        <a:spcAft>
          <a:spcPts val="0"/>
        </a:spcAft>
        <a:defRPr>
          <a:latin typeface="Source Sans Pro Light" panose="020B0403030403020204" pitchFamily="34" charset="0"/>
          <a:ea typeface="Noto Sans CJK SC Light" panose="020B0300000000000000" pitchFamily="34" charset="-122"/>
          <a:sym typeface="Source Sans Pro Light" panose="020B0403030403020204" pitchFamily="34" charset="0"/>
        </a:defRPr>
      </a:pPr>
      <a:endParaRPr lang="en-T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900" kern="1200"/>
  </cs:axisTitle>
  <cs:categoryAxis>
    <cs:lnRef idx="0"/>
    <cs:fillRef idx="0"/>
    <cs:effectRef idx="0"/>
    <cs:fontRef idx="minor">
      <a:schemeClr val="dk1">
        <a:lumMod val="65000"/>
        <a:lumOff val="35000"/>
      </a:schemeClr>
    </cs:fontRef>
    <cs:defRPr sz="900"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900"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900"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18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900"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900" kern="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s.icann.org/en/program-status/statistics" TargetMode="Externa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newgtldprogram.icann.org/en/application-rounds/round2/asp/handbook" TargetMode="Externa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 name="Google Shape;81;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4" name="Google Shape;144;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1" name="Google Shape;151;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p2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8" name="Google Shape;158;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6" name="Google Shape;166;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5" name="Google Shape;175;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1" name="Google Shape;181;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g1f5ee761316_0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7" name="Google Shape;187;g1f5ee761316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0" name="Google Shape;220;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6" name="Google Shape;226;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0" name="Google Shape;90;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2" name="Google Shape;232;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8" name="Google Shape;23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4" name="Google Shape;244;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1" name="Google Shape;251;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 name="Shape 276"/>
        <p:cNvGrpSpPr/>
        <p:nvPr/>
      </p:nvGrpSpPr>
      <p:grpSpPr>
        <a:xfrm>
          <a:off x="0" y="0"/>
          <a:ext cx="0" cy="0"/>
          <a:chOff x="0" y="0"/>
          <a:chExt cx="0" cy="0"/>
        </a:xfrm>
      </p:grpSpPr>
      <p:sp>
        <p:nvSpPr>
          <p:cNvPr id="277" name="Google Shape;277;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8" name="Google Shape;278;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5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1" name="Google Shape;291;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7" name="Google Shape;297;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p4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5" name="Google Shape;305;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4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4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8" name="Shape 98"/>
        <p:cNvGrpSpPr/>
        <p:nvPr/>
      </p:nvGrpSpPr>
      <p:grpSpPr>
        <a:xfrm>
          <a:off x="0" y="0"/>
          <a:ext cx="0" cy="0"/>
          <a:chOff x="0" y="0"/>
          <a:chExt cx="0" cy="0"/>
        </a:xfrm>
      </p:grpSpPr>
      <p:sp>
        <p:nvSpPr>
          <p:cNvPr id="99" name="Google Shape;99;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0" name="Google Shape;100;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0" name="Shape 330"/>
        <p:cNvGrpSpPr/>
        <p:nvPr/>
      </p:nvGrpSpPr>
      <p:grpSpPr>
        <a:xfrm>
          <a:off x="0" y="0"/>
          <a:ext cx="0" cy="0"/>
          <a:chOff x="0" y="0"/>
          <a:chExt cx="0" cy="0"/>
        </a:xfrm>
      </p:grpSpPr>
      <p:sp>
        <p:nvSpPr>
          <p:cNvPr id="331" name="Google Shape;331;p4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2" name="Google Shape;332;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0" name="Shape 340"/>
        <p:cNvGrpSpPr/>
        <p:nvPr/>
      </p:nvGrpSpPr>
      <p:grpSpPr>
        <a:xfrm>
          <a:off x="0" y="0"/>
          <a:ext cx="0" cy="0"/>
          <a:chOff x="0" y="0"/>
          <a:chExt cx="0" cy="0"/>
        </a:xfrm>
      </p:grpSpPr>
      <p:sp>
        <p:nvSpPr>
          <p:cNvPr id="341" name="Google Shape;341;p6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42" name="Google Shape;342;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6" name="Shape 346"/>
        <p:cNvGrpSpPr/>
        <p:nvPr/>
      </p:nvGrpSpPr>
      <p:grpSpPr>
        <a:xfrm>
          <a:off x="0" y="0"/>
          <a:ext cx="0" cy="0"/>
          <a:chOff x="0" y="0"/>
          <a:chExt cx="0" cy="0"/>
        </a:xfrm>
      </p:grpSpPr>
      <p:sp>
        <p:nvSpPr>
          <p:cNvPr id="347" name="Google Shape;347;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1"/>
          </a:p>
        </p:txBody>
      </p:sp>
      <p:sp>
        <p:nvSpPr>
          <p:cNvPr id="348" name="Google Shape;348;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8" name="Shape 358"/>
        <p:cNvGrpSpPr/>
        <p:nvPr/>
      </p:nvGrpSpPr>
      <p:grpSpPr>
        <a:xfrm>
          <a:off x="0" y="0"/>
          <a:ext cx="0" cy="0"/>
          <a:chOff x="0" y="0"/>
          <a:chExt cx="0" cy="0"/>
        </a:xfrm>
      </p:grpSpPr>
      <p:sp>
        <p:nvSpPr>
          <p:cNvPr id="359" name="Google Shape;35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0" name="Google Shape;360;p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互联网最初只有少数几个 gTLD。您最熟悉的可能是 .com、.org 或 .net。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随着互联网的发展，gTLD 的数量也在增加。ICANN 于 2012 年启动了新 gTLD 项目，鼓励域名行业的创新、竞争和消费者选择。  截至 2021 年 3 月底，gTLD 数量已超过 </a:t>
            </a:r>
            <a:r>
              <a:rPr lang="en-US" u="sng">
                <a:solidFill>
                  <a:srgbClr val="1155CC"/>
                </a:solidFill>
                <a:hlinkClick r:id="rId2">
                  <a:extLst>
                    <a:ext uri="{A12FA001-AC4F-418D-AE19-62706E023703}">
                      <ahyp:hlinkClr val="tx"/>
                    </a:ext>
                  </a:extLst>
                </a:hlinkClick>
              </a:rPr>
              <a:t>1,200 个</a:t>
            </a:r>
            <a:r>
              <a:rPr lang="en-US"/>
              <a:t>。</a:t>
            </a:r>
            <a:endParaRPr/>
          </a:p>
        </p:txBody>
      </p:sp>
      <p:sp>
        <p:nvSpPr>
          <p:cNvPr id="361" name="Google Shape;361;p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1" name="Google Shape;391;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rgbClr val="000000"/>
              </a:buClr>
              <a:buSzPts val="1400"/>
              <a:buFont typeface="Arial"/>
              <a:buNone/>
            </a:pPr>
            <a:r>
              <a:rPr lang="en-US"/>
              <a:t>新 gTLD 旨在为消费者提供更多选择，并且能够以许多创新方式使用。例如，一些品牌正在将 TLD 作内部使用，让他们的员工和技术团队能够建立安全网络空间。</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.bank</a:t>
            </a:r>
            <a:r>
              <a:rPr lang="en-US"/>
              <a:t> 仅为金融行业提供服务，并提供安全、可靠、易于识别的网上地址，从而增强人们对网上银行系统的信任。</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b="1" lang="en-US"/>
              <a:t>.nyc</a:t>
            </a:r>
            <a:r>
              <a:rPr lang="en-US"/>
              <a:t> 的创建是为了展示观点、人员和企业的多样性，展示出纽约这座城市的活力。</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另一方面，</a:t>
            </a:r>
            <a:r>
              <a:rPr b="1" lang="en-US"/>
              <a:t>.new</a:t>
            </a:r>
            <a:r>
              <a:rPr lang="en-US"/>
              <a:t> 只能用来创建一个新任务，比如打开一个新的 Google Doc 或一个新的 Spotify 播放列表。</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gTLD 可以代表文化、品牌、地理区域、社群、特殊利益等（例如 .community、.london、.sport）。</a:t>
            </a:r>
            <a:endParaRPr/>
          </a:p>
          <a:p>
            <a:pPr indent="0" lvl="0" marL="0" rtl="0" algn="l">
              <a:lnSpc>
                <a:spcPct val="100000"/>
              </a:lnSpc>
              <a:spcBef>
                <a:spcPts val="0"/>
              </a:spcBef>
              <a:spcAft>
                <a:spcPts val="0"/>
              </a:spcAft>
              <a:buSzPts val="1400"/>
              <a:buNone/>
            </a:pPr>
            <a:r>
              <a:t/>
            </a:r>
            <a:endParaRPr/>
          </a:p>
        </p:txBody>
      </p:sp>
      <p:sp>
        <p:nvSpPr>
          <p:cNvPr id="392" name="Google Shape;392;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9" name="Google Shape;429;p6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solidFill>
                  <a:srgbClr val="0B181B"/>
                </a:solidFill>
              </a:rPr>
              <a:t>对于企业来说，gTLD 是一个品牌塑造的机会。这种机会几乎没有限制，无论单个企业、商业组织还是整个行业，都可以在互联网上为自己贴上独一无二的标签。 </a:t>
            </a:r>
            <a:endParaRPr/>
          </a:p>
          <a:p>
            <a:pPr indent="0" lvl="0" marL="0" rtl="0" algn="l">
              <a:lnSpc>
                <a:spcPct val="100000"/>
              </a:lnSpc>
              <a:spcBef>
                <a:spcPts val="0"/>
              </a:spcBef>
              <a:spcAft>
                <a:spcPts val="0"/>
              </a:spcAft>
              <a:buSzPts val="1400"/>
              <a:buNone/>
            </a:pPr>
            <a:r>
              <a:t/>
            </a:r>
            <a:endParaRPr>
              <a:solidFill>
                <a:srgbClr val="0B181B"/>
              </a:solidFill>
            </a:endParaRPr>
          </a:p>
          <a:p>
            <a:pPr indent="0" lvl="0" marL="0" rtl="0" algn="l">
              <a:lnSpc>
                <a:spcPct val="100000"/>
              </a:lnSpc>
              <a:spcBef>
                <a:spcPts val="0"/>
              </a:spcBef>
              <a:spcAft>
                <a:spcPts val="0"/>
              </a:spcAft>
              <a:buSzPts val="1400"/>
              <a:buNone/>
            </a:pPr>
            <a:r>
              <a:rPr lang="en-US">
                <a:solidFill>
                  <a:srgbClr val="0B181B"/>
                </a:solidFill>
              </a:rPr>
              <a:t>新 gTLD 将使人员、企业和社群受益，从土著、宗教或语言社群，到希望用当地文字向客户和选民表达意见的公司和政府，再到散布在世界各地的具有共同爱好或具有某种共性的社群。这些群体和实体都有机会通过新 gTLD 反映其社群、价值观以及地理或文化上的独特之处。</a:t>
            </a:r>
            <a:endParaRPr/>
          </a:p>
        </p:txBody>
      </p:sp>
      <p:sp>
        <p:nvSpPr>
          <p:cNvPr id="430" name="Google Shape;430;p6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1" name="Shape 541"/>
        <p:cNvGrpSpPr/>
        <p:nvPr/>
      </p:nvGrpSpPr>
      <p:grpSpPr>
        <a:xfrm>
          <a:off x="0" y="0"/>
          <a:ext cx="0" cy="0"/>
          <a:chOff x="0" y="0"/>
          <a:chExt cx="0" cy="0"/>
        </a:xfrm>
      </p:grpSpPr>
      <p:sp>
        <p:nvSpPr>
          <p:cNvPr id="542" name="Google Shape;542;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3" name="Google Shape;543;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1"/>
              </a:buClr>
              <a:buSzPts val="1100"/>
              <a:buFont typeface="Arial"/>
              <a:buNone/>
            </a:pPr>
            <a:r>
              <a:rPr lang="en-US" sz="1150">
                <a:solidFill>
                  <a:srgbClr val="1D1C1D"/>
                </a:solidFill>
                <a:latin typeface="Arial"/>
                <a:ea typeface="Arial"/>
                <a:cs typeface="Arial"/>
                <a:sym typeface="Arial"/>
              </a:rPr>
              <a:t>除了拥有一个独特的“标签”或名称外，gTLD 还能带来许多潜在的好处：</a:t>
            </a:r>
            <a:endParaRPr/>
          </a:p>
          <a:p>
            <a:pPr indent="0" lvl="0" marL="0" rtl="0" algn="l">
              <a:lnSpc>
                <a:spcPct val="115000"/>
              </a:lnSpc>
              <a:spcBef>
                <a:spcPts val="0"/>
              </a:spcBef>
              <a:spcAft>
                <a:spcPts val="0"/>
              </a:spcAft>
              <a:buClr>
                <a:schemeClr val="dk1"/>
              </a:buClr>
              <a:buSzPts val="1100"/>
              <a:buFont typeface="Arial"/>
              <a:buNone/>
            </a:pPr>
            <a:r>
              <a:t/>
            </a:r>
            <a:endParaRPr sz="1150">
              <a:solidFill>
                <a:srgbClr val="1D1C1D"/>
              </a:solidFill>
              <a:latin typeface="Arial"/>
              <a:ea typeface="Arial"/>
              <a:cs typeface="Arial"/>
              <a:sym typeface="Arial"/>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增强安全性：RO 能够实施针对该域名量身定制的安全措施，从而降低网络威胁（如网络钓鱼攻击）风险。</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货币化机遇：RO 可以出售 gTLD 下的域名，从而获得潜在收入。</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提高可信度：  gTLD 可以提高品牌在用户心目中的信誉度和可信度。</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品牌控制：gTLD 可让您对自己的品牌拥有更多的线上控制权。</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灵活性和创造性：作为 RO，您可以创建与您的特定利基或行业更相关、更有创意的域名。</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政策管控：虽然有些规则是依据 ICANN 共识性政策制定的，但 RO 通常拥有制定 gTLD 注册政策的自主权，包括谁可以在您的 gTLD 下注册域名以及出于何种目的进行注册。</a:t>
            </a:r>
            <a:endParaRPr/>
          </a:p>
          <a:p>
            <a:pPr indent="-301625" lvl="0" marL="457200" rtl="0" algn="l">
              <a:lnSpc>
                <a:spcPct val="115000"/>
              </a:lnSpc>
              <a:spcBef>
                <a:spcPts val="0"/>
              </a:spcBef>
              <a:spcAft>
                <a:spcPts val="0"/>
              </a:spcAft>
              <a:buClr>
                <a:srgbClr val="1D1C1D"/>
              </a:buClr>
              <a:buSzPts val="1150"/>
              <a:buFont typeface="Arial"/>
              <a:buAutoNum type="arabicPeriod"/>
            </a:pPr>
            <a:r>
              <a:rPr lang="en-US" sz="1150">
                <a:solidFill>
                  <a:srgbClr val="1D1C1D"/>
                </a:solidFill>
                <a:latin typeface="Arial"/>
                <a:ea typeface="Arial"/>
                <a:cs typeface="Arial"/>
                <a:sym typeface="Arial"/>
              </a:rPr>
              <a:t>本地化：拥有自己的 gTLD 将支持针对特定地区或语言注册本地化域名，从而提高您的全球影响力和相关性。</a:t>
            </a:r>
            <a:endParaRPr/>
          </a:p>
        </p:txBody>
      </p:sp>
      <p:sp>
        <p:nvSpPr>
          <p:cNvPr id="544" name="Google Shape;544;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5" name="Shape 645"/>
        <p:cNvGrpSpPr/>
        <p:nvPr/>
      </p:nvGrpSpPr>
      <p:grpSpPr>
        <a:xfrm>
          <a:off x="0" y="0"/>
          <a:ext cx="0" cy="0"/>
          <a:chOff x="0" y="0"/>
          <a:chExt cx="0" cy="0"/>
        </a:xfrm>
      </p:grpSpPr>
      <p:sp>
        <p:nvSpPr>
          <p:cNvPr id="646" name="Google Shape;646;p7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7" name="Google Shape;647;p7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申请资格评估标准包括： </a:t>
            </a:r>
            <a:endParaRPr/>
          </a:p>
          <a:p>
            <a:pPr indent="-304800" lvl="1" marL="914400" rtl="0" algn="l">
              <a:lnSpc>
                <a:spcPct val="100000"/>
              </a:lnSpc>
              <a:spcBef>
                <a:spcPts val="0"/>
              </a:spcBef>
              <a:spcAft>
                <a:spcPts val="0"/>
              </a:spcAft>
              <a:buClr>
                <a:schemeClr val="dk1"/>
              </a:buClr>
              <a:buSzPts val="1200"/>
              <a:buFont typeface="Calibri"/>
              <a:buChar char="○"/>
            </a:pPr>
            <a:r>
              <a:rPr lang="en-US"/>
              <a:t>企业尽职调查</a:t>
            </a:r>
            <a:endParaRPr/>
          </a:p>
          <a:p>
            <a:pPr indent="-304800" lvl="1" marL="914400" rtl="0" algn="l">
              <a:lnSpc>
                <a:spcPct val="100000"/>
              </a:lnSpc>
              <a:spcBef>
                <a:spcPts val="0"/>
              </a:spcBef>
              <a:spcAft>
                <a:spcPts val="0"/>
              </a:spcAft>
              <a:buClr>
                <a:schemeClr val="dk1"/>
              </a:buClr>
              <a:buSzPts val="1200"/>
              <a:buFont typeface="Calibri"/>
              <a:buChar char="○"/>
            </a:pPr>
            <a:r>
              <a:rPr lang="en-US"/>
              <a:t>公共责任尽职调查</a:t>
            </a:r>
            <a:endParaRPr/>
          </a:p>
          <a:p>
            <a:pPr indent="-304800" lvl="1" marL="914400" rtl="0" algn="l">
              <a:lnSpc>
                <a:spcPct val="100000"/>
              </a:lnSpc>
              <a:spcBef>
                <a:spcPts val="0"/>
              </a:spcBef>
              <a:spcAft>
                <a:spcPts val="0"/>
              </a:spcAft>
              <a:buClr>
                <a:schemeClr val="dk1"/>
              </a:buClr>
              <a:buSzPts val="1200"/>
              <a:buFont typeface="Calibri"/>
              <a:buChar char="○"/>
            </a:pPr>
            <a:r>
              <a:rPr lang="en-US"/>
              <a:t>资金需求 </a:t>
            </a:r>
            <a:endParaRPr/>
          </a:p>
          <a:p>
            <a:pPr indent="-304800" lvl="1" marL="914400" rtl="0" algn="l">
              <a:lnSpc>
                <a:spcPct val="100000"/>
              </a:lnSpc>
              <a:spcBef>
                <a:spcPts val="0"/>
              </a:spcBef>
              <a:spcAft>
                <a:spcPts val="0"/>
              </a:spcAft>
              <a:buClr>
                <a:schemeClr val="dk1"/>
              </a:buClr>
              <a:buSzPts val="1200"/>
              <a:buFont typeface="Calibri"/>
              <a:buChar char="○"/>
            </a:pPr>
            <a:r>
              <a:rPr lang="en-US"/>
              <a:t>财务可行性</a:t>
            </a:r>
            <a:endParaRPr/>
          </a:p>
          <a:p>
            <a:pPr indent="-304800" lvl="1" marL="914400" rtl="0" algn="l">
              <a:lnSpc>
                <a:spcPct val="100000"/>
              </a:lnSpc>
              <a:spcBef>
                <a:spcPts val="0"/>
              </a:spcBef>
              <a:spcAft>
                <a:spcPts val="0"/>
              </a:spcAft>
              <a:buClr>
                <a:schemeClr val="dk1"/>
              </a:buClr>
              <a:buSzPts val="1200"/>
              <a:buFont typeface="Calibri"/>
              <a:buChar char="○"/>
            </a:pPr>
            <a:r>
              <a:rPr lang="en-US"/>
              <a:t>合格实体身份</a:t>
            </a:r>
            <a:endParaRPr/>
          </a:p>
          <a:p>
            <a:pPr indent="0" lvl="0" marL="0" rtl="0" algn="l">
              <a:lnSpc>
                <a:spcPct val="100000"/>
              </a:lnSpc>
              <a:spcBef>
                <a:spcPts val="0"/>
              </a:spcBef>
              <a:spcAft>
                <a:spcPts val="0"/>
              </a:spcAft>
              <a:buClr>
                <a:schemeClr val="dk1"/>
              </a:buClr>
              <a:buSzPts val="1200"/>
              <a:buFont typeface="Calibri"/>
              <a:buNone/>
            </a:pPr>
            <a:r>
              <a:t/>
            </a:r>
            <a:endParaRPr>
              <a:highlight>
                <a:srgbClr val="FFFF00"/>
              </a:highlight>
            </a:endParaRPr>
          </a:p>
          <a:p>
            <a:pPr indent="0" lvl="0" marL="0" rtl="0" algn="l">
              <a:lnSpc>
                <a:spcPct val="100000"/>
              </a:lnSpc>
              <a:spcBef>
                <a:spcPts val="0"/>
              </a:spcBef>
              <a:spcAft>
                <a:spcPts val="0"/>
              </a:spcAft>
              <a:buClr>
                <a:schemeClr val="dk1"/>
              </a:buClr>
              <a:buSzPts val="1400"/>
              <a:buFont typeface="Arial"/>
              <a:buNone/>
            </a:pPr>
            <a:r>
              <a:rPr lang="en-US"/>
              <a:t>有关 ASP 申请流程的完整指南，请参见</a:t>
            </a:r>
            <a:r>
              <a:rPr lang="en-US" u="sng">
                <a:solidFill>
                  <a:srgbClr val="1155CC"/>
                </a:solidFill>
                <a:hlinkClick r:id="rId2">
                  <a:extLst>
                    <a:ext uri="{A12FA001-AC4F-418D-AE19-62706E023703}">
                      <ahyp:hlinkClr val="tx"/>
                    </a:ext>
                  </a:extLst>
                </a:hlinkClick>
              </a:rPr>
              <a:t>《ASP 手册》</a:t>
            </a:r>
            <a:r>
              <a:rPr lang="en-US"/>
              <a:t>，我们将在几分钟后对此作详细介绍。</a:t>
            </a:r>
            <a:endParaRPr/>
          </a:p>
        </p:txBody>
      </p:sp>
      <p:sp>
        <p:nvSpPr>
          <p:cNvPr id="648" name="Google Shape;648;p7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8" name="Shape 668"/>
        <p:cNvGrpSpPr/>
        <p:nvPr/>
      </p:nvGrpSpPr>
      <p:grpSpPr>
        <a:xfrm>
          <a:off x="0" y="0"/>
          <a:ext cx="0" cy="0"/>
          <a:chOff x="0" y="0"/>
          <a:chExt cx="0" cy="0"/>
        </a:xfrm>
      </p:grpSpPr>
      <p:sp>
        <p:nvSpPr>
          <p:cNvPr id="669" name="Google Shape;669;p7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70" name="Google Shape;670;p7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如需申请“申请人支持计划”，申请人必须是以下实体之一： </a:t>
            </a:r>
            <a:endParaRPr/>
          </a:p>
          <a:p>
            <a:pPr indent="-317500" lvl="0" marL="457200" rtl="0" algn="l">
              <a:lnSpc>
                <a:spcPct val="100000"/>
              </a:lnSpc>
              <a:spcBef>
                <a:spcPts val="0"/>
              </a:spcBef>
              <a:spcAft>
                <a:spcPts val="0"/>
              </a:spcAft>
              <a:buSzPts val="1400"/>
              <a:buChar char="●"/>
            </a:pPr>
            <a:r>
              <a:rPr lang="en-US"/>
              <a:t>非营利、非政府或慈善组织； </a:t>
            </a:r>
            <a:endParaRPr/>
          </a:p>
          <a:p>
            <a:pPr indent="-317500" lvl="0" marL="457200" rtl="0" algn="l">
              <a:lnSpc>
                <a:spcPct val="100000"/>
              </a:lnSpc>
              <a:spcBef>
                <a:spcPts val="0"/>
              </a:spcBef>
              <a:spcAft>
                <a:spcPts val="0"/>
              </a:spcAft>
              <a:buSzPts val="1400"/>
              <a:buChar char="●"/>
            </a:pPr>
            <a:r>
              <a:rPr lang="en-US"/>
              <a:t>国际政府间组织； </a:t>
            </a:r>
            <a:endParaRPr/>
          </a:p>
          <a:p>
            <a:pPr indent="-317500" lvl="0" marL="457200" rtl="0" algn="l">
              <a:lnSpc>
                <a:spcPct val="100000"/>
              </a:lnSpc>
              <a:spcBef>
                <a:spcPts val="0"/>
              </a:spcBef>
              <a:spcAft>
                <a:spcPts val="0"/>
              </a:spcAft>
              <a:buSzPts val="1400"/>
              <a:buChar char="●"/>
            </a:pPr>
            <a:r>
              <a:rPr lang="en-US"/>
              <a:t>原住民或部落人民组织； </a:t>
            </a:r>
            <a:endParaRPr/>
          </a:p>
          <a:p>
            <a:pPr indent="-317500" lvl="0" marL="457200" rtl="0" algn="l">
              <a:lnSpc>
                <a:spcPct val="100000"/>
              </a:lnSpc>
              <a:spcBef>
                <a:spcPts val="0"/>
              </a:spcBef>
              <a:spcAft>
                <a:spcPts val="0"/>
              </a:spcAft>
              <a:buSzPts val="1400"/>
              <a:buChar char="●"/>
            </a:pPr>
            <a:r>
              <a:rPr lang="en-US"/>
              <a:t>作为社会企业运营的小型企业或位于欠发达经济体内的小型企业。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申请人需要证明自己属于名单上的实体类型之一，并提供相应的文件。</a:t>
            </a:r>
            <a:endParaRPr/>
          </a:p>
          <a:p>
            <a:pPr indent="0" lvl="0" marL="0" rtl="0" algn="l">
              <a:lnSpc>
                <a:spcPct val="100000"/>
              </a:lnSpc>
              <a:spcBef>
                <a:spcPts val="0"/>
              </a:spcBef>
              <a:spcAft>
                <a:spcPts val="0"/>
              </a:spcAft>
              <a:buClr>
                <a:schemeClr val="dk1"/>
              </a:buClr>
              <a:buSzPts val="1200"/>
              <a:buFont typeface="Calibri"/>
              <a:buNone/>
            </a:pPr>
            <a:r>
              <a:t/>
            </a:r>
            <a:endParaRPr/>
          </a:p>
        </p:txBody>
      </p:sp>
      <p:sp>
        <p:nvSpPr>
          <p:cNvPr id="671" name="Google Shape;671;p7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3" name="Shape 733"/>
        <p:cNvGrpSpPr/>
        <p:nvPr/>
      </p:nvGrpSpPr>
      <p:grpSpPr>
        <a:xfrm>
          <a:off x="0" y="0"/>
          <a:ext cx="0" cy="0"/>
          <a:chOff x="0" y="0"/>
          <a:chExt cx="0" cy="0"/>
        </a:xfrm>
      </p:grpSpPr>
      <p:sp>
        <p:nvSpPr>
          <p:cNvPr id="734" name="Google Shape;734;p7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35" name="Google Shape;735;p7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US"/>
              <a:t>对于有资格获得支持的申请人，该计划提供一系列资金和非资金方面的援助，以帮助申请人申请 gTLD。</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资金援助包括根据可用资金和有资格获得支持的申请人数量提供费用减额（减额幅度在 75% 到 85% 之间）。 </a:t>
            </a:r>
            <a:endParaRPr/>
          </a:p>
          <a:p>
            <a:pPr indent="-304800" lvl="1" marL="914400" rtl="0" algn="l">
              <a:lnSpc>
                <a:spcPct val="100000"/>
              </a:lnSpc>
              <a:spcBef>
                <a:spcPts val="0"/>
              </a:spcBef>
              <a:spcAft>
                <a:spcPts val="0"/>
              </a:spcAft>
              <a:buClr>
                <a:schemeClr val="dk1"/>
              </a:buClr>
              <a:buSzPts val="1200"/>
              <a:buFont typeface="Calibri"/>
              <a:buChar char="○"/>
            </a:pPr>
            <a:r>
              <a:rPr lang="en-US"/>
              <a:t>75% 是对受支持申请人的最低费用减额；85% 是对受支持申请人的最高费用减额。 </a:t>
            </a:r>
            <a:endParaRPr/>
          </a:p>
          <a:p>
            <a:pPr indent="-304800" lvl="1" marL="914400" rtl="0" algn="l">
              <a:lnSpc>
                <a:spcPct val="100000"/>
              </a:lnSpc>
              <a:spcBef>
                <a:spcPts val="0"/>
              </a:spcBef>
              <a:spcAft>
                <a:spcPts val="0"/>
              </a:spcAft>
              <a:buClr>
                <a:schemeClr val="dk1"/>
              </a:buClr>
              <a:buSzPts val="1200"/>
              <a:buFont typeface="Calibri"/>
              <a:buChar char="○"/>
            </a:pPr>
            <a:r>
              <a:rPr lang="en-US"/>
              <a:t>需要注意的是，每个受支持申请人只能获得一次 gTLD 申请的费用减额。</a:t>
            </a:r>
            <a:endParaRPr/>
          </a:p>
          <a:p>
            <a:pPr indent="-304800" lvl="1" marL="914400" rtl="0" algn="l">
              <a:lnSpc>
                <a:spcPct val="100000"/>
              </a:lnSpc>
              <a:spcBef>
                <a:spcPts val="0"/>
              </a:spcBef>
              <a:spcAft>
                <a:spcPts val="0"/>
              </a:spcAft>
              <a:buSzPts val="1200"/>
              <a:buFont typeface="Calibri"/>
              <a:buChar char="○"/>
            </a:pPr>
            <a:r>
              <a:rPr lang="en-US">
                <a:solidFill>
                  <a:srgbClr val="000000"/>
                </a:solidFill>
              </a:rPr>
              <a:t>参与新 gTLD 项目字符争用集解决方案的合格 ASP 申请人还有资格获得竞标积分。</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rPr lang="en-US"/>
              <a:t>非资金援助包括提供培训资料和资源；提供申请人顾问服务，就您的申请提供支持；以及志愿专业服务。</a:t>
            </a:r>
            <a:endParaRPr/>
          </a:p>
        </p:txBody>
      </p:sp>
      <p:sp>
        <p:nvSpPr>
          <p:cNvPr id="736" name="Google Shape;736;p7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6" name="Google Shape;10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6" name="Shape 766"/>
        <p:cNvGrpSpPr/>
        <p:nvPr/>
      </p:nvGrpSpPr>
      <p:grpSpPr>
        <a:xfrm>
          <a:off x="0" y="0"/>
          <a:ext cx="0" cy="0"/>
          <a:chOff x="0" y="0"/>
          <a:chExt cx="0" cy="0"/>
        </a:xfrm>
      </p:grpSpPr>
      <p:sp>
        <p:nvSpPr>
          <p:cNvPr id="767" name="Google Shape;767;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68" name="Google Shape;768;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rPr lang="en-US">
                <a:latin typeface="Arial"/>
                <a:ea typeface="Arial"/>
                <a:cs typeface="Arial"/>
                <a:sym typeface="Arial"/>
              </a:rPr>
              <a:t>这里是您可能需要注意的一些重要日期。申请人支持计划将于今年 11 月 19 日开始接收申请。新 gTLD 项目的《申请人指导手册》最终版本预计将于 2025 年 12 月公布。新 gTLD 项目预计将于 2026 年 4 月开放接收申请。 </a:t>
            </a:r>
            <a:endParaRPr/>
          </a:p>
        </p:txBody>
      </p:sp>
      <p:sp>
        <p:nvSpPr>
          <p:cNvPr id="769" name="Google Shape;769;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5" name="Shape 795"/>
        <p:cNvGrpSpPr/>
        <p:nvPr/>
      </p:nvGrpSpPr>
      <p:grpSpPr>
        <a:xfrm>
          <a:off x="0" y="0"/>
          <a:ext cx="0" cy="0"/>
          <a:chOff x="0" y="0"/>
          <a:chExt cx="0" cy="0"/>
        </a:xfrm>
      </p:grpSpPr>
      <p:sp>
        <p:nvSpPr>
          <p:cNvPr id="796" name="Google Shape;796;p7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797" name="Google Shape;797;p7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7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07" name="Google Shape;807;p7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6" name="Shape 816"/>
        <p:cNvGrpSpPr/>
        <p:nvPr/>
      </p:nvGrpSpPr>
      <p:grpSpPr>
        <a:xfrm>
          <a:off x="0" y="0"/>
          <a:ext cx="0" cy="0"/>
          <a:chOff x="0" y="0"/>
          <a:chExt cx="0" cy="0"/>
        </a:xfrm>
      </p:grpSpPr>
      <p:sp>
        <p:nvSpPr>
          <p:cNvPr id="817" name="Google Shape;817;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18" name="Google Shape;81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2" name="Shape 822"/>
        <p:cNvGrpSpPr/>
        <p:nvPr/>
      </p:nvGrpSpPr>
      <p:grpSpPr>
        <a:xfrm>
          <a:off x="0" y="0"/>
          <a:ext cx="0" cy="0"/>
          <a:chOff x="0" y="0"/>
          <a:chExt cx="0" cy="0"/>
        </a:xfrm>
      </p:grpSpPr>
      <p:sp>
        <p:nvSpPr>
          <p:cNvPr id="823" name="Google Shape;823;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24" name="Google Shape;824;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2" name="Google Shape;112;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4" name="Google Shape;124;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7" name="Google Shape;137;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 Id="rId3"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Long">
  <p:cSld name="Title: Long">
    <p:bg>
      <p:bgPr>
        <a:solidFill>
          <a:schemeClr val="accent1"/>
        </a:solidFill>
      </p:bgPr>
    </p:bg>
    <p:spTree>
      <p:nvGrpSpPr>
        <p:cNvPr id="10" name="Shape 10"/>
        <p:cNvGrpSpPr/>
        <p:nvPr/>
      </p:nvGrpSpPr>
      <p:grpSpPr>
        <a:xfrm>
          <a:off x="0" y="0"/>
          <a:ext cx="0" cy="0"/>
          <a:chOff x="0" y="0"/>
          <a:chExt cx="0" cy="0"/>
        </a:xfrm>
      </p:grpSpPr>
      <p:sp>
        <p:nvSpPr>
          <p:cNvPr id="11" name="Google Shape;11;p45"/>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pic>
        <p:nvPicPr>
          <p:cNvPr descr="ua-deck_title-art.png" id="12" name="Google Shape;12;p45"/>
          <p:cNvPicPr preferRelativeResize="0"/>
          <p:nvPr/>
        </p:nvPicPr>
        <p:blipFill rotWithShape="1">
          <a:blip r:embed="rId2">
            <a:alphaModFix/>
          </a:blip>
          <a:srcRect b="0" l="0" r="36898" t="0"/>
          <a:stretch/>
        </p:blipFill>
        <p:spPr>
          <a:xfrm>
            <a:off x="0" y="-1"/>
            <a:ext cx="9144000" cy="3758159"/>
          </a:xfrm>
          <a:prstGeom prst="rect">
            <a:avLst/>
          </a:prstGeom>
          <a:noFill/>
          <a:ln>
            <a:noFill/>
          </a:ln>
        </p:spPr>
      </p:pic>
      <p:sp>
        <p:nvSpPr>
          <p:cNvPr id="13" name="Google Shape;13;p45"/>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14" name="Google Shape;14;p45"/>
          <p:cNvPicPr preferRelativeResize="0"/>
          <p:nvPr/>
        </p:nvPicPr>
        <p:blipFill rotWithShape="1">
          <a:blip r:embed="rId3">
            <a:alphaModFix amt="50000"/>
          </a:blip>
          <a:srcRect b="0" l="0" r="0" t="0"/>
          <a:stretch/>
        </p:blipFill>
        <p:spPr>
          <a:xfrm>
            <a:off x="7416496" y="5918780"/>
            <a:ext cx="1467358" cy="46634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p:cSld name="Photo">
    <p:spTree>
      <p:nvGrpSpPr>
        <p:cNvPr id="69" name="Shape 69"/>
        <p:cNvGrpSpPr/>
        <p:nvPr/>
      </p:nvGrpSpPr>
      <p:grpSpPr>
        <a:xfrm>
          <a:off x="0" y="0"/>
          <a:ext cx="0" cy="0"/>
          <a:chOff x="0" y="0"/>
          <a:chExt cx="0" cy="0"/>
        </a:xfrm>
      </p:grpSpPr>
      <p:sp>
        <p:nvSpPr>
          <p:cNvPr id="70" name="Google Shape;70;p5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1" name="Google Shape;71;p53"/>
          <p:cNvSpPr txBox="1"/>
          <p:nvPr>
            <p:ph idx="1" type="body"/>
          </p:nvPr>
        </p:nvSpPr>
        <p:spPr>
          <a:xfrm>
            <a:off x="0" y="1328928"/>
            <a:ext cx="5486400" cy="451104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400"/>
              </a:spcBef>
              <a:spcAft>
                <a:spcPts val="0"/>
              </a:spcAft>
              <a:buClr>
                <a:schemeClr val="accent2"/>
              </a:buClr>
              <a:buSzPts val="1700"/>
              <a:buFont typeface="Merriweather Sans"/>
              <a:buNone/>
              <a:defRPr b="0" i="0" sz="2000" u="none" cap="none" strike="noStrike">
                <a:solidFill>
                  <a:schemeClr val="dk1"/>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2"/>
              </a:buClr>
              <a:buSzPts val="1530"/>
              <a:buFont typeface="Merriweather Sans"/>
              <a:buChar char="*"/>
              <a:defRPr b="0" i="0" sz="1800" u="none" cap="none" strike="noStrike">
                <a:solidFill>
                  <a:schemeClr val="dk1"/>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2"/>
              </a:buClr>
              <a:buSzPts val="1360"/>
              <a:buFont typeface="Merriweather Sans"/>
              <a:buChar char="*"/>
              <a:defRPr b="0" i="0" sz="1600" u="none" cap="none" strike="noStrike">
                <a:solidFill>
                  <a:schemeClr val="dk1"/>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2"/>
              </a:buClr>
              <a:buSzPts val="1190"/>
              <a:buFont typeface="Merriweather Sans"/>
              <a:buChar char="*"/>
              <a:defRPr b="0" i="0" sz="1400" u="none" cap="none" strike="noStrike">
                <a:solidFill>
                  <a:schemeClr val="dk1"/>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72" name="Google Shape;72;p53"/>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3" name="Google Shape;73;p53"/>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74" name="Google Shape;74;p53"/>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75" name="Google Shape;75;p53"/>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6" name="Google Shape;76;p53"/>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77" name="Google Shape;77;p53"/>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78" name="Google Shape;78;p53"/>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Stylized">
  <p:cSld name="Text: Stylized">
    <p:spTree>
      <p:nvGrpSpPr>
        <p:cNvPr id="15" name="Shape 15"/>
        <p:cNvGrpSpPr/>
        <p:nvPr/>
      </p:nvGrpSpPr>
      <p:grpSpPr>
        <a:xfrm>
          <a:off x="0" y="0"/>
          <a:ext cx="0" cy="0"/>
          <a:chOff x="0" y="0"/>
          <a:chExt cx="0" cy="0"/>
        </a:xfrm>
      </p:grpSpPr>
      <p:sp>
        <p:nvSpPr>
          <p:cNvPr id="16" name="Google Shape;16;p47"/>
          <p:cNvSpPr/>
          <p:nvPr/>
        </p:nvSpPr>
        <p:spPr>
          <a:xfrm>
            <a:off x="1" y="2839082"/>
            <a:ext cx="9143999" cy="4026665"/>
          </a:xfrm>
          <a:custGeom>
            <a:rect b="b" l="l" r="r" t="t"/>
            <a:pathLst>
              <a:path extrusionOk="0" h="5515904" w="9198524">
                <a:moveTo>
                  <a:pt x="0" y="0"/>
                </a:moveTo>
                <a:lnTo>
                  <a:pt x="9198524" y="3014506"/>
                </a:lnTo>
                <a:lnTo>
                  <a:pt x="9198524" y="5477421"/>
                </a:lnTo>
                <a:lnTo>
                  <a:pt x="0" y="5515904"/>
                </a:lnTo>
                <a:cubicBezTo>
                  <a:pt x="4276" y="3685821"/>
                  <a:pt x="8553" y="1855738"/>
                  <a:pt x="0" y="0"/>
                </a:cubicBez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7" name="Google Shape;17;p47"/>
          <p:cNvSpPr/>
          <p:nvPr/>
        </p:nvSpPr>
        <p:spPr>
          <a:xfrm>
            <a:off x="2607418" y="3934867"/>
            <a:ext cx="6536582" cy="2923133"/>
          </a:xfrm>
          <a:custGeom>
            <a:rect b="b" l="l" r="r" t="t"/>
            <a:pathLst>
              <a:path extrusionOk="0" h="6875638" w="6029715">
                <a:moveTo>
                  <a:pt x="6029715" y="0"/>
                </a:moveTo>
                <a:lnTo>
                  <a:pt x="6029715" y="6875638"/>
                </a:lnTo>
                <a:lnTo>
                  <a:pt x="0" y="6875638"/>
                </a:lnTo>
                <a:lnTo>
                  <a:pt x="6029715" y="0"/>
                </a:lnTo>
                <a:close/>
              </a:path>
            </a:pathLst>
          </a:custGeom>
          <a:solidFill>
            <a:schemeClr val="accent1">
              <a:alpha val="14117"/>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18" name="Google Shape;18;p4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9" name="Google Shape;19;p47"/>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0" name="Google Shape;20;p47"/>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21" name="Google Shape;21;p47"/>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22" name="Google Shape;22;p47"/>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3" name="Google Shape;23;p47"/>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24" name="Google Shape;24;p47"/>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25" name="Google Shape;25;p47"/>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Bullets">
  <p:cSld name="Text: Bullets">
    <p:spTree>
      <p:nvGrpSpPr>
        <p:cNvPr id="26" name="Shape 26"/>
        <p:cNvGrpSpPr/>
        <p:nvPr/>
      </p:nvGrpSpPr>
      <p:grpSpPr>
        <a:xfrm>
          <a:off x="0" y="0"/>
          <a:ext cx="0" cy="0"/>
          <a:chOff x="0" y="0"/>
          <a:chExt cx="0" cy="0"/>
        </a:xfrm>
      </p:grpSpPr>
      <p:sp>
        <p:nvSpPr>
          <p:cNvPr id="27" name="Google Shape;27;p4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3200"/>
              <a:buFont typeface="Open Sans"/>
              <a:buNone/>
              <a:defRPr b="0" i="0" sz="3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8" name="Google Shape;28;p46"/>
          <p:cNvSpPr txBox="1"/>
          <p:nvPr>
            <p:ph idx="1" type="body"/>
          </p:nvPr>
        </p:nvSpPr>
        <p:spPr>
          <a:xfrm>
            <a:off x="320675" y="1852083"/>
            <a:ext cx="8450746" cy="4297680"/>
          </a:xfrm>
          <a:prstGeom prst="rect">
            <a:avLst/>
          </a:prstGeom>
          <a:noFill/>
          <a:ln>
            <a:noFill/>
          </a:ln>
        </p:spPr>
        <p:txBody>
          <a:bodyPr anchorCtr="0" anchor="t" bIns="45700" lIns="91425" spcFirstLastPara="1" rIns="91425" wrap="square" tIns="45700">
            <a:noAutofit/>
          </a:bodyPr>
          <a:lstStyle>
            <a:lvl1pPr indent="-336550" lvl="0" marL="457200" marR="0" rtl="0" algn="l">
              <a:lnSpc>
                <a:spcPct val="100000"/>
              </a:lnSpc>
              <a:spcBef>
                <a:spcPts val="400"/>
              </a:spcBef>
              <a:spcAft>
                <a:spcPts val="0"/>
              </a:spcAft>
              <a:buClr>
                <a:schemeClr val="accent3"/>
              </a:buClr>
              <a:buSzPts val="1700"/>
              <a:buFont typeface="Merriweather Sans"/>
              <a:buChar char="*"/>
              <a:defRPr b="0" i="0" sz="2000" u="none" cap="none" strike="noStrike">
                <a:solidFill>
                  <a:srgbClr val="000000"/>
                </a:solidFill>
                <a:latin typeface="Open Sans Light"/>
                <a:ea typeface="Open Sans Light"/>
                <a:cs typeface="Open Sans Light"/>
                <a:sym typeface="Open Sans Light"/>
              </a:defRPr>
            </a:lvl1pPr>
            <a:lvl2pPr indent="-325755" lvl="1" marL="914400" marR="0" rtl="0" algn="l">
              <a:lnSpc>
                <a:spcPct val="100000"/>
              </a:lnSpc>
              <a:spcBef>
                <a:spcPts val="360"/>
              </a:spcBef>
              <a:spcAft>
                <a:spcPts val="0"/>
              </a:spcAft>
              <a:buClr>
                <a:schemeClr val="accent3"/>
              </a:buClr>
              <a:buSzPts val="1530"/>
              <a:buFont typeface="Merriweather Sans"/>
              <a:buChar char="*"/>
              <a:defRPr b="0" i="0" sz="1800" u="none" cap="none" strike="noStrike">
                <a:solidFill>
                  <a:srgbClr val="000000"/>
                </a:solidFill>
                <a:latin typeface="Open Sans Light"/>
                <a:ea typeface="Open Sans Light"/>
                <a:cs typeface="Open Sans Light"/>
                <a:sym typeface="Open Sans Light"/>
              </a:defRPr>
            </a:lvl2pPr>
            <a:lvl3pPr indent="-314960" lvl="2" marL="1371600" marR="0" rtl="0" algn="l">
              <a:lnSpc>
                <a:spcPct val="100000"/>
              </a:lnSpc>
              <a:spcBef>
                <a:spcPts val="320"/>
              </a:spcBef>
              <a:spcAft>
                <a:spcPts val="0"/>
              </a:spcAft>
              <a:buClr>
                <a:schemeClr val="accent3"/>
              </a:buClr>
              <a:buSzPts val="1360"/>
              <a:buFont typeface="Merriweather Sans"/>
              <a:buChar char="*"/>
              <a:defRPr b="0" i="0" sz="1600" u="none" cap="none" strike="noStrike">
                <a:solidFill>
                  <a:srgbClr val="000000"/>
                </a:solidFill>
                <a:latin typeface="Open Sans Light"/>
                <a:ea typeface="Open Sans Light"/>
                <a:cs typeface="Open Sans Light"/>
                <a:sym typeface="Open Sans Light"/>
              </a:defRPr>
            </a:lvl3pPr>
            <a:lvl4pPr indent="-304164" lvl="3" marL="18288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4pPr>
            <a:lvl5pPr indent="-304164" lvl="4" marL="2286000" marR="0" rtl="0" algn="l">
              <a:lnSpc>
                <a:spcPct val="100000"/>
              </a:lnSpc>
              <a:spcBef>
                <a:spcPts val="280"/>
              </a:spcBef>
              <a:spcAft>
                <a:spcPts val="0"/>
              </a:spcAft>
              <a:buClr>
                <a:schemeClr val="accent3"/>
              </a:buClr>
              <a:buSzPts val="1190"/>
              <a:buFont typeface="Merriweather Sans"/>
              <a:buChar char="*"/>
              <a:defRPr b="0" i="0" sz="1400" u="none" cap="none" strike="noStrike">
                <a:solidFill>
                  <a:srgbClr val="000000"/>
                </a:solidFill>
                <a:latin typeface="Open Sans Light"/>
                <a:ea typeface="Open Sans Light"/>
                <a:cs typeface="Open Sans Light"/>
                <a:sym typeface="Open Sans Light"/>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Times New Roman"/>
                <a:ea typeface="Times New Roman"/>
                <a:cs typeface="Times New Roman"/>
                <a:sym typeface="Times New Roman"/>
              </a:defRPr>
            </a:lvl9pPr>
          </a:lstStyle>
          <a:p/>
        </p:txBody>
      </p:sp>
      <p:pic>
        <p:nvPicPr>
          <p:cNvPr descr="ua-logo_wht.png" id="29" name="Google Shape;29;p46"/>
          <p:cNvPicPr preferRelativeResize="0"/>
          <p:nvPr/>
        </p:nvPicPr>
        <p:blipFill rotWithShape="1">
          <a:blip r:embed="rId2">
            <a:alphaModFix amt="40000"/>
          </a:blip>
          <a:srcRect b="0" l="0" r="0" t="0"/>
          <a:stretch/>
        </p:blipFill>
        <p:spPr>
          <a:xfrm>
            <a:off x="163565" y="4903789"/>
            <a:ext cx="661750" cy="210312"/>
          </a:xfrm>
          <a:prstGeom prst="rect">
            <a:avLst/>
          </a:prstGeom>
          <a:noFill/>
          <a:ln>
            <a:noFill/>
          </a:ln>
        </p:spPr>
      </p:pic>
      <p:sp>
        <p:nvSpPr>
          <p:cNvPr id="30" name="Google Shape;30;p46"/>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1" name="Google Shape;31;p46"/>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32" name="Google Shape;32;p46"/>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33" name="Google Shape;33;p46"/>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4" name="Google Shape;34;p46"/>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35" name="Google Shape;35;p46"/>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36" name="Google Shape;36;p46"/>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 Plain">
  <p:cSld name="Text: Plain">
    <p:spTree>
      <p:nvGrpSpPr>
        <p:cNvPr id="37" name="Shape 37"/>
        <p:cNvGrpSpPr/>
        <p:nvPr/>
      </p:nvGrpSpPr>
      <p:grpSpPr>
        <a:xfrm>
          <a:off x="0" y="0"/>
          <a:ext cx="0" cy="0"/>
          <a:chOff x="0" y="0"/>
          <a:chExt cx="0" cy="0"/>
        </a:xfrm>
      </p:grpSpPr>
      <p:sp>
        <p:nvSpPr>
          <p:cNvPr id="38" name="Google Shape;38;p4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39" name="Google Shape;39;p48"/>
          <p:cNvSpPr/>
          <p:nvPr/>
        </p:nvSpPr>
        <p:spPr>
          <a:xfrm>
            <a:off x="737418" y="6578812"/>
            <a:ext cx="8247888" cy="28466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0" name="Google Shape;40;p48"/>
          <p:cNvSpPr/>
          <p:nvPr/>
        </p:nvSpPr>
        <p:spPr>
          <a:xfrm>
            <a:off x="0" y="6579724"/>
            <a:ext cx="1371600" cy="283750"/>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pic>
        <p:nvPicPr>
          <p:cNvPr descr="ua-logo_wht.png" id="41" name="Google Shape;41;p48"/>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42" name="Google Shape;42;p48"/>
          <p:cNvSpPr/>
          <p:nvPr/>
        </p:nvSpPr>
        <p:spPr>
          <a:xfrm>
            <a:off x="8827675" y="6579724"/>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3" name="Google Shape;43;p48"/>
          <p:cNvSpPr/>
          <p:nvPr/>
        </p:nvSpPr>
        <p:spPr>
          <a:xfrm>
            <a:off x="8910474" y="6693734"/>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
        <p:nvSpPr>
          <p:cNvPr id="44" name="Google Shape;44;p48"/>
          <p:cNvSpPr/>
          <p:nvPr/>
        </p:nvSpPr>
        <p:spPr>
          <a:xfrm rot="10800000">
            <a:off x="1222502" y="6578773"/>
            <a:ext cx="322410" cy="283464"/>
          </a:xfrm>
          <a:prstGeom prst="parallelogram">
            <a:avLst>
              <a:gd fmla="val 5811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45" name="Google Shape;45;p48"/>
          <p:cNvSpPr/>
          <p:nvPr/>
        </p:nvSpPr>
        <p:spPr>
          <a:xfrm>
            <a:off x="1309370" y="6578772"/>
            <a:ext cx="124460" cy="120435"/>
          </a:xfrm>
          <a:prstGeom prst="rect">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1 White" showMasterSp="0">
  <p:cSld name="Cover 1 White">
    <p:bg>
      <p:bgPr>
        <a:solidFill>
          <a:srgbClr val="002A49"/>
        </a:solidFill>
      </p:bgPr>
    </p:bg>
    <p:spTree>
      <p:nvGrpSpPr>
        <p:cNvPr id="46" name="Shape 46"/>
        <p:cNvGrpSpPr/>
        <p:nvPr/>
      </p:nvGrpSpPr>
      <p:grpSpPr>
        <a:xfrm>
          <a:off x="0" y="0"/>
          <a:ext cx="0" cy="0"/>
          <a:chOff x="0" y="0"/>
          <a:chExt cx="0" cy="0"/>
        </a:xfrm>
      </p:grpSpPr>
      <p:sp>
        <p:nvSpPr>
          <p:cNvPr id="47" name="Google Shape;47;p79"/>
          <p:cNvSpPr txBox="1"/>
          <p:nvPr>
            <p:ph type="title"/>
          </p:nvPr>
        </p:nvSpPr>
        <p:spPr>
          <a:xfrm>
            <a:off x="540000" y="2049472"/>
            <a:ext cx="4254465" cy="2058256"/>
          </a:xfrm>
          <a:prstGeom prst="rect">
            <a:avLst/>
          </a:prstGeom>
          <a:noFill/>
          <a:ln>
            <a:noFill/>
          </a:ln>
        </p:spPr>
        <p:txBody>
          <a:bodyPr anchorCtr="0" anchor="b" bIns="0" lIns="0" spcFirstLastPara="1" rIns="0" wrap="square" tIns="0">
            <a:noAutofit/>
          </a:bodyPr>
          <a:lstStyle>
            <a:lvl1pPr lvl="0" marR="0" rtl="0" algn="l">
              <a:lnSpc>
                <a:spcPct val="100000"/>
              </a:lnSpc>
              <a:spcBef>
                <a:spcPts val="0"/>
              </a:spcBef>
              <a:spcAft>
                <a:spcPts val="0"/>
              </a:spcAft>
              <a:buClr>
                <a:schemeClr val="lt1"/>
              </a:buClr>
              <a:buSzPts val="4800"/>
              <a:buFont typeface="Arial"/>
              <a:buNone/>
              <a:defRPr b="1" i="0" sz="4800" u="none" cap="none" strike="noStrike">
                <a:solidFill>
                  <a:schemeClr val="lt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48" name="Google Shape;48;p79"/>
          <p:cNvSpPr txBox="1"/>
          <p:nvPr>
            <p:ph idx="1" type="body"/>
          </p:nvPr>
        </p:nvSpPr>
        <p:spPr>
          <a:xfrm>
            <a:off x="540000" y="4344247"/>
            <a:ext cx="4262308" cy="716808"/>
          </a:xfrm>
          <a:prstGeom prst="rect">
            <a:avLst/>
          </a:prstGeom>
          <a:noFill/>
          <a:ln>
            <a:noFill/>
          </a:ln>
        </p:spPr>
        <p:txBody>
          <a:bodyPr anchorCtr="0" anchor="t" bIns="0" lIns="0" spcFirstLastPara="1" rIns="0" wrap="square" tIns="0">
            <a:normAutofit/>
          </a:bodyPr>
          <a:lstStyle>
            <a:lvl1pPr indent="-228600" lvl="0" marL="457200" marR="0" rtl="0" algn="l">
              <a:lnSpc>
                <a:spcPct val="100000"/>
              </a:lnSpc>
              <a:spcBef>
                <a:spcPts val="0"/>
              </a:spcBef>
              <a:spcAft>
                <a:spcPts val="0"/>
              </a:spcAft>
              <a:buClr>
                <a:schemeClr val="lt1"/>
              </a:buClr>
              <a:buSzPts val="1500"/>
              <a:buFont typeface="Arial"/>
              <a:buNone/>
              <a:defRPr b="1" i="0" sz="1500" u="none" cap="none" strike="noStrike">
                <a:solidFill>
                  <a:schemeClr val="lt1"/>
                </a:solidFill>
                <a:latin typeface="Arial"/>
                <a:ea typeface="Arial"/>
                <a:cs typeface="Arial"/>
                <a:sym typeface="Arial"/>
              </a:defRPr>
            </a:lvl1pPr>
            <a:lvl2pPr indent="-361950" lvl="1" marL="914400" marR="0" rtl="0" algn="l">
              <a:lnSpc>
                <a:spcPct val="100000"/>
              </a:lnSpc>
              <a:spcBef>
                <a:spcPts val="420"/>
              </a:spcBef>
              <a:spcAft>
                <a:spcPts val="0"/>
              </a:spcAft>
              <a:buClr>
                <a:schemeClr val="dk1"/>
              </a:buClr>
              <a:buSzPts val="2100"/>
              <a:buFont typeface="Arial"/>
              <a:buChar char="–"/>
              <a:defRPr b="0" i="0" sz="2100" u="none" cap="none" strike="noStrike">
                <a:solidFill>
                  <a:schemeClr val="dk1"/>
                </a:solidFill>
                <a:latin typeface="Arial"/>
                <a:ea typeface="Arial"/>
                <a:cs typeface="Arial"/>
                <a:sym typeface="Arial"/>
              </a:defRPr>
            </a:lvl2pPr>
            <a:lvl3pPr indent="-342900" lvl="2" marL="1371600" marR="0" rtl="0" algn="l">
              <a:lnSpc>
                <a:spcPct val="100000"/>
              </a:lnSpc>
              <a:spcBef>
                <a:spcPts val="36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3pPr>
            <a:lvl4pPr indent="-323850" lvl="3" marL="1828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4pPr>
            <a:lvl5pPr indent="-323850" lvl="4" marL="22860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5pPr>
            <a:lvl6pPr indent="-323850" lvl="5" marL="27432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6pPr>
            <a:lvl7pPr indent="-323850" lvl="6" marL="32004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7pPr>
            <a:lvl8pPr indent="-323850" lvl="7" marL="36576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8pPr>
            <a:lvl9pPr indent="-323850" lvl="8" marL="4114800" marR="0" rtl="0" algn="l">
              <a:lnSpc>
                <a:spcPct val="100000"/>
              </a:lnSpc>
              <a:spcBef>
                <a:spcPts val="300"/>
              </a:spcBef>
              <a:spcAft>
                <a:spcPts val="0"/>
              </a:spcAft>
              <a:buClr>
                <a:schemeClr val="dk1"/>
              </a:buClr>
              <a:buSzPts val="1500"/>
              <a:buFont typeface="Arial"/>
              <a:buChar char="•"/>
              <a:defRPr b="0" i="0" sz="1500" u="none" cap="none" strike="noStrike">
                <a:solidFill>
                  <a:schemeClr val="dk1"/>
                </a:solidFill>
                <a:latin typeface="Arial"/>
                <a:ea typeface="Arial"/>
                <a:cs typeface="Arial"/>
                <a:sym typeface="Arial"/>
              </a:defRPr>
            </a:lvl9pPr>
          </a:lstStyle>
          <a:p/>
        </p:txBody>
      </p:sp>
      <p:pic>
        <p:nvPicPr>
          <p:cNvPr id="49" name="Google Shape;49;p79"/>
          <p:cNvPicPr preferRelativeResize="0"/>
          <p:nvPr/>
        </p:nvPicPr>
        <p:blipFill rotWithShape="1">
          <a:blip r:embed="rId2">
            <a:alphaModFix/>
          </a:blip>
          <a:srcRect b="0" l="0" r="0" t="0"/>
          <a:stretch/>
        </p:blipFill>
        <p:spPr>
          <a:xfrm>
            <a:off x="540000" y="5375868"/>
            <a:ext cx="1186518" cy="943970"/>
          </a:xfrm>
          <a:prstGeom prst="rect">
            <a:avLst/>
          </a:prstGeom>
          <a:noFill/>
          <a:ln>
            <a:noFill/>
          </a:ln>
        </p:spPr>
      </p:pic>
      <p:pic>
        <p:nvPicPr>
          <p:cNvPr id="50" name="Google Shape;50;p79"/>
          <p:cNvPicPr preferRelativeResize="0"/>
          <p:nvPr/>
        </p:nvPicPr>
        <p:blipFill rotWithShape="1">
          <a:blip r:embed="rId3">
            <a:alphaModFix/>
          </a:blip>
          <a:srcRect b="0" l="0" r="0" t="0"/>
          <a:stretch/>
        </p:blipFill>
        <p:spPr>
          <a:xfrm>
            <a:off x="540000" y="611558"/>
            <a:ext cx="6054632" cy="19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gular slide">
  <p:cSld name="Regular slide">
    <p:bg>
      <p:bgPr>
        <a:solidFill>
          <a:srgbClr val="F1EFEA"/>
        </a:solidFill>
      </p:bgPr>
    </p:bg>
    <p:spTree>
      <p:nvGrpSpPr>
        <p:cNvPr id="51" name="Shape 51"/>
        <p:cNvGrpSpPr/>
        <p:nvPr/>
      </p:nvGrpSpPr>
      <p:grpSpPr>
        <a:xfrm>
          <a:off x="0" y="0"/>
          <a:ext cx="0" cy="0"/>
          <a:chOff x="0" y="0"/>
          <a:chExt cx="0" cy="0"/>
        </a:xfrm>
      </p:grpSpPr>
      <p:sp>
        <p:nvSpPr>
          <p:cNvPr id="52" name="Google Shape;52;p81"/>
          <p:cNvSpPr txBox="1"/>
          <p:nvPr>
            <p:ph type="title"/>
          </p:nvPr>
        </p:nvSpPr>
        <p:spPr>
          <a:xfrm>
            <a:off x="432000" y="900001"/>
            <a:ext cx="5362872"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3" name="Google Shape;53;p81"/>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attern slide">
  <p:cSld name="pattern slide">
    <p:bg>
      <p:bgPr>
        <a:solidFill>
          <a:srgbClr val="F1EFEA"/>
        </a:solidFill>
      </p:bgPr>
    </p:bg>
    <p:spTree>
      <p:nvGrpSpPr>
        <p:cNvPr id="54" name="Shape 54"/>
        <p:cNvGrpSpPr/>
        <p:nvPr/>
      </p:nvGrpSpPr>
      <p:grpSpPr>
        <a:xfrm>
          <a:off x="0" y="0"/>
          <a:ext cx="0" cy="0"/>
          <a:chOff x="0" y="0"/>
          <a:chExt cx="0" cy="0"/>
        </a:xfrm>
      </p:grpSpPr>
      <p:sp>
        <p:nvSpPr>
          <p:cNvPr id="55" name="Google Shape;55;p82"/>
          <p:cNvSpPr txBox="1"/>
          <p:nvPr>
            <p:ph type="title"/>
          </p:nvPr>
        </p:nvSpPr>
        <p:spPr>
          <a:xfrm>
            <a:off x="431999" y="900001"/>
            <a:ext cx="5979817" cy="575777"/>
          </a:xfrm>
          <a:prstGeom prst="rect">
            <a:avLst/>
          </a:prstGeom>
          <a:noFill/>
          <a:ln>
            <a:noFill/>
          </a:ln>
        </p:spPr>
        <p:txBody>
          <a:bodyPr anchorCtr="0" anchor="t" bIns="0" lIns="0" spcFirstLastPara="1" rIns="0" wrap="square" tIns="0">
            <a:noAutofit/>
          </a:bodyPr>
          <a:lstStyle>
            <a:lvl1pPr lvl="0" marR="0" rtl="0" algn="l">
              <a:lnSpc>
                <a:spcPct val="100000"/>
              </a:lnSpc>
              <a:spcBef>
                <a:spcPts val="0"/>
              </a:spcBef>
              <a:spcAft>
                <a:spcPts val="0"/>
              </a:spcAft>
              <a:buClr>
                <a:srgbClr val="0B3458"/>
              </a:buClr>
              <a:buSzPts val="2800"/>
              <a:buFont typeface="Arial"/>
              <a:buNone/>
              <a:defRPr b="1" i="0" sz="2800" u="none" cap="none" strike="noStrike">
                <a:solidFill>
                  <a:srgbClr val="0B345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56" name="Google Shape;56;p82"/>
          <p:cNvSpPr/>
          <p:nvPr/>
        </p:nvSpPr>
        <p:spPr>
          <a:xfrm rot="8100000">
            <a:off x="1919628" y="6077048"/>
            <a:ext cx="5304746" cy="5304748"/>
          </a:xfrm>
          <a:prstGeom prst="chord">
            <a:avLst>
              <a:gd fmla="val 5375274" name="adj1"/>
              <a:gd fmla="val 10821329" name="adj2"/>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7" name="Google Shape;57;p82"/>
          <p:cNvSpPr/>
          <p:nvPr/>
        </p:nvSpPr>
        <p:spPr>
          <a:xfrm>
            <a:off x="8424001" y="287999"/>
            <a:ext cx="288000" cy="288000"/>
          </a:xfrm>
          <a:prstGeom prst="rect">
            <a:avLst/>
          </a:prstGeom>
          <a:solidFill>
            <a:srgbClr val="002A49"/>
          </a:solidFill>
          <a:ln>
            <a:noFill/>
          </a:ln>
        </p:spPr>
        <p:txBody>
          <a:bodyPr anchorCtr="0" anchor="ctr" bIns="0" lIns="0" spcFirstLastPara="1" rIns="0" wrap="square" tIns="0">
            <a:noAutofit/>
          </a:bodyPr>
          <a:lstStyle/>
          <a:p>
            <a:pPr indent="0" lvl="0" marL="0" marR="0" rtl="0" algn="ctr">
              <a:lnSpc>
                <a:spcPct val="108333"/>
              </a:lnSpc>
              <a:spcBef>
                <a:spcPts val="0"/>
              </a:spcBef>
              <a:spcAft>
                <a:spcPts val="0"/>
              </a:spcAft>
              <a:buClr>
                <a:srgbClr val="000000"/>
              </a:buClr>
              <a:buSzPts val="1200"/>
              <a:buFont typeface="Arial"/>
              <a:buNone/>
            </a:pPr>
            <a:fld id="{00000000-1234-1234-1234-123412341234}" type="slidenum">
              <a:rPr b="1" i="0" lang="en-US" sz="1200" u="none" cap="none" strike="noStrike">
                <a:solidFill>
                  <a:schemeClr val="lt1"/>
                </a:solidFill>
                <a:latin typeface="Arial"/>
                <a:ea typeface="Arial"/>
                <a:cs typeface="Arial"/>
                <a:sym typeface="Arial"/>
              </a:rPr>
              <a:t>‹#›</a:t>
            </a:fld>
            <a:endParaRPr b="0" i="0" sz="12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hort">
  <p:cSld name="Title: Short">
    <p:bg>
      <p:bgPr>
        <a:solidFill>
          <a:schemeClr val="accent1"/>
        </a:solidFill>
      </p:bgPr>
    </p:bg>
    <p:spTree>
      <p:nvGrpSpPr>
        <p:cNvPr id="58" name="Shape 58"/>
        <p:cNvGrpSpPr/>
        <p:nvPr/>
      </p:nvGrpSpPr>
      <p:grpSpPr>
        <a:xfrm>
          <a:off x="0" y="0"/>
          <a:ext cx="0" cy="0"/>
          <a:chOff x="0" y="0"/>
          <a:chExt cx="0" cy="0"/>
        </a:xfrm>
      </p:grpSpPr>
      <p:sp>
        <p:nvSpPr>
          <p:cNvPr id="59" name="Google Shape;59;p51"/>
          <p:cNvSpPr txBox="1"/>
          <p:nvPr>
            <p:ph type="title"/>
          </p:nvPr>
        </p:nvSpPr>
        <p:spPr>
          <a:xfrm>
            <a:off x="475488" y="4389120"/>
            <a:ext cx="8153399" cy="743981"/>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262626"/>
              </a:buClr>
              <a:buSzPts val="3200"/>
              <a:buFont typeface="Open Sans"/>
              <a:buNone/>
              <a:defRPr b="0" i="0" sz="3200" u="none" cap="none" strike="noStrike">
                <a:solidFill>
                  <a:srgbClr val="262626"/>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0" name="Google Shape;60;p51"/>
          <p:cNvSpPr txBox="1"/>
          <p:nvPr/>
        </p:nvSpPr>
        <p:spPr>
          <a:xfrm>
            <a:off x="7318073" y="6465474"/>
            <a:ext cx="1692519" cy="200055"/>
          </a:xfrm>
          <a:prstGeom prst="rect">
            <a:avLst/>
          </a:prstGeom>
          <a:noFill/>
          <a:ln>
            <a:noFill/>
          </a:ln>
        </p:spPr>
        <p:txBody>
          <a:bodyPr anchorCtr="0" anchor="ctr" bIns="0" lIns="91425" spcFirstLastPara="1" rIns="0" wrap="square" tIns="0">
            <a:spAutoFit/>
          </a:bodyPr>
          <a:lstStyle/>
          <a:p>
            <a:pPr indent="0" lvl="0" marL="0" marR="0" rtl="0" algn="l">
              <a:lnSpc>
                <a:spcPct val="110000"/>
              </a:lnSpc>
              <a:spcBef>
                <a:spcPts val="0"/>
              </a:spcBef>
              <a:spcAft>
                <a:spcPts val="0"/>
              </a:spcAft>
              <a:buClr>
                <a:srgbClr val="000000"/>
              </a:buClr>
              <a:buSzPts val="1200"/>
              <a:buFont typeface="Arial"/>
              <a:buNone/>
            </a:pPr>
            <a:r>
              <a:rPr b="0" i="0" lang="en-US" sz="1200" u="none" cap="none" strike="noStrike">
                <a:solidFill>
                  <a:schemeClr val="dk2"/>
                </a:solidFill>
                <a:latin typeface="Open Sans Light"/>
                <a:ea typeface="Open Sans Light"/>
                <a:cs typeface="Open Sans Light"/>
                <a:sym typeface="Open Sans Light"/>
              </a:rPr>
              <a:t>Universal Acceptance</a:t>
            </a:r>
            <a:endParaRPr b="0" i="0" sz="1200" u="none" cap="none" strike="noStrike">
              <a:solidFill>
                <a:schemeClr val="dk2"/>
              </a:solidFill>
              <a:latin typeface="Open Sans Light"/>
              <a:ea typeface="Open Sans Light"/>
              <a:cs typeface="Open Sans Light"/>
              <a:sym typeface="Open Sans Light"/>
            </a:endParaRPr>
          </a:p>
        </p:txBody>
      </p:sp>
      <p:pic>
        <p:nvPicPr>
          <p:cNvPr descr="ua-logo_wht.png" id="61" name="Google Shape;61;p51"/>
          <p:cNvPicPr preferRelativeResize="0"/>
          <p:nvPr/>
        </p:nvPicPr>
        <p:blipFill rotWithShape="1">
          <a:blip r:embed="rId2">
            <a:alphaModFix amt="50000"/>
          </a:blip>
          <a:srcRect b="0" l="0" r="0" t="0"/>
          <a:stretch/>
        </p:blipFill>
        <p:spPr>
          <a:xfrm>
            <a:off x="7416496" y="5918780"/>
            <a:ext cx="1467358" cy="466344"/>
          </a:xfrm>
          <a:prstGeom prst="rect">
            <a:avLst/>
          </a:prstGeom>
          <a:noFill/>
          <a:ln>
            <a:noFill/>
          </a:ln>
        </p:spPr>
      </p:pic>
      <p:pic>
        <p:nvPicPr>
          <p:cNvPr descr="ua-deck_title-art.png" id="62" name="Google Shape;62;p51"/>
          <p:cNvPicPr preferRelativeResize="0"/>
          <p:nvPr/>
        </p:nvPicPr>
        <p:blipFill rotWithShape="1">
          <a:blip r:embed="rId3">
            <a:alphaModFix/>
          </a:blip>
          <a:srcRect b="0" l="0" r="36898" t="0"/>
          <a:stretch/>
        </p:blipFill>
        <p:spPr>
          <a:xfrm>
            <a:off x="0" y="-1"/>
            <a:ext cx="9144000" cy="375815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raphic / Chart">
  <p:cSld name="Graphic / Chart">
    <p:spTree>
      <p:nvGrpSpPr>
        <p:cNvPr id="63" name="Shape 63"/>
        <p:cNvGrpSpPr/>
        <p:nvPr/>
      </p:nvGrpSpPr>
      <p:grpSpPr>
        <a:xfrm>
          <a:off x="0" y="0"/>
          <a:ext cx="0" cy="0"/>
          <a:chOff x="0" y="0"/>
          <a:chExt cx="0" cy="0"/>
        </a:xfrm>
      </p:grpSpPr>
      <p:sp>
        <p:nvSpPr>
          <p:cNvPr id="64" name="Google Shape;64;p52"/>
          <p:cNvSpPr txBox="1"/>
          <p:nvPr>
            <p:ph type="title"/>
          </p:nvPr>
        </p:nvSpPr>
        <p:spPr>
          <a:xfrm>
            <a:off x="320040" y="275167"/>
            <a:ext cx="8445730" cy="11430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chemeClr val="dk2"/>
              </a:buClr>
              <a:buSzPts val="3200"/>
              <a:buFont typeface="Open Sans"/>
              <a:buNone/>
              <a:defRPr b="0" i="0" sz="3200" u="none" cap="none" strike="noStrike">
                <a:solidFill>
                  <a:schemeClr val="dk2"/>
                </a:solidFill>
                <a:latin typeface="Open Sans"/>
                <a:ea typeface="Open Sans"/>
                <a:cs typeface="Open Sans"/>
                <a:sym typeface="Open Sans"/>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65" name="Google Shape;65;p52"/>
          <p:cNvSpPr/>
          <p:nvPr/>
        </p:nvSpPr>
        <p:spPr>
          <a:xfrm>
            <a:off x="8910474" y="6646725"/>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pic>
        <p:nvPicPr>
          <p:cNvPr descr="ua-logo_wht.png" id="66" name="Google Shape;66;p52"/>
          <p:cNvPicPr preferRelativeResize="0"/>
          <p:nvPr/>
        </p:nvPicPr>
        <p:blipFill rotWithShape="1">
          <a:blip r:embed="rId2">
            <a:alphaModFix amt="40000"/>
          </a:blip>
          <a:srcRect b="0" l="0" r="0" t="0"/>
          <a:stretch/>
        </p:blipFill>
        <p:spPr>
          <a:xfrm>
            <a:off x="163565" y="6612480"/>
            <a:ext cx="661750" cy="210312"/>
          </a:xfrm>
          <a:prstGeom prst="rect">
            <a:avLst/>
          </a:prstGeom>
          <a:noFill/>
          <a:ln>
            <a:noFill/>
          </a:ln>
        </p:spPr>
      </p:pic>
      <p:sp>
        <p:nvSpPr>
          <p:cNvPr id="67" name="Google Shape;67;p52"/>
          <p:cNvSpPr/>
          <p:nvPr/>
        </p:nvSpPr>
        <p:spPr>
          <a:xfrm>
            <a:off x="8821590" y="6574536"/>
            <a:ext cx="322410" cy="283464"/>
          </a:xfrm>
          <a:prstGeom prst="triangle">
            <a:avLst>
              <a:gd fmla="val 50000" name="adj"/>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Times New Roman"/>
              <a:ea typeface="Times New Roman"/>
              <a:cs typeface="Times New Roman"/>
              <a:sym typeface="Times New Roman"/>
            </a:endParaRPr>
          </a:p>
        </p:txBody>
      </p:sp>
      <p:sp>
        <p:nvSpPr>
          <p:cNvPr id="68" name="Google Shape;68;p52"/>
          <p:cNvSpPr/>
          <p:nvPr/>
        </p:nvSpPr>
        <p:spPr>
          <a:xfrm>
            <a:off x="8904389" y="6694020"/>
            <a:ext cx="153888" cy="138499"/>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900"/>
              <a:buFont typeface="Arial"/>
              <a:buNone/>
            </a:pPr>
            <a:fld id="{00000000-1234-1234-1234-123412341234}" type="slidenum">
              <a:rPr b="0" i="0" lang="en-US" sz="900" u="none" cap="none" strike="noStrike">
                <a:solidFill>
                  <a:schemeClr val="lt1"/>
                </a:solidFill>
                <a:latin typeface="Open Sans"/>
                <a:ea typeface="Open Sans"/>
                <a:cs typeface="Open Sans"/>
                <a:sym typeface="Open Sans"/>
              </a:rPr>
              <a:t>‹#›</a:t>
            </a:fld>
            <a:endParaRPr b="0" i="0" sz="900" u="none" cap="none" strike="noStrike">
              <a:solidFill>
                <a:schemeClr val="lt1"/>
              </a:solidFill>
              <a:latin typeface="Open Sans"/>
              <a:ea typeface="Open Sans"/>
              <a:cs typeface="Open Sans"/>
              <a:sym typeface="Open Sans"/>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theme" Target="../theme/theme2.xml"/><Relationship Id="rId10" Type="http://schemas.openxmlformats.org/officeDocument/2006/relationships/slideLayout" Target="../slideLayouts/slideLayout10.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17.png"/><Relationship Id="rId4" Type="http://schemas.openxmlformats.org/officeDocument/2006/relationships/hyperlink" Target="https://uasg.tech/eai-chec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hyperlink" Target="https://www.itu.int/itu-d/reports/statistics/2024/11/10/ff24-internet-use/" TargetMode="Externa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9.png"/><Relationship Id="rId4" Type="http://schemas.openxmlformats.org/officeDocument/2006/relationships/image" Target="../media/image15.png"/><Relationship Id="rId5" Type="http://schemas.openxmlformats.org/officeDocument/2006/relationships/image" Target="../media/image14.png"/><Relationship Id="rId6" Type="http://schemas.openxmlformats.org/officeDocument/2006/relationships/image" Target="../media/image16.png"/><Relationship Id="rId7" Type="http://schemas.openxmlformats.org/officeDocument/2006/relationships/image" Target="../media/image1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uasg.tech/" TargetMode="External"/><Relationship Id="rId4" Type="http://schemas.openxmlformats.org/officeDocument/2006/relationships/hyperlink" Target="https://icann.org/ua"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s://www.britannica.com/topic/languages-by-number-of-native-speakers-2228882" TargetMode="External"/><Relationship Id="rId4" Type="http://schemas.openxmlformats.org/officeDocument/2006/relationships/hyperlink" Target="https://www.statista.com/statistics/262946/most-common-languages-on-the-internet/" TargetMode="External"/><Relationship Id="rId5" Type="http://schemas.openxmlformats.org/officeDocument/2006/relationships/chart" Target="../charts/char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hyperlink" Target="https://uasg.tech/download/uasg-009-quick-guide-to-tender-and-contractual-documents-en/"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icann.org/ua-training/ua-curriculum-integration-program-en" TargetMode="External"/><Relationship Id="rId4" Type="http://schemas.openxmlformats.org/officeDocument/2006/relationships/image" Target="../media/image24.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s://uasg.tech/download/uasg-004-use-cases-for-ua-readiness-evaluation-en/?wpdmdl=3607&amp;refresh=67a5fdbcd562a1738931644'" TargetMode="External"/><Relationship Id="rId4" Type="http://schemas.openxmlformats.org/officeDocument/2006/relationships/image" Target="../media/image19.png"/><Relationship Id="rId5" Type="http://schemas.openxmlformats.org/officeDocument/2006/relationships/image" Target="../media/image15.png"/><Relationship Id="rId6" Type="http://schemas.openxmlformats.org/officeDocument/2006/relationships/image" Target="../media/image14.png"/><Relationship Id="rId7" Type="http://schemas.openxmlformats.org/officeDocument/2006/relationships/image" Target="../media/image16.png"/><Relationship Id="rId8"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icann.org/en/announcements/details/icann-publishes-ua-roadmap-for-domain-name-registry-and-registrar-systems-25-01-2023-en" TargetMode="External"/><Relationship Id="rId4" Type="http://schemas.openxmlformats.org/officeDocument/2006/relationships/hyperlink" Target="https://www.icann.org/en/system/files/files/ua-roadmap-registries-registrars-30oct24-en.pdf" TargetMode="External"/><Relationship Id="rId5"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s://uasg.tech/download/uasg-047-ua-readiness-report-fy23/" TargetMode="External"/><Relationship Id="rId4" Type="http://schemas.openxmlformats.org/officeDocument/2006/relationships/hyperlink" Target="https://uasg.tech/download/uasg-002-webmaster-engagement-letter-en/" TargetMode="External"/><Relationship Id="rId5" Type="http://schemas.openxmlformats.org/officeDocument/2006/relationships/hyperlink" Target="https://uasg.tech/global-support-center/"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32.png"/><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30.jpg"/><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9.png"/><Relationship Id="rId4" Type="http://schemas.openxmlformats.org/officeDocument/2006/relationships/image" Target="../media/image31.png"/><Relationship Id="rId5" Type="http://schemas.openxmlformats.org/officeDocument/2006/relationships/image" Target="../media/image2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s://www.itu.int/net/wsis/docs/geneva/official/dop.html" TargetMode="External"/><Relationship Id="rId4" Type="http://schemas.openxmlformats.org/officeDocument/2006/relationships/hyperlink" Target="https://www.itu.int/net/wsis/docs2/tunis/off/6rev1.html" TargetMode="External"/><Relationship Id="rId5" Type="http://schemas.openxmlformats.org/officeDocument/2006/relationships/hyperlink" Target="https://www.unesco.org/en/legal-affairs/recommendation-concerning-promotion-and-use-multilingualism-and-universal-access-cyberspace" TargetMode="External"/><Relationship Id="rId6" Type="http://schemas.openxmlformats.org/officeDocument/2006/relationships/hyperlink" Target="https://www.un.org/global-digital-compact/en"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9.png"/><Relationship Id="rId4" Type="http://schemas.openxmlformats.org/officeDocument/2006/relationships/image" Target="../media/image35.png"/><Relationship Id="rId5" Type="http://schemas.openxmlformats.org/officeDocument/2006/relationships/image" Target="../media/image29.png"/><Relationship Id="rId6" Type="http://schemas.openxmlformats.org/officeDocument/2006/relationships/hyperlink" Target="https://en.wal.unesco.org/"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2.xml"/><Relationship Id="rId3" Type="http://schemas.openxmlformats.org/officeDocument/2006/relationships/image" Target="../media/image34.pn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3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4.xml"/><Relationship Id="rId3" Type="http://schemas.openxmlformats.org/officeDocument/2006/relationships/hyperlink" Target="https://www.iana.org/domains/root/db/xn--ngbc5azd.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38.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 Id="rId3" Type="http://schemas.openxmlformats.org/officeDocument/2006/relationships/image" Target="../media/image45.png"/><Relationship Id="rId4" Type="http://schemas.openxmlformats.org/officeDocument/2006/relationships/image" Target="../media/image39.png"/><Relationship Id="rId5" Type="http://schemas.openxmlformats.org/officeDocument/2006/relationships/image" Target="../media/image40.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1.xml"/><Relationship Id="rId3" Type="http://schemas.openxmlformats.org/officeDocument/2006/relationships/hyperlink" Target="mailto:nextroundinfo@icann.org" TargetMode="External"/><Relationship Id="rId4" Type="http://schemas.openxmlformats.org/officeDocument/2006/relationships/hyperlink" Target="mailto:globalsupport@icann.org" TargetMode="External"/><Relationship Id="rId5" Type="http://schemas.openxmlformats.org/officeDocument/2006/relationships/hyperlink" Target="https://newgtldprogram.icann.org/en" TargetMode="External"/><Relationship Id="rId6" Type="http://schemas.openxmlformats.org/officeDocument/2006/relationships/image" Target="../media/image44.png"/><Relationship Id="rId7" Type="http://schemas.openxmlformats.org/officeDocument/2006/relationships/image" Target="../media/image4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2.xml"/><Relationship Id="rId3" Type="http://schemas.openxmlformats.org/officeDocument/2006/relationships/image" Target="../media/image42.png"/><Relationship Id="rId4" Type="http://schemas.openxmlformats.org/officeDocument/2006/relationships/image" Target="../media/image41.png"/><Relationship Id="rId11" Type="http://schemas.openxmlformats.org/officeDocument/2006/relationships/hyperlink" Target="https://newgtlds.icann.org/en/announcements-and-media/case-studies" TargetMode="External"/><Relationship Id="rId10" Type="http://schemas.openxmlformats.org/officeDocument/2006/relationships/hyperlink" Target="https://newgtldprogram.icann.org/en/application-rounds/round2/asp/resources" TargetMode="External"/><Relationship Id="rId12" Type="http://schemas.openxmlformats.org/officeDocument/2006/relationships/hyperlink" Target="https://www.icann.org/en/beginners/courses-and-learning" TargetMode="External"/><Relationship Id="rId9" Type="http://schemas.openxmlformats.org/officeDocument/2006/relationships/hyperlink" Target="https://community.icann.org/display/SPIR/ASP+%7C+Applicant+Support+Program" TargetMode="External"/><Relationship Id="rId5" Type="http://schemas.openxmlformats.org/officeDocument/2006/relationships/hyperlink" Target="https://newgtldprogram.icann.org/en/application-rounds/round2/asp" TargetMode="External"/><Relationship Id="rId6" Type="http://schemas.openxmlformats.org/officeDocument/2006/relationships/hyperlink" Target="https://newgtldprogram.icann.org/en/application-rounds/round2/asp/handbook" TargetMode="External"/><Relationship Id="rId7" Type="http://schemas.openxmlformats.org/officeDocument/2006/relationships/hyperlink" Target="https://community.icann.org/display/SPIR/ASP+%7C+Applicant+Support+Program" TargetMode="External"/><Relationship Id="rId8" Type="http://schemas.openxmlformats.org/officeDocument/2006/relationships/hyperlink" Target="https://community.icann.org/display/SPIR/ASP+%7C+Applicant+Support+Program"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hyperlink" Target="https://www.icann.org/fellowshipprogram" TargetMode="External"/><Relationship Id="rId4" Type="http://schemas.openxmlformats.org/officeDocument/2006/relationships/hyperlink" Target="https://www.icann.org/public-responsibility-support/nextgen"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 Id="rId3" Type="http://schemas.openxmlformats.org/officeDocument/2006/relationships/hyperlink" Target="mailto:info@uasg.tech" TargetMode="External"/><Relationship Id="rId4" Type="http://schemas.openxmlformats.org/officeDocument/2006/relationships/hyperlink" Target="mailto:UAProgram@icann.org" TargetMode="External"/><Relationship Id="rId5" Type="http://schemas.openxmlformats.org/officeDocument/2006/relationships/hyperlink" Target="https://uasg.tech/" TargetMode="External"/><Relationship Id="rId6" Type="http://schemas.openxmlformats.org/officeDocument/2006/relationships/hyperlink" Target="https://icann.org/ua" TargetMode="External"/><Relationship Id="rId7" Type="http://schemas.openxmlformats.org/officeDocument/2006/relationships/hyperlink" Target="https://www.linkedin.com/company/uasgtech" TargetMode="External"/><Relationship Id="rId8" Type="http://schemas.openxmlformats.org/officeDocument/2006/relationships/hyperlink" Target="https://www.facebook.com/uasgtech"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 Id="rId3" Type="http://schemas.openxmlformats.org/officeDocument/2006/relationships/hyperlink" Target="https://www.icann.org/resources/pages/fast-track-2012-02-25-en"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
          <p:cNvSpPr txBox="1"/>
          <p:nvPr/>
        </p:nvSpPr>
        <p:spPr>
          <a:xfrm>
            <a:off x="465996" y="5362254"/>
            <a:ext cx="7655116" cy="439591"/>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FAFAFA"/>
              </a:buClr>
              <a:buSzPts val="1800"/>
              <a:buFont typeface="Arial"/>
              <a:buNone/>
            </a:pPr>
            <a:r>
              <a:rPr b="0" i="0" lang="en-US" sz="1800" u="none" cap="none" strike="noStrike">
                <a:solidFill>
                  <a:srgbClr val="FAFAFA"/>
                </a:solidFill>
                <a:latin typeface="Arial"/>
                <a:ea typeface="Arial"/>
                <a:cs typeface="Arial"/>
                <a:sym typeface="Arial"/>
              </a:rPr>
              <a:t>[演讲者姓名]  /  “UA 日”讲习</a:t>
            </a:r>
            <a:r>
              <a:rPr b="0" i="0" lang="en-US" sz="1800" u="none" cap="none" strike="noStrike">
                <a:solidFill>
                  <a:srgbClr val="FAFAFA"/>
                </a:solidFill>
                <a:latin typeface="Arial"/>
                <a:ea typeface="Arial"/>
                <a:cs typeface="Arial"/>
                <a:sym typeface="Arial"/>
                <a:extLst>
                  <a:ext uri="http://customooxmlschemas.google.com/">
                    <go:slidesCustomData xmlns:go="http://customooxmlschemas.google.com/" textRoundtripDataId="0"/>
                  </a:ext>
                </a:extLst>
              </a:rPr>
              <a:t>会</a:t>
            </a:r>
            <a:r>
              <a:rPr b="0" i="0" lang="en-US" sz="1800" u="none" cap="none" strike="noStrike">
                <a:solidFill>
                  <a:srgbClr val="FAFAFA"/>
                </a:solidFill>
                <a:latin typeface="Arial"/>
                <a:ea typeface="Arial"/>
                <a:cs typeface="Arial"/>
                <a:sym typeface="Arial"/>
              </a:rPr>
              <a:t>  /  2025 年 [月，日]</a:t>
            </a:r>
            <a:endParaRPr/>
          </a:p>
        </p:txBody>
      </p:sp>
      <p:sp>
        <p:nvSpPr>
          <p:cNvPr id="84" name="Google Shape;84;p1"/>
          <p:cNvSpPr txBox="1"/>
          <p:nvPr>
            <p:ph type="title"/>
          </p:nvPr>
        </p:nvSpPr>
        <p:spPr>
          <a:xfrm>
            <a:off x="473077" y="4191337"/>
            <a:ext cx="8137524" cy="1154765"/>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262626"/>
              </a:buClr>
              <a:buSzPts val="3200"/>
              <a:buFont typeface="Open Sans"/>
              <a:buNone/>
            </a:pPr>
            <a:r>
              <a:rPr lang="en-US">
                <a:latin typeface="Arial"/>
                <a:ea typeface="Arial"/>
                <a:cs typeface="Arial"/>
                <a:sym typeface="Arial"/>
              </a:rPr>
              <a:t>域名和电子邮件</a:t>
            </a:r>
            <a:r>
              <a:rPr lang="en-US">
                <a:latin typeface="Arial"/>
                <a:ea typeface="Arial"/>
                <a:cs typeface="Arial"/>
                <a:sym typeface="Arial"/>
                <a:extLst>
                  <a:ext uri="http://customooxmlschemas.google.com/">
                    <go:slidesCustomData xmlns:go="http://customooxmlschemas.google.com/" textRoundtripDataId="1"/>
                  </a:ext>
                </a:extLst>
              </a:rPr>
              <a:t>地址</a:t>
            </a:r>
            <a:r>
              <a:rPr lang="en-US">
                <a:latin typeface="Arial"/>
                <a:ea typeface="Arial"/>
                <a:cs typeface="Arial"/>
                <a:sym typeface="Arial"/>
              </a:rPr>
              <a:t>的普遍适用性 (UA)</a:t>
            </a:r>
            <a:endParaRPr/>
          </a:p>
        </p:txBody>
      </p:sp>
      <p:sp>
        <p:nvSpPr>
          <p:cNvPr id="85" name="Google Shape;85;p1"/>
          <p:cNvSpPr/>
          <p:nvPr/>
        </p:nvSpPr>
        <p:spPr>
          <a:xfrm>
            <a:off x="473077" y="6080912"/>
            <a:ext cx="2487058" cy="492421"/>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86" name="Google Shape;86;p1"/>
          <p:cNvSpPr/>
          <p:nvPr/>
        </p:nvSpPr>
        <p:spPr>
          <a:xfrm>
            <a:off x="4419600" y="32766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7" name="Google Shape;87;p1"/>
          <p:cNvPicPr preferRelativeResize="0"/>
          <p:nvPr/>
        </p:nvPicPr>
        <p:blipFill rotWithShape="1">
          <a:blip r:embed="rId4">
            <a:alphaModFix/>
          </a:blip>
          <a:srcRect b="0" l="0" r="0" t="0"/>
          <a:stretch/>
        </p:blipFill>
        <p:spPr>
          <a:xfrm>
            <a:off x="3315796" y="6085546"/>
            <a:ext cx="2207608" cy="48778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4"/>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Noto Sans"/>
                <a:ea typeface="Noto Sans"/>
                <a:cs typeface="Noto Sans"/>
                <a:sym typeface="Noto Sans"/>
                <a:extLst>
                  <a:ext uri="http://customooxmlschemas.google.com/">
                    <go:slidesCustomData xmlns:go="http://customooxmlschemas.google.com/" textRoundtripDataId="12"/>
                  </a:ext>
                </a:extLst>
              </a:rPr>
              <a:t>国际化电子邮件地址示例</a:t>
            </a:r>
            <a:endParaRPr/>
          </a:p>
        </p:txBody>
      </p:sp>
      <p:sp>
        <p:nvSpPr>
          <p:cNvPr id="147" name="Google Shape;147;p14"/>
          <p:cNvSpPr/>
          <p:nvPr/>
        </p:nvSpPr>
        <p:spPr>
          <a:xfrm>
            <a:off x="7600093" y="1350987"/>
            <a:ext cx="1450800" cy="5040600"/>
          </a:xfrm>
          <a:prstGeom prst="rect">
            <a:avLst/>
          </a:prstGeom>
          <a:noFill/>
          <a:ln>
            <a:noFill/>
          </a:ln>
        </p:spPr>
        <p:txBody>
          <a:bodyPr anchorCtr="0" anchor="t" bIns="0" lIns="0" spcFirstLastPara="1" rIns="0" wrap="square" tIns="0">
            <a:normAutofit/>
          </a:bodyPr>
          <a:lstStyle/>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亚美尼亚文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中文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梵文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阿拉伯文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希腊文            </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泰米尔文</a:t>
            </a:r>
            <a:br>
              <a:rPr b="0" i="0" lang="en-US" sz="2000" u="none" cap="none" strike="noStrike">
                <a:solidFill>
                  <a:srgbClr val="000000"/>
                </a:solidFill>
                <a:latin typeface="Arial"/>
                <a:ea typeface="Arial"/>
                <a:cs typeface="Arial"/>
                <a:sym typeface="Arial"/>
              </a:rPr>
            </a:br>
            <a:endParaRPr b="0" i="0" sz="2000" u="none" cap="none" strike="noStrike">
              <a:solidFill>
                <a:srgbClr val="000000"/>
              </a:solidFill>
              <a:latin typeface="Arial"/>
              <a:ea typeface="Arial"/>
              <a:cs typeface="Arial"/>
              <a:sym typeface="Arial"/>
            </a:endParaRPr>
          </a:p>
          <a:p>
            <a:pPr indent="-247650" lvl="0" marL="342900" marR="0" rtl="0" algn="l">
              <a:lnSpc>
                <a:spcPct val="180000"/>
              </a:lnSpc>
              <a:spcBef>
                <a:spcPts val="0"/>
              </a:spcBef>
              <a:spcAft>
                <a:spcPts val="0"/>
              </a:spcAft>
              <a:buClr>
                <a:srgbClr val="000000"/>
              </a:buClr>
              <a:buSzPts val="1500"/>
              <a:buFont typeface="Noto Sans Symbols"/>
              <a:buNone/>
            </a:pPr>
            <a:r>
              <a:t/>
            </a:r>
            <a:endParaRPr b="0" i="0" sz="2000" u="none" cap="none" strike="noStrike">
              <a:solidFill>
                <a:srgbClr val="000000"/>
              </a:solidFill>
              <a:latin typeface="Arial"/>
              <a:ea typeface="Arial"/>
              <a:cs typeface="Arial"/>
              <a:sym typeface="Arial"/>
            </a:endParaRPr>
          </a:p>
          <a:p>
            <a:pPr indent="-247650" lvl="0" marL="342900" marR="0" rtl="0" algn="l">
              <a:lnSpc>
                <a:spcPct val="180000"/>
              </a:lnSpc>
              <a:spcBef>
                <a:spcPts val="0"/>
              </a:spcBef>
              <a:spcAft>
                <a:spcPts val="0"/>
              </a:spcAft>
              <a:buClr>
                <a:srgbClr val="000000"/>
              </a:buClr>
              <a:buSzPts val="1500"/>
              <a:buFont typeface="Noto Sans Symbols"/>
              <a:buNone/>
            </a:pPr>
            <a:r>
              <a:t/>
            </a:r>
            <a:endParaRPr b="0" i="0" sz="2000" u="none" cap="none" strike="noStrike">
              <a:solidFill>
                <a:srgbClr val="000000"/>
              </a:solidFill>
              <a:latin typeface="Arial"/>
              <a:ea typeface="Arial"/>
              <a:cs typeface="Arial"/>
              <a:sym typeface="Arial"/>
            </a:endParaRPr>
          </a:p>
        </p:txBody>
      </p:sp>
      <p:sp>
        <p:nvSpPr>
          <p:cNvPr id="148" name="Google Shape;148;p14"/>
          <p:cNvSpPr/>
          <p:nvPr/>
        </p:nvSpPr>
        <p:spPr>
          <a:xfrm>
            <a:off x="288750" y="1443800"/>
            <a:ext cx="7146300" cy="4929300"/>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Էլփոստ-թեստ@համընդհանուր-ընկալում-թեստ.հայ</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Noto Sans Light"/>
                <a:ea typeface="Noto Sans Light"/>
                <a:cs typeface="Noto Sans Light"/>
                <a:sym typeface="Noto Sans Light"/>
              </a:rPr>
              <a:t>电子邮件测试@普遍适用测试.我爱你 </a:t>
            </a:r>
            <a:endParaRPr b="0" i="0" sz="1400" u="none" cap="none" strike="noStrike">
              <a:solidFill>
                <a:srgbClr val="000000"/>
              </a:solidFill>
              <a:latin typeface="Noto Sans Light"/>
              <a:ea typeface="Noto Sans Light"/>
              <a:cs typeface="Noto Sans Light"/>
              <a:sym typeface="Noto Sans Light"/>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ईमेल-परीक्षण@सार्वभौमिक-स्वीकृति-परीक्षण.संगठन  </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تجربة-بريد-الكتروني@تجربة-القبول-الشامل.موريتانيا</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ηλεκτρονικό-μήνυμα-δοκιμή@καθολική-αποδοχή-δοκιμή.ευ  </a:t>
            </a:r>
            <a:endParaRPr b="0" i="0" sz="1400" u="none" cap="none" strike="noStrike">
              <a:solidFill>
                <a:srgbClr val="000000"/>
              </a:solidFill>
              <a:latin typeface="Arial"/>
              <a:ea typeface="Arial"/>
              <a:cs typeface="Arial"/>
              <a:sym typeface="Arial"/>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மின்னஞ்சல்-சோதனை@பொது-ஏற்பு-சோதனை.சிங்கப்பூர்</a:t>
            </a:r>
            <a:endParaRPr b="0" i="0" sz="2000" u="none" cap="none" strike="noStrike">
              <a:solidFill>
                <a:srgbClr val="000000"/>
              </a:solidFill>
              <a:latin typeface="Times New Roman"/>
              <a:ea typeface="Times New Roman"/>
              <a:cs typeface="Times New Roman"/>
              <a:sym typeface="Times New Roman"/>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17"/>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Noto Sans"/>
                <a:ea typeface="Noto Sans"/>
                <a:cs typeface="Noto Sans"/>
                <a:sym typeface="Noto Sans"/>
                <a:extLst>
                  <a:ext uri="http://customooxmlschemas.google.com/">
                    <go:slidesCustomData xmlns:go="http://customooxmlschemas.google.com/" textRoundtripDataId="13"/>
                  </a:ext>
                </a:extLst>
              </a:rPr>
              <a:t>挑战</a:t>
            </a:r>
            <a:endParaRPr/>
          </a:p>
        </p:txBody>
      </p:sp>
      <p:sp>
        <p:nvSpPr>
          <p:cNvPr id="154" name="Google Shape;154;p17"/>
          <p:cNvSpPr txBox="1"/>
          <p:nvPr/>
        </p:nvSpPr>
        <p:spPr>
          <a:xfrm>
            <a:off x="280359" y="1222129"/>
            <a:ext cx="8543601" cy="1366488"/>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14"/>
                  </a:ext>
                </a:extLst>
              </a:rPr>
              <a:t>IDN TLD 允许社群注册和使用多语言域名和电子邮件地址，从而实现更多的数字包容。</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xtLst>
                <a:ext uri="http://customooxmlschemas.google.com/">
                  <go:slidesCustomData xmlns:go="http://customooxmlschemas.google.com/" textRoundtripDataId="15"/>
                </a:ext>
              </a:extLst>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extLst>
                  <a:ext uri="http://customooxmlschemas.google.com/">
                    <go:slidesCustomData xmlns:go="http://customooxmlschemas.google.com/" textRoundtripDataId="16"/>
                  </a:ext>
                </a:extLst>
              </a:rPr>
              <a:t>但是，它们在普遍适用性方面存在问题，例如，有效的电子邮件地址被网站上使用的表单拒绝，并且错误地从左到右显示，而不是从右到左显示：</a:t>
            </a:r>
            <a:endParaRPr/>
          </a:p>
        </p:txBody>
      </p:sp>
      <p:pic>
        <p:nvPicPr>
          <p:cNvPr id="155" name="Google Shape;155;p17"/>
          <p:cNvPicPr preferRelativeResize="0"/>
          <p:nvPr/>
        </p:nvPicPr>
        <p:blipFill rotWithShape="1">
          <a:blip r:embed="rId3">
            <a:alphaModFix/>
          </a:blip>
          <a:srcRect b="0" l="0" r="0" t="0"/>
          <a:stretch/>
        </p:blipFill>
        <p:spPr>
          <a:xfrm>
            <a:off x="155717" y="3787466"/>
            <a:ext cx="8832566" cy="2672646"/>
          </a:xfrm>
          <a:prstGeom prst="rect">
            <a:avLst/>
          </a:prstGeom>
          <a:noFill/>
          <a:ln cap="flat" cmpd="sng" w="19050">
            <a:solidFill>
              <a:schemeClr val="dk1"/>
            </a:solidFill>
            <a:prstDash val="solid"/>
            <a:round/>
            <a:headEnd len="sm" w="sm" type="none"/>
            <a:tailEnd len="sm" w="sm" type="none"/>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rPr>
              <a:t>您的电子邮件服务器是否支持 EAI？</a:t>
            </a:r>
            <a:endParaRPr/>
          </a:p>
        </p:txBody>
      </p:sp>
      <p:pic>
        <p:nvPicPr>
          <p:cNvPr descr="Graphical user interface, text, website&#10;&#10;Description automatically generated" id="161" name="Google Shape;161;p20"/>
          <p:cNvPicPr preferRelativeResize="0"/>
          <p:nvPr/>
        </p:nvPicPr>
        <p:blipFill rotWithShape="1">
          <a:blip r:embed="rId3">
            <a:alphaModFix/>
          </a:blip>
          <a:srcRect b="7724" l="3866" r="5906" t="18548"/>
          <a:stretch/>
        </p:blipFill>
        <p:spPr>
          <a:xfrm>
            <a:off x="320041" y="1789639"/>
            <a:ext cx="8451381" cy="4640961"/>
          </a:xfrm>
          <a:prstGeom prst="rect">
            <a:avLst/>
          </a:prstGeom>
          <a:noFill/>
          <a:ln>
            <a:noFill/>
          </a:ln>
        </p:spPr>
      </p:pic>
      <p:sp>
        <p:nvSpPr>
          <p:cNvPr id="162" name="Google Shape;162;p20"/>
          <p:cNvSpPr/>
          <p:nvPr/>
        </p:nvSpPr>
        <p:spPr>
          <a:xfrm>
            <a:off x="748144" y="1233501"/>
            <a:ext cx="7812381" cy="41084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chemeClr val="dk1"/>
                </a:solidFill>
                <a:latin typeface="Arial"/>
                <a:ea typeface="Arial"/>
                <a:cs typeface="Arial"/>
                <a:sym typeface="Arial"/>
              </a:rPr>
              <a:t>在以下网站输入您的电子邮件地址并立即查看：</a:t>
            </a:r>
            <a:r>
              <a:rPr b="0" i="0" lang="en-US" sz="1800" u="sng" cap="none" strike="noStrike">
                <a:solidFill>
                  <a:schemeClr val="dk1"/>
                </a:solidFill>
                <a:latin typeface="Arial"/>
                <a:ea typeface="Arial"/>
                <a:cs typeface="Arial"/>
                <a:sym typeface="Arial"/>
                <a:hlinkClick r:id="rId4">
                  <a:extLst>
                    <a:ext uri="{A12FA001-AC4F-418D-AE19-62706E023703}">
                      <ahyp:hlinkClr val="tx"/>
                    </a:ext>
                  </a:extLst>
                </a:hlinkClick>
              </a:rPr>
              <a:t>https://uasg.tech/eai-check/</a:t>
            </a:r>
            <a:r>
              <a:rPr b="0" i="0" lang="en-US" sz="1800" u="none" cap="none" strike="noStrike">
                <a:solidFill>
                  <a:schemeClr val="dk1"/>
                </a:solidFill>
                <a:latin typeface="Arial"/>
                <a:ea typeface="Arial"/>
                <a:cs typeface="Arial"/>
                <a:sym typeface="Arial"/>
              </a:rPr>
              <a:t> </a:t>
            </a:r>
            <a:endParaRPr/>
          </a:p>
        </p:txBody>
      </p:sp>
      <p:cxnSp>
        <p:nvCxnSpPr>
          <p:cNvPr id="163" name="Google Shape;163;p20"/>
          <p:cNvCxnSpPr/>
          <p:nvPr/>
        </p:nvCxnSpPr>
        <p:spPr>
          <a:xfrm>
            <a:off x="27686" y="6013343"/>
            <a:ext cx="584709" cy="0"/>
          </a:xfrm>
          <a:prstGeom prst="straightConnector1">
            <a:avLst/>
          </a:prstGeom>
          <a:noFill/>
          <a:ln cap="flat" cmpd="sng" w="57150">
            <a:solidFill>
              <a:schemeClr val="accent1"/>
            </a:solidFill>
            <a:prstDash val="solid"/>
            <a:round/>
            <a:headEnd len="sm" w="sm" type="none"/>
            <a:tailEnd len="med" w="med" type="triangle"/>
          </a:ln>
          <a:effectLst>
            <a:outerShdw blurRad="40000" rotWithShape="0" dir="5400000" dist="20000">
              <a:srgbClr val="000000">
                <a:alpha val="36862"/>
              </a:srgbClr>
            </a:outerShdw>
          </a:effectLst>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5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chemeClr val="dk2"/>
              </a:buClr>
              <a:buSzPts val="3200"/>
              <a:buFont typeface="Open Sans"/>
              <a:buNone/>
            </a:pPr>
            <a:r>
              <a:rPr lang="en-US" sz="2800">
                <a:latin typeface="Noto Sans"/>
                <a:ea typeface="Noto Sans"/>
                <a:cs typeface="Noto Sans"/>
                <a:sym typeface="Noto Sans"/>
              </a:rPr>
              <a:t>数字包容，一个机遇</a:t>
            </a:r>
            <a:endParaRPr/>
          </a:p>
        </p:txBody>
      </p:sp>
      <p:sp>
        <p:nvSpPr>
          <p:cNvPr id="169" name="Google Shape;169;p58"/>
          <p:cNvSpPr txBox="1"/>
          <p:nvPr/>
        </p:nvSpPr>
        <p:spPr>
          <a:xfrm>
            <a:off x="320041" y="3107934"/>
            <a:ext cx="3271500" cy="2959231"/>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目前还剩 32% 的世界人口（约 26 亿人）仍然没有上网；他们主要来自亚洲和非洲（见增长百分比）。 </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just">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许多已经上网的人以及大多数即将上网的人都用自己的母语交流。</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p:txBody>
      </p:sp>
      <p:sp>
        <p:nvSpPr>
          <p:cNvPr id="170" name="Google Shape;170;p58"/>
          <p:cNvSpPr txBox="1"/>
          <p:nvPr/>
        </p:nvSpPr>
        <p:spPr>
          <a:xfrm>
            <a:off x="157165" y="6172620"/>
            <a:ext cx="7037832" cy="3400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1" lang="en-US" sz="1400" u="none" cap="none" strike="noStrike">
                <a:solidFill>
                  <a:srgbClr val="000000"/>
                </a:solidFill>
                <a:latin typeface="Arial"/>
                <a:ea typeface="Arial"/>
                <a:cs typeface="Arial"/>
                <a:sym typeface="Arial"/>
              </a:rPr>
              <a:t>资料来源：</a:t>
            </a:r>
            <a:r>
              <a:rPr b="0" i="1" lang="en-US" sz="1400" u="sng" cap="none" strike="noStrike">
                <a:solidFill>
                  <a:schemeClr val="accent2"/>
                </a:solidFill>
                <a:latin typeface="Arial"/>
                <a:ea typeface="Arial"/>
                <a:cs typeface="Arial"/>
                <a:sym typeface="Arial"/>
                <a:hlinkClick r:id="rId3">
                  <a:extLst>
                    <a:ext uri="{A12FA001-AC4F-418D-AE19-62706E023703}">
                      <ahyp:hlinkClr val="tx"/>
                    </a:ext>
                  </a:extLst>
                </a:hlinkClick>
              </a:rPr>
              <a:t>https://www.itu.int/itu-d/reports/statistics/2024/11/10/ff24-internet-use/</a:t>
            </a:r>
            <a:r>
              <a:rPr b="0" i="1" lang="en-US" sz="1400" u="none" cap="none" strike="noStrike">
                <a:solidFill>
                  <a:schemeClr val="accent2"/>
                </a:solidFill>
                <a:latin typeface="Arial"/>
                <a:ea typeface="Arial"/>
                <a:cs typeface="Arial"/>
                <a:sym typeface="Arial"/>
              </a:rPr>
              <a:t> </a:t>
            </a:r>
            <a:r>
              <a:rPr b="0" i="1" lang="en-US" sz="1400" u="none" cap="none" strike="noStrike">
                <a:solidFill>
                  <a:srgbClr val="000000"/>
                </a:solidFill>
                <a:latin typeface="Arial"/>
                <a:ea typeface="Arial"/>
                <a:cs typeface="Arial"/>
                <a:sym typeface="Arial"/>
              </a:rPr>
              <a:t>   </a:t>
            </a:r>
            <a:endParaRPr/>
          </a:p>
        </p:txBody>
      </p:sp>
      <p:pic>
        <p:nvPicPr>
          <p:cNvPr id="171" name="Google Shape;171;p58"/>
          <p:cNvPicPr preferRelativeResize="0"/>
          <p:nvPr/>
        </p:nvPicPr>
        <p:blipFill rotWithShape="1">
          <a:blip r:embed="rId4">
            <a:alphaModFix/>
          </a:blip>
          <a:srcRect b="0" l="0" r="0" t="0"/>
          <a:stretch/>
        </p:blipFill>
        <p:spPr>
          <a:xfrm>
            <a:off x="4060556" y="1069834"/>
            <a:ext cx="4814256" cy="5136549"/>
          </a:xfrm>
          <a:prstGeom prst="rect">
            <a:avLst/>
          </a:prstGeom>
          <a:noFill/>
          <a:ln>
            <a:noFill/>
          </a:ln>
        </p:spPr>
      </p:pic>
      <p:sp>
        <p:nvSpPr>
          <p:cNvPr id="172" name="Google Shape;172;p58"/>
          <p:cNvSpPr/>
          <p:nvPr/>
        </p:nvSpPr>
        <p:spPr>
          <a:xfrm>
            <a:off x="372575" y="1069826"/>
            <a:ext cx="2903700" cy="1935600"/>
          </a:xfrm>
          <a:prstGeom prst="rect">
            <a:avLst/>
          </a:prstGeom>
          <a:no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050"/>
              <a:buFont typeface="Arial"/>
              <a:buNone/>
            </a:pPr>
            <a:r>
              <a:t/>
            </a:r>
            <a:endParaRPr b="1" i="0" sz="1050" u="none" cap="none" strike="noStrike">
              <a:solidFill>
                <a:srgbClr val="0070C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rPr b="1" i="0" lang="en-US" sz="4000" u="none" cap="none" strike="noStrike">
                <a:solidFill>
                  <a:srgbClr val="0070C0"/>
                </a:solidFill>
                <a:latin typeface="Arial"/>
                <a:ea typeface="Arial"/>
                <a:cs typeface="Arial"/>
                <a:sym typeface="Arial"/>
              </a:rPr>
              <a:t>55 亿 </a:t>
            </a:r>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accent2"/>
                </a:solidFill>
                <a:latin typeface="Arial"/>
                <a:ea typeface="Arial"/>
                <a:cs typeface="Arial"/>
                <a:sym typeface="Arial"/>
              </a:rPr>
              <a:t>全球互联网用户</a:t>
            </a:r>
            <a:endParaRPr/>
          </a:p>
          <a:p>
            <a:pPr indent="0" lvl="0" marL="0" marR="0" rtl="0" algn="l">
              <a:lnSpc>
                <a:spcPct val="115000"/>
              </a:lnSpc>
              <a:spcBef>
                <a:spcPts val="0"/>
              </a:spcBef>
              <a:spcAft>
                <a:spcPts val="0"/>
              </a:spcAft>
              <a:buClr>
                <a:srgbClr val="000000"/>
              </a:buClr>
              <a:buSzPts val="1600"/>
              <a:buFont typeface="Arial"/>
              <a:buNone/>
            </a:pPr>
            <a:r>
              <a:t/>
            </a:r>
            <a:endParaRPr b="0" i="0" sz="1600" u="none" cap="none" strike="noStrike">
              <a:solidFill>
                <a:schemeClr val="lt1"/>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4000"/>
              <a:buFont typeface="Arial"/>
              <a:buNone/>
            </a:pPr>
            <a:r>
              <a:rPr b="1" i="0" lang="en-US" sz="4000" u="none" cap="none" strike="noStrike">
                <a:solidFill>
                  <a:srgbClr val="FF9300"/>
                </a:solidFill>
                <a:latin typeface="Arial"/>
                <a:ea typeface="Arial"/>
                <a:cs typeface="Arial"/>
                <a:sym typeface="Arial"/>
              </a:rPr>
              <a:t>68%</a:t>
            </a:r>
            <a:endParaRPr/>
          </a:p>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accent2"/>
                </a:solidFill>
                <a:latin typeface="Arial"/>
                <a:ea typeface="Arial"/>
                <a:cs typeface="Arial"/>
                <a:sym typeface="Arial"/>
              </a:rPr>
              <a:t>互联网用户</a:t>
            </a:r>
            <a:endParaRPr/>
          </a:p>
          <a:p>
            <a:pPr indent="0" lvl="0" marL="0" marR="0" rtl="0" algn="ctr">
              <a:lnSpc>
                <a:spcPct val="115000"/>
              </a:lnSpc>
              <a:spcBef>
                <a:spcPts val="0"/>
              </a:spcBef>
              <a:spcAft>
                <a:spcPts val="0"/>
              </a:spcAft>
              <a:buClr>
                <a:srgbClr val="000000"/>
              </a:buClr>
              <a:buSzPts val="3200"/>
              <a:buFont typeface="Arial"/>
              <a:buNone/>
            </a:pPr>
            <a:r>
              <a:t/>
            </a:r>
            <a:endParaRPr b="0" i="0" sz="3200" u="none" cap="none" strike="noStrike">
              <a:solidFill>
                <a:schemeClr val="lt1"/>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什么是普遍适用性 (UA)？</a:t>
            </a:r>
            <a:endParaRPr/>
          </a:p>
        </p:txBody>
      </p:sp>
      <p:sp>
        <p:nvSpPr>
          <p:cNvPr id="178" name="Google Shape;178;p15"/>
          <p:cNvSpPr txBox="1"/>
          <p:nvPr>
            <p:ph idx="1" type="body"/>
          </p:nvPr>
        </p:nvSpPr>
        <p:spPr>
          <a:xfrm>
            <a:off x="320675" y="1318686"/>
            <a:ext cx="8450746" cy="4973626"/>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虽然 DNS 已经发展，但许多软件应用程序用于验证域名和电子邮件地址的检查仍然过时。 </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此外，并不是所有的网络门户都准备好使用相关电子邮件地址创建用户帐户，这使得许多人无法使用自己选择的语言和网络身份浏览互联网。 </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普遍适用性 (Universal Acceptance, UA) 被视为技术合规最佳实践，它通过确保所有有效的域名和电子邮件地址，无论文字、语言或字符长度如何，都能被所有支持互联网的应用程序、设备和系统平等使用来解决这些问题。</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实现 UA 可以确保每个人都能够使用自己选择的且最符合自身利益、业务、文化、语言和文字需求的域名和电子邮件地址在互联网上进行浏览和通信。</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a:latin typeface="Arial"/>
              <a:ea typeface="Arial"/>
              <a:cs typeface="Arial"/>
              <a:sym typeface="Arial"/>
            </a:endParaRPr>
          </a:p>
          <a:p>
            <a:pPr indent="-85725" lvl="0" marL="274320" rtl="0" algn="just">
              <a:lnSpc>
                <a:spcPct val="115000"/>
              </a:lnSpc>
              <a:spcBef>
                <a:spcPts val="0"/>
              </a:spcBef>
              <a:spcAft>
                <a:spcPts val="0"/>
              </a:spcAft>
              <a:buClr>
                <a:schemeClr val="accent3"/>
              </a:buClr>
              <a:buSzPts val="1530"/>
              <a:buFont typeface="Merriweather Sans"/>
              <a:buNone/>
            </a:pPr>
            <a:r>
              <a:t/>
            </a:r>
            <a:endParaRPr>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3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a:latin typeface="Arial"/>
                <a:ea typeface="Arial"/>
                <a:cs typeface="Arial"/>
                <a:sym typeface="Arial"/>
              </a:rPr>
              <a:t>UA 目标和影响</a:t>
            </a:r>
            <a:endParaRPr/>
          </a:p>
        </p:txBody>
      </p:sp>
      <p:sp>
        <p:nvSpPr>
          <p:cNvPr id="184" name="Google Shape;184;p33"/>
          <p:cNvSpPr txBox="1"/>
          <p:nvPr/>
        </p:nvSpPr>
        <p:spPr>
          <a:xfrm>
            <a:off x="609600" y="1470212"/>
            <a:ext cx="7907338" cy="4571813"/>
          </a:xfrm>
          <a:prstGeom prst="rect">
            <a:avLst/>
          </a:prstGeom>
          <a:noFill/>
          <a:ln>
            <a:noFill/>
          </a:ln>
        </p:spPr>
        <p:txBody>
          <a:bodyPr anchorCtr="0" anchor="t" bIns="45700" lIns="91425" spcFirstLastPara="1" rIns="91425" wrap="square" tIns="45700">
            <a:normAutofit/>
          </a:bodyPr>
          <a:lstStyle/>
          <a:p>
            <a:pPr indent="0" lvl="0" marL="0" marR="0" rtl="0" algn="ctr">
              <a:lnSpc>
                <a:spcPct val="115000"/>
              </a:lnSpc>
              <a:spcBef>
                <a:spcPts val="0"/>
              </a:spcBef>
              <a:spcAft>
                <a:spcPts val="0"/>
              </a:spcAft>
              <a:buClr>
                <a:schemeClr val="dk1"/>
              </a:buClr>
              <a:buSzPts val="1800"/>
              <a:buFont typeface="Arial"/>
              <a:buNone/>
            </a:pPr>
            <a:r>
              <a:t/>
            </a:r>
            <a:endParaRPr b="1" i="0" sz="1800" u="none" cap="none" strike="noStrike">
              <a:solidFill>
                <a:schemeClr val="dk1"/>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800"/>
              <a:buFont typeface="Arial"/>
              <a:buNone/>
            </a:pPr>
            <a:r>
              <a:rPr b="1" i="0" lang="en-US" sz="1800" u="none" cap="none" strike="noStrike">
                <a:solidFill>
                  <a:srgbClr val="000000"/>
                </a:solidFill>
                <a:latin typeface="Arial"/>
                <a:ea typeface="Arial"/>
                <a:cs typeface="Arial"/>
                <a:sym typeface="Arial"/>
              </a:rPr>
              <a:t>目标</a:t>
            </a:r>
            <a:endParaRPr/>
          </a:p>
          <a:p>
            <a:pPr indent="0" lvl="0" marL="0" marR="0" rtl="0" algn="ctr">
              <a:lnSpc>
                <a:spcPct val="115000"/>
              </a:lnSpc>
              <a:spcBef>
                <a:spcPts val="0"/>
              </a:spcBef>
              <a:spcAft>
                <a:spcPts val="0"/>
              </a:spcAft>
              <a:buClr>
                <a:schemeClr val="dk1"/>
              </a:buClr>
              <a:buSzPts val="1800"/>
              <a:buFont typeface="Arial"/>
              <a:buNone/>
            </a:pPr>
            <a:r>
              <a:rPr b="0" i="0" lang="en-US" sz="1800" u="none" cap="none" strike="noStrike">
                <a:solidFill>
                  <a:srgbClr val="000000"/>
                </a:solidFill>
                <a:latin typeface="Arial"/>
                <a:ea typeface="Arial"/>
                <a:cs typeface="Arial"/>
                <a:sym typeface="Arial"/>
              </a:rPr>
              <a:t>所有有效的域名和电子邮件地址都可用于所有软件应用程序。</a:t>
            </a:r>
            <a:endParaRPr/>
          </a:p>
          <a:p>
            <a:pPr indent="0" lvl="0" marL="0" marR="0" rtl="0" algn="ctr">
              <a:lnSpc>
                <a:spcPct val="115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15000"/>
              </a:lnSpc>
              <a:spcBef>
                <a:spcPts val="0"/>
              </a:spcBef>
              <a:spcAft>
                <a:spcPts val="0"/>
              </a:spcAft>
              <a:buClr>
                <a:schemeClr val="dk1"/>
              </a:buClr>
              <a:buSzPts val="1800"/>
              <a:buFont typeface="Arial"/>
              <a:buNone/>
            </a:pPr>
            <a:r>
              <a:rPr b="1" i="0" lang="en-US" sz="1800" u="none" cap="none" strike="noStrike">
                <a:solidFill>
                  <a:srgbClr val="000000"/>
                </a:solidFill>
                <a:latin typeface="Arial"/>
                <a:ea typeface="Arial"/>
                <a:cs typeface="Arial"/>
                <a:sym typeface="Arial"/>
              </a:rPr>
              <a:t>影响</a:t>
            </a:r>
            <a:endParaRPr/>
          </a:p>
          <a:p>
            <a:pPr indent="0" lvl="0" marL="0" marR="0" rtl="0" algn="ctr">
              <a:lnSpc>
                <a:spcPct val="115000"/>
              </a:lnSpc>
              <a:spcBef>
                <a:spcPts val="0"/>
              </a:spcBef>
              <a:spcAft>
                <a:spcPts val="0"/>
              </a:spcAft>
              <a:buClr>
                <a:schemeClr val="dk1"/>
              </a:buClr>
              <a:buSzPts val="1800"/>
              <a:buFont typeface="Arial"/>
              <a:buNone/>
            </a:pPr>
            <a:r>
              <a:rPr b="0" i="0" lang="en-US" sz="1800" u="none" cap="none" strike="noStrike">
                <a:solidFill>
                  <a:srgbClr val="000000"/>
                </a:solidFill>
                <a:latin typeface="Arial"/>
                <a:ea typeface="Arial"/>
                <a:cs typeface="Arial"/>
                <a:sym typeface="Arial"/>
              </a:rPr>
              <a:t>促进消费者选择，改善竞争，并为最终用户提供更广泛的访问权限。</a:t>
            </a:r>
            <a:endParaRPr/>
          </a:p>
          <a:p>
            <a:pPr indent="-228600" lvl="0" marL="342900" marR="0" rtl="0" algn="l">
              <a:lnSpc>
                <a:spcPct val="115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228600" lvl="0" marL="342900" marR="0" rtl="0" algn="l">
              <a:lnSpc>
                <a:spcPct val="115000"/>
              </a:lnSpc>
              <a:spcBef>
                <a:spcPts val="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39700" lvl="0" marL="342900" marR="0" rtl="0" algn="l">
              <a:lnSpc>
                <a:spcPct val="115000"/>
              </a:lnSpc>
              <a:spcBef>
                <a:spcPts val="0"/>
              </a:spcBef>
              <a:spcAft>
                <a:spcPts val="0"/>
              </a:spcAft>
              <a:buClr>
                <a:schemeClr val="dk1"/>
              </a:buClr>
              <a:buSzPts val="3200"/>
              <a:buFont typeface="Arial"/>
              <a:buNone/>
            </a:pPr>
            <a:r>
              <a:t/>
            </a:r>
            <a:endParaRPr b="0" i="0" sz="3200" u="none" cap="none" strike="noStrike">
              <a:solidFill>
                <a:schemeClr val="dk1"/>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g1f5ee761316_0_0"/>
          <p:cNvSpPr txBox="1"/>
          <p:nvPr>
            <p:ph type="title"/>
          </p:nvPr>
        </p:nvSpPr>
        <p:spPr>
          <a:xfrm>
            <a:off x="320041" y="275167"/>
            <a:ext cx="8451300"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extLst>
                  <a:ext uri="http://customooxmlschemas.google.com/">
                    <go:slidesCustomData xmlns:go="http://customooxmlschemas.google.com/" textRoundtripDataId="17"/>
                  </a:ext>
                </a:extLst>
              </a:rPr>
              <a:t>为什么 UA 如此重要？</a:t>
            </a:r>
            <a:endParaRPr/>
          </a:p>
        </p:txBody>
      </p:sp>
      <p:sp>
        <p:nvSpPr>
          <p:cNvPr id="190" name="Google Shape;190;g1f5ee761316_0_0"/>
          <p:cNvSpPr txBox="1"/>
          <p:nvPr/>
        </p:nvSpPr>
        <p:spPr>
          <a:xfrm>
            <a:off x="320675" y="1318686"/>
            <a:ext cx="8450746" cy="5264147"/>
          </a:xfrm>
          <a:prstGeom prst="rect">
            <a:avLst/>
          </a:prstGeom>
          <a:noFill/>
          <a:ln>
            <a:noFill/>
          </a:ln>
        </p:spPr>
        <p:txBody>
          <a:bodyPr anchorCtr="0" anchor="t" bIns="45700" lIns="91425" spcFirstLastPara="1" rIns="91425" wrap="square" tIns="45700">
            <a:noAutofit/>
          </a:bodyPr>
          <a:lstStyle/>
          <a:p>
            <a:pPr indent="0" lvl="0" marL="91440" marR="0" rtl="0" algn="l">
              <a:lnSpc>
                <a:spcPct val="150000"/>
              </a:lnSpc>
              <a:spcBef>
                <a:spcPts val="0"/>
              </a:spcBef>
              <a:spcAft>
                <a:spcPts val="0"/>
              </a:spcAft>
              <a:buClr>
                <a:srgbClr val="000000"/>
              </a:buClr>
              <a:buSzPts val="1800"/>
              <a:buFont typeface="Arial"/>
              <a:buNone/>
            </a:pPr>
            <a:r>
              <a:rPr b="0" i="0" lang="en-US" sz="1800" u="none" cap="none" strike="noStrike">
                <a:solidFill>
                  <a:srgbClr val="0A1F24"/>
                </a:solidFill>
                <a:latin typeface="Arial"/>
                <a:ea typeface="Arial"/>
                <a:cs typeface="Arial"/>
                <a:sym typeface="Arial"/>
              </a:rPr>
              <a:t>UA 还有助于：</a:t>
            </a:r>
            <a:endParaRPr/>
          </a:p>
          <a:p>
            <a:pPr indent="0" lvl="0" marL="91440" marR="0" rtl="0" algn="l">
              <a:lnSpc>
                <a:spcPct val="150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支持多样化、多文化和多语言的互联网。</a:t>
            </a:r>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增强信任并允许言论自由。</a:t>
            </a:r>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扩大竞争、创新和消费者选择范围。</a:t>
            </a:r>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创造社交机会和商业机会。</a:t>
            </a:r>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为开发人员和系统管理员提供职业优势。</a:t>
            </a:r>
            <a:endParaRPr/>
          </a:p>
          <a:p>
            <a:pPr indent="-182880" lvl="0" marL="274320" marR="0" rtl="0" algn="l">
              <a:lnSpc>
                <a:spcPct val="150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协助政府和政策制定者与公民进行沟通。</a:t>
            </a:r>
            <a:endParaRPr/>
          </a:p>
          <a:p>
            <a:pPr indent="-85725" lvl="0" marL="274320" marR="0" rtl="0" algn="l">
              <a:lnSpc>
                <a:spcPct val="150000"/>
              </a:lnSpc>
              <a:spcBef>
                <a:spcPts val="0"/>
              </a:spcBef>
              <a:spcAft>
                <a:spcPts val="0"/>
              </a:spcAft>
              <a:buClr>
                <a:schemeClr val="accent3"/>
              </a:buClr>
              <a:buSzPts val="1530"/>
              <a:buFont typeface="Merriweather Sans"/>
              <a:buNone/>
            </a:pPr>
            <a:r>
              <a:t/>
            </a:r>
            <a:endParaRPr b="0" i="0" sz="1800" u="none" cap="none" strike="noStrike">
              <a:solidFill>
                <a:srgbClr val="000000"/>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3"/>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让应用程序实现 UA 就绪</a:t>
            </a:r>
            <a:endParaRPr/>
          </a:p>
        </p:txBody>
      </p:sp>
      <p:sp>
        <p:nvSpPr>
          <p:cNvPr id="196" name="Google Shape;196;p23"/>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支持所有有效的域名和电子邮件地址：</a:t>
            </a:r>
            <a:endParaRPr/>
          </a:p>
          <a:p>
            <a:pPr indent="-85725" lvl="0" marL="274320" rtl="0" algn="l">
              <a:lnSpc>
                <a:spcPct val="15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5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5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85725" lvl="0" marL="274320" rtl="0" algn="l">
              <a:lnSpc>
                <a:spcPct val="150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接受：用户可以将其本地文字中的字符输入到文本字段中。</a:t>
            </a:r>
            <a:endParaRPr/>
          </a:p>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验证：软件接受字符并将其识别为有效。</a:t>
            </a:r>
            <a:endParaRPr/>
          </a:p>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处理：系统对字符执行操作。</a:t>
            </a:r>
            <a:endParaRPr/>
          </a:p>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存储：数据库可以在不中断或损坏的情况下存储文本。</a:t>
            </a:r>
            <a:endParaRPr/>
          </a:p>
          <a:p>
            <a:pPr indent="-182880" lvl="0" marL="274320" rtl="0" algn="l">
              <a:lnSpc>
                <a:spcPct val="150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显示：从数据库中获取信息时，将正确显示信息。</a:t>
            </a:r>
            <a:endParaRPr/>
          </a:p>
          <a:p>
            <a:pPr indent="-85725" lvl="0" marL="274320" rtl="0" algn="l">
              <a:lnSpc>
                <a:spcPct val="150000"/>
              </a:lnSpc>
              <a:spcBef>
                <a:spcPts val="0"/>
              </a:spcBef>
              <a:spcAft>
                <a:spcPts val="0"/>
              </a:spcAft>
              <a:buClr>
                <a:schemeClr val="accent3"/>
              </a:buClr>
              <a:buSzPts val="1530"/>
              <a:buFont typeface="Merriweather Sans"/>
              <a:buNone/>
            </a:pPr>
            <a:r>
              <a:t/>
            </a:r>
            <a:endParaRPr sz="1800">
              <a:solidFill>
                <a:srgbClr val="FF0000"/>
              </a:solidFill>
              <a:latin typeface="Arial"/>
              <a:ea typeface="Arial"/>
              <a:cs typeface="Arial"/>
              <a:sym typeface="Arial"/>
            </a:endParaRPr>
          </a:p>
          <a:p>
            <a:pPr indent="-107315" lvl="3" marL="1097280" rtl="0" algn="l">
              <a:lnSpc>
                <a:spcPct val="150000"/>
              </a:lnSpc>
              <a:spcBef>
                <a:spcPts val="0"/>
              </a:spcBef>
              <a:spcAft>
                <a:spcPts val="0"/>
              </a:spcAft>
              <a:buSzPts val="1190"/>
              <a:buNone/>
            </a:pPr>
            <a:r>
              <a:t/>
            </a:r>
            <a:endParaRPr>
              <a:latin typeface="Arial"/>
              <a:ea typeface="Arial"/>
              <a:cs typeface="Arial"/>
              <a:sym typeface="Arial"/>
            </a:endParaRPr>
          </a:p>
        </p:txBody>
      </p:sp>
      <p:grpSp>
        <p:nvGrpSpPr>
          <p:cNvPr id="197" name="Google Shape;197;p23"/>
          <p:cNvGrpSpPr/>
          <p:nvPr/>
        </p:nvGrpSpPr>
        <p:grpSpPr>
          <a:xfrm>
            <a:off x="492252" y="2191381"/>
            <a:ext cx="8159496" cy="1093689"/>
            <a:chOff x="1927228" y="5269980"/>
            <a:chExt cx="7921353" cy="1048426"/>
          </a:xfrm>
        </p:grpSpPr>
        <p:grpSp>
          <p:nvGrpSpPr>
            <p:cNvPr id="198" name="Google Shape;198;p23"/>
            <p:cNvGrpSpPr/>
            <p:nvPr/>
          </p:nvGrpSpPr>
          <p:grpSpPr>
            <a:xfrm>
              <a:off x="1927228" y="5273671"/>
              <a:ext cx="1302251" cy="1044731"/>
              <a:chOff x="820555" y="1643185"/>
              <a:chExt cx="2011680" cy="1765694"/>
            </a:xfrm>
          </p:grpSpPr>
          <p:sp>
            <p:nvSpPr>
              <p:cNvPr id="199" name="Google Shape;199;p23"/>
              <p:cNvSpPr/>
              <p:nvPr/>
            </p:nvSpPr>
            <p:spPr>
              <a:xfrm>
                <a:off x="820555" y="2835439"/>
                <a:ext cx="2011680" cy="573440"/>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接受</a:t>
                </a:r>
                <a:endParaRPr/>
              </a:p>
            </p:txBody>
          </p:sp>
          <p:sp>
            <p:nvSpPr>
              <p:cNvPr id="200" name="Google Shape;200;p23"/>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201" name="Google Shape;201;p23"/>
              <p:cNvPicPr preferRelativeResize="0"/>
              <p:nvPr/>
            </p:nvPicPr>
            <p:blipFill rotWithShape="1">
              <a:blip r:embed="rId3">
                <a:alphaModFix/>
              </a:blip>
              <a:srcRect b="0" l="0" r="0" t="0"/>
              <a:stretch/>
            </p:blipFill>
            <p:spPr>
              <a:xfrm>
                <a:off x="1529630" y="1900022"/>
                <a:ext cx="562359" cy="643725"/>
              </a:xfrm>
              <a:prstGeom prst="rect">
                <a:avLst/>
              </a:prstGeom>
              <a:noFill/>
              <a:ln>
                <a:noFill/>
              </a:ln>
            </p:spPr>
          </p:pic>
        </p:grpSp>
        <p:grpSp>
          <p:nvGrpSpPr>
            <p:cNvPr id="202" name="Google Shape;202;p23"/>
            <p:cNvGrpSpPr/>
            <p:nvPr/>
          </p:nvGrpSpPr>
          <p:grpSpPr>
            <a:xfrm>
              <a:off x="3582203" y="5273672"/>
              <a:ext cx="1314106" cy="1038949"/>
              <a:chOff x="3554360" y="1646720"/>
              <a:chExt cx="2029993" cy="1755922"/>
            </a:xfrm>
          </p:grpSpPr>
          <p:sp>
            <p:nvSpPr>
              <p:cNvPr id="203" name="Google Shape;203;p23"/>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04" name="Google Shape;204;p23"/>
              <p:cNvSpPr/>
              <p:nvPr/>
            </p:nvSpPr>
            <p:spPr>
              <a:xfrm>
                <a:off x="3572673" y="2829201"/>
                <a:ext cx="2011680" cy="573441"/>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验证</a:t>
                </a:r>
                <a:endParaRPr/>
              </a:p>
            </p:txBody>
          </p:sp>
          <p:pic>
            <p:nvPicPr>
              <p:cNvPr descr="ua-capability-icons_wht_Validate.png" id="205" name="Google Shape;205;p23"/>
              <p:cNvPicPr preferRelativeResize="0"/>
              <p:nvPr/>
            </p:nvPicPr>
            <p:blipFill rotWithShape="1">
              <a:blip r:embed="rId4">
                <a:alphaModFix/>
              </a:blip>
              <a:srcRect b="0" l="0" r="0" t="0"/>
              <a:stretch/>
            </p:blipFill>
            <p:spPr>
              <a:xfrm>
                <a:off x="4170348" y="1895569"/>
                <a:ext cx="779705" cy="643725"/>
              </a:xfrm>
              <a:prstGeom prst="rect">
                <a:avLst/>
              </a:prstGeom>
              <a:noFill/>
              <a:ln>
                <a:noFill/>
              </a:ln>
            </p:spPr>
          </p:pic>
        </p:grpSp>
        <p:grpSp>
          <p:nvGrpSpPr>
            <p:cNvPr id="206" name="Google Shape;206;p23"/>
            <p:cNvGrpSpPr/>
            <p:nvPr/>
          </p:nvGrpSpPr>
          <p:grpSpPr>
            <a:xfrm>
              <a:off x="6892153" y="5269980"/>
              <a:ext cx="1302251" cy="1040453"/>
              <a:chOff x="6331693" y="1643185"/>
              <a:chExt cx="2011680" cy="1758465"/>
            </a:xfrm>
          </p:grpSpPr>
          <p:sp>
            <p:nvSpPr>
              <p:cNvPr id="207" name="Google Shape;207;p23"/>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08" name="Google Shape;208;p23"/>
              <p:cNvSpPr/>
              <p:nvPr/>
            </p:nvSpPr>
            <p:spPr>
              <a:xfrm>
                <a:off x="6331693" y="2828209"/>
                <a:ext cx="2011680" cy="573441"/>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存储</a:t>
                </a:r>
                <a:endParaRPr/>
              </a:p>
            </p:txBody>
          </p:sp>
          <p:pic>
            <p:nvPicPr>
              <p:cNvPr descr="ua-capability-icons_wht_Store.png" id="209" name="Google Shape;209;p23"/>
              <p:cNvPicPr preferRelativeResize="0"/>
              <p:nvPr/>
            </p:nvPicPr>
            <p:blipFill rotWithShape="1">
              <a:blip r:embed="rId5">
                <a:alphaModFix/>
              </a:blip>
              <a:srcRect b="0" l="0" r="0" t="0"/>
              <a:stretch/>
            </p:blipFill>
            <p:spPr>
              <a:xfrm>
                <a:off x="6999490" y="1900022"/>
                <a:ext cx="647296" cy="647296"/>
              </a:xfrm>
              <a:prstGeom prst="rect">
                <a:avLst/>
              </a:prstGeom>
              <a:noFill/>
              <a:ln>
                <a:noFill/>
              </a:ln>
            </p:spPr>
          </p:pic>
        </p:grpSp>
        <p:grpSp>
          <p:nvGrpSpPr>
            <p:cNvPr id="210" name="Google Shape;210;p23"/>
            <p:cNvGrpSpPr/>
            <p:nvPr/>
          </p:nvGrpSpPr>
          <p:grpSpPr>
            <a:xfrm>
              <a:off x="5237178" y="5269983"/>
              <a:ext cx="1302251" cy="1042640"/>
              <a:chOff x="2202899" y="3852184"/>
              <a:chExt cx="2011680" cy="1762158"/>
            </a:xfrm>
          </p:grpSpPr>
          <p:sp>
            <p:nvSpPr>
              <p:cNvPr id="211" name="Google Shape;211;p23"/>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12" name="Google Shape;212;p23"/>
              <p:cNvSpPr/>
              <p:nvPr/>
            </p:nvSpPr>
            <p:spPr>
              <a:xfrm>
                <a:off x="2202899" y="5040903"/>
                <a:ext cx="2011680" cy="573439"/>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处理</a:t>
                </a:r>
                <a:endParaRPr/>
              </a:p>
            </p:txBody>
          </p:sp>
          <p:pic>
            <p:nvPicPr>
              <p:cNvPr descr="ua-capability-icons_wht_Process.png" id="213" name="Google Shape;213;p23"/>
              <p:cNvPicPr preferRelativeResize="0"/>
              <p:nvPr/>
            </p:nvPicPr>
            <p:blipFill rotWithShape="1">
              <a:blip r:embed="rId6">
                <a:alphaModFix/>
              </a:blip>
              <a:srcRect b="0" l="0" r="0" t="0"/>
              <a:stretch/>
            </p:blipFill>
            <p:spPr>
              <a:xfrm>
                <a:off x="2686759" y="4119754"/>
                <a:ext cx="1027282" cy="632806"/>
              </a:xfrm>
              <a:prstGeom prst="rect">
                <a:avLst/>
              </a:prstGeom>
              <a:noFill/>
              <a:ln>
                <a:noFill/>
              </a:ln>
            </p:spPr>
          </p:pic>
        </p:grpSp>
        <p:grpSp>
          <p:nvGrpSpPr>
            <p:cNvPr id="214" name="Google Shape;214;p23"/>
            <p:cNvGrpSpPr/>
            <p:nvPr/>
          </p:nvGrpSpPr>
          <p:grpSpPr>
            <a:xfrm>
              <a:off x="8546330" y="5275766"/>
              <a:ext cx="1302251" cy="1042640"/>
              <a:chOff x="4943583" y="3852184"/>
              <a:chExt cx="2011680" cy="1762158"/>
            </a:xfrm>
          </p:grpSpPr>
          <p:sp>
            <p:nvSpPr>
              <p:cNvPr id="215" name="Google Shape;215;p23"/>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16" name="Google Shape;216;p23"/>
              <p:cNvSpPr/>
              <p:nvPr/>
            </p:nvSpPr>
            <p:spPr>
              <a:xfrm>
                <a:off x="4946287" y="5040903"/>
                <a:ext cx="2008976" cy="573439"/>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显示</a:t>
                </a:r>
                <a:endParaRPr/>
              </a:p>
            </p:txBody>
          </p:sp>
          <p:pic>
            <p:nvPicPr>
              <p:cNvPr descr="ua-capability-icons_wht_Display.png" id="217" name="Google Shape;217;p23"/>
              <p:cNvPicPr preferRelativeResize="0"/>
              <p:nvPr/>
            </p:nvPicPr>
            <p:blipFill rotWithShape="1">
              <a:blip r:embed="rId7">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努力实现 UA 就绪</a:t>
            </a:r>
            <a:endParaRPr/>
          </a:p>
        </p:txBody>
      </p:sp>
      <p:sp>
        <p:nvSpPr>
          <p:cNvPr id="223" name="Google Shape;223;p3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ICANN 社群成立了普遍适用性指导小组 (Universal Acceptance Steering Group, UASG)，以在全球范围内促进实现 UA 就绪。</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ICANN 积极促进实现 UA，并为 UASG 提供财政支持。</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UASG 和 ICANN 通过以下工作努力实现 UA 就绪：</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组织外展活动，提高对 UA 问题的认识。</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进行详细研究以确定技术差距。</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确定缩小技术差距的解决方案。</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在相关工具、系统和应用程序中提交错误报告。</a:t>
            </a:r>
            <a:endParaRPr/>
          </a:p>
          <a:p>
            <a:pPr indent="-182880" lvl="1" marL="548640" rtl="0" algn="l">
              <a:lnSpc>
                <a:spcPct val="115000"/>
              </a:lnSpc>
              <a:spcBef>
                <a:spcPts val="0"/>
              </a:spcBef>
              <a:spcAft>
                <a:spcPts val="0"/>
              </a:spcAft>
              <a:buSzPts val="1530"/>
              <a:buChar char="*"/>
            </a:pPr>
            <a:r>
              <a:rPr lang="en-US" sz="1800">
                <a:latin typeface="Arial"/>
                <a:ea typeface="Arial"/>
                <a:cs typeface="Arial"/>
                <a:sym typeface="Arial"/>
              </a:rPr>
              <a:t>制定和开展关于解决方案的技术培训，为实现 UA 就绪提供支持。</a:t>
            </a:r>
            <a:endParaRPr/>
          </a:p>
          <a:p>
            <a:pPr indent="-85725" lvl="1" marL="548640" rtl="0" algn="l">
              <a:lnSpc>
                <a:spcPct val="115000"/>
              </a:lnSpc>
              <a:spcBef>
                <a:spcPts val="0"/>
              </a:spcBef>
              <a:spcAft>
                <a:spcPts val="0"/>
              </a:spcAft>
              <a:buSzPts val="1530"/>
              <a:buNone/>
            </a:pPr>
            <a:r>
              <a:t/>
            </a:r>
            <a:endParaRPr>
              <a:latin typeface="Arial"/>
              <a:ea typeface="Arial"/>
              <a:cs typeface="Arial"/>
              <a:sym typeface="Arial"/>
            </a:endParaRPr>
          </a:p>
          <a:p>
            <a:pPr indent="-97155" lvl="0" marL="91440" rtl="0" algn="l">
              <a:lnSpc>
                <a:spcPct val="115000"/>
              </a:lnSpc>
              <a:spcBef>
                <a:spcPts val="0"/>
              </a:spcBef>
              <a:spcAft>
                <a:spcPts val="0"/>
              </a:spcAft>
              <a:buSzPts val="1530"/>
              <a:buChar char="*"/>
            </a:pPr>
            <a:r>
              <a:rPr lang="en-US" sz="1800">
                <a:latin typeface="Arial"/>
                <a:ea typeface="Arial"/>
                <a:cs typeface="Arial"/>
                <a:sym typeface="Arial"/>
              </a:rPr>
              <a:t>更多信息请访问 </a:t>
            </a:r>
            <a:r>
              <a:rPr lang="en-US" sz="1800" u="sng">
                <a:solidFill>
                  <a:schemeClr val="hlink"/>
                </a:solidFill>
                <a:latin typeface="Arial"/>
                <a:ea typeface="Arial"/>
                <a:cs typeface="Arial"/>
                <a:sym typeface="Arial"/>
                <a:hlinkClick r:id="rId3"/>
              </a:rPr>
              <a:t>https://uasg.tech</a:t>
            </a:r>
            <a:r>
              <a:rPr lang="en-US" sz="1800">
                <a:latin typeface="Arial"/>
                <a:ea typeface="Arial"/>
                <a:cs typeface="Arial"/>
                <a:sym typeface="Arial"/>
              </a:rPr>
              <a:t> 和 </a:t>
            </a:r>
            <a:r>
              <a:rPr lang="en-US" sz="1800" u="sng">
                <a:solidFill>
                  <a:schemeClr val="hlink"/>
                </a:solidFill>
                <a:latin typeface="Arial"/>
                <a:ea typeface="Arial"/>
                <a:cs typeface="Arial"/>
                <a:sym typeface="Arial"/>
                <a:hlinkClick r:id="rId4"/>
              </a:rPr>
              <a:t>https://icann.org/ua</a:t>
            </a:r>
            <a:r>
              <a:rPr lang="en-US" sz="1800">
                <a:latin typeface="Arial"/>
                <a:ea typeface="Arial"/>
                <a:cs typeface="Arial"/>
                <a:sym typeface="Arial"/>
              </a:rPr>
              <a:t>。  </a:t>
            </a:r>
            <a:endParaRPr/>
          </a:p>
          <a:p>
            <a:pPr indent="5715" lvl="0" marL="91440" rtl="0" algn="l">
              <a:lnSpc>
                <a:spcPct val="115000"/>
              </a:lnSpc>
              <a:spcBef>
                <a:spcPts val="0"/>
              </a:spcBef>
              <a:spcAft>
                <a:spcPts val="0"/>
              </a:spcAft>
              <a:buSzPts val="1530"/>
              <a:buNone/>
            </a:pPr>
            <a:r>
              <a:t/>
            </a:r>
            <a:endParaRPr>
              <a:latin typeface="Arial"/>
              <a:ea typeface="Arial"/>
              <a:cs typeface="Arial"/>
              <a:sym typeface="Arial"/>
            </a:endParaRPr>
          </a:p>
          <a:p>
            <a:pPr indent="5715" lvl="0" marL="91440" rtl="0" algn="l">
              <a:lnSpc>
                <a:spcPct val="115000"/>
              </a:lnSpc>
              <a:spcBef>
                <a:spcPts val="0"/>
              </a:spcBef>
              <a:spcAft>
                <a:spcPts val="0"/>
              </a:spcAft>
              <a:buSzPts val="1530"/>
              <a:buNone/>
            </a:pPr>
            <a:r>
              <a:t/>
            </a:r>
            <a:endParaRPr>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您的角色是什么：企业</a:t>
            </a:r>
            <a:endParaRPr/>
          </a:p>
        </p:txBody>
      </p:sp>
      <p:sp>
        <p:nvSpPr>
          <p:cNvPr id="229" name="Google Shape;229;p26"/>
          <p:cNvSpPr txBox="1"/>
          <p:nvPr>
            <p:ph idx="1" type="body"/>
          </p:nvPr>
        </p:nvSpPr>
        <p:spPr>
          <a:xfrm>
            <a:off x="320041" y="982355"/>
            <a:ext cx="8450746" cy="4620517"/>
          </a:xfrm>
          <a:prstGeom prst="rect">
            <a:avLst/>
          </a:prstGeom>
          <a:noFill/>
          <a:ln>
            <a:noFill/>
          </a:ln>
        </p:spPr>
        <p:txBody>
          <a:bodyPr anchorCtr="0" anchor="t" bIns="45700" lIns="91425" spcFirstLastPara="1" rIns="91425" wrap="square" tIns="45700">
            <a:noAutofit/>
          </a:bodyPr>
          <a:lstStyle/>
          <a:p>
            <a:pPr indent="0" lvl="0" marL="91440" rtl="0" algn="just">
              <a:lnSpc>
                <a:spcPct val="115000"/>
              </a:lnSpc>
              <a:spcBef>
                <a:spcPts val="0"/>
              </a:spcBef>
              <a:spcAft>
                <a:spcPts val="0"/>
              </a:spcAft>
              <a:buClr>
                <a:schemeClr val="accent3"/>
              </a:buClr>
              <a:buSzPts val="1700"/>
              <a:buNone/>
            </a:pPr>
            <a:r>
              <a:rPr lang="en-US" sz="1800">
                <a:latin typeface="Arial"/>
                <a:ea typeface="Arial"/>
                <a:cs typeface="Arial"/>
                <a:sym typeface="Arial"/>
              </a:rPr>
              <a:t>许多企业没有将其系统更新为 UA 就绪状态，这会让他们白白错失商机，因为实现 UA 就绪可能会从未发掘的客户那里获取数十亿美元的收入。 </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0" lvl="0" marL="91440" rtl="0" algn="just">
              <a:lnSpc>
                <a:spcPct val="115000"/>
              </a:lnSpc>
              <a:spcBef>
                <a:spcPts val="0"/>
              </a:spcBef>
              <a:spcAft>
                <a:spcPts val="0"/>
              </a:spcAft>
              <a:buClr>
                <a:schemeClr val="accent3"/>
              </a:buClr>
              <a:buSzPts val="1700"/>
              <a:buNone/>
            </a:pPr>
            <a:r>
              <a:rPr lang="en-US" sz="1800">
                <a:latin typeface="Arial"/>
                <a:ea typeface="Arial"/>
                <a:cs typeface="Arial"/>
                <a:sym typeface="Arial"/>
              </a:rPr>
              <a:t>2017 年开展的一项 UASG 研究发现，互联网域名的普遍适用性可提供超过 98 亿美元的商机，这是一个保守估计。 </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0" lvl="0" marL="91440" rtl="0" algn="just">
              <a:lnSpc>
                <a:spcPct val="115000"/>
              </a:lnSpc>
              <a:spcBef>
                <a:spcPts val="0"/>
              </a:spcBef>
              <a:spcAft>
                <a:spcPts val="0"/>
              </a:spcAft>
              <a:buClr>
                <a:schemeClr val="accent3"/>
              </a:buClr>
              <a:buSzPts val="1700"/>
              <a:buNone/>
            </a:pPr>
            <a:r>
              <a:rPr lang="en-US" sz="1800">
                <a:latin typeface="Arial"/>
                <a:ea typeface="Arial"/>
                <a:cs typeface="Arial"/>
                <a:sym typeface="Arial"/>
              </a:rPr>
              <a:t>实现 UA 就绪的企业将处于最有利的地位，这些企业将能够接触到全球不断增长的受众，并最大限度地利用当前互联网人口以及将来 10 亿互联网人口的收入潜力。 </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在内部组织并评估您的业务系统是否符合 UA 标准。</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更新您自己的 IT 系统，使其实现 UA 就绪。</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鼓励您的协作者参与并促进当地 UA 相关讨论。</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与合作伙伴组织和公司一起建立 UA 意识，以便将其系统更新为符合当前的全球包容性标准。</a:t>
            </a:r>
            <a:endParaRPr/>
          </a:p>
          <a:p>
            <a:pPr indent="-107315" lvl="3" marL="1097280" rtl="0" algn="just">
              <a:lnSpc>
                <a:spcPct val="115000"/>
              </a:lnSpc>
              <a:spcBef>
                <a:spcPts val="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3"/>
          <p:cNvSpPr txBox="1"/>
          <p:nvPr>
            <p:ph type="title"/>
          </p:nvPr>
        </p:nvSpPr>
        <p:spPr>
          <a:xfrm>
            <a:off x="320040" y="275167"/>
            <a:ext cx="8441502" cy="72939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Noto Sans"/>
                <a:ea typeface="Noto Sans"/>
                <a:cs typeface="Noto Sans"/>
                <a:sym typeface="Noto Sans"/>
              </a:rPr>
              <a:t>我们生活在一个多语言的世界中！</a:t>
            </a:r>
            <a:endParaRPr/>
          </a:p>
        </p:txBody>
      </p:sp>
      <p:sp>
        <p:nvSpPr>
          <p:cNvPr id="93" name="Google Shape;93;p3"/>
          <p:cNvSpPr txBox="1"/>
          <p:nvPr/>
        </p:nvSpPr>
        <p:spPr>
          <a:xfrm>
            <a:off x="4572000" y="5684463"/>
            <a:ext cx="4255952" cy="83557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1" lang="en-US" sz="1400" u="none" cap="none" strike="noStrike">
                <a:solidFill>
                  <a:schemeClr val="accent2"/>
                </a:solidFill>
                <a:latin typeface="Arial"/>
                <a:ea typeface="Arial"/>
                <a:cs typeface="Arial"/>
                <a:sym typeface="Arial"/>
              </a:rPr>
              <a:t>资料来源： </a:t>
            </a:r>
            <a:endParaRPr/>
          </a:p>
          <a:p>
            <a:pPr indent="0" lvl="0" marL="0" marR="0" rtl="0" algn="l">
              <a:lnSpc>
                <a:spcPct val="115000"/>
              </a:lnSpc>
              <a:spcBef>
                <a:spcPts val="0"/>
              </a:spcBef>
              <a:spcAft>
                <a:spcPts val="0"/>
              </a:spcAft>
              <a:buClr>
                <a:srgbClr val="000000"/>
              </a:buClr>
              <a:buSzPts val="1400"/>
              <a:buFont typeface="Arial"/>
              <a:buNone/>
            </a:pPr>
            <a:r>
              <a:rPr b="0" i="0" lang="en-US" sz="1400" u="sng" cap="none" strike="noStrike">
                <a:solidFill>
                  <a:schemeClr val="accent2"/>
                </a:solidFill>
                <a:latin typeface="Arial"/>
                <a:ea typeface="Arial"/>
                <a:cs typeface="Arial"/>
                <a:sym typeface="Arial"/>
                <a:hlinkClick r:id="rId3">
                  <a:extLst>
                    <a:ext uri="{A12FA001-AC4F-418D-AE19-62706E023703}">
                      <ahyp:hlinkClr val="tx"/>
                    </a:ext>
                  </a:extLst>
                </a:hlinkClick>
              </a:rPr>
              <a:t>https://www.britannica.com/topic/languages-by-number-of-native-speakers-2228882</a:t>
            </a:r>
            <a:r>
              <a:rPr b="0" i="1" lang="en-US" sz="1400" u="none" cap="none" strike="noStrike">
                <a:solidFill>
                  <a:schemeClr val="accent2"/>
                </a:solidFill>
                <a:latin typeface="Arial"/>
                <a:ea typeface="Arial"/>
                <a:cs typeface="Arial"/>
                <a:sym typeface="Arial"/>
              </a:rPr>
              <a:t> </a:t>
            </a:r>
            <a:endParaRPr/>
          </a:p>
        </p:txBody>
      </p:sp>
      <p:sp>
        <p:nvSpPr>
          <p:cNvPr id="94" name="Google Shape;94;p3"/>
          <p:cNvSpPr txBox="1"/>
          <p:nvPr/>
        </p:nvSpPr>
        <p:spPr>
          <a:xfrm>
            <a:off x="197998" y="5684463"/>
            <a:ext cx="4255952" cy="83557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1" lang="en-US" sz="1400" u="none" cap="none" strike="noStrike">
                <a:solidFill>
                  <a:schemeClr val="accent2"/>
                </a:solidFill>
                <a:latin typeface="Arial"/>
                <a:ea typeface="Arial"/>
                <a:cs typeface="Arial"/>
                <a:sym typeface="Arial"/>
              </a:rPr>
              <a:t>资料来源：</a:t>
            </a:r>
            <a:r>
              <a:rPr b="0" i="1" lang="en-US" sz="1400" u="sng" cap="none" strike="noStrike">
                <a:solidFill>
                  <a:schemeClr val="accent2"/>
                </a:solidFill>
                <a:latin typeface="Arial"/>
                <a:ea typeface="Arial"/>
                <a:cs typeface="Arial"/>
                <a:sym typeface="Arial"/>
                <a:hlinkClick r:id="rId4">
                  <a:extLst>
                    <a:ext uri="{A12FA001-AC4F-418D-AE19-62706E023703}">
                      <ahyp:hlinkClr val="tx"/>
                    </a:ext>
                  </a:extLst>
                </a:hlinkClick>
              </a:rPr>
              <a:t>https://www.statista.com/statistics/262946/most-common-languages-on-the-internet/</a:t>
            </a:r>
            <a:r>
              <a:rPr b="0" i="1" lang="en-US" sz="1400" u="none" cap="none" strike="noStrike">
                <a:solidFill>
                  <a:schemeClr val="accent2"/>
                </a:solidFill>
                <a:latin typeface="Arial"/>
                <a:ea typeface="Arial"/>
                <a:cs typeface="Arial"/>
                <a:sym typeface="Arial"/>
              </a:rPr>
              <a:t> </a:t>
            </a:r>
            <a:endParaRPr/>
          </a:p>
        </p:txBody>
      </p:sp>
      <p:sp>
        <p:nvSpPr>
          <p:cNvPr id="95" name="Google Shape;95;p3"/>
          <p:cNvSpPr txBox="1"/>
          <p:nvPr/>
        </p:nvSpPr>
        <p:spPr>
          <a:xfrm>
            <a:off x="374903" y="1108300"/>
            <a:ext cx="8306110" cy="729390"/>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在全球范围内，使用的语言多种多样。就全球母语使用者而言，英语排名第三，仅次于中文和西班牙语。英语占在线内容总量的 52%，但这一比例正在下降。</a:t>
            </a:r>
            <a:endParaRPr/>
          </a:p>
        </p:txBody>
      </p:sp>
      <p:graphicFrame>
        <p:nvGraphicFramePr>
          <p:cNvPr id="96" name="Google Shape;96;p3"/>
          <p:cNvGraphicFramePr/>
          <p:nvPr/>
        </p:nvGraphicFramePr>
        <p:xfrm>
          <a:off x="177305" y="2079844"/>
          <a:ext cx="3898685" cy="3498400"/>
        </p:xfrm>
        <a:graphic>
          <a:graphicData uri="http://schemas.openxmlformats.org/drawingml/2006/chart">
            <c:chart r:id="rId5"/>
          </a:graphicData>
        </a:graphic>
      </p:graphicFrame>
      <p:graphicFrame>
        <p:nvGraphicFramePr>
          <p:cNvPr id="97" name="Google Shape;97;p3"/>
          <p:cNvGraphicFramePr/>
          <p:nvPr/>
        </p:nvGraphicFramePr>
        <p:xfrm>
          <a:off x="4742481" y="2094132"/>
          <a:ext cx="3000000" cy="3000000"/>
        </p:xfrm>
        <a:graphic>
          <a:graphicData uri="http://schemas.openxmlformats.org/drawingml/2006/table">
            <a:tbl>
              <a:tblPr bandRow="1" firstRow="1">
                <a:noFill/>
                <a:tableStyleId>{70FA6214-B934-4DC2-87A3-810A99DE9E23}</a:tableStyleId>
              </a:tblPr>
              <a:tblGrid>
                <a:gridCol w="1766800"/>
                <a:gridCol w="1766800"/>
              </a:tblGrid>
              <a:tr h="395750">
                <a:tc>
                  <a:txBody>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Noto Sans"/>
                          <a:ea typeface="Noto Sans"/>
                          <a:cs typeface="Noto Sans"/>
                          <a:sym typeface="Noto Sans"/>
                        </a:rPr>
                        <a:t>语言 </a:t>
                      </a:r>
                      <a:endParaRPr/>
                    </a:p>
                  </a:txBody>
                  <a:tcPr marT="9525" marB="0" marR="9525" marL="9525" anchor="ctr"/>
                </a:tc>
                <a:tc>
                  <a:txBody>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Noto Sans"/>
                          <a:ea typeface="Noto Sans"/>
                          <a:cs typeface="Noto Sans"/>
                          <a:sym typeface="Noto Sans"/>
                        </a:rPr>
                        <a:t>使用者</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中文</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1,346,000,000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西班牙语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485,063,960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英语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379,682,200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阿拉伯语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373,000,000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印地语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344,650,870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葡萄牙语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236,266,650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孟加拉语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233,808,880</a:t>
                      </a:r>
                      <a:endParaRPr/>
                    </a:p>
                  </a:txBody>
                  <a:tcPr marT="9525" marB="0" marR="9525" marL="9525" anchor="ctr"/>
                </a:tc>
              </a:tr>
              <a:tr h="395750">
                <a:tc>
                  <a:txBody>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Noto Sans"/>
                          <a:ea typeface="Noto Sans"/>
                          <a:cs typeface="Noto Sans"/>
                          <a:sym typeface="Noto Sans"/>
                        </a:rPr>
                        <a:t>俄语</a:t>
                      </a:r>
                      <a:endParaRPr/>
                    </a:p>
                  </a:txBody>
                  <a:tcPr marT="9525" marB="0" marR="9525" marL="9525" anchor="ctr"/>
                </a:tc>
                <a:tc>
                  <a:txBody>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146,954,150</a:t>
                      </a:r>
                      <a:endParaRPr/>
                    </a:p>
                  </a:txBody>
                  <a:tcPr marT="9525" marB="0" marR="9525" marL="9525" anchor="ct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7"/>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您的角色是什么：政府</a:t>
            </a:r>
            <a:endParaRPr/>
          </a:p>
        </p:txBody>
      </p:sp>
      <p:sp>
        <p:nvSpPr>
          <p:cNvPr id="235" name="Google Shape;235;p27"/>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0" lvl="0" marL="91440" rtl="0" algn="just">
              <a:lnSpc>
                <a:spcPct val="115000"/>
              </a:lnSpc>
              <a:spcBef>
                <a:spcPts val="0"/>
              </a:spcBef>
              <a:spcAft>
                <a:spcPts val="0"/>
              </a:spcAft>
              <a:buClr>
                <a:schemeClr val="accent3"/>
              </a:buClr>
              <a:buSzPts val="1700"/>
              <a:buNone/>
            </a:pPr>
            <a:r>
              <a:rPr lang="en-US" sz="1800">
                <a:latin typeface="Arial"/>
                <a:ea typeface="Arial"/>
                <a:cs typeface="Arial"/>
                <a:sym typeface="Arial"/>
              </a:rPr>
              <a:t>实现 UA 就绪可以协助政府和政策制定者深入公民基层。</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评估将 </a:t>
            </a:r>
            <a:r>
              <a:rPr lang="en-US" sz="1800" u="sng">
                <a:solidFill>
                  <a:schemeClr val="hlink"/>
                </a:solidFill>
                <a:latin typeface="Arial"/>
                <a:ea typeface="Arial"/>
                <a:cs typeface="Arial"/>
                <a:sym typeface="Arial"/>
                <a:hlinkClick r:id="rId3"/>
              </a:rPr>
              <a:t>UA 要求</a:t>
            </a:r>
            <a:r>
              <a:rPr lang="en-US" sz="1800">
                <a:latin typeface="Arial"/>
                <a:ea typeface="Arial"/>
                <a:cs typeface="Arial"/>
                <a:sym typeface="Arial"/>
              </a:rPr>
              <a:t>纳入政府采购的可能性。</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联系为公民提供电子政务服务的政府部门，要求他们采用 UA 做法，以实现数字包容性。</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与您的国家 ccTLD 经理人和 ICANN 政府咨询委员会 (Governmental Advisory Committee,  GAC) 代表协调，参与并加强 UA 相关行动。</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just">
              <a:lnSpc>
                <a:spcPct val="115000"/>
              </a:lnSpc>
              <a:spcBef>
                <a:spcPts val="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2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您的角色是什么：公民社会</a:t>
            </a:r>
            <a:endParaRPr/>
          </a:p>
        </p:txBody>
      </p:sp>
      <p:sp>
        <p:nvSpPr>
          <p:cNvPr id="241" name="Google Shape;241;p28"/>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鼓励您的社群参加当地和区域 UA 相关活动；帮助协调和促进开展这些活动。</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让您自己的系统实现 UA 就绪，以提供更广泛的数字包容性。</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促进关于包容性和无障碍的研究，以加强 UA 原则。</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与合作伙伴组织和公司一起建立 UA 意识，以便将其系统更新为符合当前的全球包容性标准。</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2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您的角色是什么：学术界</a:t>
            </a:r>
            <a:endParaRPr/>
          </a:p>
        </p:txBody>
      </p:sp>
      <p:sp>
        <p:nvSpPr>
          <p:cNvPr id="247" name="Google Shape;247;p29"/>
          <p:cNvSpPr txBox="1"/>
          <p:nvPr>
            <p:ph idx="1" type="body"/>
          </p:nvPr>
        </p:nvSpPr>
        <p:spPr>
          <a:xfrm>
            <a:off x="320676" y="1318686"/>
            <a:ext cx="3937815" cy="4620517"/>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升级电子邮件系统以支持 EAI。</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更新 IT 课程，纳入基于国际化概念的 IDN、UA 和软件教学内容。 </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请参阅 ICANN 的 </a:t>
            </a:r>
            <a:r>
              <a:rPr lang="en-US" sz="1600" u="sng">
                <a:solidFill>
                  <a:schemeClr val="hlink"/>
                </a:solidFill>
                <a:latin typeface="Arial"/>
                <a:ea typeface="Arial"/>
                <a:cs typeface="Arial"/>
                <a:sym typeface="Arial"/>
                <a:hlinkClick r:id="rId3"/>
              </a:rPr>
              <a:t>UA 课程纳入计划</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培训教师和学生以在软件开发中采用 UA 实践。</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提高当地技术社群对 UA 问题和解决方案的认识。</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just">
              <a:lnSpc>
                <a:spcPct val="115000"/>
              </a:lnSpc>
              <a:spcBef>
                <a:spcPts val="0"/>
              </a:spcBef>
              <a:spcAft>
                <a:spcPts val="0"/>
              </a:spcAft>
              <a:buSzPts val="1190"/>
              <a:buNone/>
            </a:pPr>
            <a:r>
              <a:t/>
            </a:r>
            <a:endParaRPr sz="1200">
              <a:latin typeface="Arial"/>
              <a:ea typeface="Arial"/>
              <a:cs typeface="Arial"/>
              <a:sym typeface="Arial"/>
            </a:endParaRPr>
          </a:p>
        </p:txBody>
      </p:sp>
      <p:pic>
        <p:nvPicPr>
          <p:cNvPr id="248" name="Google Shape;248;p29"/>
          <p:cNvPicPr preferRelativeResize="0"/>
          <p:nvPr/>
        </p:nvPicPr>
        <p:blipFill rotWithShape="1">
          <a:blip r:embed="rId4">
            <a:alphaModFix/>
          </a:blip>
          <a:srcRect b="0" l="0" r="0" t="0"/>
          <a:stretch/>
        </p:blipFill>
        <p:spPr>
          <a:xfrm>
            <a:off x="4470884" y="846667"/>
            <a:ext cx="4300538" cy="5560387"/>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 name="Shape 252"/>
        <p:cNvGrpSpPr/>
        <p:nvPr/>
      </p:nvGrpSpPr>
      <p:grpSpPr>
        <a:xfrm>
          <a:off x="0" y="0"/>
          <a:ext cx="0" cy="0"/>
          <a:chOff x="0" y="0"/>
          <a:chExt cx="0" cy="0"/>
        </a:xfrm>
      </p:grpSpPr>
      <p:sp>
        <p:nvSpPr>
          <p:cNvPr id="253" name="Google Shape;253;p30"/>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您的角色是什么：技术社群</a:t>
            </a:r>
            <a:endParaRPr/>
          </a:p>
        </p:txBody>
      </p:sp>
      <p:sp>
        <p:nvSpPr>
          <p:cNvPr id="254" name="Google Shape;254;p30"/>
          <p:cNvSpPr txBox="1"/>
          <p:nvPr>
            <p:ph idx="1" type="body"/>
          </p:nvPr>
        </p:nvSpPr>
        <p:spPr>
          <a:xfrm>
            <a:off x="320675" y="1318686"/>
            <a:ext cx="8180388" cy="4620517"/>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开展培训和教育活动，使软件开发人员和项目经理能够解决 UA 相关问题。</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测试并解决您自己的产品和服务中与 UA 相关的问题。 </a:t>
            </a:r>
            <a:endParaRPr/>
          </a:p>
          <a:p>
            <a:pPr indent="-182879" lvl="1" marL="731520" rtl="0" algn="l">
              <a:lnSpc>
                <a:spcPct val="115000"/>
              </a:lnSpc>
              <a:spcBef>
                <a:spcPts val="0"/>
              </a:spcBef>
              <a:spcAft>
                <a:spcPts val="0"/>
              </a:spcAft>
              <a:buSzPts val="1700"/>
              <a:buChar char="*"/>
            </a:pPr>
            <a:r>
              <a:rPr lang="en-US" sz="1600">
                <a:latin typeface="Arial"/>
                <a:ea typeface="Arial"/>
                <a:cs typeface="Arial"/>
                <a:sym typeface="Arial"/>
              </a:rPr>
              <a:t>在 </a:t>
            </a:r>
            <a:r>
              <a:rPr lang="en-US" sz="1600" u="sng">
                <a:solidFill>
                  <a:schemeClr val="hlink"/>
                </a:solidFill>
                <a:latin typeface="Arial"/>
                <a:ea typeface="Arial"/>
                <a:cs typeface="Arial"/>
                <a:sym typeface="Arial"/>
                <a:hlinkClick r:id="rId3"/>
              </a:rPr>
              <a:t>UASG 004</a:t>
            </a:r>
            <a:r>
              <a:rPr lang="en-US" sz="1600">
                <a:latin typeface="Arial"/>
                <a:ea typeface="Arial"/>
                <a:cs typeface="Arial"/>
                <a:sym typeface="Arial"/>
              </a:rPr>
              <a:t> 中测试域名和电子邮件地址。</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报告其他产品和服务中与 UA 相关的错误。</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0" lvl="0" marL="91440" rtl="0" algn="l">
              <a:lnSpc>
                <a:spcPct val="115000"/>
              </a:lnSpc>
              <a:spcBef>
                <a:spcPts val="0"/>
              </a:spcBef>
              <a:spcAft>
                <a:spcPts val="0"/>
              </a:spcAft>
              <a:buSzPts val="1700"/>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grpSp>
        <p:nvGrpSpPr>
          <p:cNvPr id="255" name="Google Shape;255;p30"/>
          <p:cNvGrpSpPr/>
          <p:nvPr/>
        </p:nvGrpSpPr>
        <p:grpSpPr>
          <a:xfrm>
            <a:off x="492252" y="2812293"/>
            <a:ext cx="8159496" cy="1093689"/>
            <a:chOff x="1927228" y="5269980"/>
            <a:chExt cx="7921353" cy="1048426"/>
          </a:xfrm>
        </p:grpSpPr>
        <p:grpSp>
          <p:nvGrpSpPr>
            <p:cNvPr id="256" name="Google Shape;256;p30"/>
            <p:cNvGrpSpPr/>
            <p:nvPr/>
          </p:nvGrpSpPr>
          <p:grpSpPr>
            <a:xfrm>
              <a:off x="1927228" y="5273671"/>
              <a:ext cx="1302251" cy="1044731"/>
              <a:chOff x="820555" y="1643185"/>
              <a:chExt cx="2011680" cy="1765694"/>
            </a:xfrm>
          </p:grpSpPr>
          <p:sp>
            <p:nvSpPr>
              <p:cNvPr id="257" name="Google Shape;257;p30"/>
              <p:cNvSpPr/>
              <p:nvPr/>
            </p:nvSpPr>
            <p:spPr>
              <a:xfrm>
                <a:off x="820555" y="2835439"/>
                <a:ext cx="2011680" cy="573440"/>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接受</a:t>
                </a:r>
                <a:endParaRPr/>
              </a:p>
            </p:txBody>
          </p:sp>
          <p:sp>
            <p:nvSpPr>
              <p:cNvPr id="258" name="Google Shape;258;p30"/>
              <p:cNvSpPr/>
              <p:nvPr/>
            </p:nvSpPr>
            <p:spPr>
              <a:xfrm>
                <a:off x="820555"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pic>
            <p:nvPicPr>
              <p:cNvPr descr="ua-capability-icons_wht_Accept.png" id="259" name="Google Shape;259;p30"/>
              <p:cNvPicPr preferRelativeResize="0"/>
              <p:nvPr/>
            </p:nvPicPr>
            <p:blipFill rotWithShape="1">
              <a:blip r:embed="rId4">
                <a:alphaModFix/>
              </a:blip>
              <a:srcRect b="0" l="0" r="0" t="0"/>
              <a:stretch/>
            </p:blipFill>
            <p:spPr>
              <a:xfrm>
                <a:off x="1529630" y="1900022"/>
                <a:ext cx="562359" cy="643725"/>
              </a:xfrm>
              <a:prstGeom prst="rect">
                <a:avLst/>
              </a:prstGeom>
              <a:noFill/>
              <a:ln>
                <a:noFill/>
              </a:ln>
            </p:spPr>
          </p:pic>
        </p:grpSp>
        <p:grpSp>
          <p:nvGrpSpPr>
            <p:cNvPr id="260" name="Google Shape;260;p30"/>
            <p:cNvGrpSpPr/>
            <p:nvPr/>
          </p:nvGrpSpPr>
          <p:grpSpPr>
            <a:xfrm>
              <a:off x="3582203" y="5273672"/>
              <a:ext cx="1314106" cy="1038949"/>
              <a:chOff x="3554360" y="1646720"/>
              <a:chExt cx="2029993" cy="1755922"/>
            </a:xfrm>
          </p:grpSpPr>
          <p:sp>
            <p:nvSpPr>
              <p:cNvPr id="261" name="Google Shape;261;p30"/>
              <p:cNvSpPr/>
              <p:nvPr/>
            </p:nvSpPr>
            <p:spPr>
              <a:xfrm>
                <a:off x="3554360" y="1646720"/>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62" name="Google Shape;262;p30"/>
              <p:cNvSpPr/>
              <p:nvPr/>
            </p:nvSpPr>
            <p:spPr>
              <a:xfrm>
                <a:off x="3572673" y="2829201"/>
                <a:ext cx="2011680" cy="573441"/>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验证</a:t>
                </a:r>
                <a:endParaRPr/>
              </a:p>
            </p:txBody>
          </p:sp>
          <p:pic>
            <p:nvPicPr>
              <p:cNvPr descr="ua-capability-icons_wht_Validate.png" id="263" name="Google Shape;263;p30"/>
              <p:cNvPicPr preferRelativeResize="0"/>
              <p:nvPr/>
            </p:nvPicPr>
            <p:blipFill rotWithShape="1">
              <a:blip r:embed="rId5">
                <a:alphaModFix/>
              </a:blip>
              <a:srcRect b="0" l="0" r="0" t="0"/>
              <a:stretch/>
            </p:blipFill>
            <p:spPr>
              <a:xfrm>
                <a:off x="4170348" y="1895569"/>
                <a:ext cx="779705" cy="643725"/>
              </a:xfrm>
              <a:prstGeom prst="rect">
                <a:avLst/>
              </a:prstGeom>
              <a:noFill/>
              <a:ln>
                <a:noFill/>
              </a:ln>
            </p:spPr>
          </p:pic>
        </p:grpSp>
        <p:grpSp>
          <p:nvGrpSpPr>
            <p:cNvPr id="264" name="Google Shape;264;p30"/>
            <p:cNvGrpSpPr/>
            <p:nvPr/>
          </p:nvGrpSpPr>
          <p:grpSpPr>
            <a:xfrm>
              <a:off x="6892153" y="5269980"/>
              <a:ext cx="1302251" cy="1040453"/>
              <a:chOff x="6331693" y="1643185"/>
              <a:chExt cx="2011680" cy="1758465"/>
            </a:xfrm>
          </p:grpSpPr>
          <p:sp>
            <p:nvSpPr>
              <p:cNvPr id="265" name="Google Shape;265;p30"/>
              <p:cNvSpPr/>
              <p:nvPr/>
            </p:nvSpPr>
            <p:spPr>
              <a:xfrm>
                <a:off x="6331693" y="1643185"/>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66" name="Google Shape;266;p30"/>
              <p:cNvSpPr/>
              <p:nvPr/>
            </p:nvSpPr>
            <p:spPr>
              <a:xfrm>
                <a:off x="6331693" y="2828209"/>
                <a:ext cx="2011680" cy="573441"/>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存储</a:t>
                </a:r>
                <a:endParaRPr/>
              </a:p>
            </p:txBody>
          </p:sp>
          <p:pic>
            <p:nvPicPr>
              <p:cNvPr descr="ua-capability-icons_wht_Store.png" id="267" name="Google Shape;267;p30"/>
              <p:cNvPicPr preferRelativeResize="0"/>
              <p:nvPr/>
            </p:nvPicPr>
            <p:blipFill rotWithShape="1">
              <a:blip r:embed="rId6">
                <a:alphaModFix/>
              </a:blip>
              <a:srcRect b="0" l="0" r="0" t="0"/>
              <a:stretch/>
            </p:blipFill>
            <p:spPr>
              <a:xfrm>
                <a:off x="6999490" y="1900022"/>
                <a:ext cx="647296" cy="647296"/>
              </a:xfrm>
              <a:prstGeom prst="rect">
                <a:avLst/>
              </a:prstGeom>
              <a:noFill/>
              <a:ln>
                <a:noFill/>
              </a:ln>
            </p:spPr>
          </p:pic>
        </p:grpSp>
        <p:grpSp>
          <p:nvGrpSpPr>
            <p:cNvPr id="268" name="Google Shape;268;p30"/>
            <p:cNvGrpSpPr/>
            <p:nvPr/>
          </p:nvGrpSpPr>
          <p:grpSpPr>
            <a:xfrm>
              <a:off x="5237178" y="5269983"/>
              <a:ext cx="1302251" cy="1042640"/>
              <a:chOff x="2202899" y="3852184"/>
              <a:chExt cx="2011680" cy="1762158"/>
            </a:xfrm>
          </p:grpSpPr>
          <p:sp>
            <p:nvSpPr>
              <p:cNvPr id="269" name="Google Shape;269;p30"/>
              <p:cNvSpPr/>
              <p:nvPr/>
            </p:nvSpPr>
            <p:spPr>
              <a:xfrm>
                <a:off x="2202899"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70" name="Google Shape;270;p30"/>
              <p:cNvSpPr/>
              <p:nvPr/>
            </p:nvSpPr>
            <p:spPr>
              <a:xfrm>
                <a:off x="2202899" y="5040903"/>
                <a:ext cx="2011680" cy="573439"/>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处理</a:t>
                </a:r>
                <a:endParaRPr/>
              </a:p>
            </p:txBody>
          </p:sp>
          <p:pic>
            <p:nvPicPr>
              <p:cNvPr descr="ua-capability-icons_wht_Process.png" id="271" name="Google Shape;271;p30"/>
              <p:cNvPicPr preferRelativeResize="0"/>
              <p:nvPr/>
            </p:nvPicPr>
            <p:blipFill rotWithShape="1">
              <a:blip r:embed="rId7">
                <a:alphaModFix/>
              </a:blip>
              <a:srcRect b="0" l="0" r="0" t="0"/>
              <a:stretch/>
            </p:blipFill>
            <p:spPr>
              <a:xfrm>
                <a:off x="2686759" y="4119754"/>
                <a:ext cx="1027282" cy="632806"/>
              </a:xfrm>
              <a:prstGeom prst="rect">
                <a:avLst/>
              </a:prstGeom>
              <a:noFill/>
              <a:ln>
                <a:noFill/>
              </a:ln>
            </p:spPr>
          </p:pic>
        </p:grpSp>
        <p:grpSp>
          <p:nvGrpSpPr>
            <p:cNvPr id="272" name="Google Shape;272;p30"/>
            <p:cNvGrpSpPr/>
            <p:nvPr/>
          </p:nvGrpSpPr>
          <p:grpSpPr>
            <a:xfrm>
              <a:off x="8546330" y="5275766"/>
              <a:ext cx="1302251" cy="1042640"/>
              <a:chOff x="4943583" y="3852184"/>
              <a:chExt cx="2011680" cy="1762158"/>
            </a:xfrm>
          </p:grpSpPr>
          <p:sp>
            <p:nvSpPr>
              <p:cNvPr id="273" name="Google Shape;273;p30"/>
              <p:cNvSpPr/>
              <p:nvPr/>
            </p:nvSpPr>
            <p:spPr>
              <a:xfrm>
                <a:off x="4943583" y="3852184"/>
                <a:ext cx="2011680" cy="1188720"/>
              </a:xfrm>
              <a:prstGeom prst="rect">
                <a:avLst/>
              </a:prstGeom>
              <a:solidFill>
                <a:srgbClr val="ED9232"/>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000"/>
                  <a:buFont typeface="Arial"/>
                  <a:buNone/>
                </a:pPr>
                <a:r>
                  <a:t/>
                </a:r>
                <a:endParaRPr b="0" i="0" sz="1000" u="none" cap="none" strike="noStrike">
                  <a:solidFill>
                    <a:srgbClr val="99D1F2"/>
                  </a:solidFill>
                  <a:latin typeface="Arial"/>
                  <a:ea typeface="Arial"/>
                  <a:cs typeface="Arial"/>
                  <a:sym typeface="Arial"/>
                </a:endParaRPr>
              </a:p>
            </p:txBody>
          </p:sp>
          <p:sp>
            <p:nvSpPr>
              <p:cNvPr id="274" name="Google Shape;274;p30"/>
              <p:cNvSpPr/>
              <p:nvPr/>
            </p:nvSpPr>
            <p:spPr>
              <a:xfrm>
                <a:off x="4946287" y="5040903"/>
                <a:ext cx="2008976" cy="573439"/>
              </a:xfrm>
              <a:prstGeom prst="rect">
                <a:avLst/>
              </a:prstGeom>
              <a:noFill/>
              <a:ln>
                <a:noFill/>
              </a:ln>
            </p:spPr>
            <p:txBody>
              <a:bodyPr anchorCtr="0" anchor="t" bIns="0" lIns="0" spcFirstLastPara="1" rIns="91425" wrap="square" tIns="0">
                <a:spAutoFit/>
              </a:bodyPr>
              <a:lstStyle/>
              <a:p>
                <a:pPr indent="0" lvl="0" marL="0" marR="0" rtl="0" algn="ctr">
                  <a:lnSpc>
                    <a:spcPct val="115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显示</a:t>
                </a:r>
                <a:endParaRPr/>
              </a:p>
            </p:txBody>
          </p:sp>
          <p:pic>
            <p:nvPicPr>
              <p:cNvPr descr="ua-capability-icons_wht_Display.png" id="275" name="Google Shape;275;p30"/>
              <p:cNvPicPr preferRelativeResize="0"/>
              <p:nvPr/>
            </p:nvPicPr>
            <p:blipFill rotWithShape="1">
              <a:blip r:embed="rId8">
                <a:alphaModFix/>
              </a:blip>
              <a:srcRect b="0" l="0" r="0" t="0"/>
              <a:stretch/>
            </p:blipFill>
            <p:spPr>
              <a:xfrm>
                <a:off x="5711163" y="4126903"/>
                <a:ext cx="489490" cy="633398"/>
              </a:xfrm>
              <a:prstGeom prst="rect">
                <a:avLst/>
              </a:prstGeom>
              <a:noFill/>
              <a:ln>
                <a:noFill/>
              </a:ln>
            </p:spPr>
          </p:pic>
        </p:gr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31"/>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您的角色是什么：域名注册管理机构和注册服务机构</a:t>
            </a:r>
            <a:endParaRPr/>
          </a:p>
        </p:txBody>
      </p:sp>
      <p:sp>
        <p:nvSpPr>
          <p:cNvPr id="281" name="Google Shape;281;p31"/>
          <p:cNvSpPr txBox="1"/>
          <p:nvPr>
            <p:ph idx="1" type="body"/>
          </p:nvPr>
        </p:nvSpPr>
        <p:spPr>
          <a:xfrm>
            <a:off x="320675" y="1318675"/>
            <a:ext cx="4718400" cy="4620600"/>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评估面向客户的系统中与 UA 相关的差距。</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升级面向客户的系统以支持 UA；</a:t>
            </a:r>
            <a:r>
              <a:rPr lang="en-US" sz="1800" u="sng">
                <a:solidFill>
                  <a:schemeClr val="hlink"/>
                </a:solidFill>
                <a:latin typeface="Arial"/>
                <a:ea typeface="Arial"/>
                <a:cs typeface="Arial"/>
                <a:sym typeface="Arial"/>
                <a:hlinkClick r:id="rId3"/>
              </a:rPr>
              <a:t>域名注册管理机构和注册服务机构系统的 UA 路线图</a:t>
            </a:r>
            <a:r>
              <a:rPr lang="en-US" sz="1800">
                <a:latin typeface="Arial"/>
                <a:ea typeface="Arial"/>
                <a:cs typeface="Arial"/>
                <a:sym typeface="Arial"/>
              </a:rPr>
              <a:t>可作为指南。</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提高业务利益相关方对 UA 的认识，并鼓励他们也升级其系统。</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pic>
        <p:nvPicPr>
          <p:cNvPr id="282" name="Google Shape;282;p31">
            <a:hlinkClick r:id="rId4"/>
          </p:cNvPr>
          <p:cNvPicPr preferRelativeResize="0"/>
          <p:nvPr/>
        </p:nvPicPr>
        <p:blipFill rotWithShape="1">
          <a:blip r:embed="rId5">
            <a:alphaModFix/>
          </a:blip>
          <a:srcRect b="0" l="0" r="0" t="0"/>
          <a:stretch/>
        </p:blipFill>
        <p:spPr>
          <a:xfrm>
            <a:off x="5226225" y="1318667"/>
            <a:ext cx="3399025" cy="4411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2"/>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您的角色是什么：域名持有人/注册人</a:t>
            </a:r>
            <a:endParaRPr/>
          </a:p>
        </p:txBody>
      </p:sp>
      <p:sp>
        <p:nvSpPr>
          <p:cNvPr id="288" name="Google Shape;288;p32"/>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与托管您的网站和电子邮件的互联网服务提供商 (Internet Service Provider, ISP) 确认他们的服务是否已实现 UA 就绪。</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与您的网站和电子邮件管理员确认您的网站和电子邮件是否已实现 UA 就绪。如果没有，请考虑主动更新，并使其实现 UA 就绪。</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与您的 ISP、网络开发人员和电子邮件管理员一起建立 UA 意识，并要求他们更新其系统以实现 UA 就绪。 </a:t>
            </a:r>
            <a:endParaRPr/>
          </a:p>
          <a:p>
            <a:pPr indent="-182879" lvl="1" marL="731520" rtl="0" algn="just">
              <a:lnSpc>
                <a:spcPct val="115000"/>
              </a:lnSpc>
              <a:spcBef>
                <a:spcPts val="0"/>
              </a:spcBef>
              <a:spcAft>
                <a:spcPts val="0"/>
              </a:spcAft>
              <a:buSzPts val="1700"/>
              <a:buChar char="*"/>
            </a:pPr>
            <a:r>
              <a:rPr lang="en-US">
                <a:latin typeface="Arial"/>
                <a:ea typeface="Arial"/>
                <a:cs typeface="Arial"/>
                <a:sym typeface="Arial"/>
              </a:rPr>
              <a:t>可指引他们参阅</a:t>
            </a:r>
            <a:r>
              <a:rPr b="0" i="0" lang="en-US">
                <a:solidFill>
                  <a:srgbClr val="000000"/>
                </a:solidFill>
                <a:latin typeface="Arial"/>
                <a:ea typeface="Arial"/>
                <a:cs typeface="Arial"/>
                <a:sym typeface="Arial"/>
              </a:rPr>
              <a:t> </a:t>
            </a:r>
            <a:r>
              <a:rPr lang="en-US" u="sng">
                <a:solidFill>
                  <a:schemeClr val="hlink"/>
                </a:solidFill>
                <a:latin typeface="Arial"/>
                <a:ea typeface="Arial"/>
                <a:cs typeface="Arial"/>
                <a:sym typeface="Arial"/>
                <a:hlinkClick r:id="rId3"/>
              </a:rPr>
              <a:t>2023 财年 UA 就绪报告</a:t>
            </a:r>
            <a:r>
              <a:rPr b="0" i="0" lang="en-US">
                <a:solidFill>
                  <a:srgbClr val="000000"/>
                </a:solidFill>
                <a:latin typeface="Arial"/>
                <a:ea typeface="Arial"/>
                <a:cs typeface="Arial"/>
                <a:sym typeface="Arial"/>
              </a:rPr>
              <a:t>，以了解更多信息</a:t>
            </a:r>
            <a:r>
              <a:rPr lang="en-US">
                <a:latin typeface="Arial"/>
                <a:ea typeface="Arial"/>
                <a:cs typeface="Arial"/>
                <a:sym typeface="Arial"/>
              </a:rPr>
              <a:t>。</a:t>
            </a:r>
            <a:r>
              <a:rPr b="0" i="0" lang="en-US">
                <a:solidFill>
                  <a:srgbClr val="000000"/>
                </a:solidFill>
                <a:latin typeface="Arial"/>
                <a:ea typeface="Arial"/>
                <a:cs typeface="Arial"/>
                <a:sym typeface="Arial"/>
              </a:rPr>
              <a:t>您</a:t>
            </a:r>
            <a:r>
              <a:rPr lang="en-US">
                <a:latin typeface="Arial"/>
                <a:ea typeface="Arial"/>
                <a:cs typeface="Arial"/>
                <a:sym typeface="Arial"/>
              </a:rPr>
              <a:t>可以考虑使用</a:t>
            </a:r>
            <a:r>
              <a:rPr b="0" i="0" lang="en-US">
                <a:solidFill>
                  <a:srgbClr val="000000"/>
                </a:solidFill>
                <a:latin typeface="Arial"/>
                <a:ea typeface="Arial"/>
                <a:cs typeface="Arial"/>
                <a:sym typeface="Arial"/>
              </a:rPr>
              <a:t>模板</a:t>
            </a:r>
            <a:r>
              <a:rPr lang="en-US" u="sng">
                <a:solidFill>
                  <a:schemeClr val="hlink"/>
                </a:solidFill>
                <a:latin typeface="Arial"/>
                <a:ea typeface="Arial"/>
                <a:cs typeface="Arial"/>
                <a:sym typeface="Arial"/>
                <a:hlinkClick r:id="rId4"/>
              </a:rPr>
              <a:t>信函</a:t>
            </a:r>
            <a:r>
              <a:rPr b="0" i="0" lang="en-US">
                <a:solidFill>
                  <a:srgbClr val="000000"/>
                </a:solidFill>
                <a:latin typeface="Arial"/>
                <a:ea typeface="Arial"/>
                <a:cs typeface="Arial"/>
                <a:sym typeface="Arial"/>
              </a:rPr>
              <a:t>或</a:t>
            </a:r>
            <a:r>
              <a:rPr lang="en-US" u="sng">
                <a:solidFill>
                  <a:schemeClr val="hlink"/>
                </a:solidFill>
                <a:latin typeface="Arial"/>
                <a:ea typeface="Arial"/>
                <a:cs typeface="Arial"/>
                <a:sym typeface="Arial"/>
                <a:hlinkClick r:id="rId5"/>
              </a:rPr>
              <a:t>记录问题</a:t>
            </a:r>
            <a:r>
              <a:rPr b="0" i="0" lang="en-US">
                <a:solidFill>
                  <a:srgbClr val="000000"/>
                </a:solidFill>
                <a:latin typeface="Arial"/>
                <a:ea typeface="Arial"/>
                <a:cs typeface="Arial"/>
                <a:sym typeface="Arial"/>
              </a:rPr>
              <a:t>。</a:t>
            </a:r>
            <a:endParaRPr/>
          </a:p>
          <a:p>
            <a:pPr indent="0" lvl="0" marL="91440" rtl="0" algn="just">
              <a:lnSpc>
                <a:spcPct val="115000"/>
              </a:lnSpc>
              <a:spcBef>
                <a:spcPts val="0"/>
              </a:spcBef>
              <a:spcAft>
                <a:spcPts val="0"/>
              </a:spcAft>
              <a:buSzPts val="1700"/>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u="sng">
              <a:solidFill>
                <a:schemeClr val="hlink"/>
              </a:solidFill>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just">
              <a:lnSpc>
                <a:spcPct val="115000"/>
              </a:lnSpc>
              <a:spcBef>
                <a:spcPts val="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59"/>
          <p:cNvSpPr txBox="1"/>
          <p:nvPr>
            <p:ph type="title"/>
          </p:nvPr>
        </p:nvSpPr>
        <p:spPr>
          <a:xfrm>
            <a:off x="320041" y="275167"/>
            <a:ext cx="8688035"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UNESCO 和 ICANN 为促进数字包容所做的其他工作</a:t>
            </a:r>
            <a:endParaRPr/>
          </a:p>
        </p:txBody>
      </p:sp>
      <p:sp>
        <p:nvSpPr>
          <p:cNvPr id="294" name="Google Shape;294;p59"/>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UNESCO 正在开展多项计划，以促进网络多语言化。</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ICANN 正在启动下一轮新 gTLD 项目，以促进数字包容。</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以下各部分将重点介绍 UNESCO 和 ICANN 开展的这项工作。</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9"/>
          <p:cNvSpPr txBox="1"/>
          <p:nvPr>
            <p:ph type="title"/>
          </p:nvPr>
        </p:nvSpPr>
        <p:spPr>
          <a:xfrm>
            <a:off x="320041" y="275167"/>
            <a:ext cx="4882139"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UNESCO 致力于促进多语言化</a:t>
            </a:r>
            <a:endParaRPr/>
          </a:p>
        </p:txBody>
      </p:sp>
      <p:sp>
        <p:nvSpPr>
          <p:cNvPr id="300" name="Google Shape;300;p39"/>
          <p:cNvSpPr txBox="1"/>
          <p:nvPr>
            <p:ph idx="1" type="body"/>
          </p:nvPr>
        </p:nvSpPr>
        <p:spPr>
          <a:xfrm>
            <a:off x="320674" y="2446638"/>
            <a:ext cx="8329055" cy="3978876"/>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通过规范性文书制定标准</a:t>
            </a:r>
            <a:endParaRPr/>
          </a:p>
          <a:p>
            <a:pPr indent="-182879" lvl="1" marL="731520" rtl="0" algn="l">
              <a:lnSpc>
                <a:spcPct val="115000"/>
              </a:lnSpc>
              <a:spcBef>
                <a:spcPts val="0"/>
              </a:spcBef>
              <a:spcAft>
                <a:spcPts val="0"/>
              </a:spcAft>
              <a:buSzPts val="1700"/>
              <a:buChar char="*"/>
            </a:pPr>
            <a:r>
              <a:rPr lang="en-US" sz="1600">
                <a:latin typeface="Arial"/>
                <a:ea typeface="Arial"/>
                <a:cs typeface="Arial"/>
                <a:sym typeface="Arial"/>
              </a:rPr>
              <a:t>2003 年关于促进使用多语言和普及网络空间的建议</a:t>
            </a:r>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倡导建立一个更具语言多样性的互联网</a:t>
            </a:r>
            <a:endParaRPr/>
          </a:p>
          <a:p>
            <a:pPr indent="-182879" lvl="1" marL="731520" rtl="0" algn="l">
              <a:lnSpc>
                <a:spcPct val="115000"/>
              </a:lnSpc>
              <a:spcBef>
                <a:spcPts val="0"/>
              </a:spcBef>
              <a:spcAft>
                <a:spcPts val="0"/>
              </a:spcAft>
              <a:buSzPts val="1700"/>
              <a:buChar char="*"/>
            </a:pPr>
            <a:r>
              <a:rPr lang="en-US" sz="1600">
                <a:latin typeface="Arial"/>
                <a:ea typeface="Arial"/>
                <a:cs typeface="Arial"/>
                <a:sym typeface="Arial"/>
              </a:rPr>
              <a:t>WSIS 行动方针 C8：文化多样性和身份、语言多样性和本地内容</a:t>
            </a:r>
            <a:endParaRPr/>
          </a:p>
          <a:p>
            <a:pPr indent="-182879" lvl="1" marL="731520" rtl="0" algn="l">
              <a:lnSpc>
                <a:spcPct val="115000"/>
              </a:lnSpc>
              <a:spcBef>
                <a:spcPts val="0"/>
              </a:spcBef>
              <a:spcAft>
                <a:spcPts val="0"/>
              </a:spcAft>
              <a:buSzPts val="1700"/>
              <a:buChar char="*"/>
            </a:pPr>
            <a:r>
              <a:rPr lang="en-US" sz="1600">
                <a:latin typeface="Arial"/>
                <a:ea typeface="Arial"/>
                <a:cs typeface="Arial"/>
                <a:sym typeface="Arial"/>
              </a:rPr>
              <a:t>与主题为“语言和包容性 - 多语言名称”的互联网治理论坛 (Internet Governance Forum, IGF) 合作</a:t>
            </a:r>
            <a:endParaRPr/>
          </a:p>
          <a:p>
            <a:pPr indent="-182880" lvl="0" marL="274320" rtl="0" algn="l">
              <a:lnSpc>
                <a:spcPct val="115000"/>
              </a:lnSpc>
              <a:spcBef>
                <a:spcPts val="0"/>
              </a:spcBef>
              <a:spcAft>
                <a:spcPts val="0"/>
              </a:spcAft>
              <a:buSzPts val="1700"/>
              <a:buChar char="*"/>
            </a:pPr>
            <a:r>
              <a:rPr lang="en-US">
                <a:latin typeface="Arial"/>
                <a:ea typeface="Arial"/>
                <a:cs typeface="Arial"/>
                <a:sym typeface="Arial"/>
              </a:rPr>
              <a:t>提高社群制作语言多样性内容的能力</a:t>
            </a:r>
            <a:endParaRPr/>
          </a:p>
          <a:p>
            <a:pPr indent="-182879" lvl="1" marL="731520" rtl="0" algn="l">
              <a:lnSpc>
                <a:spcPct val="115000"/>
              </a:lnSpc>
              <a:spcBef>
                <a:spcPts val="0"/>
              </a:spcBef>
              <a:spcAft>
                <a:spcPts val="0"/>
              </a:spcAft>
              <a:buSzPts val="1530"/>
              <a:buChar char="*"/>
            </a:pPr>
            <a:r>
              <a:rPr lang="en-US" sz="1600">
                <a:latin typeface="Arial"/>
                <a:ea typeface="Arial"/>
                <a:cs typeface="Arial"/>
                <a:sym typeface="Arial"/>
              </a:rPr>
              <a:t>面向原住民的工具包数字倡议</a:t>
            </a:r>
            <a:endParaRPr/>
          </a:p>
          <a:p>
            <a:pPr indent="-182880" lvl="2" marL="1188720" rtl="0" algn="l">
              <a:lnSpc>
                <a:spcPct val="115000"/>
              </a:lnSpc>
              <a:spcBef>
                <a:spcPts val="0"/>
              </a:spcBef>
              <a:spcAft>
                <a:spcPts val="0"/>
              </a:spcAft>
              <a:buSzPts val="1360"/>
              <a:buChar char="*"/>
            </a:pPr>
            <a:r>
              <a:rPr lang="en-US" sz="1400">
                <a:latin typeface="Arial"/>
                <a:ea typeface="Arial"/>
                <a:cs typeface="Arial"/>
                <a:sym typeface="Arial"/>
              </a:rPr>
              <a:t>第三个关键方法“规范化”旨在促进土著语言的普遍适用性</a:t>
            </a:r>
            <a:endParaRPr/>
          </a:p>
          <a:p>
            <a:pPr indent="-182880" lvl="0" marL="274320" rtl="0" algn="l">
              <a:lnSpc>
                <a:spcPct val="115000"/>
              </a:lnSpc>
              <a:spcBef>
                <a:spcPts val="0"/>
              </a:spcBef>
              <a:spcAft>
                <a:spcPts val="0"/>
              </a:spcAft>
              <a:buSzPts val="1700"/>
              <a:buChar char="*"/>
            </a:pPr>
            <a:r>
              <a:rPr lang="en-US">
                <a:latin typeface="Arial"/>
                <a:ea typeface="Arial"/>
                <a:cs typeface="Arial"/>
                <a:sym typeface="Arial"/>
              </a:rPr>
              <a:t>与合作伙伴一起支持基层倡议</a:t>
            </a:r>
            <a:endParaRPr/>
          </a:p>
          <a:p>
            <a:pPr indent="-182879" lvl="1" marL="731520" rtl="0" algn="l">
              <a:lnSpc>
                <a:spcPct val="115000"/>
              </a:lnSpc>
              <a:spcBef>
                <a:spcPts val="0"/>
              </a:spcBef>
              <a:spcAft>
                <a:spcPts val="0"/>
              </a:spcAft>
              <a:buSzPts val="1530"/>
              <a:buChar char="*"/>
            </a:pPr>
            <a:r>
              <a:rPr lang="en-US" sz="1600">
                <a:latin typeface="Arial"/>
                <a:ea typeface="Arial"/>
                <a:cs typeface="Arial"/>
                <a:sym typeface="Arial"/>
              </a:rPr>
              <a:t>与科技公司合作开发适用于土著语言的键盘</a:t>
            </a:r>
            <a:endParaRPr/>
          </a:p>
          <a:p>
            <a:pPr indent="-74930" lvl="0" marL="274320" rtl="0" algn="l">
              <a:lnSpc>
                <a:spcPct val="115000"/>
              </a:lnSpc>
              <a:spcBef>
                <a:spcPts val="0"/>
              </a:spcBef>
              <a:spcAft>
                <a:spcPts val="0"/>
              </a:spcAft>
              <a:buSzPts val="1700"/>
              <a:buNone/>
            </a:pPr>
            <a:r>
              <a:t/>
            </a:r>
            <a:endParaRPr>
              <a:latin typeface="Arial"/>
              <a:ea typeface="Arial"/>
              <a:cs typeface="Arial"/>
              <a:sym typeface="Arial"/>
            </a:endParaRPr>
          </a:p>
          <a:p>
            <a:pPr indent="-74930" lvl="0" marL="274320" rtl="0" algn="l">
              <a:lnSpc>
                <a:spcPct val="115000"/>
              </a:lnSpc>
              <a:spcBef>
                <a:spcPts val="0"/>
              </a:spcBef>
              <a:spcAft>
                <a:spcPts val="0"/>
              </a:spcAft>
              <a:buSzPts val="1700"/>
              <a:buNone/>
            </a:pPr>
            <a:r>
              <a:t/>
            </a:r>
            <a:endParaRPr>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pic>
        <p:nvPicPr>
          <p:cNvPr descr="文本&#10;&#10;已自动生成说明" id="301" name="Google Shape;301;p39"/>
          <p:cNvPicPr preferRelativeResize="0"/>
          <p:nvPr/>
        </p:nvPicPr>
        <p:blipFill rotWithShape="1">
          <a:blip r:embed="rId3">
            <a:alphaModFix/>
          </a:blip>
          <a:srcRect b="0" l="0" r="0" t="0"/>
          <a:stretch/>
        </p:blipFill>
        <p:spPr>
          <a:xfrm>
            <a:off x="5202180" y="471990"/>
            <a:ext cx="3621146" cy="1985261"/>
          </a:xfrm>
          <a:prstGeom prst="rect">
            <a:avLst/>
          </a:prstGeom>
          <a:noFill/>
          <a:ln>
            <a:noFill/>
          </a:ln>
        </p:spPr>
      </p:pic>
      <p:sp>
        <p:nvSpPr>
          <p:cNvPr id="302" name="Google Shape;302;p39"/>
          <p:cNvSpPr/>
          <p:nvPr/>
        </p:nvSpPr>
        <p:spPr>
          <a:xfrm>
            <a:off x="6955619" y="88920"/>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p40"/>
          <p:cNvSpPr txBox="1"/>
          <p:nvPr>
            <p:ph type="title"/>
          </p:nvPr>
        </p:nvSpPr>
        <p:spPr>
          <a:xfrm>
            <a:off x="320042" y="275167"/>
            <a:ext cx="6635578" cy="1121147"/>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使用多语言和普及网络空间（2003 年）</a:t>
            </a:r>
            <a:endParaRPr/>
          </a:p>
        </p:txBody>
      </p:sp>
      <p:sp>
        <p:nvSpPr>
          <p:cNvPr id="308" name="Google Shape;308;p40"/>
          <p:cNvSpPr txBox="1"/>
          <p:nvPr>
            <p:ph idx="1" type="body"/>
          </p:nvPr>
        </p:nvSpPr>
        <p:spPr>
          <a:xfrm>
            <a:off x="320675" y="1905000"/>
            <a:ext cx="8450746" cy="4034203"/>
          </a:xfrm>
          <a:prstGeom prst="rect">
            <a:avLst/>
          </a:prstGeom>
          <a:noFill/>
          <a:ln>
            <a:noFill/>
          </a:ln>
        </p:spPr>
        <p:txBody>
          <a:bodyPr anchorCtr="0" anchor="t" bIns="45700" lIns="91425" spcFirstLastPara="1" rIns="91425" wrap="square" tIns="45700">
            <a:noAutofit/>
          </a:bodyPr>
          <a:lstStyle/>
          <a:p>
            <a:pPr indent="0" lvl="0" marL="91440" rtl="0" algn="ctr">
              <a:lnSpc>
                <a:spcPct val="115000"/>
              </a:lnSpc>
              <a:spcBef>
                <a:spcPts val="0"/>
              </a:spcBef>
              <a:spcAft>
                <a:spcPts val="0"/>
              </a:spcAft>
              <a:buClr>
                <a:schemeClr val="accent3"/>
              </a:buClr>
              <a:buSzPts val="1700"/>
              <a:buNone/>
            </a:pPr>
            <a:r>
              <a:rPr lang="en-US" sz="1800">
                <a:latin typeface="Arial"/>
                <a:ea typeface="Arial"/>
                <a:cs typeface="Arial"/>
                <a:sym typeface="Arial"/>
              </a:rPr>
              <a:t>关于促进使用多语言和普及网络空间的建议（2003 年）</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该建议重点关注以下四个方面：</a:t>
            </a:r>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l">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sz="1200">
              <a:latin typeface="Arial"/>
              <a:ea typeface="Arial"/>
              <a:cs typeface="Arial"/>
              <a:sym typeface="Arial"/>
            </a:endParaRPr>
          </a:p>
        </p:txBody>
      </p:sp>
      <p:grpSp>
        <p:nvGrpSpPr>
          <p:cNvPr id="309" name="Google Shape;309;p40"/>
          <p:cNvGrpSpPr/>
          <p:nvPr/>
        </p:nvGrpSpPr>
        <p:grpSpPr>
          <a:xfrm>
            <a:off x="527598" y="3368675"/>
            <a:ext cx="4465953" cy="2137600"/>
            <a:chOff x="282950" y="38427"/>
            <a:chExt cx="4465953" cy="2137600"/>
          </a:xfrm>
        </p:grpSpPr>
        <p:sp>
          <p:nvSpPr>
            <p:cNvPr id="310" name="Google Shape;310;p40"/>
            <p:cNvSpPr/>
            <p:nvPr/>
          </p:nvSpPr>
          <p:spPr>
            <a:xfrm>
              <a:off x="403131" y="38427"/>
              <a:ext cx="2185505" cy="874202"/>
            </a:xfrm>
            <a:prstGeom prst="homePlate">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40"/>
            <p:cNvSpPr txBox="1"/>
            <p:nvPr/>
          </p:nvSpPr>
          <p:spPr>
            <a:xfrm>
              <a:off x="403131" y="38427"/>
              <a:ext cx="1966955" cy="874202"/>
            </a:xfrm>
            <a:prstGeom prst="rect">
              <a:avLst/>
            </a:prstGeom>
            <a:noFill/>
            <a:ln>
              <a:noFill/>
            </a:ln>
          </p:spPr>
          <p:txBody>
            <a:bodyPr anchorCtr="0" anchor="ctr" bIns="29325" lIns="58650" spcFirstLastPara="1" rIns="14650" wrap="square" tIns="29325">
              <a:noAutofit/>
            </a:bodyPr>
            <a:lstStyle/>
            <a:p>
              <a:pPr indent="0" lvl="0" marL="0" marR="0" rtl="0" algn="ctr">
                <a:lnSpc>
                  <a:spcPct val="115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开发多语言内容和系统</a:t>
              </a:r>
              <a:endParaRPr/>
            </a:p>
          </p:txBody>
        </p:sp>
        <p:sp>
          <p:nvSpPr>
            <p:cNvPr id="312" name="Google Shape;312;p40"/>
            <p:cNvSpPr/>
            <p:nvPr/>
          </p:nvSpPr>
          <p:spPr>
            <a:xfrm>
              <a:off x="2549953" y="44818"/>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40"/>
            <p:cNvSpPr txBox="1"/>
            <p:nvPr/>
          </p:nvSpPr>
          <p:spPr>
            <a:xfrm>
              <a:off x="2987054" y="44818"/>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115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促进对网络</a:t>
              </a:r>
              <a:br>
                <a:rPr b="0" i="0" lang="en-US" sz="1100" u="none" cap="none" strike="noStrike">
                  <a:solidFill>
                    <a:schemeClr val="lt1"/>
                  </a:solidFill>
                  <a:latin typeface="Arial"/>
                  <a:ea typeface="Arial"/>
                  <a:cs typeface="Arial"/>
                  <a:sym typeface="Arial"/>
                </a:rPr>
              </a:br>
              <a:r>
                <a:rPr b="0" i="0" lang="en-US" sz="1100" u="none" cap="none" strike="noStrike">
                  <a:solidFill>
                    <a:schemeClr val="lt1"/>
                  </a:solidFill>
                  <a:latin typeface="Arial"/>
                  <a:ea typeface="Arial"/>
                  <a:cs typeface="Arial"/>
                  <a:sym typeface="Arial"/>
                </a:rPr>
                <a:t>和服务的访问</a:t>
              </a:r>
              <a:endParaRPr/>
            </a:p>
          </p:txBody>
        </p:sp>
        <p:sp>
          <p:nvSpPr>
            <p:cNvPr id="314" name="Google Shape;314;p40"/>
            <p:cNvSpPr/>
            <p:nvPr/>
          </p:nvSpPr>
          <p:spPr>
            <a:xfrm>
              <a:off x="282950" y="1301825"/>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40"/>
            <p:cNvSpPr txBox="1"/>
            <p:nvPr/>
          </p:nvSpPr>
          <p:spPr>
            <a:xfrm>
              <a:off x="720051" y="1301825"/>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115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开发公开域名内容</a:t>
              </a:r>
              <a:endParaRPr/>
            </a:p>
          </p:txBody>
        </p:sp>
        <p:sp>
          <p:nvSpPr>
            <p:cNvPr id="316" name="Google Shape;316;p40"/>
            <p:cNvSpPr/>
            <p:nvPr/>
          </p:nvSpPr>
          <p:spPr>
            <a:xfrm>
              <a:off x="2563398" y="1297707"/>
              <a:ext cx="2185505" cy="874202"/>
            </a:xfrm>
            <a:prstGeom prst="chevron">
              <a:avLst>
                <a:gd fmla="val 50000" name="adj"/>
              </a:avLst>
            </a:prstGeom>
            <a:solidFill>
              <a:schemeClr val="accent1"/>
            </a:solidFill>
            <a:ln cap="flat" cmpd="sng" w="254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p40"/>
            <p:cNvSpPr txBox="1"/>
            <p:nvPr/>
          </p:nvSpPr>
          <p:spPr>
            <a:xfrm>
              <a:off x="3000499" y="1297707"/>
              <a:ext cx="1311303" cy="874202"/>
            </a:xfrm>
            <a:prstGeom prst="rect">
              <a:avLst/>
            </a:prstGeom>
            <a:noFill/>
            <a:ln>
              <a:noFill/>
            </a:ln>
          </p:spPr>
          <p:txBody>
            <a:bodyPr anchorCtr="0" anchor="ctr" bIns="29325" lIns="44000" spcFirstLastPara="1" rIns="14650" wrap="square" tIns="29325">
              <a:noAutofit/>
            </a:bodyPr>
            <a:lstStyle/>
            <a:p>
              <a:pPr indent="0" lvl="0" marL="0" marR="0" rtl="0" algn="ctr">
                <a:lnSpc>
                  <a:spcPct val="115000"/>
                </a:lnSpc>
                <a:spcBef>
                  <a:spcPts val="0"/>
                </a:spcBef>
                <a:spcAft>
                  <a:spcPts val="0"/>
                </a:spcAft>
                <a:buClr>
                  <a:srgbClr val="000000"/>
                </a:buClr>
                <a:buSzPts val="1100"/>
                <a:buFont typeface="Arial"/>
                <a:buNone/>
              </a:pPr>
              <a:r>
                <a:rPr b="0" i="0" lang="en-US" sz="1100" u="none" cap="none" strike="noStrike">
                  <a:solidFill>
                    <a:schemeClr val="lt1"/>
                  </a:solidFill>
                  <a:latin typeface="Arial"/>
                  <a:ea typeface="Arial"/>
                  <a:cs typeface="Arial"/>
                  <a:sym typeface="Arial"/>
                </a:rPr>
                <a:t>重申以公平方式</a:t>
              </a:r>
              <a:br>
                <a:rPr b="0" i="0" lang="en-US" sz="1100" u="none" cap="none" strike="noStrike">
                  <a:solidFill>
                    <a:schemeClr val="lt1"/>
                  </a:solidFill>
                  <a:latin typeface="Arial"/>
                  <a:ea typeface="Arial"/>
                  <a:cs typeface="Arial"/>
                  <a:sym typeface="Arial"/>
                </a:rPr>
              </a:br>
              <a:r>
                <a:rPr b="0" i="0" lang="en-US" sz="1100" u="none" cap="none" strike="noStrike">
                  <a:solidFill>
                    <a:schemeClr val="lt1"/>
                  </a:solidFill>
                  <a:latin typeface="Arial"/>
                  <a:ea typeface="Arial"/>
                  <a:cs typeface="Arial"/>
                  <a:sym typeface="Arial"/>
                </a:rPr>
                <a:t>平衡权利持有人</a:t>
              </a:r>
              <a:br>
                <a:rPr b="0" i="0" lang="en-US" sz="1100" u="none" cap="none" strike="noStrike">
                  <a:solidFill>
                    <a:schemeClr val="lt1"/>
                  </a:solidFill>
                  <a:latin typeface="Arial"/>
                  <a:ea typeface="Arial"/>
                  <a:cs typeface="Arial"/>
                  <a:sym typeface="Arial"/>
                </a:rPr>
              </a:br>
              <a:r>
                <a:rPr b="0" i="0" lang="en-US" sz="1100" u="none" cap="none" strike="noStrike">
                  <a:solidFill>
                    <a:schemeClr val="lt1"/>
                  </a:solidFill>
                  <a:latin typeface="Arial"/>
                  <a:ea typeface="Arial"/>
                  <a:cs typeface="Arial"/>
                  <a:sym typeface="Arial"/>
                </a:rPr>
                <a:t>利益与公共利益</a:t>
              </a:r>
              <a:endParaRPr/>
            </a:p>
          </p:txBody>
        </p:sp>
      </p:grpSp>
      <p:pic>
        <p:nvPicPr>
          <p:cNvPr descr="A picture containing person, crowd, concert band&#10;&#10;Description automatically generated" id="318" name="Google Shape;318;p40"/>
          <p:cNvPicPr preferRelativeResize="0"/>
          <p:nvPr/>
        </p:nvPicPr>
        <p:blipFill rotWithShape="1">
          <a:blip r:embed="rId3">
            <a:alphaModFix/>
          </a:blip>
          <a:srcRect b="0" l="0" r="0" t="0"/>
          <a:stretch/>
        </p:blipFill>
        <p:spPr>
          <a:xfrm>
            <a:off x="5170627" y="3298367"/>
            <a:ext cx="3324797" cy="2286755"/>
          </a:xfrm>
          <a:prstGeom prst="rect">
            <a:avLst/>
          </a:prstGeom>
          <a:noFill/>
          <a:ln>
            <a:noFill/>
          </a:ln>
        </p:spPr>
      </p:pic>
      <p:sp>
        <p:nvSpPr>
          <p:cNvPr id="319" name="Google Shape;319;p40"/>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4">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1"/>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国际土著语言十年</a:t>
            </a:r>
            <a:endParaRPr/>
          </a:p>
        </p:txBody>
      </p:sp>
      <p:sp>
        <p:nvSpPr>
          <p:cNvPr id="325" name="Google Shape;325;p41"/>
          <p:cNvSpPr txBox="1"/>
          <p:nvPr>
            <p:ph idx="1" type="body"/>
          </p:nvPr>
        </p:nvSpPr>
        <p:spPr>
          <a:xfrm>
            <a:off x="2014151" y="1905000"/>
            <a:ext cx="6757269" cy="4034203"/>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提请人们注意土著语言的严重流失，以及保护、振兴和推广土著语言的紧迫性</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在国家和国际层面采取紧急措施。 </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“国际土著语言十年 (International Decade of Indigenous Languages, IDIL)”全球行动计划在数字赋权主题领域规定如下： </a:t>
            </a:r>
            <a:endParaRPr/>
          </a:p>
          <a:p>
            <a:pPr indent="-182880" lvl="2" marL="1188720" rtl="0" algn="just">
              <a:lnSpc>
                <a:spcPct val="115000"/>
              </a:lnSpc>
              <a:spcBef>
                <a:spcPts val="0"/>
              </a:spcBef>
              <a:spcAft>
                <a:spcPts val="0"/>
              </a:spcAft>
              <a:buSzPts val="1700"/>
              <a:buChar char="*"/>
            </a:pPr>
            <a:r>
              <a:rPr lang="en-US" sz="1400">
                <a:latin typeface="Arial"/>
                <a:ea typeface="Arial"/>
                <a:cs typeface="Arial"/>
                <a:sym typeface="Arial"/>
              </a:rPr>
              <a:t>赋予原住民青年和专业人士在数字技能、媒体素养和网络行动主义方面的能力。</a:t>
            </a:r>
            <a:endParaRPr/>
          </a:p>
          <a:p>
            <a:pPr indent="-182880" lvl="2" marL="1188720" rtl="0" algn="just">
              <a:lnSpc>
                <a:spcPct val="115000"/>
              </a:lnSpc>
              <a:spcBef>
                <a:spcPts val="0"/>
              </a:spcBef>
              <a:spcAft>
                <a:spcPts val="0"/>
              </a:spcAft>
              <a:buSzPts val="1700"/>
              <a:buChar char="*"/>
            </a:pPr>
            <a:r>
              <a:rPr lang="en-US" sz="1400">
                <a:latin typeface="Arial"/>
                <a:ea typeface="Arial"/>
                <a:cs typeface="Arial"/>
                <a:sym typeface="Arial"/>
              </a:rPr>
              <a:t>促进土著语言在媒体和技术中的更好代表性和多语言访问。</a:t>
            </a:r>
            <a:endParaRPr/>
          </a:p>
          <a:p>
            <a:pPr indent="-182880" lvl="2" marL="1188720" rtl="0" algn="just">
              <a:lnSpc>
                <a:spcPct val="115000"/>
              </a:lnSpc>
              <a:spcBef>
                <a:spcPts val="0"/>
              </a:spcBef>
              <a:spcAft>
                <a:spcPts val="0"/>
              </a:spcAft>
              <a:buSzPts val="1700"/>
              <a:buChar char="*"/>
            </a:pPr>
            <a:r>
              <a:rPr lang="en-US" sz="1400">
                <a:latin typeface="Arial"/>
                <a:ea typeface="Arial"/>
                <a:cs typeface="Arial"/>
                <a:sym typeface="Arial"/>
              </a:rPr>
              <a:t>促进公私合作伙伴关系，制定语言数字化标准，并鼓励原住民参与内容创作</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UNESCO 与 UNDESA 及其他相关机构合作，在现有资源范围内，发挥“国际土著语言十年”牵头机构的作用</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成立专门的特别小组，负责数字平等和域名方面的工作 </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07315" lvl="3" marL="1097280" rtl="0" algn="just">
              <a:lnSpc>
                <a:spcPct val="115000"/>
              </a:lnSpc>
              <a:spcBef>
                <a:spcPts val="0"/>
              </a:spcBef>
              <a:spcAft>
                <a:spcPts val="0"/>
              </a:spcAft>
              <a:buSzPts val="1190"/>
              <a:buNone/>
            </a:pPr>
            <a:r>
              <a:t/>
            </a:r>
            <a:endParaRPr sz="1200">
              <a:latin typeface="Arial"/>
              <a:ea typeface="Arial"/>
              <a:cs typeface="Arial"/>
              <a:sym typeface="Arial"/>
            </a:endParaRPr>
          </a:p>
        </p:txBody>
      </p:sp>
      <p:sp>
        <p:nvSpPr>
          <p:cNvPr id="326" name="Google Shape;326;p41"/>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sp>
        <p:nvSpPr>
          <p:cNvPr id="327" name="Google Shape;327;p41"/>
          <p:cNvSpPr txBox="1"/>
          <p:nvPr/>
        </p:nvSpPr>
        <p:spPr>
          <a:xfrm>
            <a:off x="2751" y="1612224"/>
            <a:ext cx="1798172" cy="352374"/>
          </a:xfrm>
          <a:prstGeom prst="rect">
            <a:avLst/>
          </a:prstGeom>
          <a:noFill/>
          <a:ln>
            <a:noFill/>
          </a:ln>
        </p:spPr>
        <p:txBody>
          <a:bodyPr anchorCtr="0" anchor="t" bIns="34275" lIns="68575" spcFirstLastPara="1" rIns="68575" wrap="square" tIns="34275">
            <a:sp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00000"/>
                </a:solidFill>
                <a:latin typeface="Arial"/>
                <a:ea typeface="Arial"/>
                <a:cs typeface="Arial"/>
                <a:sym typeface="Arial"/>
              </a:rPr>
              <a:t>IDIL 2022-2032</a:t>
            </a:r>
            <a:endParaRPr/>
          </a:p>
        </p:txBody>
      </p:sp>
      <p:pic>
        <p:nvPicPr>
          <p:cNvPr descr="Gráfico, Gráfico de proyección solar&#10;&#10;Descripción generada automáticamente" id="328" name="Google Shape;328;p41"/>
          <p:cNvPicPr preferRelativeResize="0"/>
          <p:nvPr/>
        </p:nvPicPr>
        <p:blipFill rotWithShape="1">
          <a:blip r:embed="rId4">
            <a:alphaModFix/>
          </a:blip>
          <a:srcRect b="0" l="0" r="0" t="0"/>
          <a:stretch/>
        </p:blipFill>
        <p:spPr>
          <a:xfrm>
            <a:off x="126321" y="1934514"/>
            <a:ext cx="1615982" cy="2133937"/>
          </a:xfrm>
          <a:prstGeom prst="rect">
            <a:avLst/>
          </a:prstGeom>
          <a:noFill/>
          <a:ln>
            <a:noFill/>
          </a:ln>
        </p:spPr>
      </p:pic>
      <p:pic>
        <p:nvPicPr>
          <p:cNvPr id="329" name="Google Shape;329;p41"/>
          <p:cNvPicPr preferRelativeResize="0"/>
          <p:nvPr/>
        </p:nvPicPr>
        <p:blipFill rotWithShape="1">
          <a:blip r:embed="rId5">
            <a:alphaModFix/>
          </a:blip>
          <a:srcRect b="0" l="0" r="0" t="0"/>
          <a:stretch/>
        </p:blipFill>
        <p:spPr>
          <a:xfrm>
            <a:off x="126321" y="4202707"/>
            <a:ext cx="1615982" cy="221045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6"/>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多语言，数字包容的关键</a:t>
            </a:r>
            <a:endParaRPr/>
          </a:p>
        </p:txBody>
      </p:sp>
      <p:sp>
        <p:nvSpPr>
          <p:cNvPr id="103" name="Google Shape;103;p6"/>
          <p:cNvSpPr txBox="1"/>
          <p:nvPr>
            <p:ph idx="1" type="body"/>
          </p:nvPr>
        </p:nvSpPr>
        <p:spPr>
          <a:xfrm>
            <a:off x="320674" y="1318686"/>
            <a:ext cx="8687401" cy="5106828"/>
          </a:xfrm>
          <a:prstGeom prst="rect">
            <a:avLst/>
          </a:prstGeom>
          <a:noFill/>
          <a:ln>
            <a:noFill/>
          </a:ln>
        </p:spPr>
        <p:txBody>
          <a:bodyPr anchorCtr="0" anchor="t" bIns="45700" lIns="91425" spcFirstLastPara="1" rIns="91425" wrap="square" tIns="45700">
            <a:noAutofit/>
          </a:bodyPr>
          <a:lstStyle/>
          <a:p>
            <a:pPr indent="-336550" lvl="0" marL="457200" marR="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语言多样化的互联网通过弥合数字鸿沟，极大地促进了知识型社会的发展</a:t>
            </a:r>
            <a:endParaRPr/>
          </a:p>
          <a:p>
            <a:pPr indent="0" lvl="0" marL="0" rtl="0" algn="just">
              <a:lnSpc>
                <a:spcPct val="115000"/>
              </a:lnSpc>
              <a:spcBef>
                <a:spcPts val="0"/>
              </a:spcBef>
              <a:spcAft>
                <a:spcPts val="0"/>
              </a:spcAft>
              <a:buSzPts val="1700"/>
              <a:buNone/>
            </a:pPr>
            <a:r>
              <a:t/>
            </a:r>
            <a:endParaRPr b="0" i="0" sz="1800" u="none" strike="noStrike">
              <a:solidFill>
                <a:srgbClr val="000000"/>
              </a:solidFill>
              <a:latin typeface="Arial"/>
              <a:ea typeface="Arial"/>
              <a:cs typeface="Arial"/>
              <a:sym typeface="Arial"/>
            </a:endParaRPr>
          </a:p>
          <a:p>
            <a:pPr indent="-336550" lvl="0" marL="457200" rtl="0" algn="just">
              <a:lnSpc>
                <a:spcPct val="115000"/>
              </a:lnSpc>
              <a:spcBef>
                <a:spcPts val="0"/>
              </a:spcBef>
              <a:spcAft>
                <a:spcPts val="0"/>
              </a:spcAft>
              <a:buSzPts val="1700"/>
              <a:buChar char="*"/>
            </a:pPr>
            <a:r>
              <a:rPr lang="en-US" sz="1800">
                <a:latin typeface="Arial"/>
                <a:ea typeface="Arial"/>
                <a:cs typeface="Arial"/>
                <a:sym typeface="Arial"/>
              </a:rPr>
              <a:t>2003 年 </a:t>
            </a:r>
            <a:r>
              <a:rPr lang="en-US" sz="1800" u="sng">
                <a:solidFill>
                  <a:schemeClr val="hlink"/>
                </a:solidFill>
                <a:latin typeface="Arial"/>
                <a:ea typeface="Arial"/>
                <a:cs typeface="Arial"/>
                <a:sym typeface="Arial"/>
                <a:hlinkClick r:id="rId3"/>
              </a:rPr>
              <a:t>WSIS 日内瓦宣言</a:t>
            </a:r>
            <a:r>
              <a:rPr lang="en-US" sz="1800">
                <a:latin typeface="Arial"/>
                <a:ea typeface="Arial"/>
                <a:cs typeface="Arial"/>
                <a:sym typeface="Arial"/>
              </a:rPr>
              <a:t>中的一项关键原则，促使在 2005 年 </a:t>
            </a:r>
            <a:r>
              <a:rPr lang="en-US" sz="1800" u="sng">
                <a:solidFill>
                  <a:schemeClr val="hlink"/>
                </a:solidFill>
                <a:latin typeface="Arial"/>
                <a:ea typeface="Arial"/>
                <a:cs typeface="Arial"/>
                <a:sym typeface="Arial"/>
                <a:hlinkClick r:id="rId4"/>
              </a:rPr>
              <a:t>WSIS 突尼斯议程</a:t>
            </a:r>
            <a:r>
              <a:rPr lang="en-US" sz="1800">
                <a:latin typeface="Arial"/>
                <a:ea typeface="Arial"/>
                <a:cs typeface="Arial"/>
                <a:sym typeface="Arial"/>
              </a:rPr>
              <a:t>中承诺“实现互联网多语言化”。 </a:t>
            </a:r>
            <a:endParaRPr/>
          </a:p>
          <a:p>
            <a:pPr indent="-325755" lvl="1" marL="914400" rtl="0" algn="just">
              <a:lnSpc>
                <a:spcPct val="115000"/>
              </a:lnSpc>
              <a:spcBef>
                <a:spcPts val="0"/>
              </a:spcBef>
              <a:spcAft>
                <a:spcPts val="0"/>
              </a:spcAft>
              <a:buSzPts val="1530"/>
              <a:buChar char="*"/>
            </a:pPr>
            <a:r>
              <a:rPr lang="en-US">
                <a:latin typeface="Arial"/>
                <a:ea typeface="Arial"/>
                <a:cs typeface="Arial"/>
                <a:sym typeface="Arial"/>
              </a:rPr>
              <a:t>通过实施计划和加强合作，推动在域名和电子邮件地址中引入多语言，促进其在全球范围内部署。</a:t>
            </a:r>
            <a:endParaRPr/>
          </a:p>
          <a:p>
            <a:pPr indent="-228600" lvl="0" marL="457200" rtl="0" algn="just">
              <a:lnSpc>
                <a:spcPct val="115000"/>
              </a:lnSpc>
              <a:spcBef>
                <a:spcPts val="0"/>
              </a:spcBef>
              <a:spcAft>
                <a:spcPts val="0"/>
              </a:spcAft>
              <a:buSzPts val="1700"/>
              <a:buNone/>
            </a:pPr>
            <a:r>
              <a:t/>
            </a:r>
            <a:endParaRPr>
              <a:latin typeface="Arial"/>
              <a:ea typeface="Arial"/>
              <a:cs typeface="Arial"/>
              <a:sym typeface="Arial"/>
            </a:endParaRPr>
          </a:p>
          <a:p>
            <a:pPr indent="-336550" lvl="0" marL="457200" rtl="0" algn="just">
              <a:lnSpc>
                <a:spcPct val="115000"/>
              </a:lnSpc>
              <a:spcBef>
                <a:spcPts val="0"/>
              </a:spcBef>
              <a:spcAft>
                <a:spcPts val="0"/>
              </a:spcAft>
              <a:buSzPts val="1700"/>
              <a:buChar char="*"/>
            </a:pPr>
            <a:r>
              <a:rPr lang="en-US" sz="1800">
                <a:latin typeface="Arial"/>
                <a:ea typeface="Arial"/>
                <a:cs typeface="Arial"/>
                <a:sym typeface="Arial"/>
              </a:rPr>
              <a:t>UNESCO 在其 2003 年关于</a:t>
            </a:r>
            <a:r>
              <a:rPr lang="en-US" sz="1800" u="sng">
                <a:solidFill>
                  <a:schemeClr val="hlink"/>
                </a:solidFill>
                <a:latin typeface="Arial"/>
                <a:ea typeface="Arial"/>
                <a:cs typeface="Arial"/>
                <a:sym typeface="Arial"/>
                <a:hlinkClick r:id="rId5"/>
              </a:rPr>
              <a:t>使用多语言和普及网络空间</a:t>
            </a:r>
            <a:r>
              <a:rPr lang="en-US" sz="1800">
                <a:latin typeface="Arial"/>
                <a:ea typeface="Arial"/>
                <a:cs typeface="Arial"/>
                <a:sym typeface="Arial"/>
              </a:rPr>
              <a:t>的建议中，要求通过内容访问、能力建设、国家政策，以及合作研究和开发具有广泛多语言能力的技术，并对这些技术进行本地化调整，来消除互联网上的语言障碍。</a:t>
            </a:r>
            <a:endParaRPr/>
          </a:p>
          <a:p>
            <a:pPr indent="-228600" lvl="0" marL="457200" rtl="0" algn="just">
              <a:lnSpc>
                <a:spcPct val="115000"/>
              </a:lnSpc>
              <a:spcBef>
                <a:spcPts val="0"/>
              </a:spcBef>
              <a:spcAft>
                <a:spcPts val="0"/>
              </a:spcAft>
              <a:buSzPts val="1700"/>
              <a:buNone/>
            </a:pPr>
            <a:r>
              <a:t/>
            </a:r>
            <a:endParaRPr sz="1800">
              <a:latin typeface="Arial"/>
              <a:ea typeface="Arial"/>
              <a:cs typeface="Arial"/>
              <a:sym typeface="Arial"/>
            </a:endParaRPr>
          </a:p>
          <a:p>
            <a:pPr indent="-336550" lvl="0" marL="457200" rtl="0" algn="just">
              <a:lnSpc>
                <a:spcPct val="115000"/>
              </a:lnSpc>
              <a:spcBef>
                <a:spcPts val="0"/>
              </a:spcBef>
              <a:spcAft>
                <a:spcPts val="0"/>
              </a:spcAft>
              <a:buSzPts val="1700"/>
              <a:buChar char="*"/>
            </a:pPr>
            <a:r>
              <a:rPr lang="en-US" sz="1800">
                <a:latin typeface="Arial"/>
                <a:ea typeface="Arial"/>
                <a:cs typeface="Arial"/>
                <a:sym typeface="Arial"/>
              </a:rPr>
              <a:t>最近，</a:t>
            </a:r>
            <a:r>
              <a:rPr lang="en-US" sz="1800" u="sng">
                <a:solidFill>
                  <a:schemeClr val="hlink"/>
                </a:solidFill>
                <a:latin typeface="Arial"/>
                <a:ea typeface="Arial"/>
                <a:cs typeface="Arial"/>
                <a:sym typeface="Arial"/>
                <a:hlinkClick r:id="rId6"/>
              </a:rPr>
              <a:t>《全球数字契约》</a:t>
            </a:r>
            <a:r>
              <a:rPr lang="en-US" sz="1800">
                <a:latin typeface="Arial"/>
                <a:ea typeface="Arial"/>
                <a:cs typeface="Arial"/>
                <a:sym typeface="Arial"/>
              </a:rPr>
              <a:t>呼吁让数字技术更加普及和实惠，以便每个人都能使用，包括以不同语言和形式提供数字技术。</a:t>
            </a:r>
            <a:endParaRPr/>
          </a:p>
          <a:p>
            <a:pPr indent="-228600" lvl="0" marL="457200" rtl="0" algn="just">
              <a:lnSpc>
                <a:spcPct val="115000"/>
              </a:lnSpc>
              <a:spcBef>
                <a:spcPts val="0"/>
              </a:spcBef>
              <a:spcAft>
                <a:spcPts val="0"/>
              </a:spcAft>
              <a:buSzPts val="1700"/>
              <a:buNone/>
            </a:pPr>
            <a:r>
              <a:t/>
            </a:r>
            <a:endParaRPr sz="1800">
              <a:latin typeface="Arial"/>
              <a:ea typeface="Arial"/>
              <a:cs typeface="Arial"/>
              <a:sym typeface="Arial"/>
            </a:endParaRPr>
          </a:p>
          <a:p>
            <a:pPr indent="0" lvl="0" marL="91440" rtl="0" algn="just">
              <a:lnSpc>
                <a:spcPct val="115000"/>
              </a:lnSpc>
              <a:spcBef>
                <a:spcPts val="0"/>
              </a:spcBef>
              <a:spcAft>
                <a:spcPts val="0"/>
              </a:spcAft>
              <a:buClr>
                <a:schemeClr val="accent3"/>
              </a:buClr>
              <a:buSzPts val="1530"/>
              <a:buNone/>
            </a:pPr>
            <a:r>
              <a:t/>
            </a:r>
            <a:endParaRPr sz="1800">
              <a:latin typeface="Arial"/>
              <a:ea typeface="Arial"/>
              <a:cs typeface="Arial"/>
              <a:sym typeface="Arial"/>
            </a:endParaRPr>
          </a:p>
          <a:p>
            <a:pPr indent="0" lvl="0" marL="91440" rtl="0" algn="just">
              <a:lnSpc>
                <a:spcPct val="115000"/>
              </a:lnSpc>
              <a:spcBef>
                <a:spcPts val="0"/>
              </a:spcBef>
              <a:spcAft>
                <a:spcPts val="0"/>
              </a:spcAft>
              <a:buSzPts val="1700"/>
              <a:buNone/>
            </a:pPr>
            <a:r>
              <a:t/>
            </a:r>
            <a:endParaRPr>
              <a:latin typeface="Arial"/>
              <a:ea typeface="Arial"/>
              <a:cs typeface="Arial"/>
              <a:sym typeface="Aria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3" name="Shape 333"/>
        <p:cNvGrpSpPr/>
        <p:nvPr/>
      </p:nvGrpSpPr>
      <p:grpSpPr>
        <a:xfrm>
          <a:off x="0" y="0"/>
          <a:ext cx="0" cy="0"/>
          <a:chOff x="0" y="0"/>
          <a:chExt cx="0" cy="0"/>
        </a:xfrm>
      </p:grpSpPr>
      <p:sp>
        <p:nvSpPr>
          <p:cNvPr id="334" name="Google Shape;334;p42"/>
          <p:cNvSpPr txBox="1"/>
          <p:nvPr>
            <p:ph type="title"/>
          </p:nvPr>
        </p:nvSpPr>
        <p:spPr>
          <a:xfrm>
            <a:off x="320041" y="275167"/>
            <a:ext cx="6513245"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UNESCO 世界语言地图集</a:t>
            </a:r>
            <a:endParaRPr/>
          </a:p>
        </p:txBody>
      </p:sp>
      <p:sp>
        <p:nvSpPr>
          <p:cNvPr id="335" name="Google Shape;335;p42"/>
          <p:cNvSpPr txBox="1"/>
          <p:nvPr>
            <p:ph idx="1" type="body"/>
          </p:nvPr>
        </p:nvSpPr>
        <p:spPr>
          <a:xfrm>
            <a:off x="198350" y="1418167"/>
            <a:ext cx="5209673" cy="5164666"/>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世界语言地图集是一个记录全球语言状况的在线交互式工具，旨在提供语言在其社会文化和社会政治背景下作为交流工具和知识资源的详细记录。 </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该地图集涵盖了由政府、机构和学术界记录的 8,324 种语言，其中约有 7,000 种语言仍在使用。</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UNESCO 与各成员国提名的联络人合作，收集和记录语言的多样性，同时提供培训来增强他们的数字转型能力。</a:t>
            </a:r>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600">
                <a:latin typeface="Arial"/>
                <a:ea typeface="Arial"/>
                <a:cs typeface="Arial"/>
                <a:sym typeface="Arial"/>
              </a:rPr>
              <a:t>该地图集正在探索使用应用程序编程接口 (Application Programming Interface, API) 来提高对数字工具的使用，重点关注土著语言和资源匮乏的语言： </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利用开放数据实现高质量翻译的在线翻译工具 </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语音转文本 AI 模型</a:t>
            </a:r>
            <a:endParaRPr/>
          </a:p>
          <a:p>
            <a:pPr indent="-182879" lvl="1" marL="731520" rtl="0" algn="just">
              <a:lnSpc>
                <a:spcPct val="115000"/>
              </a:lnSpc>
              <a:spcBef>
                <a:spcPts val="0"/>
              </a:spcBef>
              <a:spcAft>
                <a:spcPts val="0"/>
              </a:spcAft>
              <a:buSzPts val="1700"/>
              <a:buChar char="*"/>
            </a:pPr>
            <a:r>
              <a:rPr lang="en-US" sz="1600">
                <a:latin typeface="Arial"/>
                <a:ea typeface="Arial"/>
                <a:cs typeface="Arial"/>
                <a:sym typeface="Arial"/>
              </a:rPr>
              <a:t>在线土著语言字典</a:t>
            </a:r>
            <a:endParaRPr/>
          </a:p>
        </p:txBody>
      </p:sp>
      <p:sp>
        <p:nvSpPr>
          <p:cNvPr id="336" name="Google Shape;336;p42"/>
          <p:cNvSpPr/>
          <p:nvPr/>
        </p:nvSpPr>
        <p:spPr>
          <a:xfrm>
            <a:off x="6955619" y="352386"/>
            <a:ext cx="1694110" cy="383070"/>
          </a:xfrm>
          <a:custGeom>
            <a:rect b="b" l="l" r="r" t="t"/>
            <a:pathLst>
              <a:path extrusionOk="0" h="984841" w="4974115">
                <a:moveTo>
                  <a:pt x="0" y="0"/>
                </a:moveTo>
                <a:lnTo>
                  <a:pt x="4974116" y="0"/>
                </a:lnTo>
                <a:lnTo>
                  <a:pt x="4974116" y="984840"/>
                </a:lnTo>
                <a:lnTo>
                  <a:pt x="0" y="984840"/>
                </a:lnTo>
                <a:lnTo>
                  <a:pt x="0" y="0"/>
                </a:lnTo>
                <a:close/>
              </a:path>
            </a:pathLst>
          </a:custGeom>
          <a:blipFill rotWithShape="1">
            <a:blip r:embed="rId3">
              <a:alphaModFix/>
            </a:blip>
            <a:stretch>
              <a:fillRect b="-6436" l="0" r="-1078" t="-2806"/>
            </a:stretch>
          </a:blipFill>
          <a:ln>
            <a:noFill/>
          </a:ln>
        </p:spPr>
        <p:txBody>
          <a:bodyPr anchorCtr="0" anchor="t" bIns="45700" lIns="91425" spcFirstLastPara="1" rIns="91425" wrap="square" tIns="45700">
            <a:noAutofit/>
          </a:bodyPr>
          <a:lstStyle/>
          <a:p>
            <a:pPr indent="0" lvl="0" marL="0" marR="0" rtl="0" algn="l">
              <a:lnSpc>
                <a:spcPct val="115000"/>
              </a:lnSpc>
              <a:spcBef>
                <a:spcPts val="0"/>
              </a:spcBef>
              <a:spcAft>
                <a:spcPts val="0"/>
              </a:spcAft>
              <a:buClr>
                <a:srgbClr val="000000"/>
              </a:buClr>
              <a:buSzPts val="600"/>
              <a:buFont typeface="Arial"/>
              <a:buNone/>
            </a:pPr>
            <a:r>
              <a:t/>
            </a:r>
            <a:endParaRPr b="0" i="0" sz="600" u="none" cap="none" strike="noStrike">
              <a:solidFill>
                <a:schemeClr val="dk1"/>
              </a:solidFill>
              <a:latin typeface="Arial"/>
              <a:ea typeface="Arial"/>
              <a:cs typeface="Arial"/>
              <a:sym typeface="Arial"/>
            </a:endParaRPr>
          </a:p>
        </p:txBody>
      </p:sp>
      <p:pic>
        <p:nvPicPr>
          <p:cNvPr descr="UNESCO World Atlas of Languages: summary document" id="337" name="Google Shape;337;p42"/>
          <p:cNvPicPr preferRelativeResize="0"/>
          <p:nvPr/>
        </p:nvPicPr>
        <p:blipFill rotWithShape="1">
          <a:blip r:embed="rId4">
            <a:alphaModFix/>
          </a:blip>
          <a:srcRect b="0" l="0" r="0" t="0"/>
          <a:stretch/>
        </p:blipFill>
        <p:spPr>
          <a:xfrm>
            <a:off x="5681007" y="1548740"/>
            <a:ext cx="3302249" cy="2315647"/>
          </a:xfrm>
          <a:prstGeom prst="rect">
            <a:avLst/>
          </a:prstGeom>
          <a:noFill/>
          <a:ln>
            <a:noFill/>
          </a:ln>
        </p:spPr>
      </p:pic>
      <p:pic>
        <p:nvPicPr>
          <p:cNvPr descr="Qr code&#10;&#10;Description automatically generated" id="338" name="Google Shape;338;p42"/>
          <p:cNvPicPr preferRelativeResize="0"/>
          <p:nvPr/>
        </p:nvPicPr>
        <p:blipFill rotWithShape="1">
          <a:blip r:embed="rId5">
            <a:alphaModFix/>
          </a:blip>
          <a:srcRect b="0" l="0" r="0" t="0"/>
          <a:stretch/>
        </p:blipFill>
        <p:spPr>
          <a:xfrm>
            <a:off x="6584462" y="4741453"/>
            <a:ext cx="1495335" cy="1474566"/>
          </a:xfrm>
          <a:prstGeom prst="rect">
            <a:avLst/>
          </a:prstGeom>
          <a:noFill/>
          <a:ln>
            <a:noFill/>
          </a:ln>
        </p:spPr>
      </p:pic>
      <p:sp>
        <p:nvSpPr>
          <p:cNvPr id="339" name="Google Shape;339;p42"/>
          <p:cNvSpPr txBox="1"/>
          <p:nvPr/>
        </p:nvSpPr>
        <p:spPr>
          <a:xfrm>
            <a:off x="5949346" y="4156678"/>
            <a:ext cx="2765569" cy="658601"/>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sng" cap="none" strike="noStrike">
                <a:solidFill>
                  <a:srgbClr val="000000"/>
                </a:solidFill>
                <a:latin typeface="Arial"/>
                <a:ea typeface="Arial"/>
                <a:cs typeface="Arial"/>
                <a:sym typeface="Arial"/>
                <a:hlinkClick r:id="rId6">
                  <a:extLst>
                    <a:ext uri="{A12FA001-AC4F-418D-AE19-62706E023703}">
                      <ahyp:hlinkClr val="tx"/>
                    </a:ext>
                  </a:extLst>
                </a:hlinkClick>
              </a:rPr>
              <a:t>https://en.wal.unesco.org/</a:t>
            </a:r>
            <a:endParaRPr/>
          </a:p>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00000"/>
                </a:solidFill>
                <a:latin typeface="Arial"/>
                <a:ea typeface="Arial"/>
                <a:cs typeface="Arial"/>
                <a:sym typeface="Arial"/>
              </a:rPr>
              <a:t>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3" name="Shape 343"/>
        <p:cNvGrpSpPr/>
        <p:nvPr/>
      </p:nvGrpSpPr>
      <p:grpSpPr>
        <a:xfrm>
          <a:off x="0" y="0"/>
          <a:ext cx="0" cy="0"/>
          <a:chOff x="0" y="0"/>
          <a:chExt cx="0" cy="0"/>
        </a:xfrm>
      </p:grpSpPr>
      <p:sp>
        <p:nvSpPr>
          <p:cNvPr id="344" name="Google Shape;344;p64"/>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ICANN 的下一轮新 gTLD 项目和申请人支持计划 </a:t>
            </a:r>
            <a:endParaRPr/>
          </a:p>
        </p:txBody>
      </p:sp>
      <p:sp>
        <p:nvSpPr>
          <p:cNvPr id="345" name="Google Shape;345;p64"/>
          <p:cNvSpPr txBox="1"/>
          <p:nvPr>
            <p:ph idx="1" type="body"/>
          </p:nvPr>
        </p:nvSpPr>
        <p:spPr>
          <a:xfrm>
            <a:off x="320675" y="1614711"/>
            <a:ext cx="8450746" cy="4855838"/>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获得包括国际化域名 (IDN) 在内的新通用顶级域 (Generic Top-Level Domain, gTLD) 的新机会即将出现。</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下一轮项目的申请窗口预计将于 2026 年第二季度开放。</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域名系统 (DNS) 的下一次扩展将使个人和组织能够管理其在互联网上的影响力和身份。</a:t>
            </a:r>
            <a:endParaRPr/>
          </a:p>
          <a:p>
            <a:pPr indent="0" lvl="0" marL="91440" rtl="0" algn="just">
              <a:lnSpc>
                <a:spcPct val="115000"/>
              </a:lnSpc>
              <a:spcBef>
                <a:spcPts val="0"/>
              </a:spcBef>
              <a:spcAft>
                <a:spcPts val="0"/>
              </a:spcAft>
              <a:buClr>
                <a:schemeClr val="accent3"/>
              </a:buClr>
              <a:buSzPts val="1700"/>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各种语言和文字的域名将有助于建立网络数字包容性。 </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 申请人支持计划 (Applicant Support Program, ASP) 将惠及欠服务地区和新兴市场的申请人。</a:t>
            </a:r>
            <a:endParaRPr/>
          </a:p>
          <a:p>
            <a:pPr indent="-182879" lvl="1" marL="731520" rtl="0" algn="just">
              <a:lnSpc>
                <a:spcPct val="115000"/>
              </a:lnSpc>
              <a:spcBef>
                <a:spcPts val="0"/>
              </a:spcBef>
              <a:spcAft>
                <a:spcPts val="0"/>
              </a:spcAft>
              <a:buSzPts val="1530"/>
              <a:buChar char="*"/>
            </a:pPr>
            <a:r>
              <a:rPr lang="en-US" sz="1600">
                <a:latin typeface="Arial"/>
                <a:ea typeface="Arial"/>
                <a:cs typeface="Arial"/>
                <a:sym typeface="Arial"/>
              </a:rPr>
              <a:t>包括为合格申请人提供资金和非资金支持。</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下面提供了有关这些计划的更多详细信息。</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9" name="Shape 349"/>
        <p:cNvGrpSpPr/>
        <p:nvPr/>
      </p:nvGrpSpPr>
      <p:grpSpPr>
        <a:xfrm>
          <a:off x="0" y="0"/>
          <a:ext cx="0" cy="0"/>
          <a:chOff x="0" y="0"/>
          <a:chExt cx="0" cy="0"/>
        </a:xfrm>
      </p:grpSpPr>
      <p:sp>
        <p:nvSpPr>
          <p:cNvPr id="350" name="Google Shape;350;p36"/>
          <p:cNvSpPr txBox="1"/>
          <p:nvPr>
            <p:ph type="title"/>
          </p:nvPr>
        </p:nvSpPr>
        <p:spPr>
          <a:xfrm>
            <a:off x="540000" y="1380204"/>
            <a:ext cx="6733248" cy="2048796"/>
          </a:xfrm>
          <a:prstGeom prst="rect">
            <a:avLst/>
          </a:prstGeom>
          <a:noFill/>
          <a:ln>
            <a:noFill/>
          </a:ln>
        </p:spPr>
        <p:txBody>
          <a:bodyPr anchorCtr="0" anchor="ctr" bIns="0" lIns="0" spcFirstLastPara="1" rIns="0" wrap="square" tIns="0">
            <a:noAutofit/>
          </a:bodyPr>
          <a:lstStyle/>
          <a:p>
            <a:pPr indent="0" lvl="0" marL="0" rtl="0" algn="l">
              <a:lnSpc>
                <a:spcPct val="115000"/>
              </a:lnSpc>
              <a:spcBef>
                <a:spcPts val="0"/>
              </a:spcBef>
              <a:spcAft>
                <a:spcPts val="0"/>
              </a:spcAft>
              <a:buClr>
                <a:schemeClr val="lt1"/>
              </a:buClr>
              <a:buSzPts val="4000"/>
              <a:buFont typeface="Arial"/>
              <a:buNone/>
            </a:pPr>
            <a:r>
              <a:rPr b="1" lang="en-US" sz="4000">
                <a:latin typeface="Noto Sans"/>
                <a:ea typeface="Noto Sans"/>
                <a:cs typeface="Noto Sans"/>
                <a:sym typeface="Noto Sans"/>
              </a:rPr>
              <a:t>更具包容性的互联网：</a:t>
            </a:r>
            <a:br>
              <a:rPr b="1" lang="en-US" sz="4000">
                <a:latin typeface="Noto Sans"/>
                <a:ea typeface="Noto Sans"/>
                <a:cs typeface="Noto Sans"/>
                <a:sym typeface="Noto Sans"/>
              </a:rPr>
            </a:br>
            <a:r>
              <a:rPr b="1" lang="en-US" sz="4000">
                <a:latin typeface="Noto Sans"/>
                <a:ea typeface="Noto Sans"/>
                <a:cs typeface="Noto Sans"/>
                <a:sym typeface="Noto Sans"/>
              </a:rPr>
              <a:t>新 </a:t>
            </a:r>
            <a:r>
              <a:rPr lang="en-US" sz="4000">
                <a:latin typeface="Arial"/>
                <a:ea typeface="Arial"/>
                <a:cs typeface="Arial"/>
                <a:sym typeface="Arial"/>
              </a:rPr>
              <a:t>gTLD </a:t>
            </a:r>
            <a:r>
              <a:rPr b="1" lang="en-US" sz="4000">
                <a:latin typeface="Noto Sans"/>
                <a:ea typeface="Noto Sans"/>
                <a:cs typeface="Noto Sans"/>
                <a:sym typeface="Noto Sans"/>
              </a:rPr>
              <a:t>申请人支持计划 </a:t>
            </a:r>
            <a:endParaRPr/>
          </a:p>
        </p:txBody>
      </p:sp>
      <p:sp>
        <p:nvSpPr>
          <p:cNvPr id="351" name="Google Shape;351;p36"/>
          <p:cNvSpPr/>
          <p:nvPr/>
        </p:nvSpPr>
        <p:spPr>
          <a:xfrm rot="-5400000">
            <a:off x="7425204" y="-806853"/>
            <a:ext cx="1613705" cy="1613705"/>
          </a:xfrm>
          <a:prstGeom prst="chord">
            <a:avLst>
              <a:gd fmla="val 5403826" name="adj1"/>
              <a:gd fmla="val 16200000" name="adj2"/>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pic>
        <p:nvPicPr>
          <p:cNvPr id="352" name="Google Shape;352;p36"/>
          <p:cNvPicPr preferRelativeResize="0"/>
          <p:nvPr/>
        </p:nvPicPr>
        <p:blipFill rotWithShape="1">
          <a:blip r:embed="rId3">
            <a:alphaModFix/>
          </a:blip>
          <a:srcRect b="0" l="0" r="0" t="0"/>
          <a:stretch/>
        </p:blipFill>
        <p:spPr>
          <a:xfrm>
            <a:off x="4971719" y="4111033"/>
            <a:ext cx="4172281" cy="2746967"/>
          </a:xfrm>
          <a:prstGeom prst="rect">
            <a:avLst/>
          </a:prstGeom>
          <a:noFill/>
          <a:ln>
            <a:noFill/>
          </a:ln>
        </p:spPr>
      </p:pic>
      <p:sp>
        <p:nvSpPr>
          <p:cNvPr id="353" name="Google Shape;353;p36"/>
          <p:cNvSpPr/>
          <p:nvPr/>
        </p:nvSpPr>
        <p:spPr>
          <a:xfrm>
            <a:off x="7997799" y="3103543"/>
            <a:ext cx="650913" cy="650913"/>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350"/>
              <a:buFont typeface="Arial"/>
              <a:buNone/>
            </a:pPr>
            <a:r>
              <a:t/>
            </a:r>
            <a:endParaRPr b="0" i="0" sz="1350" u="none" cap="none" strike="noStrike">
              <a:solidFill>
                <a:srgbClr val="7030A0"/>
              </a:solidFill>
              <a:latin typeface="Arial"/>
              <a:ea typeface="Arial"/>
              <a:cs typeface="Arial"/>
              <a:sym typeface="Arial"/>
            </a:endParaRPr>
          </a:p>
        </p:txBody>
      </p:sp>
      <p:sp>
        <p:nvSpPr>
          <p:cNvPr id="354" name="Google Shape;354;p36"/>
          <p:cNvSpPr/>
          <p:nvPr/>
        </p:nvSpPr>
        <p:spPr>
          <a:xfrm>
            <a:off x="8648712" y="1514415"/>
            <a:ext cx="180576" cy="180576"/>
          </a:xfrm>
          <a:prstGeom prst="ellipse">
            <a:avLst/>
          </a:prstGeom>
          <a:solidFill>
            <a:srgbClr val="7030A0"/>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355" name="Google Shape;355;p36"/>
          <p:cNvSpPr/>
          <p:nvPr/>
        </p:nvSpPr>
        <p:spPr>
          <a:xfrm>
            <a:off x="7425204" y="2034160"/>
            <a:ext cx="280673" cy="28067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350"/>
              <a:buFont typeface="Arial"/>
              <a:buNone/>
            </a:pPr>
            <a:r>
              <a:t/>
            </a:r>
            <a:endParaRPr b="0" i="0" sz="1350" u="none" cap="none" strike="noStrike">
              <a:solidFill>
                <a:schemeClr val="lt1"/>
              </a:solidFill>
              <a:latin typeface="Arial"/>
              <a:ea typeface="Arial"/>
              <a:cs typeface="Arial"/>
              <a:sym typeface="Arial"/>
            </a:endParaRPr>
          </a:p>
        </p:txBody>
      </p:sp>
      <p:sp>
        <p:nvSpPr>
          <p:cNvPr id="356" name="Google Shape;356;p36"/>
          <p:cNvSpPr txBox="1"/>
          <p:nvPr/>
        </p:nvSpPr>
        <p:spPr>
          <a:xfrm>
            <a:off x="540000" y="3673404"/>
            <a:ext cx="4776600" cy="31854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B3458"/>
              </a:buClr>
              <a:buSzPts val="1800"/>
              <a:buFont typeface="Arial"/>
              <a:buNone/>
            </a:pPr>
            <a:r>
              <a:rPr b="1" i="0" lang="en-US" sz="1800" u="none" cap="none" strike="noStrike">
                <a:solidFill>
                  <a:schemeClr val="lt1"/>
                </a:solidFill>
                <a:latin typeface="Noto Sans"/>
                <a:ea typeface="Noto Sans"/>
                <a:cs typeface="Noto Sans"/>
                <a:sym typeface="Noto Sans"/>
              </a:rPr>
              <a:t>为世界各地的社群、组织和地区带来机遇</a:t>
            </a:r>
            <a:endParaRPr/>
          </a:p>
        </p:txBody>
      </p:sp>
      <p:pic>
        <p:nvPicPr>
          <p:cNvPr id="357" name="Google Shape;357;p36"/>
          <p:cNvPicPr preferRelativeResize="0"/>
          <p:nvPr/>
        </p:nvPicPr>
        <p:blipFill rotWithShape="1">
          <a:blip r:embed="rId4">
            <a:alphaModFix/>
          </a:blip>
          <a:srcRect b="0" l="0" r="0" t="0"/>
          <a:stretch/>
        </p:blipFill>
        <p:spPr>
          <a:xfrm>
            <a:off x="7138247" y="294969"/>
            <a:ext cx="800100" cy="800100"/>
          </a:xfrm>
          <a:prstGeom prst="rect">
            <a:avLst/>
          </a:prstGeom>
          <a:noFill/>
          <a:ln>
            <a:noFill/>
          </a:ln>
        </p:spPr>
      </p:pic>
    </p:spTree>
  </p:cSld>
  <p:clrMapOvr>
    <a:masterClrMapping/>
  </p:clrMapOvr>
  <mc:AlternateContent>
    <mc:Choice Requires="p14">
      <p:transition spd="slow" p14:dur="700">
        <p:fade/>
      </p:transition>
    </mc:Choice>
    <mc:Fallback>
      <p:transition spd="slow">
        <p:fade/>
      </p:transition>
    </mc:Fallback>
  </mc:AlternateContent>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cxnSp>
        <p:nvCxnSpPr>
          <p:cNvPr id="363" name="Google Shape;363;p4"/>
          <p:cNvCxnSpPr/>
          <p:nvPr/>
        </p:nvCxnSpPr>
        <p:spPr>
          <a:xfrm>
            <a:off x="4599000" y="5416973"/>
            <a:ext cx="0" cy="1441027"/>
          </a:xfrm>
          <a:prstGeom prst="straightConnector1">
            <a:avLst/>
          </a:prstGeom>
          <a:noFill/>
          <a:ln cap="flat" cmpd="sng" w="31750">
            <a:solidFill>
              <a:srgbClr val="002A49"/>
            </a:solidFill>
            <a:prstDash val="solid"/>
            <a:round/>
            <a:headEnd len="sm" w="sm" type="none"/>
            <a:tailEnd len="sm" w="sm" type="none"/>
          </a:ln>
        </p:spPr>
      </p:cxnSp>
      <p:sp>
        <p:nvSpPr>
          <p:cNvPr id="364" name="Google Shape;364;p4"/>
          <p:cNvSpPr txBox="1"/>
          <p:nvPr>
            <p:ph type="title"/>
          </p:nvPr>
        </p:nvSpPr>
        <p:spPr>
          <a:xfrm>
            <a:off x="432000" y="900001"/>
            <a:ext cx="4167000" cy="575777"/>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新</a:t>
            </a:r>
            <a:r>
              <a:rPr lang="en-US">
                <a:latin typeface="Arial"/>
                <a:ea typeface="Arial"/>
                <a:cs typeface="Arial"/>
                <a:sym typeface="Arial"/>
              </a:rPr>
              <a:t> gTLD </a:t>
            </a:r>
            <a:r>
              <a:rPr b="1" lang="en-US">
                <a:latin typeface="Noto Sans"/>
                <a:ea typeface="Noto Sans"/>
                <a:cs typeface="Noto Sans"/>
                <a:sym typeface="Noto Sans"/>
              </a:rPr>
              <a:t>项目</a:t>
            </a:r>
            <a:endParaRPr/>
          </a:p>
        </p:txBody>
      </p:sp>
      <p:sp>
        <p:nvSpPr>
          <p:cNvPr id="365" name="Google Shape;365;p4"/>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
          <p:cNvSpPr txBox="1"/>
          <p:nvPr/>
        </p:nvSpPr>
        <p:spPr>
          <a:xfrm>
            <a:off x="404814" y="1689187"/>
            <a:ext cx="3984297" cy="1061829"/>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新通用顶级域 (gTLD) 项目</a:t>
            </a:r>
            <a:r>
              <a:rPr b="0" i="0" lang="en-US" sz="2000" u="none" cap="none" strike="noStrike">
                <a:solidFill>
                  <a:srgbClr val="0B3458"/>
                </a:solidFill>
                <a:latin typeface="Arial"/>
                <a:ea typeface="Arial"/>
                <a:cs typeface="Arial"/>
                <a:sym typeface="Arial"/>
              </a:rPr>
              <a:t>是一个由社群推动的倡议，旨在促进域名系统的持续扩展。</a:t>
            </a:r>
            <a:endParaRPr/>
          </a:p>
        </p:txBody>
      </p:sp>
      <p:sp>
        <p:nvSpPr>
          <p:cNvPr id="367" name="Google Shape;367;p4"/>
          <p:cNvSpPr txBox="1"/>
          <p:nvPr/>
        </p:nvSpPr>
        <p:spPr>
          <a:xfrm>
            <a:off x="4840941" y="1689187"/>
            <a:ext cx="3898200" cy="1061829"/>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从 2026 年开始，企业、社群、政府和其他组织可以申请符合其需求的新 gTLD。</a:t>
            </a:r>
            <a:endParaRPr/>
          </a:p>
        </p:txBody>
      </p:sp>
      <p:pic>
        <p:nvPicPr>
          <p:cNvPr id="368" name="Google Shape;368;p4"/>
          <p:cNvPicPr preferRelativeResize="0"/>
          <p:nvPr/>
        </p:nvPicPr>
        <p:blipFill rotWithShape="1">
          <a:blip r:embed="rId3">
            <a:alphaModFix/>
          </a:blip>
          <a:srcRect b="78038" l="0" r="0" t="1"/>
          <a:stretch/>
        </p:blipFill>
        <p:spPr>
          <a:xfrm>
            <a:off x="1266940" y="5410145"/>
            <a:ext cx="6610120" cy="1447855"/>
          </a:xfrm>
          <a:prstGeom prst="rect">
            <a:avLst/>
          </a:prstGeom>
          <a:noFill/>
          <a:ln>
            <a:noFill/>
          </a:ln>
        </p:spPr>
      </p:pic>
      <p:grpSp>
        <p:nvGrpSpPr>
          <p:cNvPr id="369" name="Google Shape;369;p4"/>
          <p:cNvGrpSpPr/>
          <p:nvPr/>
        </p:nvGrpSpPr>
        <p:grpSpPr>
          <a:xfrm>
            <a:off x="3160757" y="4380910"/>
            <a:ext cx="2876486" cy="1742080"/>
            <a:chOff x="2907167" y="3879633"/>
            <a:chExt cx="1236082" cy="748604"/>
          </a:xfrm>
        </p:grpSpPr>
        <p:sp>
          <p:nvSpPr>
            <p:cNvPr id="370" name="Google Shape;370;p4"/>
            <p:cNvSpPr/>
            <p:nvPr/>
          </p:nvSpPr>
          <p:spPr>
            <a:xfrm>
              <a:off x="2997232" y="3879633"/>
              <a:ext cx="1060227" cy="724614"/>
            </a:xfrm>
            <a:custGeom>
              <a:rect b="b" l="l" r="r" t="t"/>
              <a:pathLst>
                <a:path extrusionOk="0" h="724614" w="1060227">
                  <a:moveTo>
                    <a:pt x="1060228" y="703004"/>
                  </a:moveTo>
                  <a:cubicBezTo>
                    <a:pt x="1060228" y="714936"/>
                    <a:pt x="1050565" y="724615"/>
                    <a:pt x="1038654" y="724615"/>
                  </a:cubicBezTo>
                  <a:lnTo>
                    <a:pt x="21574" y="724615"/>
                  </a:lnTo>
                  <a:cubicBezTo>
                    <a:pt x="9662" y="724615"/>
                    <a:pt x="0" y="714936"/>
                    <a:pt x="0" y="703004"/>
                  </a:cubicBezTo>
                  <a:lnTo>
                    <a:pt x="0" y="21643"/>
                  </a:lnTo>
                  <a:cubicBezTo>
                    <a:pt x="0" y="9679"/>
                    <a:pt x="9662" y="0"/>
                    <a:pt x="21574" y="0"/>
                  </a:cubicBezTo>
                  <a:lnTo>
                    <a:pt x="1038622" y="0"/>
                  </a:lnTo>
                  <a:cubicBezTo>
                    <a:pt x="1050534" y="0"/>
                    <a:pt x="1060196" y="9679"/>
                    <a:pt x="1060196" y="21643"/>
                  </a:cubicBezTo>
                  <a:lnTo>
                    <a:pt x="1060196" y="703004"/>
                  </a:lnTo>
                  <a:close/>
                </a:path>
              </a:pathLst>
            </a:custGeom>
            <a:solidFill>
              <a:srgbClr val="002B49"/>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1" name="Google Shape;371;p4"/>
            <p:cNvSpPr/>
            <p:nvPr/>
          </p:nvSpPr>
          <p:spPr>
            <a:xfrm>
              <a:off x="3024318" y="3910795"/>
              <a:ext cx="1006086" cy="662289"/>
            </a:xfrm>
            <a:custGeom>
              <a:rect b="b" l="l" r="r" t="t"/>
              <a:pathLst>
                <a:path extrusionOk="0" h="662289" w="1006086">
                  <a:moveTo>
                    <a:pt x="993193" y="0"/>
                  </a:moveTo>
                  <a:cubicBezTo>
                    <a:pt x="1000314" y="0"/>
                    <a:pt x="1006087" y="5783"/>
                    <a:pt x="1006087" y="12916"/>
                  </a:cubicBezTo>
                  <a:lnTo>
                    <a:pt x="1006087" y="649373"/>
                  </a:lnTo>
                  <a:cubicBezTo>
                    <a:pt x="1006087" y="656507"/>
                    <a:pt x="1000314" y="662289"/>
                    <a:pt x="993193" y="662289"/>
                  </a:cubicBezTo>
                  <a:lnTo>
                    <a:pt x="12894" y="662289"/>
                  </a:lnTo>
                  <a:cubicBezTo>
                    <a:pt x="5773" y="662289"/>
                    <a:pt x="0" y="656507"/>
                    <a:pt x="0" y="649373"/>
                  </a:cubicBezTo>
                  <a:lnTo>
                    <a:pt x="0" y="12916"/>
                  </a:lnTo>
                  <a:cubicBezTo>
                    <a:pt x="0" y="5783"/>
                    <a:pt x="5773" y="0"/>
                    <a:pt x="12894" y="0"/>
                  </a:cubicBezTo>
                  <a:close/>
                </a:path>
              </a:pathLst>
            </a:custGeom>
            <a:solidFill>
              <a:schemeClr val="lt1"/>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372" name="Google Shape;372;p4"/>
            <p:cNvSpPr/>
            <p:nvPr/>
          </p:nvSpPr>
          <p:spPr>
            <a:xfrm>
              <a:off x="2907167" y="4602311"/>
              <a:ext cx="1236082" cy="25926"/>
            </a:xfrm>
            <a:custGeom>
              <a:rect b="b" l="l" r="r" t="t"/>
              <a:pathLst>
                <a:path extrusionOk="0" h="25926" w="1236082">
                  <a:moveTo>
                    <a:pt x="41691" y="25927"/>
                  </a:moveTo>
                  <a:lnTo>
                    <a:pt x="1194392" y="25927"/>
                  </a:lnTo>
                  <a:cubicBezTo>
                    <a:pt x="1217391" y="25927"/>
                    <a:pt x="1236082" y="14312"/>
                    <a:pt x="1236082" y="0"/>
                  </a:cubicBezTo>
                  <a:lnTo>
                    <a:pt x="0" y="0"/>
                  </a:lnTo>
                  <a:cubicBezTo>
                    <a:pt x="0" y="14312"/>
                    <a:pt x="18628" y="25927"/>
                    <a:pt x="41691" y="25927"/>
                  </a:cubicBezTo>
                  <a:close/>
                </a:path>
              </a:pathLst>
            </a:custGeom>
            <a:solidFill>
              <a:srgbClr val="FA5B36"/>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373" name="Google Shape;373;p4"/>
          <p:cNvSpPr txBox="1"/>
          <p:nvPr/>
        </p:nvSpPr>
        <p:spPr>
          <a:xfrm>
            <a:off x="3502300" y="4787275"/>
            <a:ext cx="2221500" cy="729390"/>
          </a:xfrm>
          <a:prstGeom prst="rect">
            <a:avLst/>
          </a:prstGeom>
          <a:noFill/>
          <a:ln>
            <a:noFill/>
          </a:ln>
        </p:spPr>
        <p:txBody>
          <a:bodyPr anchorCtr="0" anchor="t" bIns="45700" lIns="91425" spcFirstLastPara="1" rIns="91425" wrap="square" tIns="45700">
            <a:sp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gTLD 的数量已增</a:t>
            </a:r>
            <a:br>
              <a:rPr b="1" i="0" lang="en-US" sz="1800" u="none" cap="none" strike="noStrike">
                <a:solidFill>
                  <a:srgbClr val="0B3458"/>
                </a:solidFill>
                <a:latin typeface="Arial"/>
                <a:ea typeface="Arial"/>
                <a:cs typeface="Arial"/>
                <a:sym typeface="Arial"/>
              </a:rPr>
            </a:br>
            <a:r>
              <a:rPr b="1" i="0" lang="en-US" sz="1800" u="none" cap="none" strike="noStrike">
                <a:solidFill>
                  <a:srgbClr val="0B3458"/>
                </a:solidFill>
                <a:latin typeface="Arial"/>
                <a:ea typeface="Arial"/>
                <a:cs typeface="Arial"/>
                <a:sym typeface="Arial"/>
              </a:rPr>
              <a:t>至 1,200 多个。</a:t>
            </a:r>
            <a:endParaRPr/>
          </a:p>
        </p:txBody>
      </p:sp>
      <p:cxnSp>
        <p:nvCxnSpPr>
          <p:cNvPr id="374" name="Google Shape;374;p4"/>
          <p:cNvCxnSpPr/>
          <p:nvPr/>
        </p:nvCxnSpPr>
        <p:spPr>
          <a:xfrm>
            <a:off x="4572000" y="1689187"/>
            <a:ext cx="0" cy="1584000"/>
          </a:xfrm>
          <a:prstGeom prst="straightConnector1">
            <a:avLst/>
          </a:prstGeom>
          <a:noFill/>
          <a:ln cap="flat" cmpd="sng" w="15875">
            <a:solidFill>
              <a:srgbClr val="F1633E"/>
            </a:solidFill>
            <a:prstDash val="solid"/>
            <a:round/>
            <a:headEnd len="sm" w="sm" type="none"/>
            <a:tailEnd len="sm" w="sm" type="none"/>
          </a:ln>
        </p:spPr>
      </p:cxnSp>
      <p:sp>
        <p:nvSpPr>
          <p:cNvPr id="375" name="Google Shape;375;p4"/>
          <p:cNvSpPr/>
          <p:nvPr/>
        </p:nvSpPr>
        <p:spPr>
          <a:xfrm>
            <a:off x="1427477" y="4469015"/>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.baby</a:t>
            </a:r>
            <a:endParaRPr/>
          </a:p>
        </p:txBody>
      </p:sp>
      <p:sp>
        <p:nvSpPr>
          <p:cNvPr id="376" name="Google Shape;376;p4"/>
          <p:cNvSpPr/>
          <p:nvPr/>
        </p:nvSpPr>
        <p:spPr>
          <a:xfrm>
            <a:off x="1559571" y="5496392"/>
            <a:ext cx="1246200" cy="1246200"/>
          </a:xfrm>
          <a:prstGeom prst="ellipse">
            <a:avLst/>
          </a:prstGeom>
          <a:solidFill>
            <a:srgbClr val="114E84"/>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2000"/>
              <a:buFont typeface="Arial"/>
              <a:buNone/>
            </a:pPr>
            <a:r>
              <a:rPr b="1" i="0" lang="en-US" sz="2000" u="none" cap="none" strike="noStrike">
                <a:solidFill>
                  <a:schemeClr val="lt1"/>
                </a:solidFill>
                <a:latin typeface="Arial"/>
                <a:ea typeface="Arial"/>
                <a:cs typeface="Arial"/>
                <a:sym typeface="Arial"/>
              </a:rPr>
              <a:t>.みんな</a:t>
            </a:r>
            <a:endParaRPr/>
          </a:p>
        </p:txBody>
      </p:sp>
      <p:sp>
        <p:nvSpPr>
          <p:cNvPr id="377" name="Google Shape;377;p4"/>
          <p:cNvSpPr/>
          <p:nvPr/>
        </p:nvSpPr>
        <p:spPr>
          <a:xfrm>
            <a:off x="351763" y="3629561"/>
            <a:ext cx="1075702" cy="1075702"/>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.futbol</a:t>
            </a:r>
            <a:endParaRPr/>
          </a:p>
        </p:txBody>
      </p:sp>
      <p:sp>
        <p:nvSpPr>
          <p:cNvPr id="378" name="Google Shape;378;p4"/>
          <p:cNvSpPr/>
          <p:nvPr/>
        </p:nvSpPr>
        <p:spPr>
          <a:xfrm>
            <a:off x="5491002" y="3737150"/>
            <a:ext cx="971880" cy="97188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.paris</a:t>
            </a:r>
            <a:endParaRPr/>
          </a:p>
        </p:txBody>
      </p:sp>
      <p:sp>
        <p:nvSpPr>
          <p:cNvPr id="379" name="Google Shape;379;p4"/>
          <p:cNvSpPr/>
          <p:nvPr/>
        </p:nvSpPr>
        <p:spPr>
          <a:xfrm>
            <a:off x="2696134" y="4640830"/>
            <a:ext cx="806158" cy="806158"/>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.公益</a:t>
            </a:r>
            <a:endParaRPr/>
          </a:p>
        </p:txBody>
      </p:sp>
      <p:sp>
        <p:nvSpPr>
          <p:cNvPr id="380" name="Google Shape;380;p4"/>
          <p:cNvSpPr/>
          <p:nvPr/>
        </p:nvSpPr>
        <p:spPr>
          <a:xfrm>
            <a:off x="3672802" y="3512023"/>
            <a:ext cx="1072525" cy="1072525"/>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Arial"/>
                <a:ea typeface="Arial"/>
                <a:cs typeface="Arial"/>
                <a:sym typeface="Arial"/>
              </a:rPr>
              <a:t>.dance</a:t>
            </a:r>
            <a:endParaRPr/>
          </a:p>
        </p:txBody>
      </p:sp>
      <p:sp>
        <p:nvSpPr>
          <p:cNvPr id="381" name="Google Shape;381;p4"/>
          <p:cNvSpPr/>
          <p:nvPr/>
        </p:nvSpPr>
        <p:spPr>
          <a:xfrm>
            <a:off x="7788575" y="3548925"/>
            <a:ext cx="1072500" cy="1072500"/>
          </a:xfrm>
          <a:prstGeom prst="ellipse">
            <a:avLst/>
          </a:prstGeom>
          <a:solidFill>
            <a:srgbClr val="0B3458"/>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.charity</a:t>
            </a:r>
            <a:endParaRPr/>
          </a:p>
        </p:txBody>
      </p:sp>
      <p:sp>
        <p:nvSpPr>
          <p:cNvPr id="382" name="Google Shape;382;p4"/>
          <p:cNvSpPr/>
          <p:nvPr/>
        </p:nvSpPr>
        <p:spPr>
          <a:xfrm>
            <a:off x="373701" y="5123764"/>
            <a:ext cx="933900" cy="9339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.fast</a:t>
            </a:r>
            <a:endParaRPr/>
          </a:p>
        </p:txBody>
      </p:sp>
      <p:sp>
        <p:nvSpPr>
          <p:cNvPr id="383" name="Google Shape;383;p4"/>
          <p:cNvSpPr/>
          <p:nvPr/>
        </p:nvSpPr>
        <p:spPr>
          <a:xfrm>
            <a:off x="6253800" y="5213725"/>
            <a:ext cx="1072500" cy="1072500"/>
          </a:xfrm>
          <a:prstGeom prst="ellipse">
            <a:avLst/>
          </a:prstGeom>
          <a:solidFill>
            <a:schemeClr val="dk2"/>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.alibaba</a:t>
            </a:r>
            <a:endParaRPr/>
          </a:p>
        </p:txBody>
      </p:sp>
      <p:sp>
        <p:nvSpPr>
          <p:cNvPr id="384" name="Google Shape;384;p4"/>
          <p:cNvSpPr/>
          <p:nvPr/>
        </p:nvSpPr>
        <p:spPr>
          <a:xfrm>
            <a:off x="3672800" y="6132975"/>
            <a:ext cx="745800" cy="745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700" u="none" cap="none" strike="noStrike">
                <a:solidFill>
                  <a:srgbClr val="0B3458"/>
                </a:solidFill>
                <a:latin typeface="Arial"/>
                <a:ea typeface="Arial"/>
                <a:cs typeface="Arial"/>
                <a:sym typeface="Arial"/>
              </a:rPr>
              <a:t>.com</a:t>
            </a:r>
            <a:endParaRPr/>
          </a:p>
        </p:txBody>
      </p:sp>
      <p:sp>
        <p:nvSpPr>
          <p:cNvPr id="385" name="Google Shape;385;p4"/>
          <p:cNvSpPr/>
          <p:nvPr/>
        </p:nvSpPr>
        <p:spPr>
          <a:xfrm>
            <a:off x="6781581" y="4365527"/>
            <a:ext cx="781800" cy="7818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.host</a:t>
            </a:r>
            <a:endParaRPr/>
          </a:p>
        </p:txBody>
      </p:sp>
      <p:sp>
        <p:nvSpPr>
          <p:cNvPr id="386" name="Google Shape;386;p4"/>
          <p:cNvSpPr/>
          <p:nvPr/>
        </p:nvSpPr>
        <p:spPr>
          <a:xfrm>
            <a:off x="7668775" y="5175951"/>
            <a:ext cx="950700" cy="950700"/>
          </a:xfrm>
          <a:prstGeom prst="ellipse">
            <a:avLst/>
          </a:prstGeom>
          <a:solidFill>
            <a:srgbClr val="F1633E"/>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Arial"/>
                <a:ea typeface="Arial"/>
                <a:cs typeface="Arial"/>
                <a:sym typeface="Arial"/>
              </a:rPr>
              <a:t>.chase</a:t>
            </a:r>
            <a:endParaRPr/>
          </a:p>
        </p:txBody>
      </p:sp>
      <p:sp>
        <p:nvSpPr>
          <p:cNvPr id="387" name="Google Shape;387;p4"/>
          <p:cNvSpPr/>
          <p:nvPr/>
        </p:nvSpPr>
        <p:spPr>
          <a:xfrm>
            <a:off x="2173140" y="3471825"/>
            <a:ext cx="1134998" cy="1134998"/>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.онлайн</a:t>
            </a:r>
            <a:endParaRPr/>
          </a:p>
        </p:txBody>
      </p:sp>
      <p:sp>
        <p:nvSpPr>
          <p:cNvPr id="388" name="Google Shape;388;p4"/>
          <p:cNvSpPr/>
          <p:nvPr/>
        </p:nvSpPr>
        <p:spPr>
          <a:xfrm>
            <a:off x="4773586" y="6132675"/>
            <a:ext cx="745800" cy="746100"/>
          </a:xfrm>
          <a:prstGeom prst="ellipse">
            <a:avLst/>
          </a:prstGeom>
          <a:solidFill>
            <a:srgbClr val="7030A0"/>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2000"/>
              <a:buFont typeface="Arial"/>
              <a:buNone/>
            </a:pPr>
            <a:r>
              <a:rPr b="1" i="0" lang="en-US" sz="1750" u="none" cap="none" strike="noStrike">
                <a:solidFill>
                  <a:schemeClr val="lt1"/>
                </a:solidFill>
                <a:latin typeface="Arial"/>
                <a:ea typeface="Arial"/>
                <a:cs typeface="Arial"/>
                <a:sym typeface="Arial"/>
              </a:rPr>
              <a:t>.org</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3" name="Shape 393"/>
        <p:cNvGrpSpPr/>
        <p:nvPr/>
      </p:nvGrpSpPr>
      <p:grpSpPr>
        <a:xfrm>
          <a:off x="0" y="0"/>
          <a:ext cx="0" cy="0"/>
          <a:chOff x="0" y="0"/>
          <a:chExt cx="0" cy="0"/>
        </a:xfrm>
      </p:grpSpPr>
      <p:sp>
        <p:nvSpPr>
          <p:cNvPr id="394" name="Google Shape;394;p8"/>
          <p:cNvSpPr txBox="1"/>
          <p:nvPr>
            <p:ph type="title"/>
          </p:nvPr>
        </p:nvSpPr>
        <p:spPr>
          <a:xfrm>
            <a:off x="431800" y="900112"/>
            <a:ext cx="5456382" cy="510047"/>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新域名，新用途</a:t>
            </a:r>
            <a:endParaRPr/>
          </a:p>
        </p:txBody>
      </p:sp>
      <p:sp>
        <p:nvSpPr>
          <p:cNvPr id="395" name="Google Shape;395;p8"/>
          <p:cNvSpPr/>
          <p:nvPr/>
        </p:nvSpPr>
        <p:spPr>
          <a:xfrm>
            <a:off x="2438712" y="4011509"/>
            <a:ext cx="1800000" cy="1540386"/>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管理和保护您的在线形象。</a:t>
            </a:r>
            <a:endParaRPr/>
          </a:p>
        </p:txBody>
      </p:sp>
      <p:sp>
        <p:nvSpPr>
          <p:cNvPr id="396" name="Google Shape;396;p8"/>
          <p:cNvSpPr/>
          <p:nvPr/>
        </p:nvSpPr>
        <p:spPr>
          <a:xfrm>
            <a:off x="432000" y="1734669"/>
            <a:ext cx="1800000" cy="1665917"/>
          </a:xfrm>
          <a:prstGeom prst="rect">
            <a:avLst/>
          </a:prstGeom>
          <a:solidFill>
            <a:schemeClr val="lt1"/>
          </a:solidFill>
          <a:ln>
            <a:noFill/>
          </a:ln>
        </p:spPr>
        <p:txBody>
          <a:bodyPr anchorCtr="0" anchor="t" bIns="180000" lIns="288000" spcFirstLastPara="1" rIns="216000" wrap="square" tIns="144000">
            <a:noAutofit/>
          </a:bodyPr>
          <a:lstStyle/>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服务于不同的</a:t>
            </a:r>
            <a:endParaRPr/>
          </a:p>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文化、地理、 </a:t>
            </a:r>
            <a:endParaRPr/>
          </a:p>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语言和专业社群。</a:t>
            </a:r>
            <a:endParaRPr/>
          </a:p>
        </p:txBody>
      </p:sp>
      <p:sp>
        <p:nvSpPr>
          <p:cNvPr id="397" name="Google Shape;397;p8"/>
          <p:cNvSpPr/>
          <p:nvPr/>
        </p:nvSpPr>
        <p:spPr>
          <a:xfrm>
            <a:off x="431800" y="4011509"/>
            <a:ext cx="1800000" cy="1540387"/>
          </a:xfrm>
          <a:prstGeom prst="rect">
            <a:avLst/>
          </a:prstGeom>
          <a:solidFill>
            <a:schemeClr val="lt1"/>
          </a:solidFill>
          <a:ln>
            <a:noFill/>
          </a:ln>
        </p:spPr>
        <p:txBody>
          <a:bodyPr anchorCtr="0" anchor="t" bIns="180000" lIns="288000" spcFirstLastPara="1" rIns="360000" wrap="square" tIns="144000">
            <a:noAutofit/>
          </a:bodyPr>
          <a:lstStyle/>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建立品牌信任度和知名度。</a:t>
            </a:r>
            <a:endParaRPr/>
          </a:p>
        </p:txBody>
      </p:sp>
      <p:sp>
        <p:nvSpPr>
          <p:cNvPr id="398" name="Google Shape;398;p8"/>
          <p:cNvSpPr/>
          <p:nvPr/>
        </p:nvSpPr>
        <p:spPr>
          <a:xfrm>
            <a:off x="2438712" y="1734669"/>
            <a:ext cx="1800000" cy="1665917"/>
          </a:xfrm>
          <a:prstGeom prst="rect">
            <a:avLst/>
          </a:prstGeom>
          <a:solidFill>
            <a:schemeClr val="lt1"/>
          </a:solidFill>
          <a:ln>
            <a:noFill/>
          </a:ln>
        </p:spPr>
        <p:txBody>
          <a:bodyPr anchorCtr="0" anchor="t" bIns="180000" lIns="288000" spcFirstLastPara="1" rIns="180000" wrap="square" tIns="144000">
            <a:noAutofit/>
          </a:bodyPr>
          <a:lstStyle/>
          <a:p>
            <a:pPr indent="0" lvl="0" marL="0" marR="0" rtl="0" algn="just">
              <a:lnSpc>
                <a:spcPct val="115000"/>
              </a:lnSpc>
              <a:spcBef>
                <a:spcPts val="0"/>
              </a:spcBef>
              <a:spcAft>
                <a:spcPts val="0"/>
              </a:spcAft>
              <a:buClr>
                <a:srgbClr val="000000"/>
              </a:buClr>
              <a:buSzPts val="1600"/>
              <a:buFont typeface="Arial"/>
              <a:buNone/>
            </a:pPr>
            <a:r>
              <a:rPr b="0" i="0" lang="en-US" sz="1400" u="none" cap="none" strike="noStrike">
                <a:solidFill>
                  <a:srgbClr val="0B3458"/>
                </a:solidFill>
                <a:latin typeface="Noto Sans"/>
                <a:ea typeface="Noto Sans"/>
                <a:cs typeface="Noto Sans"/>
                <a:sym typeface="Noto Sans"/>
              </a:rPr>
              <a:t>为社群和组织提供打造自身网络空间的机会。</a:t>
            </a:r>
            <a:endParaRPr/>
          </a:p>
        </p:txBody>
      </p:sp>
      <p:sp>
        <p:nvSpPr>
          <p:cNvPr id="399" name="Google Shape;399;p8"/>
          <p:cNvSpPr/>
          <p:nvPr/>
        </p:nvSpPr>
        <p:spPr>
          <a:xfrm>
            <a:off x="6525460" y="4618524"/>
            <a:ext cx="870559" cy="399361"/>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Noto Sans"/>
                <a:ea typeface="Noto Sans"/>
                <a:cs typeface="Noto Sans"/>
                <a:sym typeface="Noto Sans"/>
              </a:rPr>
              <a:t>.网址</a:t>
            </a:r>
            <a:endParaRPr/>
          </a:p>
        </p:txBody>
      </p:sp>
      <p:sp>
        <p:nvSpPr>
          <p:cNvPr id="400" name="Google Shape;400;p8"/>
          <p:cNvSpPr/>
          <p:nvPr/>
        </p:nvSpPr>
        <p:spPr>
          <a:xfrm>
            <a:off x="7542302" y="4615946"/>
            <a:ext cx="870600" cy="399300"/>
          </a:xfrm>
          <a:prstGeom prst="roundRect">
            <a:avLst>
              <a:gd fmla="val 17932"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rgbClr val="0B3458"/>
                </a:solidFill>
                <a:uFill>
                  <a:noFill/>
                </a:uFill>
                <a:latin typeface="Arial"/>
                <a:ea typeface="Arial"/>
                <a:cs typeface="Arial"/>
                <a:sym typeface="Arial"/>
                <a:hlinkClick r:id="rId3">
                  <a:extLst>
                    <a:ext uri="{A12FA001-AC4F-418D-AE19-62706E023703}">
                      <ahyp:hlinkClr val="tx"/>
                    </a:ext>
                  </a:extLst>
                </a:hlinkClick>
              </a:rPr>
              <a:t>شبكة</a:t>
            </a:r>
            <a:r>
              <a:rPr b="1" i="0" lang="en-US" sz="1800" u="none" cap="none" strike="noStrike">
                <a:solidFill>
                  <a:srgbClr val="0B3458"/>
                </a:solidFill>
                <a:latin typeface="Arial"/>
                <a:ea typeface="Arial"/>
                <a:cs typeface="Arial"/>
                <a:sym typeface="Arial"/>
              </a:rPr>
              <a:t>.</a:t>
            </a:r>
            <a:endParaRPr/>
          </a:p>
        </p:txBody>
      </p:sp>
      <p:sp>
        <p:nvSpPr>
          <p:cNvPr id="401" name="Google Shape;401;p8"/>
          <p:cNvSpPr txBox="1"/>
          <p:nvPr/>
        </p:nvSpPr>
        <p:spPr>
          <a:xfrm>
            <a:off x="4238712" y="4702422"/>
            <a:ext cx="2140471"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基于文字：</a:t>
            </a:r>
            <a:endParaRPr/>
          </a:p>
        </p:txBody>
      </p:sp>
      <p:sp>
        <p:nvSpPr>
          <p:cNvPr id="402" name="Google Shape;402;p8"/>
          <p:cNvSpPr txBox="1"/>
          <p:nvPr/>
        </p:nvSpPr>
        <p:spPr>
          <a:xfrm>
            <a:off x="4238712" y="4133254"/>
            <a:ext cx="2140472"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基于位置：</a:t>
            </a:r>
            <a:endParaRPr/>
          </a:p>
        </p:txBody>
      </p:sp>
      <p:sp>
        <p:nvSpPr>
          <p:cNvPr id="403" name="Google Shape;403;p8"/>
          <p:cNvSpPr/>
          <p:nvPr/>
        </p:nvSpPr>
        <p:spPr>
          <a:xfrm>
            <a:off x="7713502" y="4052027"/>
            <a:ext cx="7206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.nyc</a:t>
            </a:r>
            <a:endParaRPr/>
          </a:p>
        </p:txBody>
      </p:sp>
      <p:sp>
        <p:nvSpPr>
          <p:cNvPr id="404" name="Google Shape;404;p8"/>
          <p:cNvSpPr/>
          <p:nvPr/>
        </p:nvSpPr>
        <p:spPr>
          <a:xfrm>
            <a:off x="6525450" y="4052025"/>
            <a:ext cx="1071300" cy="399300"/>
          </a:xfrm>
          <a:prstGeom prst="roundRect">
            <a:avLst>
              <a:gd fmla="val 17932" name="adj"/>
            </a:avLst>
          </a:prstGeom>
          <a:solidFill>
            <a:schemeClr val="dk2"/>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.durban</a:t>
            </a:r>
            <a:endParaRPr/>
          </a:p>
        </p:txBody>
      </p:sp>
      <p:sp>
        <p:nvSpPr>
          <p:cNvPr id="405" name="Google Shape;405;p8"/>
          <p:cNvSpPr txBox="1"/>
          <p:nvPr/>
        </p:nvSpPr>
        <p:spPr>
          <a:xfrm>
            <a:off x="4238713" y="5825758"/>
            <a:ext cx="2145107"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在线身份：</a:t>
            </a:r>
            <a:endParaRPr/>
          </a:p>
        </p:txBody>
      </p:sp>
      <p:sp>
        <p:nvSpPr>
          <p:cNvPr id="406" name="Google Shape;406;p8"/>
          <p:cNvSpPr/>
          <p:nvPr/>
        </p:nvSpPr>
        <p:spPr>
          <a:xfrm>
            <a:off x="6525460" y="5751518"/>
            <a:ext cx="87055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.blog</a:t>
            </a:r>
            <a:endParaRPr/>
          </a:p>
        </p:txBody>
      </p:sp>
      <p:sp>
        <p:nvSpPr>
          <p:cNvPr id="407" name="Google Shape;407;p8"/>
          <p:cNvSpPr txBox="1"/>
          <p:nvPr/>
        </p:nvSpPr>
        <p:spPr>
          <a:xfrm>
            <a:off x="4231632" y="3312725"/>
            <a:ext cx="2149993"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创意工具：</a:t>
            </a:r>
            <a:endParaRPr/>
          </a:p>
        </p:txBody>
      </p:sp>
      <p:sp>
        <p:nvSpPr>
          <p:cNvPr id="408" name="Google Shape;408;p8"/>
          <p:cNvSpPr/>
          <p:nvPr/>
        </p:nvSpPr>
        <p:spPr>
          <a:xfrm>
            <a:off x="6525460" y="3001225"/>
            <a:ext cx="1649789"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playlist.new</a:t>
            </a:r>
            <a:endParaRPr/>
          </a:p>
        </p:txBody>
      </p:sp>
      <p:sp>
        <p:nvSpPr>
          <p:cNvPr id="409" name="Google Shape;409;p8"/>
          <p:cNvSpPr/>
          <p:nvPr/>
        </p:nvSpPr>
        <p:spPr>
          <a:xfrm>
            <a:off x="6525460" y="3485530"/>
            <a:ext cx="1340292" cy="399361"/>
          </a:xfrm>
          <a:prstGeom prst="roundRect">
            <a:avLst>
              <a:gd fmla="val 17932" name="adj"/>
            </a:avLst>
          </a:prstGeom>
          <a:solidFill>
            <a:srgbClr val="114E84"/>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doc.new</a:t>
            </a:r>
            <a:endParaRPr/>
          </a:p>
        </p:txBody>
      </p:sp>
      <p:sp>
        <p:nvSpPr>
          <p:cNvPr id="410" name="Google Shape;410;p8"/>
          <p:cNvSpPr txBox="1"/>
          <p:nvPr/>
        </p:nvSpPr>
        <p:spPr>
          <a:xfrm>
            <a:off x="4231633" y="5268742"/>
            <a:ext cx="2145107"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品牌：</a:t>
            </a:r>
            <a:endParaRPr/>
          </a:p>
        </p:txBody>
      </p:sp>
      <p:sp>
        <p:nvSpPr>
          <p:cNvPr id="411" name="Google Shape;411;p8"/>
          <p:cNvSpPr txBox="1"/>
          <p:nvPr/>
        </p:nvSpPr>
        <p:spPr>
          <a:xfrm>
            <a:off x="4238712" y="2262507"/>
            <a:ext cx="2142914" cy="283154"/>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Noto Sans"/>
                <a:ea typeface="Noto Sans"/>
                <a:cs typeface="Noto Sans"/>
                <a:sym typeface="Noto Sans"/>
              </a:rPr>
              <a:t>行业特定：</a:t>
            </a:r>
            <a:endParaRPr/>
          </a:p>
        </p:txBody>
      </p:sp>
      <p:sp>
        <p:nvSpPr>
          <p:cNvPr id="412" name="Google Shape;412;p8"/>
          <p:cNvSpPr/>
          <p:nvPr/>
        </p:nvSpPr>
        <p:spPr>
          <a:xfrm>
            <a:off x="6525460" y="1950423"/>
            <a:ext cx="1860738" cy="399361"/>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.photography</a:t>
            </a:r>
            <a:endParaRPr/>
          </a:p>
        </p:txBody>
      </p:sp>
      <p:sp>
        <p:nvSpPr>
          <p:cNvPr id="413" name="Google Shape;413;p8"/>
          <p:cNvSpPr/>
          <p:nvPr/>
        </p:nvSpPr>
        <p:spPr>
          <a:xfrm>
            <a:off x="6525451" y="2434725"/>
            <a:ext cx="10713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.rugby</a:t>
            </a:r>
            <a:endParaRPr/>
          </a:p>
        </p:txBody>
      </p:sp>
      <p:sp>
        <p:nvSpPr>
          <p:cNvPr id="414" name="Google Shape;414;p8"/>
          <p:cNvSpPr/>
          <p:nvPr/>
        </p:nvSpPr>
        <p:spPr>
          <a:xfrm>
            <a:off x="7720214" y="2433179"/>
            <a:ext cx="905400" cy="399300"/>
          </a:xfrm>
          <a:prstGeom prst="roundRect">
            <a:avLst>
              <a:gd fmla="val 17932" name="adj"/>
            </a:avLst>
          </a:prstGeom>
          <a:solidFill>
            <a:srgbClr val="7030A0"/>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.bank</a:t>
            </a:r>
            <a:endParaRPr/>
          </a:p>
        </p:txBody>
      </p:sp>
      <p:sp>
        <p:nvSpPr>
          <p:cNvPr id="415" name="Google Shape;415;p8"/>
          <p:cNvSpPr/>
          <p:nvPr/>
        </p:nvSpPr>
        <p:spPr>
          <a:xfrm>
            <a:off x="7691262" y="5179855"/>
            <a:ext cx="964096"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.apple</a:t>
            </a:r>
            <a:endParaRPr/>
          </a:p>
        </p:txBody>
      </p:sp>
      <p:sp>
        <p:nvSpPr>
          <p:cNvPr id="416" name="Google Shape;416;p8"/>
          <p:cNvSpPr/>
          <p:nvPr/>
        </p:nvSpPr>
        <p:spPr>
          <a:xfrm>
            <a:off x="6525460" y="5185021"/>
            <a:ext cx="1071393" cy="399361"/>
          </a:xfrm>
          <a:prstGeom prst="roundRect">
            <a:avLst>
              <a:gd fmla="val 17932" name="adj"/>
            </a:avLst>
          </a:prstGeom>
          <a:solidFill>
            <a:srgbClr val="0B3458"/>
          </a:solid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chemeClr val="lt1"/>
                </a:solidFill>
                <a:latin typeface="Noto Sans"/>
                <a:ea typeface="Noto Sans"/>
                <a:cs typeface="Noto Sans"/>
                <a:sym typeface="Noto Sans"/>
              </a:rPr>
              <a:t>.google</a:t>
            </a:r>
            <a:endParaRPr/>
          </a:p>
        </p:txBody>
      </p:sp>
      <p:sp>
        <p:nvSpPr>
          <p:cNvPr id="417" name="Google Shape;417;p8"/>
          <p:cNvSpPr/>
          <p:nvPr/>
        </p:nvSpPr>
        <p:spPr>
          <a:xfrm rot="5400000">
            <a:off x="516313"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8" name="Google Shape;418;p8"/>
          <p:cNvSpPr/>
          <p:nvPr/>
        </p:nvSpPr>
        <p:spPr>
          <a:xfrm rot="5400000">
            <a:off x="2513061" y="192593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9" name="Google Shape;419;p8"/>
          <p:cNvSpPr/>
          <p:nvPr/>
        </p:nvSpPr>
        <p:spPr>
          <a:xfrm rot="5400000">
            <a:off x="516313"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0" name="Google Shape;420;p8"/>
          <p:cNvSpPr/>
          <p:nvPr/>
        </p:nvSpPr>
        <p:spPr>
          <a:xfrm rot="5400000">
            <a:off x="2513061" y="4202776"/>
            <a:ext cx="163650" cy="141078"/>
          </a:xfrm>
          <a:prstGeom prst="triangle">
            <a:avLst>
              <a:gd fmla="val 50000" name="adj"/>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1" name="Google Shape;421;p8"/>
          <p:cNvSpPr txBox="1"/>
          <p:nvPr/>
        </p:nvSpPr>
        <p:spPr>
          <a:xfrm>
            <a:off x="6525460" y="1562451"/>
            <a:ext cx="2253017" cy="283154"/>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7F7F7F"/>
                </a:solidFill>
                <a:latin typeface="Noto Sans"/>
                <a:ea typeface="Noto Sans"/>
                <a:cs typeface="Noto Sans"/>
                <a:sym typeface="Noto Sans"/>
              </a:rPr>
              <a:t>示例：</a:t>
            </a:r>
            <a:endParaRPr/>
          </a:p>
        </p:txBody>
      </p:sp>
      <p:sp>
        <p:nvSpPr>
          <p:cNvPr id="422" name="Google Shape;422;p8"/>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cxnSp>
        <p:nvCxnSpPr>
          <p:cNvPr id="423" name="Google Shape;423;p8"/>
          <p:cNvCxnSpPr/>
          <p:nvPr/>
        </p:nvCxnSpPr>
        <p:spPr>
          <a:xfrm>
            <a:off x="431800" y="1734669"/>
            <a:ext cx="0" cy="1694331"/>
          </a:xfrm>
          <a:prstGeom prst="straightConnector1">
            <a:avLst/>
          </a:prstGeom>
          <a:noFill/>
          <a:ln cap="flat" cmpd="sng" w="15875">
            <a:solidFill>
              <a:srgbClr val="F1633E"/>
            </a:solidFill>
            <a:prstDash val="solid"/>
            <a:round/>
            <a:headEnd len="sm" w="sm" type="none"/>
            <a:tailEnd len="sm" w="sm" type="none"/>
          </a:ln>
        </p:spPr>
      </p:cxnSp>
      <p:cxnSp>
        <p:nvCxnSpPr>
          <p:cNvPr id="424" name="Google Shape;424;p8"/>
          <p:cNvCxnSpPr/>
          <p:nvPr/>
        </p:nvCxnSpPr>
        <p:spPr>
          <a:xfrm>
            <a:off x="2433855" y="1734669"/>
            <a:ext cx="0" cy="1665917"/>
          </a:xfrm>
          <a:prstGeom prst="straightConnector1">
            <a:avLst/>
          </a:prstGeom>
          <a:noFill/>
          <a:ln cap="flat" cmpd="sng" w="15875">
            <a:solidFill>
              <a:srgbClr val="F1633E"/>
            </a:solidFill>
            <a:prstDash val="solid"/>
            <a:round/>
            <a:headEnd len="sm" w="sm" type="none"/>
            <a:tailEnd len="sm" w="sm" type="none"/>
          </a:ln>
        </p:spPr>
      </p:cxnSp>
      <p:cxnSp>
        <p:nvCxnSpPr>
          <p:cNvPr id="425" name="Google Shape;425;p8"/>
          <p:cNvCxnSpPr/>
          <p:nvPr/>
        </p:nvCxnSpPr>
        <p:spPr>
          <a:xfrm>
            <a:off x="431800" y="4004839"/>
            <a:ext cx="0" cy="1574377"/>
          </a:xfrm>
          <a:prstGeom prst="straightConnector1">
            <a:avLst/>
          </a:prstGeom>
          <a:noFill/>
          <a:ln cap="flat" cmpd="sng" w="15875">
            <a:solidFill>
              <a:srgbClr val="F1633E"/>
            </a:solidFill>
            <a:prstDash val="solid"/>
            <a:round/>
            <a:headEnd len="sm" w="sm" type="none"/>
            <a:tailEnd len="sm" w="sm" type="none"/>
          </a:ln>
        </p:spPr>
      </p:cxnSp>
      <p:cxnSp>
        <p:nvCxnSpPr>
          <p:cNvPr id="426" name="Google Shape;426;p8"/>
          <p:cNvCxnSpPr/>
          <p:nvPr/>
        </p:nvCxnSpPr>
        <p:spPr>
          <a:xfrm>
            <a:off x="2433855" y="4004839"/>
            <a:ext cx="0" cy="1574377"/>
          </a:xfrm>
          <a:prstGeom prst="straightConnector1">
            <a:avLst/>
          </a:prstGeom>
          <a:noFill/>
          <a:ln cap="flat" cmpd="sng" w="15875">
            <a:solidFill>
              <a:srgbClr val="F1633E"/>
            </a:solidFill>
            <a:prstDash val="solid"/>
            <a:round/>
            <a:headEnd len="sm" w="sm" type="none"/>
            <a:tailEnd len="sm" w="sm" type="none"/>
          </a:ln>
        </p:spPr>
      </p:cxnSp>
    </p:spTree>
  </p:cSld>
  <p:clrMapOvr>
    <a:masterClrMapping/>
  </p:clrMapOvr>
  <mc:AlternateContent>
    <mc:Choice Requires="p14">
      <p:transition spd="slow" p14:dur="700">
        <p:fade/>
      </p:transition>
    </mc:Choice>
    <mc:Fallback>
      <p:transition spd="slow">
        <p:fade/>
      </p:transition>
    </mc:Fallback>
  </mc:AlternateContent>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1" name="Shape 431"/>
        <p:cNvGrpSpPr/>
        <p:nvPr/>
      </p:nvGrpSpPr>
      <p:grpSpPr>
        <a:xfrm>
          <a:off x="0" y="0"/>
          <a:ext cx="0" cy="0"/>
          <a:chOff x="0" y="0"/>
          <a:chExt cx="0" cy="0"/>
        </a:xfrm>
      </p:grpSpPr>
      <p:sp>
        <p:nvSpPr>
          <p:cNvPr id="432" name="Google Shape;432;p67"/>
          <p:cNvSpPr txBox="1"/>
          <p:nvPr>
            <p:ph type="title"/>
          </p:nvPr>
        </p:nvSpPr>
        <p:spPr>
          <a:xfrm>
            <a:off x="431800" y="900112"/>
            <a:ext cx="3578336" cy="879743"/>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lang="en-US">
                <a:latin typeface="Arial"/>
                <a:ea typeface="Arial"/>
                <a:cs typeface="Arial"/>
                <a:sym typeface="Arial"/>
              </a:rPr>
              <a:t>gTLD </a:t>
            </a:r>
            <a:r>
              <a:rPr b="1" lang="en-US">
                <a:latin typeface="Noto Sans"/>
                <a:ea typeface="Noto Sans"/>
                <a:cs typeface="Noto Sans"/>
                <a:sym typeface="Noto Sans"/>
              </a:rPr>
              <a:t>机遇</a:t>
            </a:r>
            <a:endParaRPr/>
          </a:p>
        </p:txBody>
      </p:sp>
      <p:sp>
        <p:nvSpPr>
          <p:cNvPr id="433" name="Google Shape;433;p67"/>
          <p:cNvSpPr txBox="1"/>
          <p:nvPr/>
        </p:nvSpPr>
        <p:spPr>
          <a:xfrm>
            <a:off x="4572001" y="1013537"/>
            <a:ext cx="3578400" cy="31854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Noto Sans"/>
                <a:ea typeface="Noto Sans"/>
                <a:cs typeface="Noto Sans"/>
                <a:sym typeface="Noto Sans"/>
              </a:rPr>
              <a:t>连接和服务新群体：</a:t>
            </a:r>
            <a:endParaRPr/>
          </a:p>
        </p:txBody>
      </p:sp>
      <p:cxnSp>
        <p:nvCxnSpPr>
          <p:cNvPr id="434" name="Google Shape;434;p67"/>
          <p:cNvCxnSpPr/>
          <p:nvPr/>
        </p:nvCxnSpPr>
        <p:spPr>
          <a:xfrm>
            <a:off x="4314112" y="900113"/>
            <a:ext cx="0" cy="504000"/>
          </a:xfrm>
          <a:prstGeom prst="straightConnector1">
            <a:avLst/>
          </a:prstGeom>
          <a:noFill/>
          <a:ln cap="flat" cmpd="sng" w="15875">
            <a:solidFill>
              <a:srgbClr val="6D99B3"/>
            </a:solidFill>
            <a:prstDash val="solid"/>
            <a:round/>
            <a:headEnd len="sm" w="sm" type="none"/>
            <a:tailEnd len="sm" w="sm" type="none"/>
          </a:ln>
        </p:spPr>
      </p:cxnSp>
      <p:sp>
        <p:nvSpPr>
          <p:cNvPr id="435" name="Google Shape;435;p67"/>
          <p:cNvSpPr/>
          <p:nvPr/>
        </p:nvSpPr>
        <p:spPr>
          <a:xfrm>
            <a:off x="1149929" y="2082759"/>
            <a:ext cx="1080300" cy="1080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36" name="Google Shape;436;p67"/>
          <p:cNvSpPr txBox="1"/>
          <p:nvPr/>
        </p:nvSpPr>
        <p:spPr>
          <a:xfrm>
            <a:off x="862401" y="3309052"/>
            <a:ext cx="1655100" cy="318549"/>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企业和品牌</a:t>
            </a:r>
            <a:endParaRPr/>
          </a:p>
        </p:txBody>
      </p:sp>
      <p:sp>
        <p:nvSpPr>
          <p:cNvPr id="437" name="Google Shape;437;p67"/>
          <p:cNvSpPr txBox="1"/>
          <p:nvPr/>
        </p:nvSpPr>
        <p:spPr>
          <a:xfrm>
            <a:off x="3749592" y="3272809"/>
            <a:ext cx="1926300" cy="318549"/>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社群和文化</a:t>
            </a:r>
            <a:endParaRPr/>
          </a:p>
        </p:txBody>
      </p:sp>
      <p:sp>
        <p:nvSpPr>
          <p:cNvPr id="438" name="Google Shape;438;p67"/>
          <p:cNvSpPr txBox="1"/>
          <p:nvPr/>
        </p:nvSpPr>
        <p:spPr>
          <a:xfrm>
            <a:off x="6608825" y="3272800"/>
            <a:ext cx="2159400" cy="63709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地理区域</a:t>
            </a:r>
            <a:endParaRPr/>
          </a:p>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（例如城市和地区）</a:t>
            </a:r>
            <a:endParaRPr/>
          </a:p>
        </p:txBody>
      </p:sp>
      <p:sp>
        <p:nvSpPr>
          <p:cNvPr id="439" name="Google Shape;439;p67"/>
          <p:cNvSpPr txBox="1"/>
          <p:nvPr/>
        </p:nvSpPr>
        <p:spPr>
          <a:xfrm>
            <a:off x="362865" y="5531612"/>
            <a:ext cx="2655000" cy="318549"/>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地方和国家政府以及 IGO</a:t>
            </a:r>
            <a:endParaRPr/>
          </a:p>
        </p:txBody>
      </p:sp>
      <p:sp>
        <p:nvSpPr>
          <p:cNvPr id="440" name="Google Shape;440;p67"/>
          <p:cNvSpPr txBox="1"/>
          <p:nvPr/>
        </p:nvSpPr>
        <p:spPr>
          <a:xfrm>
            <a:off x="6952885" y="5529538"/>
            <a:ext cx="1396800" cy="637097"/>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使用不同文字的用户</a:t>
            </a:r>
            <a:endParaRPr/>
          </a:p>
        </p:txBody>
      </p:sp>
      <p:sp>
        <p:nvSpPr>
          <p:cNvPr id="441" name="Google Shape;441;p67"/>
          <p:cNvSpPr txBox="1"/>
          <p:nvPr/>
        </p:nvSpPr>
        <p:spPr>
          <a:xfrm>
            <a:off x="3918813" y="5531612"/>
            <a:ext cx="1696115" cy="318549"/>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rPr>
              <a:t>目标客户或成员</a:t>
            </a:r>
            <a:endParaRPr/>
          </a:p>
        </p:txBody>
      </p:sp>
      <p:sp>
        <p:nvSpPr>
          <p:cNvPr id="442" name="Google Shape;442;p67"/>
          <p:cNvSpPr/>
          <p:nvPr/>
        </p:nvSpPr>
        <p:spPr>
          <a:xfrm>
            <a:off x="4167757" y="2077833"/>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43" name="Google Shape;443;p67"/>
          <p:cNvSpPr/>
          <p:nvPr/>
        </p:nvSpPr>
        <p:spPr>
          <a:xfrm>
            <a:off x="7089371" y="2078140"/>
            <a:ext cx="1089300" cy="1089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44" name="Google Shape;444;p67"/>
          <p:cNvSpPr/>
          <p:nvPr/>
        </p:nvSpPr>
        <p:spPr>
          <a:xfrm>
            <a:off x="1145395" y="4339507"/>
            <a:ext cx="1089900" cy="10899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45" name="Google Shape;445;p67"/>
          <p:cNvSpPr/>
          <p:nvPr/>
        </p:nvSpPr>
        <p:spPr>
          <a:xfrm>
            <a:off x="7114206" y="4339505"/>
            <a:ext cx="1085700" cy="10857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446" name="Google Shape;446;p67"/>
          <p:cNvSpPr/>
          <p:nvPr/>
        </p:nvSpPr>
        <p:spPr>
          <a:xfrm>
            <a:off x="4181367" y="4343653"/>
            <a:ext cx="1081500" cy="10815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447" name="Google Shape;447;p67"/>
          <p:cNvGrpSpPr/>
          <p:nvPr/>
        </p:nvGrpSpPr>
        <p:grpSpPr>
          <a:xfrm>
            <a:off x="4468630" y="4619951"/>
            <a:ext cx="506785" cy="528848"/>
            <a:chOff x="5791593" y="1926808"/>
            <a:chExt cx="599604" cy="625708"/>
          </a:xfrm>
        </p:grpSpPr>
        <p:sp>
          <p:nvSpPr>
            <p:cNvPr id="448" name="Google Shape;448;p67"/>
            <p:cNvSpPr/>
            <p:nvPr/>
          </p:nvSpPr>
          <p:spPr>
            <a:xfrm>
              <a:off x="6025774" y="197514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49" name="Google Shape;449;p67"/>
            <p:cNvSpPr/>
            <p:nvPr/>
          </p:nvSpPr>
          <p:spPr>
            <a:xfrm>
              <a:off x="6028476" y="2205836"/>
              <a:ext cx="12867" cy="346680"/>
            </a:xfrm>
            <a:custGeom>
              <a:rect b="b" l="l" r="r" t="t"/>
              <a:pathLst>
                <a:path extrusionOk="0" h="346680" w="12867">
                  <a:moveTo>
                    <a:pt x="0" y="346680"/>
                  </a:moveTo>
                  <a:lnTo>
                    <a:pt x="0"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0" name="Google Shape;450;p67"/>
            <p:cNvSpPr/>
            <p:nvPr/>
          </p:nvSpPr>
          <p:spPr>
            <a:xfrm>
              <a:off x="6091396" y="2389091"/>
              <a:ext cx="12867" cy="160315"/>
            </a:xfrm>
            <a:custGeom>
              <a:rect b="b" l="l" r="r" t="t"/>
              <a:pathLst>
                <a:path extrusionOk="0" h="160315" w="12867">
                  <a:moveTo>
                    <a:pt x="0" y="0"/>
                  </a:moveTo>
                  <a:lnTo>
                    <a:pt x="0" y="160315"/>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1" name="Google Shape;451;p67"/>
            <p:cNvSpPr/>
            <p:nvPr/>
          </p:nvSpPr>
          <p:spPr>
            <a:xfrm>
              <a:off x="6207199" y="1926808"/>
              <a:ext cx="130986" cy="131932"/>
            </a:xfrm>
            <a:custGeom>
              <a:rect b="b" l="l" r="r" t="t"/>
              <a:pathLst>
                <a:path extrusionOk="0" h="131932" w="130986">
                  <a:moveTo>
                    <a:pt x="130987" y="65966"/>
                  </a:moveTo>
                  <a:cubicBezTo>
                    <a:pt x="130987" y="102384"/>
                    <a:pt x="101650" y="131933"/>
                    <a:pt x="65493" y="131933"/>
                  </a:cubicBezTo>
                  <a:cubicBezTo>
                    <a:pt x="29337" y="131933"/>
                    <a:pt x="0" y="102384"/>
                    <a:pt x="0" y="65966"/>
                  </a:cubicBezTo>
                  <a:cubicBezTo>
                    <a:pt x="0" y="29549"/>
                    <a:pt x="29337" y="0"/>
                    <a:pt x="65493" y="0"/>
                  </a:cubicBezTo>
                  <a:cubicBezTo>
                    <a:pt x="101650" y="0"/>
                    <a:pt x="130987" y="29549"/>
                    <a:pt x="130987"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2" name="Google Shape;452;p67"/>
            <p:cNvSpPr/>
            <p:nvPr/>
          </p:nvSpPr>
          <p:spPr>
            <a:xfrm>
              <a:off x="6155216" y="2088678"/>
              <a:ext cx="235981" cy="241833"/>
            </a:xfrm>
            <a:custGeom>
              <a:rect b="b" l="l" r="r" t="t"/>
              <a:pathLst>
                <a:path extrusionOk="0" h="241833" w="235981">
                  <a:moveTo>
                    <a:pt x="180396" y="241834"/>
                  </a:moveTo>
                  <a:lnTo>
                    <a:pt x="206388" y="225245"/>
                  </a:lnTo>
                  <a:cubicBezTo>
                    <a:pt x="224788" y="213581"/>
                    <a:pt x="235982" y="193234"/>
                    <a:pt x="235982" y="171202"/>
                  </a:cubicBezTo>
                  <a:lnTo>
                    <a:pt x="235982" y="60264"/>
                  </a:lnTo>
                  <a:cubicBezTo>
                    <a:pt x="235982" y="26957"/>
                    <a:pt x="209218" y="0"/>
                    <a:pt x="176150" y="0"/>
                  </a:cubicBezTo>
                  <a:lnTo>
                    <a:pt x="58674" y="0"/>
                  </a:lnTo>
                  <a:cubicBezTo>
                    <a:pt x="29594" y="0"/>
                    <a:pt x="5275" y="20866"/>
                    <a:pt x="0"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3" name="Google Shape;453;p67"/>
            <p:cNvSpPr/>
            <p:nvPr/>
          </p:nvSpPr>
          <p:spPr>
            <a:xfrm>
              <a:off x="6335613"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4" name="Google Shape;454;p67"/>
            <p:cNvSpPr/>
            <p:nvPr/>
          </p:nvSpPr>
          <p:spPr>
            <a:xfrm>
              <a:off x="6209901"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5" name="Google Shape;455;p67"/>
            <p:cNvSpPr/>
            <p:nvPr/>
          </p:nvSpPr>
          <p:spPr>
            <a:xfrm>
              <a:off x="6272821"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6" name="Google Shape;456;p67"/>
            <p:cNvSpPr/>
            <p:nvPr/>
          </p:nvSpPr>
          <p:spPr>
            <a:xfrm>
              <a:off x="5844477" y="1926808"/>
              <a:ext cx="131115" cy="131932"/>
            </a:xfrm>
            <a:custGeom>
              <a:rect b="b" l="l" r="r" t="t"/>
              <a:pathLst>
                <a:path extrusionOk="0" h="131932" w="131115">
                  <a:moveTo>
                    <a:pt x="129" y="65966"/>
                  </a:moveTo>
                  <a:cubicBezTo>
                    <a:pt x="129" y="102384"/>
                    <a:pt x="29466" y="131933"/>
                    <a:pt x="65622" y="131933"/>
                  </a:cubicBezTo>
                  <a:cubicBezTo>
                    <a:pt x="101778" y="131933"/>
                    <a:pt x="131115" y="102384"/>
                    <a:pt x="131115" y="65966"/>
                  </a:cubicBezTo>
                  <a:cubicBezTo>
                    <a:pt x="131115" y="29549"/>
                    <a:pt x="101650" y="0"/>
                    <a:pt x="65493" y="0"/>
                  </a:cubicBezTo>
                  <a:cubicBezTo>
                    <a:pt x="29337" y="0"/>
                    <a:pt x="0" y="29549"/>
                    <a:pt x="0" y="65966"/>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7" name="Google Shape;457;p67"/>
            <p:cNvSpPr/>
            <p:nvPr/>
          </p:nvSpPr>
          <p:spPr>
            <a:xfrm>
              <a:off x="5791593" y="2088678"/>
              <a:ext cx="235981" cy="241833"/>
            </a:xfrm>
            <a:custGeom>
              <a:rect b="b" l="l" r="r" t="t"/>
              <a:pathLst>
                <a:path extrusionOk="0" h="241833" w="235981">
                  <a:moveTo>
                    <a:pt x="55586" y="241834"/>
                  </a:moveTo>
                  <a:lnTo>
                    <a:pt x="29594" y="225245"/>
                  </a:lnTo>
                  <a:cubicBezTo>
                    <a:pt x="11194" y="213581"/>
                    <a:pt x="0" y="193234"/>
                    <a:pt x="0" y="171202"/>
                  </a:cubicBezTo>
                  <a:lnTo>
                    <a:pt x="0" y="60264"/>
                  </a:lnTo>
                  <a:cubicBezTo>
                    <a:pt x="0" y="26957"/>
                    <a:pt x="26763" y="0"/>
                    <a:pt x="59832" y="0"/>
                  </a:cubicBezTo>
                  <a:lnTo>
                    <a:pt x="177308" y="0"/>
                  </a:lnTo>
                  <a:cubicBezTo>
                    <a:pt x="206388" y="0"/>
                    <a:pt x="230706" y="20866"/>
                    <a:pt x="235982" y="4860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8" name="Google Shape;458;p67"/>
            <p:cNvSpPr/>
            <p:nvPr/>
          </p:nvSpPr>
          <p:spPr>
            <a:xfrm>
              <a:off x="5847179" y="2157366"/>
              <a:ext cx="12867" cy="346809"/>
            </a:xfrm>
            <a:custGeom>
              <a:rect b="b" l="l" r="r" t="t"/>
              <a:pathLst>
                <a:path extrusionOk="0" h="346809" w="12867">
                  <a:moveTo>
                    <a:pt x="0" y="0"/>
                  </a:moveTo>
                  <a:lnTo>
                    <a:pt x="0" y="34681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59" name="Google Shape;459;p67"/>
            <p:cNvSpPr/>
            <p:nvPr/>
          </p:nvSpPr>
          <p:spPr>
            <a:xfrm>
              <a:off x="5972890" y="2308350"/>
              <a:ext cx="12867" cy="195825"/>
            </a:xfrm>
            <a:custGeom>
              <a:rect b="b" l="l" r="r" t="t"/>
              <a:pathLst>
                <a:path extrusionOk="0" h="195825" w="12867">
                  <a:moveTo>
                    <a:pt x="0" y="195826"/>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0" name="Google Shape;460;p67"/>
            <p:cNvSpPr/>
            <p:nvPr/>
          </p:nvSpPr>
          <p:spPr>
            <a:xfrm>
              <a:off x="5909970" y="2340620"/>
              <a:ext cx="12867" cy="160444"/>
            </a:xfrm>
            <a:custGeom>
              <a:rect b="b" l="l" r="r" t="t"/>
              <a:pathLst>
                <a:path extrusionOk="0" h="160444" w="12867">
                  <a:moveTo>
                    <a:pt x="0" y="0"/>
                  </a:moveTo>
                  <a:lnTo>
                    <a:pt x="0" y="160445"/>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1" name="Google Shape;461;p67"/>
            <p:cNvSpPr/>
            <p:nvPr/>
          </p:nvSpPr>
          <p:spPr>
            <a:xfrm>
              <a:off x="5972761" y="2136889"/>
              <a:ext cx="237139" cy="241963"/>
            </a:xfrm>
            <a:custGeom>
              <a:rect b="b" l="l" r="r" t="t"/>
              <a:pathLst>
                <a:path extrusionOk="0" h="241963" w="237139">
                  <a:moveTo>
                    <a:pt x="181426" y="241963"/>
                  </a:moveTo>
                  <a:lnTo>
                    <a:pt x="207546" y="225374"/>
                  </a:lnTo>
                  <a:cubicBezTo>
                    <a:pt x="225946" y="213710"/>
                    <a:pt x="237140" y="193234"/>
                    <a:pt x="237140" y="171331"/>
                  </a:cubicBezTo>
                  <a:lnTo>
                    <a:pt x="237140" y="60264"/>
                  </a:lnTo>
                  <a:cubicBezTo>
                    <a:pt x="237140" y="27086"/>
                    <a:pt x="210376" y="0"/>
                    <a:pt x="177308" y="0"/>
                  </a:cubicBezTo>
                  <a:lnTo>
                    <a:pt x="59832" y="0"/>
                  </a:lnTo>
                  <a:cubicBezTo>
                    <a:pt x="26763" y="0"/>
                    <a:pt x="0" y="26957"/>
                    <a:pt x="0" y="60264"/>
                  </a:cubicBezTo>
                  <a:lnTo>
                    <a:pt x="0" y="171331"/>
                  </a:lnTo>
                  <a:cubicBezTo>
                    <a:pt x="0" y="193234"/>
                    <a:pt x="11194" y="213581"/>
                    <a:pt x="29594" y="225374"/>
                  </a:cubicBezTo>
                  <a:lnTo>
                    <a:pt x="55714" y="241963"/>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2" name="Google Shape;462;p67"/>
            <p:cNvSpPr/>
            <p:nvPr/>
          </p:nvSpPr>
          <p:spPr>
            <a:xfrm>
              <a:off x="6154187" y="2205836"/>
              <a:ext cx="12867" cy="346680"/>
            </a:xfrm>
            <a:custGeom>
              <a:rect b="b" l="l" r="r" t="t"/>
              <a:pathLst>
                <a:path extrusionOk="0" h="346680" w="12867">
                  <a:moveTo>
                    <a:pt x="0" y="0"/>
                  </a:moveTo>
                  <a:lnTo>
                    <a:pt x="0" y="34668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63" name="Google Shape;463;p67"/>
          <p:cNvGrpSpPr/>
          <p:nvPr/>
        </p:nvGrpSpPr>
        <p:grpSpPr>
          <a:xfrm>
            <a:off x="7354971" y="2348782"/>
            <a:ext cx="563630" cy="563513"/>
            <a:chOff x="3500745" y="1936798"/>
            <a:chExt cx="625838" cy="625708"/>
          </a:xfrm>
        </p:grpSpPr>
        <p:sp>
          <p:nvSpPr>
            <p:cNvPr id="464" name="Google Shape;464;p67"/>
            <p:cNvSpPr/>
            <p:nvPr/>
          </p:nvSpPr>
          <p:spPr>
            <a:xfrm>
              <a:off x="3566970" y="2407375"/>
              <a:ext cx="106401" cy="34732"/>
            </a:xfrm>
            <a:custGeom>
              <a:rect b="b" l="l" r="r" t="t"/>
              <a:pathLst>
                <a:path extrusionOk="0" h="34732" w="106401">
                  <a:moveTo>
                    <a:pt x="0" y="34733"/>
                  </a:moveTo>
                  <a:cubicBezTo>
                    <a:pt x="33955" y="20088"/>
                    <a:pt x="69595" y="8554"/>
                    <a:pt x="106402"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5" name="Google Shape;465;p67"/>
            <p:cNvSpPr/>
            <p:nvPr/>
          </p:nvSpPr>
          <p:spPr>
            <a:xfrm>
              <a:off x="3953826" y="2407505"/>
              <a:ext cx="106401" cy="34603"/>
            </a:xfrm>
            <a:custGeom>
              <a:rect b="b" l="l" r="r" t="t"/>
              <a:pathLst>
                <a:path extrusionOk="0" h="34603" w="106401">
                  <a:moveTo>
                    <a:pt x="106402" y="34603"/>
                  </a:moveTo>
                  <a:cubicBezTo>
                    <a:pt x="72446" y="19958"/>
                    <a:pt x="36806" y="8424"/>
                    <a:pt x="0" y="0"/>
                  </a:cubicBez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6" name="Google Shape;466;p67"/>
            <p:cNvSpPr/>
            <p:nvPr/>
          </p:nvSpPr>
          <p:spPr>
            <a:xfrm>
              <a:off x="3657172" y="1936927"/>
              <a:ext cx="313113" cy="465263"/>
            </a:xfrm>
            <a:custGeom>
              <a:rect b="b" l="l" r="r" t="t"/>
              <a:pathLst>
                <a:path extrusionOk="0" h="465263" w="313113">
                  <a:moveTo>
                    <a:pt x="19829" y="465264"/>
                  </a:moveTo>
                  <a:cubicBezTo>
                    <a:pt x="7128" y="420163"/>
                    <a:pt x="0" y="368194"/>
                    <a:pt x="0" y="312854"/>
                  </a:cubicBezTo>
                  <a:cubicBezTo>
                    <a:pt x="0" y="257515"/>
                    <a:pt x="7387" y="203731"/>
                    <a:pt x="20477" y="157982"/>
                  </a:cubicBezTo>
                  <a:cubicBezTo>
                    <a:pt x="47174" y="64670"/>
                    <a:pt x="97070" y="1426"/>
                    <a:pt x="154483" y="0"/>
                  </a:cubicBezTo>
                  <a:cubicBezTo>
                    <a:pt x="155131" y="0"/>
                    <a:pt x="155779" y="0"/>
                    <a:pt x="156557" y="0"/>
                  </a:cubicBezTo>
                  <a:cubicBezTo>
                    <a:pt x="157334" y="0"/>
                    <a:pt x="157853" y="0"/>
                    <a:pt x="158630" y="0"/>
                  </a:cubicBezTo>
                  <a:cubicBezTo>
                    <a:pt x="216043" y="1426"/>
                    <a:pt x="265939" y="64670"/>
                    <a:pt x="292637" y="157982"/>
                  </a:cubicBezTo>
                  <a:cubicBezTo>
                    <a:pt x="305597" y="203602"/>
                    <a:pt x="313114" y="256478"/>
                    <a:pt x="313114" y="312854"/>
                  </a:cubicBezTo>
                  <a:cubicBezTo>
                    <a:pt x="313114" y="369230"/>
                    <a:pt x="305986" y="420163"/>
                    <a:pt x="293285" y="465264"/>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7" name="Google Shape;467;p67"/>
            <p:cNvSpPr/>
            <p:nvPr/>
          </p:nvSpPr>
          <p:spPr>
            <a:xfrm>
              <a:off x="3661837" y="2371476"/>
              <a:ext cx="303393" cy="151891"/>
            </a:xfrm>
            <a:custGeom>
              <a:rect b="b" l="l" r="r" t="t"/>
              <a:pathLst>
                <a:path extrusionOk="0" h="151891" w="303393">
                  <a:moveTo>
                    <a:pt x="0" y="151762"/>
                  </a:moveTo>
                  <a:lnTo>
                    <a:pt x="0" y="76464"/>
                  </a:lnTo>
                  <a:cubicBezTo>
                    <a:pt x="0" y="61560"/>
                    <a:pt x="4277" y="47693"/>
                    <a:pt x="11534" y="36029"/>
                  </a:cubicBezTo>
                  <a:cubicBezTo>
                    <a:pt x="12701" y="34214"/>
                    <a:pt x="13867" y="32400"/>
                    <a:pt x="15163" y="30715"/>
                  </a:cubicBezTo>
                  <a:cubicBezTo>
                    <a:pt x="29160" y="12053"/>
                    <a:pt x="51451" y="0"/>
                    <a:pt x="76464" y="0"/>
                  </a:cubicBezTo>
                  <a:lnTo>
                    <a:pt x="226930" y="0"/>
                  </a:lnTo>
                  <a:cubicBezTo>
                    <a:pt x="252072" y="0"/>
                    <a:pt x="274363" y="12053"/>
                    <a:pt x="288230" y="30715"/>
                  </a:cubicBezTo>
                  <a:cubicBezTo>
                    <a:pt x="289526" y="32400"/>
                    <a:pt x="290693" y="34214"/>
                    <a:pt x="291859" y="36158"/>
                  </a:cubicBezTo>
                  <a:lnTo>
                    <a:pt x="291859" y="36158"/>
                  </a:lnTo>
                  <a:cubicBezTo>
                    <a:pt x="299246" y="47952"/>
                    <a:pt x="303394" y="61819"/>
                    <a:pt x="303394" y="76594"/>
                  </a:cubicBezTo>
                  <a:lnTo>
                    <a:pt x="303394" y="151891"/>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8" name="Google Shape;468;p67"/>
            <p:cNvSpPr/>
            <p:nvPr/>
          </p:nvSpPr>
          <p:spPr>
            <a:xfrm>
              <a:off x="3894210"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69" name="Google Shape;469;p67"/>
            <p:cNvSpPr/>
            <p:nvPr/>
          </p:nvSpPr>
          <p:spPr>
            <a:xfrm>
              <a:off x="3733117" y="2458826"/>
              <a:ext cx="12960" cy="93182"/>
            </a:xfrm>
            <a:custGeom>
              <a:rect b="b" l="l" r="r" t="t"/>
              <a:pathLst>
                <a:path extrusionOk="0" h="93182" w="12960">
                  <a:moveTo>
                    <a:pt x="0" y="93182"/>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0" name="Google Shape;470;p67"/>
            <p:cNvSpPr/>
            <p:nvPr/>
          </p:nvSpPr>
          <p:spPr>
            <a:xfrm>
              <a:off x="3500745" y="1936798"/>
              <a:ext cx="625838" cy="625708"/>
            </a:xfrm>
            <a:custGeom>
              <a:rect b="b" l="l" r="r" t="t"/>
              <a:pathLst>
                <a:path extrusionOk="0" h="625708" w="625838">
                  <a:moveTo>
                    <a:pt x="625709" y="312854"/>
                  </a:moveTo>
                  <a:cubicBezTo>
                    <a:pt x="625709" y="407203"/>
                    <a:pt x="583848" y="491832"/>
                    <a:pt x="517752" y="549245"/>
                  </a:cubicBezTo>
                  <a:cubicBezTo>
                    <a:pt x="462802" y="596938"/>
                    <a:pt x="391133" y="625709"/>
                    <a:pt x="312725" y="625709"/>
                  </a:cubicBezTo>
                  <a:cubicBezTo>
                    <a:pt x="234317" y="625709"/>
                    <a:pt x="162648" y="596938"/>
                    <a:pt x="107698" y="549245"/>
                  </a:cubicBezTo>
                  <a:cubicBezTo>
                    <a:pt x="41861" y="491832"/>
                    <a:pt x="0" y="407333"/>
                    <a:pt x="0" y="312854"/>
                  </a:cubicBezTo>
                  <a:cubicBezTo>
                    <a:pt x="0" y="227966"/>
                    <a:pt x="33826" y="150854"/>
                    <a:pt x="88776" y="94478"/>
                  </a:cubicBezTo>
                  <a:cubicBezTo>
                    <a:pt x="145152" y="36677"/>
                    <a:pt x="223819" y="518"/>
                    <a:pt x="310910" y="0"/>
                  </a:cubicBezTo>
                  <a:cubicBezTo>
                    <a:pt x="311558" y="0"/>
                    <a:pt x="312206" y="0"/>
                    <a:pt x="312984" y="0"/>
                  </a:cubicBezTo>
                  <a:cubicBezTo>
                    <a:pt x="313762" y="0"/>
                    <a:pt x="314280" y="0"/>
                    <a:pt x="315058" y="0"/>
                  </a:cubicBezTo>
                  <a:cubicBezTo>
                    <a:pt x="402149" y="518"/>
                    <a:pt x="480686" y="36677"/>
                    <a:pt x="537062" y="94478"/>
                  </a:cubicBezTo>
                  <a:cubicBezTo>
                    <a:pt x="592013" y="150854"/>
                    <a:pt x="625838" y="227837"/>
                    <a:pt x="625838" y="312854"/>
                  </a:cubicBezTo>
                  <a:close/>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1" name="Google Shape;471;p67"/>
            <p:cNvSpPr/>
            <p:nvPr/>
          </p:nvSpPr>
          <p:spPr>
            <a:xfrm>
              <a:off x="3566970" y="2057196"/>
              <a:ext cx="493257" cy="50543"/>
            </a:xfrm>
            <a:custGeom>
              <a:rect b="b" l="l" r="r" t="t"/>
              <a:pathLst>
                <a:path extrusionOk="0" h="50543" w="493257">
                  <a:moveTo>
                    <a:pt x="0" y="0"/>
                  </a:moveTo>
                  <a:cubicBezTo>
                    <a:pt x="75686" y="32530"/>
                    <a:pt x="159019" y="50544"/>
                    <a:pt x="246629" y="50544"/>
                  </a:cubicBezTo>
                  <a:cubicBezTo>
                    <a:pt x="334238" y="50544"/>
                    <a:pt x="417571" y="32530"/>
                    <a:pt x="493258" y="0"/>
                  </a:cubicBez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2" name="Google Shape;472;p67"/>
            <p:cNvSpPr/>
            <p:nvPr/>
          </p:nvSpPr>
          <p:spPr>
            <a:xfrm>
              <a:off x="3897450"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3" name="Google Shape;473;p67"/>
            <p:cNvSpPr/>
            <p:nvPr/>
          </p:nvSpPr>
          <p:spPr>
            <a:xfrm>
              <a:off x="3500745" y="2249652"/>
              <a:ext cx="229003" cy="12960"/>
            </a:xfrm>
            <a:custGeom>
              <a:rect b="b" l="l" r="r" t="t"/>
              <a:pathLst>
                <a:path extrusionOk="0" h="12960" w="229003">
                  <a:moveTo>
                    <a:pt x="229003" y="0"/>
                  </a:moveTo>
                  <a:lnTo>
                    <a:pt x="0" y="0"/>
                  </a:lnTo>
                </a:path>
              </a:pathLst>
            </a:custGeom>
            <a:noFill/>
            <a:ln cap="rnd" cmpd="sng" w="2222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4" name="Google Shape;474;p67"/>
            <p:cNvSpPr/>
            <p:nvPr/>
          </p:nvSpPr>
          <p:spPr>
            <a:xfrm>
              <a:off x="3729748" y="2165412"/>
              <a:ext cx="167702" cy="167702"/>
            </a:xfrm>
            <a:custGeom>
              <a:rect b="b" l="l" r="r" t="t"/>
              <a:pathLst>
                <a:path extrusionOk="0" h="167702" w="167702">
                  <a:moveTo>
                    <a:pt x="167702" y="83851"/>
                  </a:moveTo>
                  <a:cubicBezTo>
                    <a:pt x="167702" y="130118"/>
                    <a:pt x="130118" y="167702"/>
                    <a:pt x="83851" y="167702"/>
                  </a:cubicBezTo>
                  <a:cubicBezTo>
                    <a:pt x="37584" y="167702"/>
                    <a:pt x="0" y="130118"/>
                    <a:pt x="0" y="83851"/>
                  </a:cubicBezTo>
                  <a:cubicBezTo>
                    <a:pt x="0" y="37584"/>
                    <a:pt x="37584" y="0"/>
                    <a:pt x="83851" y="0"/>
                  </a:cubicBezTo>
                  <a:cubicBezTo>
                    <a:pt x="130118" y="0"/>
                    <a:pt x="167702" y="37584"/>
                    <a:pt x="167702" y="8385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75" name="Google Shape;475;p67"/>
          <p:cNvGrpSpPr/>
          <p:nvPr/>
        </p:nvGrpSpPr>
        <p:grpSpPr>
          <a:xfrm>
            <a:off x="1426854" y="2360905"/>
            <a:ext cx="535712" cy="511208"/>
            <a:chOff x="4240905" y="5424892"/>
            <a:chExt cx="627518" cy="598814"/>
          </a:xfrm>
        </p:grpSpPr>
        <p:sp>
          <p:nvSpPr>
            <p:cNvPr id="476" name="Google Shape;476;p67"/>
            <p:cNvSpPr/>
            <p:nvPr/>
          </p:nvSpPr>
          <p:spPr>
            <a:xfrm>
              <a:off x="4687067" y="5523272"/>
              <a:ext cx="131135" cy="491056"/>
            </a:xfrm>
            <a:custGeom>
              <a:rect b="b" l="l" r="r" t="t"/>
              <a:pathLst>
                <a:path extrusionOk="0" h="491056" w="131135">
                  <a:moveTo>
                    <a:pt x="0" y="0"/>
                  </a:moveTo>
                  <a:lnTo>
                    <a:pt x="131136" y="0"/>
                  </a:lnTo>
                  <a:lnTo>
                    <a:pt x="131136" y="491056"/>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7" name="Google Shape;477;p67"/>
            <p:cNvSpPr/>
            <p:nvPr/>
          </p:nvSpPr>
          <p:spPr>
            <a:xfrm>
              <a:off x="4240905" y="6014328"/>
              <a:ext cx="627518" cy="9378"/>
            </a:xfrm>
            <a:custGeom>
              <a:rect b="b" l="l" r="r" t="t"/>
              <a:pathLst>
                <a:path extrusionOk="0" h="9378" w="627518">
                  <a:moveTo>
                    <a:pt x="0" y="0"/>
                  </a:moveTo>
                  <a:lnTo>
                    <a:pt x="627518"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8" name="Google Shape;478;p67"/>
            <p:cNvSpPr/>
            <p:nvPr/>
          </p:nvSpPr>
          <p:spPr>
            <a:xfrm>
              <a:off x="4300513" y="5424892"/>
              <a:ext cx="378575" cy="589436"/>
            </a:xfrm>
            <a:custGeom>
              <a:rect b="b" l="l" r="r" t="t"/>
              <a:pathLst>
                <a:path extrusionOk="0" h="589436" w="378575">
                  <a:moveTo>
                    <a:pt x="0" y="589436"/>
                  </a:moveTo>
                  <a:lnTo>
                    <a:pt x="0" y="0"/>
                  </a:lnTo>
                  <a:lnTo>
                    <a:pt x="378576" y="0"/>
                  </a:lnTo>
                  <a:lnTo>
                    <a:pt x="378576" y="589436"/>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79" name="Google Shape;479;p67"/>
            <p:cNvSpPr/>
            <p:nvPr/>
          </p:nvSpPr>
          <p:spPr>
            <a:xfrm>
              <a:off x="4456618" y="5895597"/>
              <a:ext cx="66365" cy="111322"/>
            </a:xfrm>
            <a:custGeom>
              <a:rect b="b" l="l" r="r" t="t"/>
              <a:pathLst>
                <a:path extrusionOk="0" h="111322" w="66365">
                  <a:moveTo>
                    <a:pt x="0" y="111322"/>
                  </a:moveTo>
                  <a:lnTo>
                    <a:pt x="0" y="0"/>
                  </a:lnTo>
                  <a:lnTo>
                    <a:pt x="66366" y="0"/>
                  </a:lnTo>
                  <a:lnTo>
                    <a:pt x="66366" y="11132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0" name="Google Shape;480;p67"/>
            <p:cNvSpPr/>
            <p:nvPr/>
          </p:nvSpPr>
          <p:spPr>
            <a:xfrm>
              <a:off x="4741700" y="559717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1" name="Google Shape;481;p67"/>
            <p:cNvSpPr/>
            <p:nvPr/>
          </p:nvSpPr>
          <p:spPr>
            <a:xfrm>
              <a:off x="4741700" y="5699962"/>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2" name="Google Shape;482;p67"/>
            <p:cNvSpPr/>
            <p:nvPr/>
          </p:nvSpPr>
          <p:spPr>
            <a:xfrm>
              <a:off x="4741700" y="5802750"/>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3" name="Google Shape;483;p67"/>
            <p:cNvSpPr/>
            <p:nvPr/>
          </p:nvSpPr>
          <p:spPr>
            <a:xfrm>
              <a:off x="4741700" y="5905444"/>
              <a:ext cx="9386" cy="30480"/>
            </a:xfrm>
            <a:custGeom>
              <a:rect b="b" l="l" r="r" t="t"/>
              <a:pathLst>
                <a:path extrusionOk="0" h="30480" w="9386">
                  <a:moveTo>
                    <a:pt x="0" y="3048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4" name="Google Shape;484;p67"/>
            <p:cNvSpPr/>
            <p:nvPr/>
          </p:nvSpPr>
          <p:spPr>
            <a:xfrm>
              <a:off x="4363781" y="5765049"/>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5" name="Google Shape;485;p67"/>
            <p:cNvSpPr/>
            <p:nvPr/>
          </p:nvSpPr>
          <p:spPr>
            <a:xfrm>
              <a:off x="4555462" y="5765049"/>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6" name="Google Shape;486;p67"/>
            <p:cNvSpPr/>
            <p:nvPr/>
          </p:nvSpPr>
          <p:spPr>
            <a:xfrm>
              <a:off x="4363781" y="56276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7" name="Google Shape;487;p67"/>
            <p:cNvSpPr/>
            <p:nvPr/>
          </p:nvSpPr>
          <p:spPr>
            <a:xfrm>
              <a:off x="4555462" y="56276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8" name="Google Shape;488;p67"/>
            <p:cNvSpPr/>
            <p:nvPr/>
          </p:nvSpPr>
          <p:spPr>
            <a:xfrm>
              <a:off x="4363781" y="5490354"/>
              <a:ext cx="60452" cy="60397"/>
            </a:xfrm>
            <a:custGeom>
              <a:rect b="b" l="l" r="r" t="t"/>
              <a:pathLst>
                <a:path extrusionOk="0" h="60397" w="60452">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89" name="Google Shape;489;p67"/>
            <p:cNvSpPr/>
            <p:nvPr/>
          </p:nvSpPr>
          <p:spPr>
            <a:xfrm>
              <a:off x="4555462" y="5490354"/>
              <a:ext cx="60451" cy="60397"/>
            </a:xfrm>
            <a:custGeom>
              <a:rect b="b" l="l" r="r" t="t"/>
              <a:pathLst>
                <a:path extrusionOk="0" h="60397" w="60451">
                  <a:moveTo>
                    <a:pt x="0" y="0"/>
                  </a:moveTo>
                  <a:lnTo>
                    <a:pt x="60452" y="0"/>
                  </a:lnTo>
                  <a:lnTo>
                    <a:pt x="60452" y="60397"/>
                  </a:lnTo>
                  <a:lnTo>
                    <a:pt x="0" y="60397"/>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490" name="Google Shape;490;p67"/>
          <p:cNvGrpSpPr/>
          <p:nvPr/>
        </p:nvGrpSpPr>
        <p:grpSpPr>
          <a:xfrm>
            <a:off x="7407612" y="4633456"/>
            <a:ext cx="490884" cy="473577"/>
            <a:chOff x="4328387" y="4620861"/>
            <a:chExt cx="490884" cy="473577"/>
          </a:xfrm>
        </p:grpSpPr>
        <p:grpSp>
          <p:nvGrpSpPr>
            <p:cNvPr id="491" name="Google Shape;491;p67"/>
            <p:cNvGrpSpPr/>
            <p:nvPr/>
          </p:nvGrpSpPr>
          <p:grpSpPr>
            <a:xfrm>
              <a:off x="4328387" y="4796248"/>
              <a:ext cx="296360" cy="298190"/>
              <a:chOff x="4328387" y="4796248"/>
              <a:chExt cx="296360" cy="298190"/>
            </a:xfrm>
          </p:grpSpPr>
          <p:sp>
            <p:nvSpPr>
              <p:cNvPr id="492" name="Google Shape;492;p67"/>
              <p:cNvSpPr/>
              <p:nvPr/>
            </p:nvSpPr>
            <p:spPr>
              <a:xfrm>
                <a:off x="4328387" y="4796248"/>
                <a:ext cx="296360" cy="298190"/>
              </a:xfrm>
              <a:custGeom>
                <a:rect b="b" l="l" r="r" t="t"/>
                <a:pathLst>
                  <a:path extrusionOk="0" h="298190" w="296360">
                    <a:moveTo>
                      <a:pt x="176635" y="2579"/>
                    </a:moveTo>
                    <a:cubicBezTo>
                      <a:pt x="167732" y="915"/>
                      <a:pt x="158497" y="0"/>
                      <a:pt x="149012" y="0"/>
                    </a:cubicBezTo>
                    <a:cubicBezTo>
                      <a:pt x="146350" y="0"/>
                      <a:pt x="143687" y="0"/>
                      <a:pt x="141108" y="250"/>
                    </a:cubicBezTo>
                    <a:cubicBezTo>
                      <a:pt x="62484" y="4410"/>
                      <a:pt x="0" y="69389"/>
                      <a:pt x="0" y="149095"/>
                    </a:cubicBezTo>
                    <a:cubicBezTo>
                      <a:pt x="0" y="190197"/>
                      <a:pt x="16640" y="227470"/>
                      <a:pt x="43680" y="254511"/>
                    </a:cubicBezTo>
                    <a:lnTo>
                      <a:pt x="0" y="298191"/>
                    </a:lnTo>
                    <a:lnTo>
                      <a:pt x="149012" y="298191"/>
                    </a:lnTo>
                    <a:cubicBezTo>
                      <a:pt x="223560" y="298191"/>
                      <a:pt x="285378" y="243445"/>
                      <a:pt x="296361" y="171892"/>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93" name="Google Shape;493;p67"/>
              <p:cNvGrpSpPr/>
              <p:nvPr/>
            </p:nvGrpSpPr>
            <p:grpSpPr>
              <a:xfrm>
                <a:off x="4433553" y="4892677"/>
                <a:ext cx="87693" cy="105248"/>
                <a:chOff x="4433553" y="4892677"/>
                <a:chExt cx="87693" cy="105248"/>
              </a:xfrm>
            </p:grpSpPr>
            <p:sp>
              <p:nvSpPr>
                <p:cNvPr id="494" name="Google Shape;494;p67"/>
                <p:cNvSpPr/>
                <p:nvPr/>
              </p:nvSpPr>
              <p:spPr>
                <a:xfrm>
                  <a:off x="4433553" y="4892677"/>
                  <a:ext cx="87693" cy="105248"/>
                </a:xfrm>
                <a:custGeom>
                  <a:rect b="b" l="l" r="r" t="t"/>
                  <a:pathLst>
                    <a:path extrusionOk="0" h="105248" w="87693">
                      <a:moveTo>
                        <a:pt x="0" y="105249"/>
                      </a:moveTo>
                      <a:lnTo>
                        <a:pt x="43847" y="0"/>
                      </a:lnTo>
                      <a:lnTo>
                        <a:pt x="87693" y="105249"/>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495" name="Google Shape;495;p67"/>
                <p:cNvSpPr/>
                <p:nvPr/>
              </p:nvSpPr>
              <p:spPr>
                <a:xfrm>
                  <a:off x="4444535" y="4971635"/>
                  <a:ext cx="65728" cy="8320"/>
                </a:xfrm>
                <a:custGeom>
                  <a:rect b="b" l="l" r="r" t="t"/>
                  <a:pathLst>
                    <a:path extrusionOk="0" h="8320" w="65728">
                      <a:moveTo>
                        <a:pt x="65728" y="0"/>
                      </a:moveTo>
                      <a:lnTo>
                        <a:pt x="0" y="0"/>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496" name="Google Shape;496;p67"/>
            <p:cNvGrpSpPr/>
            <p:nvPr/>
          </p:nvGrpSpPr>
          <p:grpSpPr>
            <a:xfrm>
              <a:off x="4503608" y="4620861"/>
              <a:ext cx="315663" cy="315663"/>
              <a:chOff x="4503608" y="4620861"/>
              <a:chExt cx="315663" cy="315663"/>
            </a:xfrm>
          </p:grpSpPr>
          <p:sp>
            <p:nvSpPr>
              <p:cNvPr id="497" name="Google Shape;497;p67"/>
              <p:cNvSpPr/>
              <p:nvPr/>
            </p:nvSpPr>
            <p:spPr>
              <a:xfrm>
                <a:off x="4503608" y="4620861"/>
                <a:ext cx="315663" cy="315663"/>
              </a:xfrm>
              <a:custGeom>
                <a:rect b="b" l="l" r="r" t="t"/>
                <a:pathLst>
                  <a:path extrusionOk="0" h="315663" w="315663">
                    <a:moveTo>
                      <a:pt x="315663" y="157832"/>
                    </a:moveTo>
                    <a:cubicBezTo>
                      <a:pt x="315663" y="70721"/>
                      <a:pt x="245026" y="0"/>
                      <a:pt x="157832" y="0"/>
                    </a:cubicBezTo>
                    <a:cubicBezTo>
                      <a:pt x="70637" y="0"/>
                      <a:pt x="0" y="70637"/>
                      <a:pt x="0" y="157832"/>
                    </a:cubicBezTo>
                    <a:cubicBezTo>
                      <a:pt x="0" y="245026"/>
                      <a:pt x="70637" y="315663"/>
                      <a:pt x="157832" y="315663"/>
                    </a:cubicBezTo>
                    <a:lnTo>
                      <a:pt x="315663" y="315663"/>
                    </a:lnTo>
                    <a:lnTo>
                      <a:pt x="269404" y="269404"/>
                    </a:lnTo>
                    <a:cubicBezTo>
                      <a:pt x="297941" y="240866"/>
                      <a:pt x="315663" y="201429"/>
                      <a:pt x="315663" y="157832"/>
                    </a:cubicBezTo>
                    <a:close/>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498" name="Google Shape;498;p67"/>
              <p:cNvGrpSpPr/>
              <p:nvPr/>
            </p:nvGrpSpPr>
            <p:grpSpPr>
              <a:xfrm>
                <a:off x="4608856" y="4699818"/>
                <a:ext cx="105248" cy="131540"/>
                <a:chOff x="4608856" y="4699818"/>
                <a:chExt cx="105248" cy="131540"/>
              </a:xfrm>
            </p:grpSpPr>
            <p:sp>
              <p:nvSpPr>
                <p:cNvPr id="499" name="Google Shape;499;p67"/>
                <p:cNvSpPr/>
                <p:nvPr/>
              </p:nvSpPr>
              <p:spPr>
                <a:xfrm>
                  <a:off x="4608856" y="4726110"/>
                  <a:ext cx="105248" cy="8320"/>
                </a:xfrm>
                <a:custGeom>
                  <a:rect b="b" l="l" r="r" t="t"/>
                  <a:pathLst>
                    <a:path extrusionOk="0" h="8320" w="105248">
                      <a:moveTo>
                        <a:pt x="0" y="0"/>
                      </a:moveTo>
                      <a:lnTo>
                        <a:pt x="105249" y="0"/>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0" name="Google Shape;500;p67"/>
                <p:cNvSpPr/>
                <p:nvPr/>
              </p:nvSpPr>
              <p:spPr>
                <a:xfrm>
                  <a:off x="4661439" y="4699818"/>
                  <a:ext cx="8320" cy="26291"/>
                </a:xfrm>
                <a:custGeom>
                  <a:rect b="b" l="l" r="r" t="t"/>
                  <a:pathLst>
                    <a:path extrusionOk="0" h="26291" w="8320">
                      <a:moveTo>
                        <a:pt x="0" y="0"/>
                      </a:moveTo>
                      <a:lnTo>
                        <a:pt x="0" y="26291"/>
                      </a:ln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1" name="Google Shape;501;p67"/>
                <p:cNvSpPr/>
                <p:nvPr/>
              </p:nvSpPr>
              <p:spPr>
                <a:xfrm>
                  <a:off x="4626412" y="4726110"/>
                  <a:ext cx="78874" cy="105165"/>
                </a:xfrm>
                <a:custGeom>
                  <a:rect b="b" l="l" r="r" t="t"/>
                  <a:pathLst>
                    <a:path extrusionOk="0" h="105165" w="78874">
                      <a:moveTo>
                        <a:pt x="78874" y="0"/>
                      </a:moveTo>
                      <a:cubicBezTo>
                        <a:pt x="70138" y="43847"/>
                        <a:pt x="35027" y="87693"/>
                        <a:pt x="0" y="105166"/>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2" name="Google Shape;502;p67"/>
                <p:cNvSpPr/>
                <p:nvPr/>
              </p:nvSpPr>
              <p:spPr>
                <a:xfrm>
                  <a:off x="4629989" y="4761220"/>
                  <a:ext cx="66560" cy="70138"/>
                </a:xfrm>
                <a:custGeom>
                  <a:rect b="b" l="l" r="r" t="t"/>
                  <a:pathLst>
                    <a:path extrusionOk="0" h="70138" w="66560">
                      <a:moveTo>
                        <a:pt x="0" y="0"/>
                      </a:moveTo>
                      <a:cubicBezTo>
                        <a:pt x="15392" y="30535"/>
                        <a:pt x="40935" y="57325"/>
                        <a:pt x="66560" y="70138"/>
                      </a:cubicBezTo>
                    </a:path>
                  </a:pathLst>
                </a:custGeom>
                <a:noFill/>
                <a:ln cap="rnd" cmpd="sng" w="2222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grpSp>
        <p:nvGrpSpPr>
          <p:cNvPr id="503" name="Google Shape;503;p67"/>
          <p:cNvGrpSpPr/>
          <p:nvPr/>
        </p:nvGrpSpPr>
        <p:grpSpPr>
          <a:xfrm>
            <a:off x="4423931" y="2316832"/>
            <a:ext cx="554154" cy="612158"/>
            <a:chOff x="5399755" y="2316832"/>
            <a:chExt cx="554154" cy="612158"/>
          </a:xfrm>
        </p:grpSpPr>
        <p:sp>
          <p:nvSpPr>
            <p:cNvPr id="504" name="Google Shape;504;p67"/>
            <p:cNvSpPr/>
            <p:nvPr/>
          </p:nvSpPr>
          <p:spPr>
            <a:xfrm rot="-244200">
              <a:off x="5539149" y="2490569"/>
              <a:ext cx="276011" cy="276484"/>
            </a:xfrm>
            <a:custGeom>
              <a:rect b="b" l="l" r="r" t="t"/>
              <a:pathLst>
                <a:path extrusionOk="0" h="276484" w="276011">
                  <a:moveTo>
                    <a:pt x="276012" y="138242"/>
                  </a:moveTo>
                  <a:cubicBezTo>
                    <a:pt x="276012" y="214592"/>
                    <a:pt x="214224" y="276485"/>
                    <a:pt x="138006" y="276485"/>
                  </a:cubicBezTo>
                  <a:cubicBezTo>
                    <a:pt x="61787" y="276485"/>
                    <a:pt x="0" y="214592"/>
                    <a:pt x="0" y="138242"/>
                  </a:cubicBezTo>
                  <a:cubicBezTo>
                    <a:pt x="0" y="61893"/>
                    <a:pt x="61787" y="0"/>
                    <a:pt x="138006" y="0"/>
                  </a:cubicBezTo>
                  <a:cubicBezTo>
                    <a:pt x="214224" y="0"/>
                    <a:pt x="276012" y="61893"/>
                    <a:pt x="276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5" name="Google Shape;505;p67"/>
            <p:cNvSpPr/>
            <p:nvPr/>
          </p:nvSpPr>
          <p:spPr>
            <a:xfrm>
              <a:off x="5625194" y="2490576"/>
              <a:ext cx="104011" cy="276484"/>
            </a:xfrm>
            <a:custGeom>
              <a:rect b="b" l="l" r="r" t="t"/>
              <a:pathLst>
                <a:path extrusionOk="0" h="276484" w="104011">
                  <a:moveTo>
                    <a:pt x="104012" y="138242"/>
                  </a:moveTo>
                  <a:cubicBezTo>
                    <a:pt x="104012" y="214592"/>
                    <a:pt x="80728" y="276485"/>
                    <a:pt x="52006" y="276485"/>
                  </a:cubicBezTo>
                  <a:cubicBezTo>
                    <a:pt x="23284" y="276485"/>
                    <a:pt x="0" y="214592"/>
                    <a:pt x="0" y="138242"/>
                  </a:cubicBezTo>
                  <a:cubicBezTo>
                    <a:pt x="0" y="61893"/>
                    <a:pt x="23284" y="0"/>
                    <a:pt x="52006" y="0"/>
                  </a:cubicBezTo>
                  <a:cubicBezTo>
                    <a:pt x="80728" y="0"/>
                    <a:pt x="104012" y="61893"/>
                    <a:pt x="104012" y="138242"/>
                  </a:cubicBezTo>
                  <a:close/>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6" name="Google Shape;506;p67"/>
            <p:cNvSpPr/>
            <p:nvPr/>
          </p:nvSpPr>
          <p:spPr>
            <a:xfrm>
              <a:off x="5563633" y="2677017"/>
              <a:ext cx="227303" cy="30240"/>
            </a:xfrm>
            <a:custGeom>
              <a:rect b="b" l="l" r="r" t="t"/>
              <a:pathLst>
                <a:path extrusionOk="0" h="30240" w="227303">
                  <a:moveTo>
                    <a:pt x="0" y="30241"/>
                  </a:moveTo>
                  <a:cubicBezTo>
                    <a:pt x="15306" y="18974"/>
                    <a:pt x="36869" y="10165"/>
                    <a:pt x="62153" y="4998"/>
                  </a:cubicBezTo>
                  <a:cubicBezTo>
                    <a:pt x="62238" y="4998"/>
                    <a:pt x="62407" y="4998"/>
                    <a:pt x="62576" y="4998"/>
                  </a:cubicBezTo>
                  <a:cubicBezTo>
                    <a:pt x="63084" y="4913"/>
                    <a:pt x="63506" y="4828"/>
                    <a:pt x="63929" y="4744"/>
                  </a:cubicBezTo>
                  <a:cubicBezTo>
                    <a:pt x="64437" y="4659"/>
                    <a:pt x="64944" y="4574"/>
                    <a:pt x="65536" y="4405"/>
                  </a:cubicBezTo>
                  <a:cubicBezTo>
                    <a:pt x="80503" y="1525"/>
                    <a:pt x="96739" y="0"/>
                    <a:pt x="113652" y="0"/>
                  </a:cubicBezTo>
                  <a:cubicBezTo>
                    <a:pt x="130564" y="0"/>
                    <a:pt x="146800" y="1525"/>
                    <a:pt x="161768" y="4405"/>
                  </a:cubicBezTo>
                  <a:cubicBezTo>
                    <a:pt x="162275" y="4489"/>
                    <a:pt x="162867" y="4574"/>
                    <a:pt x="163375" y="4744"/>
                  </a:cubicBezTo>
                  <a:cubicBezTo>
                    <a:pt x="163882" y="4744"/>
                    <a:pt x="164305" y="4913"/>
                    <a:pt x="164728" y="4998"/>
                  </a:cubicBezTo>
                  <a:cubicBezTo>
                    <a:pt x="164812" y="4998"/>
                    <a:pt x="164981" y="4998"/>
                    <a:pt x="165151" y="4998"/>
                  </a:cubicBezTo>
                  <a:cubicBezTo>
                    <a:pt x="190435" y="10165"/>
                    <a:pt x="211998" y="18974"/>
                    <a:pt x="227304" y="30241"/>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7" name="Google Shape;507;p67"/>
            <p:cNvSpPr/>
            <p:nvPr/>
          </p:nvSpPr>
          <p:spPr>
            <a:xfrm>
              <a:off x="5565240" y="2547923"/>
              <a:ext cx="223836" cy="29054"/>
            </a:xfrm>
            <a:custGeom>
              <a:rect b="b" l="l" r="r" t="t"/>
              <a:pathLst>
                <a:path extrusionOk="0" h="29054" w="223836">
                  <a:moveTo>
                    <a:pt x="223837" y="0"/>
                  </a:moveTo>
                  <a:cubicBezTo>
                    <a:pt x="208700" y="10673"/>
                    <a:pt x="187729" y="19059"/>
                    <a:pt x="163459" y="23972"/>
                  </a:cubicBezTo>
                  <a:cubicBezTo>
                    <a:pt x="163290" y="23972"/>
                    <a:pt x="163121" y="23972"/>
                    <a:pt x="162952" y="24057"/>
                  </a:cubicBezTo>
                  <a:cubicBezTo>
                    <a:pt x="162360" y="24142"/>
                    <a:pt x="161768" y="24311"/>
                    <a:pt x="161176" y="24396"/>
                  </a:cubicBezTo>
                  <a:cubicBezTo>
                    <a:pt x="160584" y="24480"/>
                    <a:pt x="160077" y="24650"/>
                    <a:pt x="159485" y="24735"/>
                  </a:cubicBezTo>
                  <a:cubicBezTo>
                    <a:pt x="144686" y="27530"/>
                    <a:pt x="128704" y="29055"/>
                    <a:pt x="111961" y="29055"/>
                  </a:cubicBezTo>
                  <a:cubicBezTo>
                    <a:pt x="95217" y="29055"/>
                    <a:pt x="79235" y="27530"/>
                    <a:pt x="64437" y="24735"/>
                  </a:cubicBezTo>
                  <a:cubicBezTo>
                    <a:pt x="63845" y="24650"/>
                    <a:pt x="63337" y="24480"/>
                    <a:pt x="62745" y="24396"/>
                  </a:cubicBezTo>
                  <a:cubicBezTo>
                    <a:pt x="62153" y="24396"/>
                    <a:pt x="61561" y="24142"/>
                    <a:pt x="60885" y="24057"/>
                  </a:cubicBezTo>
                  <a:cubicBezTo>
                    <a:pt x="60716" y="24057"/>
                    <a:pt x="60631" y="24057"/>
                    <a:pt x="60462" y="23972"/>
                  </a:cubicBezTo>
                  <a:cubicBezTo>
                    <a:pt x="36108" y="19059"/>
                    <a:pt x="15137" y="10588"/>
                    <a:pt x="0" y="0"/>
                  </a:cubicBez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8" name="Google Shape;508;p67"/>
            <p:cNvSpPr/>
            <p:nvPr/>
          </p:nvSpPr>
          <p:spPr>
            <a:xfrm>
              <a:off x="5900022" y="2569777"/>
              <a:ext cx="8456" cy="115625"/>
            </a:xfrm>
            <a:custGeom>
              <a:rect b="b" l="l" r="r" t="t"/>
              <a:pathLst>
                <a:path extrusionOk="0" h="115625" w="8456">
                  <a:moveTo>
                    <a:pt x="0" y="115626"/>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09" name="Google Shape;509;p67"/>
            <p:cNvSpPr/>
            <p:nvPr/>
          </p:nvSpPr>
          <p:spPr>
            <a:xfrm>
              <a:off x="5737493" y="2793151"/>
              <a:ext cx="101474" cy="58702"/>
            </a:xfrm>
            <a:custGeom>
              <a:rect b="b" l="l" r="r" t="t"/>
              <a:pathLst>
                <a:path extrusionOk="0" h="58702" w="101474">
                  <a:moveTo>
                    <a:pt x="101475" y="0"/>
                  </a:moveTo>
                  <a:lnTo>
                    <a:pt x="0" y="58702"/>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0" name="Google Shape;510;p67"/>
            <p:cNvSpPr/>
            <p:nvPr/>
          </p:nvSpPr>
          <p:spPr>
            <a:xfrm>
              <a:off x="5518646" y="2795438"/>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1" name="Google Shape;511;p67"/>
            <p:cNvSpPr/>
            <p:nvPr/>
          </p:nvSpPr>
          <p:spPr>
            <a:xfrm>
              <a:off x="5453617" y="2570285"/>
              <a:ext cx="8456" cy="117319"/>
            </a:xfrm>
            <a:custGeom>
              <a:rect b="b" l="l" r="r" t="t"/>
              <a:pathLst>
                <a:path extrusionOk="0" h="117319" w="8456">
                  <a:moveTo>
                    <a:pt x="0" y="117320"/>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2" name="Google Shape;512;p67"/>
            <p:cNvSpPr/>
            <p:nvPr/>
          </p:nvSpPr>
          <p:spPr>
            <a:xfrm>
              <a:off x="5516193" y="2405614"/>
              <a:ext cx="99952" cy="57770"/>
            </a:xfrm>
            <a:custGeom>
              <a:rect b="b" l="l" r="r" t="t"/>
              <a:pathLst>
                <a:path extrusionOk="0" h="57770" w="99952">
                  <a:moveTo>
                    <a:pt x="99953" y="0"/>
                  </a:moveTo>
                  <a:lnTo>
                    <a:pt x="0" y="5777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3" name="Google Shape;513;p67"/>
            <p:cNvSpPr/>
            <p:nvPr/>
          </p:nvSpPr>
          <p:spPr>
            <a:xfrm>
              <a:off x="5741891" y="2408155"/>
              <a:ext cx="93103" cy="53873"/>
            </a:xfrm>
            <a:custGeom>
              <a:rect b="b" l="l" r="r" t="t"/>
              <a:pathLst>
                <a:path extrusionOk="0" h="53873" w="93103">
                  <a:moveTo>
                    <a:pt x="93103" y="53874"/>
                  </a:move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4" name="Google Shape;514;p67"/>
            <p:cNvSpPr/>
            <p:nvPr/>
          </p:nvSpPr>
          <p:spPr>
            <a:xfrm rot="-4185000">
              <a:off x="5634967" y="232868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5" name="Google Shape;515;p67"/>
            <p:cNvSpPr/>
            <p:nvPr/>
          </p:nvSpPr>
          <p:spPr>
            <a:xfrm>
              <a:off x="5858871" y="2458079"/>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6" name="Google Shape;516;p67"/>
            <p:cNvSpPr/>
            <p:nvPr/>
          </p:nvSpPr>
          <p:spPr>
            <a:xfrm rot="-4185000">
              <a:off x="5858225" y="271593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7" name="Google Shape;517;p67"/>
            <p:cNvSpPr/>
            <p:nvPr/>
          </p:nvSpPr>
          <p:spPr>
            <a:xfrm rot="-4185000">
              <a:off x="5411756" y="2457726"/>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8" name="Google Shape;518;p67"/>
            <p:cNvSpPr/>
            <p:nvPr/>
          </p:nvSpPr>
          <p:spPr>
            <a:xfrm rot="-4185000">
              <a:off x="5411723" y="2715911"/>
              <a:ext cx="83716" cy="83860"/>
            </a:xfrm>
            <a:custGeom>
              <a:rect b="b" l="l" r="r" t="t"/>
              <a:pathLst>
                <a:path extrusionOk="0" h="83860" w="83716">
                  <a:moveTo>
                    <a:pt x="83717" y="41930"/>
                  </a:moveTo>
                  <a:cubicBezTo>
                    <a:pt x="83717" y="65088"/>
                    <a:pt x="64976" y="83860"/>
                    <a:pt x="41858" y="83860"/>
                  </a:cubicBezTo>
                  <a:cubicBezTo>
                    <a:pt x="18741" y="83860"/>
                    <a:pt x="0" y="65088"/>
                    <a:pt x="0" y="41930"/>
                  </a:cubicBezTo>
                  <a:cubicBezTo>
                    <a:pt x="0" y="18773"/>
                    <a:pt x="18741" y="0"/>
                    <a:pt x="41858" y="0"/>
                  </a:cubicBezTo>
                  <a:cubicBezTo>
                    <a:pt x="64976" y="0"/>
                    <a:pt x="83717" y="18773"/>
                    <a:pt x="83717" y="41930"/>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19" name="Google Shape;519;p67"/>
            <p:cNvSpPr/>
            <p:nvPr/>
          </p:nvSpPr>
          <p:spPr>
            <a:xfrm>
              <a:off x="5635203" y="2845107"/>
              <a:ext cx="83740" cy="83883"/>
            </a:xfrm>
            <a:custGeom>
              <a:rect b="b" l="l" r="r" t="t"/>
              <a:pathLst>
                <a:path extrusionOk="0" h="83883" w="83740">
                  <a:moveTo>
                    <a:pt x="78105" y="62907"/>
                  </a:moveTo>
                  <a:cubicBezTo>
                    <a:pt x="66520" y="82983"/>
                    <a:pt x="40982" y="89844"/>
                    <a:pt x="20941" y="78239"/>
                  </a:cubicBezTo>
                  <a:cubicBezTo>
                    <a:pt x="900" y="66634"/>
                    <a:pt x="-5950" y="41052"/>
                    <a:pt x="5635" y="20977"/>
                  </a:cubicBezTo>
                  <a:cubicBezTo>
                    <a:pt x="17220" y="901"/>
                    <a:pt x="42758" y="-5960"/>
                    <a:pt x="62799" y="5645"/>
                  </a:cubicBezTo>
                  <a:cubicBezTo>
                    <a:pt x="82841" y="17250"/>
                    <a:pt x="89690" y="42831"/>
                    <a:pt x="78105" y="62907"/>
                  </a:cubicBez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20" name="Google Shape;520;p67"/>
          <p:cNvGrpSpPr/>
          <p:nvPr/>
        </p:nvGrpSpPr>
        <p:grpSpPr>
          <a:xfrm>
            <a:off x="1433121" y="4629506"/>
            <a:ext cx="511778" cy="511777"/>
            <a:chOff x="2195121" y="4629506"/>
            <a:chExt cx="511778" cy="511777"/>
          </a:xfrm>
        </p:grpSpPr>
        <p:grpSp>
          <p:nvGrpSpPr>
            <p:cNvPr id="521" name="Google Shape;521;p67"/>
            <p:cNvGrpSpPr/>
            <p:nvPr/>
          </p:nvGrpSpPr>
          <p:grpSpPr>
            <a:xfrm>
              <a:off x="2195121" y="5075275"/>
              <a:ext cx="511777" cy="66008"/>
              <a:chOff x="2195121" y="5075275"/>
              <a:chExt cx="511777" cy="66008"/>
            </a:xfrm>
          </p:grpSpPr>
          <p:sp>
            <p:nvSpPr>
              <p:cNvPr id="522" name="Google Shape;522;p67"/>
              <p:cNvSpPr/>
              <p:nvPr/>
            </p:nvSpPr>
            <p:spPr>
              <a:xfrm>
                <a:off x="2393240" y="5116519"/>
                <a:ext cx="313658" cy="24764"/>
              </a:xfrm>
              <a:custGeom>
                <a:rect b="b" l="l" r="r" t="t"/>
                <a:pathLst>
                  <a:path extrusionOk="0" h="24764" w="313658">
                    <a:moveTo>
                      <a:pt x="0" y="0"/>
                    </a:moveTo>
                    <a:lnTo>
                      <a:pt x="313658" y="0"/>
                    </a:lnTo>
                    <a:lnTo>
                      <a:pt x="313658" y="24765"/>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3" name="Google Shape;523;p67"/>
              <p:cNvSpPr/>
              <p:nvPr/>
            </p:nvSpPr>
            <p:spPr>
              <a:xfrm>
                <a:off x="2195121" y="5116519"/>
                <a:ext cx="90773" cy="24764"/>
              </a:xfrm>
              <a:custGeom>
                <a:rect b="b" l="l" r="r" t="t"/>
                <a:pathLst>
                  <a:path extrusionOk="0" h="24764" w="90773">
                    <a:moveTo>
                      <a:pt x="0" y="24765"/>
                    </a:moveTo>
                    <a:lnTo>
                      <a:pt x="0" y="0"/>
                    </a:lnTo>
                    <a:lnTo>
                      <a:pt x="90773"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4" name="Google Shape;524;p67"/>
              <p:cNvSpPr/>
              <p:nvPr/>
            </p:nvSpPr>
            <p:spPr>
              <a:xfrm>
                <a:off x="2219885" y="5075275"/>
                <a:ext cx="462248" cy="41243"/>
              </a:xfrm>
              <a:custGeom>
                <a:rect b="b" l="l" r="r" t="t"/>
                <a:pathLst>
                  <a:path extrusionOk="0" h="41243" w="462248">
                    <a:moveTo>
                      <a:pt x="0" y="41243"/>
                    </a:moveTo>
                    <a:lnTo>
                      <a:pt x="0" y="0"/>
                    </a:lnTo>
                    <a:lnTo>
                      <a:pt x="462248" y="0"/>
                    </a:lnTo>
                    <a:lnTo>
                      <a:pt x="462248"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525" name="Google Shape;525;p67"/>
            <p:cNvSpPr/>
            <p:nvPr/>
          </p:nvSpPr>
          <p:spPr>
            <a:xfrm>
              <a:off x="2393240" y="4860582"/>
              <a:ext cx="115633" cy="165163"/>
            </a:xfrm>
            <a:custGeom>
              <a:rect b="b" l="l" r="r" t="t"/>
              <a:pathLst>
                <a:path extrusionOk="0" h="165163" w="115633">
                  <a:moveTo>
                    <a:pt x="0" y="165163"/>
                  </a:moveTo>
                  <a:lnTo>
                    <a:pt x="0" y="57817"/>
                  </a:lnTo>
                  <a:cubicBezTo>
                    <a:pt x="0" y="25908"/>
                    <a:pt x="25908" y="0"/>
                    <a:pt x="57817" y="0"/>
                  </a:cubicBezTo>
                  <a:lnTo>
                    <a:pt x="57817" y="0"/>
                  </a:lnTo>
                  <a:cubicBezTo>
                    <a:pt x="89726" y="0"/>
                    <a:pt x="115633" y="25908"/>
                    <a:pt x="115633" y="57817"/>
                  </a:cubicBezTo>
                  <a:lnTo>
                    <a:pt x="115633" y="165163"/>
                  </a:lnTo>
                </a:path>
              </a:pathLst>
            </a:custGeom>
            <a:noFill/>
            <a:ln cap="rnd" cmpd="sng" w="2222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26" name="Google Shape;526;p67"/>
            <p:cNvGrpSpPr/>
            <p:nvPr/>
          </p:nvGrpSpPr>
          <p:grpSpPr>
            <a:xfrm>
              <a:off x="2244650" y="4811147"/>
              <a:ext cx="412718" cy="264128"/>
              <a:chOff x="2244650" y="4811147"/>
              <a:chExt cx="412718" cy="264128"/>
            </a:xfrm>
          </p:grpSpPr>
          <p:grpSp>
            <p:nvGrpSpPr>
              <p:cNvPr id="527" name="Google Shape;527;p67"/>
              <p:cNvGrpSpPr/>
              <p:nvPr/>
            </p:nvGrpSpPr>
            <p:grpSpPr>
              <a:xfrm>
                <a:off x="2244650" y="4811147"/>
                <a:ext cx="98965" cy="264128"/>
                <a:chOff x="2244650" y="4811147"/>
                <a:chExt cx="98965" cy="264128"/>
              </a:xfrm>
            </p:grpSpPr>
            <p:sp>
              <p:nvSpPr>
                <p:cNvPr id="528" name="Google Shape;528;p67"/>
                <p:cNvSpPr/>
                <p:nvPr/>
              </p:nvSpPr>
              <p:spPr>
                <a:xfrm>
                  <a:off x="2327232"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29" name="Google Shape;529;p67"/>
                <p:cNvSpPr/>
                <p:nvPr/>
              </p:nvSpPr>
              <p:spPr>
                <a:xfrm>
                  <a:off x="2310659" y="4811147"/>
                  <a:ext cx="32956" cy="41243"/>
                </a:xfrm>
                <a:custGeom>
                  <a:rect b="b" l="l" r="r" t="t"/>
                  <a:pathLst>
                    <a:path extrusionOk="0" h="41243" w="32956">
                      <a:moveTo>
                        <a:pt x="0" y="41243"/>
                      </a:moveTo>
                      <a:lnTo>
                        <a:pt x="16478" y="41243"/>
                      </a:lnTo>
                      <a:cubicBezTo>
                        <a:pt x="25622" y="41243"/>
                        <a:pt x="32957" y="33814"/>
                        <a:pt x="32957" y="24765"/>
                      </a:cubicBezTo>
                      <a:lnTo>
                        <a:pt x="32957"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0" name="Google Shape;530;p67"/>
                <p:cNvSpPr/>
                <p:nvPr/>
              </p:nvSpPr>
              <p:spPr>
                <a:xfrm>
                  <a:off x="2310659" y="5034032"/>
                  <a:ext cx="32956" cy="41243"/>
                </a:xfrm>
                <a:custGeom>
                  <a:rect b="b" l="l" r="r" t="t"/>
                  <a:pathLst>
                    <a:path extrusionOk="0" h="41243" w="32956">
                      <a:moveTo>
                        <a:pt x="0" y="0"/>
                      </a:moveTo>
                      <a:lnTo>
                        <a:pt x="16478" y="0"/>
                      </a:lnTo>
                      <a:cubicBezTo>
                        <a:pt x="25622" y="0"/>
                        <a:pt x="32957" y="7429"/>
                        <a:pt x="32957" y="16478"/>
                      </a:cubicBezTo>
                      <a:lnTo>
                        <a:pt x="32957"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1" name="Google Shape;531;p67"/>
                <p:cNvSpPr/>
                <p:nvPr/>
              </p:nvSpPr>
              <p:spPr>
                <a:xfrm>
                  <a:off x="2244650" y="4811147"/>
                  <a:ext cx="16478" cy="264128"/>
                </a:xfrm>
                <a:custGeom>
                  <a:rect b="b" l="l" r="r" t="t"/>
                  <a:pathLst>
                    <a:path extrusionOk="0" h="264128" w="16478">
                      <a:moveTo>
                        <a:pt x="0" y="264128"/>
                      </a:moveTo>
                      <a:lnTo>
                        <a:pt x="0" y="239363"/>
                      </a:lnTo>
                      <a:cubicBezTo>
                        <a:pt x="0" y="230219"/>
                        <a:pt x="7430" y="222885"/>
                        <a:pt x="16478" y="222885"/>
                      </a:cubicBezTo>
                      <a:cubicBezTo>
                        <a:pt x="16478" y="222885"/>
                        <a:pt x="7430" y="178118"/>
                        <a:pt x="7430" y="140303"/>
                      </a:cubicBezTo>
                      <a:cubicBezTo>
                        <a:pt x="7430"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32" name="Google Shape;532;p67"/>
              <p:cNvGrpSpPr/>
              <p:nvPr/>
            </p:nvGrpSpPr>
            <p:grpSpPr>
              <a:xfrm>
                <a:off x="2558309" y="4811147"/>
                <a:ext cx="99059" cy="264128"/>
                <a:chOff x="2558309" y="4811147"/>
                <a:chExt cx="99059" cy="264128"/>
              </a:xfrm>
            </p:grpSpPr>
            <p:sp>
              <p:nvSpPr>
                <p:cNvPr id="533" name="Google Shape;533;p67"/>
                <p:cNvSpPr/>
                <p:nvPr/>
              </p:nvSpPr>
              <p:spPr>
                <a:xfrm>
                  <a:off x="2640890" y="4852390"/>
                  <a:ext cx="9048" cy="181641"/>
                </a:xfrm>
                <a:custGeom>
                  <a:rect b="b" l="l" r="r" t="t"/>
                  <a:pathLst>
                    <a:path extrusionOk="0" h="181641" w="9048">
                      <a:moveTo>
                        <a:pt x="0" y="0"/>
                      </a:moveTo>
                      <a:cubicBezTo>
                        <a:pt x="0" y="0"/>
                        <a:pt x="9049" y="61341"/>
                        <a:pt x="9049" y="99060"/>
                      </a:cubicBezTo>
                      <a:cubicBezTo>
                        <a:pt x="9049" y="136779"/>
                        <a:pt x="0" y="181642"/>
                        <a:pt x="0" y="181642"/>
                      </a:cubicBez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4" name="Google Shape;534;p67"/>
                <p:cNvSpPr/>
                <p:nvPr/>
              </p:nvSpPr>
              <p:spPr>
                <a:xfrm>
                  <a:off x="2624412" y="4811147"/>
                  <a:ext cx="32956" cy="41243"/>
                </a:xfrm>
                <a:custGeom>
                  <a:rect b="b" l="l" r="r" t="t"/>
                  <a:pathLst>
                    <a:path extrusionOk="0" h="41243" w="32956">
                      <a:moveTo>
                        <a:pt x="0" y="41243"/>
                      </a:moveTo>
                      <a:lnTo>
                        <a:pt x="16478" y="41243"/>
                      </a:lnTo>
                      <a:cubicBezTo>
                        <a:pt x="25622" y="41243"/>
                        <a:pt x="32956" y="33814"/>
                        <a:pt x="32956" y="24765"/>
                      </a:cubicBezTo>
                      <a:lnTo>
                        <a:pt x="32956"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5" name="Google Shape;535;p67"/>
                <p:cNvSpPr/>
                <p:nvPr/>
              </p:nvSpPr>
              <p:spPr>
                <a:xfrm>
                  <a:off x="2624412" y="5034032"/>
                  <a:ext cx="32956" cy="41243"/>
                </a:xfrm>
                <a:custGeom>
                  <a:rect b="b" l="l" r="r" t="t"/>
                  <a:pathLst>
                    <a:path extrusionOk="0" h="41243" w="32956">
                      <a:moveTo>
                        <a:pt x="0" y="0"/>
                      </a:moveTo>
                      <a:lnTo>
                        <a:pt x="16478" y="0"/>
                      </a:lnTo>
                      <a:cubicBezTo>
                        <a:pt x="25622" y="0"/>
                        <a:pt x="32956" y="7429"/>
                        <a:pt x="32956" y="16478"/>
                      </a:cubicBezTo>
                      <a:lnTo>
                        <a:pt x="32956" y="41243"/>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6" name="Google Shape;536;p67"/>
                <p:cNvSpPr/>
                <p:nvPr/>
              </p:nvSpPr>
              <p:spPr>
                <a:xfrm>
                  <a:off x="2558309" y="4811147"/>
                  <a:ext cx="16478" cy="264128"/>
                </a:xfrm>
                <a:custGeom>
                  <a:rect b="b" l="l" r="r" t="t"/>
                  <a:pathLst>
                    <a:path extrusionOk="0" h="264128" w="16478">
                      <a:moveTo>
                        <a:pt x="0" y="264128"/>
                      </a:moveTo>
                      <a:lnTo>
                        <a:pt x="0" y="239363"/>
                      </a:lnTo>
                      <a:cubicBezTo>
                        <a:pt x="0" y="230219"/>
                        <a:pt x="7429" y="222885"/>
                        <a:pt x="16478" y="222885"/>
                      </a:cubicBezTo>
                      <a:cubicBezTo>
                        <a:pt x="16478" y="222885"/>
                        <a:pt x="7429" y="178118"/>
                        <a:pt x="7429" y="140303"/>
                      </a:cubicBezTo>
                      <a:cubicBezTo>
                        <a:pt x="7429" y="102489"/>
                        <a:pt x="16478" y="41243"/>
                        <a:pt x="16478" y="41243"/>
                      </a:cubicBezTo>
                      <a:cubicBezTo>
                        <a:pt x="7334" y="41243"/>
                        <a:pt x="0" y="33814"/>
                        <a:pt x="0" y="24765"/>
                      </a:cubicBezTo>
                      <a:lnTo>
                        <a:pt x="0" y="0"/>
                      </a:lnTo>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537" name="Google Shape;537;p67"/>
            <p:cNvGrpSpPr/>
            <p:nvPr/>
          </p:nvGrpSpPr>
          <p:grpSpPr>
            <a:xfrm>
              <a:off x="2195121" y="4629506"/>
              <a:ext cx="511778" cy="181641"/>
              <a:chOff x="2195121" y="4629506"/>
              <a:chExt cx="511778" cy="181641"/>
            </a:xfrm>
          </p:grpSpPr>
          <p:sp>
            <p:nvSpPr>
              <p:cNvPr id="538" name="Google Shape;538;p67"/>
              <p:cNvSpPr/>
              <p:nvPr/>
            </p:nvSpPr>
            <p:spPr>
              <a:xfrm>
                <a:off x="2302467" y="4687322"/>
                <a:ext cx="305371" cy="74294"/>
              </a:xfrm>
              <a:custGeom>
                <a:rect b="b" l="l" r="r" t="t"/>
                <a:pathLst>
                  <a:path extrusionOk="0" h="74294" w="305371">
                    <a:moveTo>
                      <a:pt x="148590" y="0"/>
                    </a:moveTo>
                    <a:lnTo>
                      <a:pt x="0" y="74295"/>
                    </a:lnTo>
                    <a:lnTo>
                      <a:pt x="305372" y="74295"/>
                    </a:lnTo>
                    <a:lnTo>
                      <a:pt x="148590" y="0"/>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39" name="Google Shape;539;p67"/>
              <p:cNvSpPr/>
              <p:nvPr/>
            </p:nvSpPr>
            <p:spPr>
              <a:xfrm>
                <a:off x="2195121" y="4629506"/>
                <a:ext cx="511778" cy="181641"/>
              </a:xfrm>
              <a:custGeom>
                <a:rect b="b" l="l" r="r" t="t"/>
                <a:pathLst>
                  <a:path extrusionOk="0" h="181641" w="511778">
                    <a:moveTo>
                      <a:pt x="487013" y="181642"/>
                    </a:moveTo>
                    <a:lnTo>
                      <a:pt x="24765" y="181642"/>
                    </a:lnTo>
                    <a:lnTo>
                      <a:pt x="24765" y="148590"/>
                    </a:lnTo>
                    <a:lnTo>
                      <a:pt x="0" y="132112"/>
                    </a:lnTo>
                    <a:lnTo>
                      <a:pt x="255937" y="0"/>
                    </a:lnTo>
                    <a:lnTo>
                      <a:pt x="511778" y="132112"/>
                    </a:lnTo>
                    <a:lnTo>
                      <a:pt x="487013" y="148590"/>
                    </a:lnTo>
                    <a:lnTo>
                      <a:pt x="487013" y="181642"/>
                    </a:lnTo>
                    <a:close/>
                  </a:path>
                </a:pathLst>
              </a:custGeom>
              <a:noFill/>
              <a:ln cap="rnd" cmpd="sng" w="2222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540" name="Google Shape;540;p67"/>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5" name="Shape 545"/>
        <p:cNvGrpSpPr/>
        <p:nvPr/>
      </p:nvGrpSpPr>
      <p:grpSpPr>
        <a:xfrm>
          <a:off x="0" y="0"/>
          <a:ext cx="0" cy="0"/>
          <a:chOff x="0" y="0"/>
          <a:chExt cx="0" cy="0"/>
        </a:xfrm>
      </p:grpSpPr>
      <p:sp>
        <p:nvSpPr>
          <p:cNvPr id="546" name="Google Shape;546;p10"/>
          <p:cNvSpPr/>
          <p:nvPr/>
        </p:nvSpPr>
        <p:spPr>
          <a:xfrm rot="10800000">
            <a:off x="2632599" y="2299496"/>
            <a:ext cx="3864641" cy="3872294"/>
          </a:xfrm>
          <a:custGeom>
            <a:rect b="b" l="l" r="r" t="t"/>
            <a:pathLst>
              <a:path extrusionOk="0" h="3872294" w="3864641">
                <a:moveTo>
                  <a:pt x="3864641" y="1936147"/>
                </a:moveTo>
                <a:cubicBezTo>
                  <a:pt x="3864641" y="3005452"/>
                  <a:pt x="2999512" y="3872294"/>
                  <a:pt x="1932321" y="3872294"/>
                </a:cubicBezTo>
                <a:cubicBezTo>
                  <a:pt x="865129" y="3872294"/>
                  <a:pt x="0" y="3005452"/>
                  <a:pt x="0" y="1936147"/>
                </a:cubicBezTo>
                <a:cubicBezTo>
                  <a:pt x="0" y="866843"/>
                  <a:pt x="865129" y="0"/>
                  <a:pt x="1932321" y="0"/>
                </a:cubicBezTo>
                <a:cubicBezTo>
                  <a:pt x="2999512" y="0"/>
                  <a:pt x="3864641" y="866843"/>
                  <a:pt x="3864641" y="1936147"/>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47" name="Google Shape;547;p10"/>
          <p:cNvSpPr txBox="1"/>
          <p:nvPr>
            <p:ph type="title"/>
          </p:nvPr>
        </p:nvSpPr>
        <p:spPr>
          <a:xfrm>
            <a:off x="431799" y="900112"/>
            <a:ext cx="5034281" cy="544927"/>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运营</a:t>
            </a:r>
            <a:r>
              <a:rPr lang="en-US">
                <a:latin typeface="Arial"/>
                <a:ea typeface="Arial"/>
                <a:cs typeface="Arial"/>
                <a:sym typeface="Arial"/>
              </a:rPr>
              <a:t> gTLD </a:t>
            </a:r>
            <a:r>
              <a:rPr b="1" lang="en-US">
                <a:latin typeface="Noto Sans"/>
                <a:ea typeface="Noto Sans"/>
                <a:cs typeface="Noto Sans"/>
                <a:sym typeface="Noto Sans"/>
              </a:rPr>
              <a:t>的好处</a:t>
            </a:r>
            <a:endParaRPr/>
          </a:p>
        </p:txBody>
      </p:sp>
      <p:sp>
        <p:nvSpPr>
          <p:cNvPr id="548" name="Google Shape;548;p10"/>
          <p:cNvSpPr txBox="1"/>
          <p:nvPr/>
        </p:nvSpPr>
        <p:spPr>
          <a:xfrm>
            <a:off x="3171970" y="3747928"/>
            <a:ext cx="2791800" cy="782504"/>
          </a:xfrm>
          <a:prstGeom prst="rect">
            <a:avLst/>
          </a:prstGeom>
          <a:solidFill>
            <a:srgbClr val="F1EFEA"/>
          </a:solidFill>
          <a:ln>
            <a:noFill/>
          </a:ln>
        </p:spPr>
        <p:txBody>
          <a:bodyPr anchorCtr="0" anchor="t" bIns="72000" lIns="72000" spcFirstLastPara="1" rIns="72000" wrap="square" tIns="72000">
            <a:spAutoFit/>
          </a:bodyPr>
          <a:lstStyle/>
          <a:p>
            <a:pPr indent="0" lvl="0" marL="0" marR="0" rtl="0" algn="ctr">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gTLD 可让组织在全球</a:t>
            </a:r>
            <a:br>
              <a:rPr b="1" i="0" lang="en-US" sz="1800" u="none" cap="none" strike="noStrike">
                <a:solidFill>
                  <a:srgbClr val="0B3458"/>
                </a:solidFill>
                <a:latin typeface="Arial"/>
                <a:ea typeface="Arial"/>
                <a:cs typeface="Arial"/>
                <a:sym typeface="Arial"/>
              </a:rPr>
            </a:br>
            <a:r>
              <a:rPr b="1" i="0" lang="en-US" sz="1800" u="none" cap="none" strike="noStrike">
                <a:solidFill>
                  <a:srgbClr val="0B3458"/>
                </a:solidFill>
                <a:latin typeface="Arial"/>
                <a:ea typeface="Arial"/>
                <a:cs typeface="Arial"/>
                <a:sym typeface="Arial"/>
              </a:rPr>
              <a:t>范围内产生影响力。</a:t>
            </a:r>
            <a:endParaRPr/>
          </a:p>
        </p:txBody>
      </p:sp>
      <p:sp>
        <p:nvSpPr>
          <p:cNvPr id="549" name="Google Shape;549;p10"/>
          <p:cNvSpPr/>
          <p:nvPr/>
        </p:nvSpPr>
        <p:spPr>
          <a:xfrm>
            <a:off x="816326" y="4429101"/>
            <a:ext cx="1512414" cy="544697"/>
          </a:xfrm>
          <a:prstGeom prst="rect">
            <a:avLst/>
          </a:prstGeom>
          <a:noFill/>
          <a:ln>
            <a:noFill/>
          </a:ln>
        </p:spPr>
        <p:txBody>
          <a:bodyPr anchorCtr="0" anchor="ctr" bIns="0" lIns="0" spcFirstLastPara="1" rIns="0" wrap="square" tIns="0">
            <a:noAutofit/>
          </a:bodyPr>
          <a:lstStyle/>
          <a:p>
            <a:pPr indent="0" lvl="0" marL="0" marR="0" rtl="0" algn="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货币化机遇</a:t>
            </a:r>
            <a:endParaRPr/>
          </a:p>
        </p:txBody>
      </p:sp>
      <p:sp>
        <p:nvSpPr>
          <p:cNvPr id="550" name="Google Shape;550;p10"/>
          <p:cNvSpPr/>
          <p:nvPr/>
        </p:nvSpPr>
        <p:spPr>
          <a:xfrm>
            <a:off x="1896276" y="5689591"/>
            <a:ext cx="1394001" cy="53760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增强安全性 </a:t>
            </a:r>
            <a:endParaRPr/>
          </a:p>
        </p:txBody>
      </p:sp>
      <p:sp>
        <p:nvSpPr>
          <p:cNvPr id="551" name="Google Shape;551;p10"/>
          <p:cNvSpPr/>
          <p:nvPr/>
        </p:nvSpPr>
        <p:spPr>
          <a:xfrm>
            <a:off x="6790550" y="4429101"/>
            <a:ext cx="1621929" cy="542701"/>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灵活性和创造性</a:t>
            </a:r>
            <a:endParaRPr/>
          </a:p>
        </p:txBody>
      </p:sp>
      <p:sp>
        <p:nvSpPr>
          <p:cNvPr id="552" name="Google Shape;552;p10"/>
          <p:cNvSpPr/>
          <p:nvPr/>
        </p:nvSpPr>
        <p:spPr>
          <a:xfrm>
            <a:off x="6514537" y="2827308"/>
            <a:ext cx="1321945" cy="445821"/>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政策管控</a:t>
            </a:r>
            <a:endParaRPr/>
          </a:p>
        </p:txBody>
      </p:sp>
      <p:sp>
        <p:nvSpPr>
          <p:cNvPr id="553" name="Google Shape;553;p10"/>
          <p:cNvSpPr/>
          <p:nvPr/>
        </p:nvSpPr>
        <p:spPr>
          <a:xfrm>
            <a:off x="3815800" y="1627036"/>
            <a:ext cx="1512300" cy="371364"/>
          </a:xfrm>
          <a:prstGeom prst="rect">
            <a:avLst/>
          </a:prstGeom>
          <a:noFill/>
          <a:ln>
            <a:noFill/>
          </a:ln>
        </p:spPr>
        <p:txBody>
          <a:bodyPr anchorCtr="0" anchor="t"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品牌管理 </a:t>
            </a:r>
            <a:endParaRPr/>
          </a:p>
        </p:txBody>
      </p:sp>
      <p:sp>
        <p:nvSpPr>
          <p:cNvPr id="554" name="Google Shape;554;p10"/>
          <p:cNvSpPr/>
          <p:nvPr/>
        </p:nvSpPr>
        <p:spPr>
          <a:xfrm>
            <a:off x="1318939" y="2809828"/>
            <a:ext cx="1512414" cy="480780"/>
          </a:xfrm>
          <a:prstGeom prst="rect">
            <a:avLst/>
          </a:prstGeom>
          <a:noFill/>
          <a:ln>
            <a:noFill/>
          </a:ln>
        </p:spPr>
        <p:txBody>
          <a:bodyPr anchorCtr="0" anchor="ctr" bIns="0" lIns="0" spcFirstLastPara="1" rIns="0" wrap="square" tIns="0">
            <a:noAutofit/>
          </a:bodyPr>
          <a:lstStyle/>
          <a:p>
            <a:pPr indent="0" lvl="0" marL="0" marR="0" rtl="0" algn="ctr">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提高可信度</a:t>
            </a:r>
            <a:endParaRPr/>
          </a:p>
        </p:txBody>
      </p:sp>
      <p:sp>
        <p:nvSpPr>
          <p:cNvPr id="555" name="Google Shape;555;p10"/>
          <p:cNvSpPr/>
          <p:nvPr/>
        </p:nvSpPr>
        <p:spPr>
          <a:xfrm>
            <a:off x="5922423" y="5787735"/>
            <a:ext cx="1325300" cy="341313"/>
          </a:xfrm>
          <a:prstGeom prst="rect">
            <a:avLst/>
          </a:prstGeom>
          <a:noFill/>
          <a:ln>
            <a:noFill/>
          </a:ln>
        </p:spPr>
        <p:txBody>
          <a:bodyPr anchorCtr="0" anchor="ctr" bIns="0" lIns="0" spcFirstLastPara="1" rIns="0" wrap="square" tIns="0">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Noto Sans"/>
                <a:ea typeface="Noto Sans"/>
                <a:cs typeface="Noto Sans"/>
                <a:sym typeface="Noto Sans"/>
              </a:rPr>
              <a:t>本地化</a:t>
            </a:r>
            <a:endParaRPr/>
          </a:p>
        </p:txBody>
      </p:sp>
      <p:sp>
        <p:nvSpPr>
          <p:cNvPr id="556" name="Google Shape;556;p10"/>
          <p:cNvSpPr/>
          <p:nvPr/>
        </p:nvSpPr>
        <p:spPr>
          <a:xfrm>
            <a:off x="3394306" y="5674467"/>
            <a:ext cx="544648" cy="54398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7" name="Google Shape;557;p10"/>
          <p:cNvSpPr/>
          <p:nvPr/>
        </p:nvSpPr>
        <p:spPr>
          <a:xfrm>
            <a:off x="6170047" y="4431096"/>
            <a:ext cx="543368" cy="54270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8" name="Google Shape;558;p10"/>
          <p:cNvSpPr/>
          <p:nvPr/>
        </p:nvSpPr>
        <p:spPr>
          <a:xfrm>
            <a:off x="2418751" y="4433092"/>
            <a:ext cx="539372" cy="53871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59" name="Google Shape;559;p10"/>
          <p:cNvSpPr/>
          <p:nvPr/>
        </p:nvSpPr>
        <p:spPr>
          <a:xfrm>
            <a:off x="5842982" y="2774957"/>
            <a:ext cx="538280" cy="537620"/>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0" name="Google Shape;560;p10"/>
          <p:cNvSpPr/>
          <p:nvPr/>
        </p:nvSpPr>
        <p:spPr>
          <a:xfrm>
            <a:off x="2745817" y="2771870"/>
            <a:ext cx="544460" cy="543794"/>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1" name="Google Shape;561;p10"/>
          <p:cNvSpPr/>
          <p:nvPr/>
        </p:nvSpPr>
        <p:spPr>
          <a:xfrm>
            <a:off x="4299837" y="2041955"/>
            <a:ext cx="541694" cy="541030"/>
          </a:xfrm>
          <a:custGeom>
            <a:rect b="b" l="l" r="r" t="t"/>
            <a:pathLst>
              <a:path extrusionOk="0" h="303083" w="303456">
                <a:moveTo>
                  <a:pt x="0" y="151542"/>
                </a:moveTo>
                <a:cubicBezTo>
                  <a:pt x="0" y="67891"/>
                  <a:pt x="67974" y="0"/>
                  <a:pt x="151728" y="0"/>
                </a:cubicBezTo>
                <a:cubicBezTo>
                  <a:pt x="235482" y="0"/>
                  <a:pt x="303457" y="67891"/>
                  <a:pt x="303457" y="151542"/>
                </a:cubicBezTo>
                <a:cubicBezTo>
                  <a:pt x="303457" y="235193"/>
                  <a:pt x="235482"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2" name="Google Shape;562;p10"/>
          <p:cNvSpPr/>
          <p:nvPr/>
        </p:nvSpPr>
        <p:spPr>
          <a:xfrm>
            <a:off x="5224422" y="5675776"/>
            <a:ext cx="542026" cy="541362"/>
          </a:xfrm>
          <a:custGeom>
            <a:rect b="b" l="l" r="r" t="t"/>
            <a:pathLst>
              <a:path extrusionOk="0" h="303083" w="303456">
                <a:moveTo>
                  <a:pt x="0" y="151542"/>
                </a:moveTo>
                <a:cubicBezTo>
                  <a:pt x="0" y="67891"/>
                  <a:pt x="67974" y="0"/>
                  <a:pt x="151728" y="0"/>
                </a:cubicBezTo>
                <a:cubicBezTo>
                  <a:pt x="235483" y="0"/>
                  <a:pt x="303457" y="67790"/>
                  <a:pt x="303457" y="151542"/>
                </a:cubicBezTo>
                <a:cubicBezTo>
                  <a:pt x="303457" y="235294"/>
                  <a:pt x="235483" y="303083"/>
                  <a:pt x="151728" y="303083"/>
                </a:cubicBezTo>
                <a:cubicBezTo>
                  <a:pt x="67974" y="303083"/>
                  <a:pt x="0" y="235193"/>
                  <a:pt x="0" y="151542"/>
                </a:cubicBezTo>
                <a:close/>
              </a:path>
            </a:pathLst>
          </a:custGeom>
          <a:solidFill>
            <a:srgbClr val="F2633E"/>
          </a:solidFill>
          <a:ln>
            <a:noFill/>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563" name="Google Shape;563;p10"/>
          <p:cNvGrpSpPr/>
          <p:nvPr/>
        </p:nvGrpSpPr>
        <p:grpSpPr>
          <a:xfrm>
            <a:off x="2547602" y="4582129"/>
            <a:ext cx="281670" cy="236614"/>
            <a:chOff x="4582472" y="2001793"/>
            <a:chExt cx="341181" cy="286605"/>
          </a:xfrm>
        </p:grpSpPr>
        <p:sp>
          <p:nvSpPr>
            <p:cNvPr id="564" name="Google Shape;564;p10"/>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5" name="Google Shape;565;p10"/>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6" name="Google Shape;566;p10"/>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7" name="Google Shape;567;p10"/>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8" name="Google Shape;568;p10"/>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69" name="Google Shape;569;p10"/>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0" name="Google Shape;570;p10"/>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1" name="Google Shape;571;p10"/>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2" name="Google Shape;572;p10"/>
            <p:cNvSpPr/>
            <p:nvPr/>
          </p:nvSpPr>
          <p:spPr>
            <a:xfrm>
              <a:off x="4614519" y="2039274"/>
              <a:ext cx="277029" cy="5811"/>
            </a:xfrm>
            <a:custGeom>
              <a:rect b="b" l="l" r="r" t="t"/>
              <a:pathLst>
                <a:path extrusionOk="0" h="5811" w="277029">
                  <a:moveTo>
                    <a:pt x="277030"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3" name="Google Shape;573;p10"/>
            <p:cNvSpPr/>
            <p:nvPr/>
          </p:nvSpPr>
          <p:spPr>
            <a:xfrm>
              <a:off x="4608650" y="2039274"/>
              <a:ext cx="288824" cy="5811"/>
            </a:xfrm>
            <a:custGeom>
              <a:rect b="b" l="l" r="r" t="t"/>
              <a:pathLst>
                <a:path extrusionOk="0" h="5811" w="288824">
                  <a:moveTo>
                    <a:pt x="288824" y="0"/>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4" name="Google Shape;574;p10"/>
            <p:cNvSpPr/>
            <p:nvPr/>
          </p:nvSpPr>
          <p:spPr>
            <a:xfrm>
              <a:off x="4634829" y="2001793"/>
              <a:ext cx="236467" cy="5811"/>
            </a:xfrm>
            <a:custGeom>
              <a:rect b="b" l="l" r="r" t="t"/>
              <a:pathLst>
                <a:path extrusionOk="0" h="5811" w="236467">
                  <a:moveTo>
                    <a:pt x="0" y="0"/>
                  </a:moveTo>
                  <a:lnTo>
                    <a:pt x="23646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75" name="Google Shape;575;p10"/>
          <p:cNvGrpSpPr/>
          <p:nvPr/>
        </p:nvGrpSpPr>
        <p:grpSpPr>
          <a:xfrm>
            <a:off x="6004883" y="2903009"/>
            <a:ext cx="226370" cy="256116"/>
            <a:chOff x="10334203" y="3610289"/>
            <a:chExt cx="589811" cy="667317"/>
          </a:xfrm>
        </p:grpSpPr>
        <p:sp>
          <p:nvSpPr>
            <p:cNvPr id="576" name="Google Shape;576;p10"/>
            <p:cNvSpPr/>
            <p:nvPr/>
          </p:nvSpPr>
          <p:spPr>
            <a:xfrm>
              <a:off x="10424879" y="3671015"/>
              <a:ext cx="408458" cy="288114"/>
            </a:xfrm>
            <a:custGeom>
              <a:rect b="b" l="l" r="r" t="t"/>
              <a:pathLst>
                <a:path extrusionOk="0" h="288114" w="408458">
                  <a:moveTo>
                    <a:pt x="408459" y="288114"/>
                  </a:moveTo>
                  <a:lnTo>
                    <a:pt x="408459" y="0"/>
                  </a:lnTo>
                  <a:lnTo>
                    <a:pt x="0" y="0"/>
                  </a:lnTo>
                  <a:lnTo>
                    <a:pt x="0" y="288114"/>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7" name="Google Shape;577;p10"/>
            <p:cNvSpPr/>
            <p:nvPr/>
          </p:nvSpPr>
          <p:spPr>
            <a:xfrm>
              <a:off x="10455160" y="3610289"/>
              <a:ext cx="347897" cy="15181"/>
            </a:xfrm>
            <a:custGeom>
              <a:rect b="b" l="l" r="r" t="t"/>
              <a:pathLst>
                <a:path extrusionOk="0" h="15181" w="347897">
                  <a:moveTo>
                    <a:pt x="347897" y="15181"/>
                  </a:moveTo>
                  <a:lnTo>
                    <a:pt x="347897" y="0"/>
                  </a:lnTo>
                  <a:lnTo>
                    <a:pt x="0" y="0"/>
                  </a:lnTo>
                  <a:lnTo>
                    <a:pt x="0" y="1518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8" name="Google Shape;578;p10"/>
            <p:cNvSpPr/>
            <p:nvPr/>
          </p:nvSpPr>
          <p:spPr>
            <a:xfrm>
              <a:off x="10515722" y="3883222"/>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79" name="Google Shape;579;p10"/>
            <p:cNvSpPr/>
            <p:nvPr/>
          </p:nvSpPr>
          <p:spPr>
            <a:xfrm>
              <a:off x="10515722" y="3822663"/>
              <a:ext cx="226940" cy="16682"/>
            </a:xfrm>
            <a:custGeom>
              <a:rect b="b" l="l" r="r" t="t"/>
              <a:pathLst>
                <a:path extrusionOk="0" h="16682" w="226940">
                  <a:moveTo>
                    <a:pt x="0" y="0"/>
                  </a:moveTo>
                  <a:lnTo>
                    <a:pt x="22694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0" name="Google Shape;580;p10"/>
            <p:cNvSpPr/>
            <p:nvPr/>
          </p:nvSpPr>
          <p:spPr>
            <a:xfrm>
              <a:off x="10515722" y="3761937"/>
              <a:ext cx="151237" cy="16682"/>
            </a:xfrm>
            <a:custGeom>
              <a:rect b="b" l="l" r="r" t="t"/>
              <a:pathLst>
                <a:path extrusionOk="0" h="16682" w="151237">
                  <a:moveTo>
                    <a:pt x="0" y="0"/>
                  </a:moveTo>
                  <a:lnTo>
                    <a:pt x="15123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1" name="Google Shape;581;p10"/>
            <p:cNvSpPr/>
            <p:nvPr/>
          </p:nvSpPr>
          <p:spPr>
            <a:xfrm>
              <a:off x="10334203" y="4004674"/>
              <a:ext cx="589811" cy="272932"/>
            </a:xfrm>
            <a:custGeom>
              <a:rect b="b" l="l" r="r" t="t"/>
              <a:pathLst>
                <a:path extrusionOk="0" h="272932" w="589811">
                  <a:moveTo>
                    <a:pt x="589811" y="272933"/>
                  </a:moveTo>
                  <a:lnTo>
                    <a:pt x="0" y="272933"/>
                  </a:lnTo>
                  <a:lnTo>
                    <a:pt x="0" y="0"/>
                  </a:lnTo>
                  <a:lnTo>
                    <a:pt x="181519" y="0"/>
                  </a:lnTo>
                  <a:lnTo>
                    <a:pt x="211800" y="45378"/>
                  </a:lnTo>
                  <a:lnTo>
                    <a:pt x="378178" y="45378"/>
                  </a:lnTo>
                  <a:lnTo>
                    <a:pt x="410955" y="0"/>
                  </a:lnTo>
                  <a:lnTo>
                    <a:pt x="589811" y="0"/>
                  </a:lnTo>
                  <a:lnTo>
                    <a:pt x="589811" y="272933"/>
                  </a:lnTo>
                  <a:close/>
                </a:path>
              </a:pathLst>
            </a:custGeom>
            <a:noFill/>
            <a:ln cap="flat"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2" name="Google Shape;582;p10"/>
            <p:cNvSpPr/>
            <p:nvPr/>
          </p:nvSpPr>
          <p:spPr>
            <a:xfrm>
              <a:off x="10334203" y="3928766"/>
              <a:ext cx="45421" cy="75907"/>
            </a:xfrm>
            <a:custGeom>
              <a:rect b="b" l="l" r="r" t="t"/>
              <a:pathLst>
                <a:path extrusionOk="0" h="75907" w="45421">
                  <a:moveTo>
                    <a:pt x="45421" y="0"/>
                  </a:moveTo>
                  <a:lnTo>
                    <a:pt x="0" y="60726"/>
                  </a:lnTo>
                  <a:lnTo>
                    <a:pt x="0"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3" name="Google Shape;583;p10"/>
            <p:cNvSpPr/>
            <p:nvPr/>
          </p:nvSpPr>
          <p:spPr>
            <a:xfrm>
              <a:off x="10878760" y="3928766"/>
              <a:ext cx="45254" cy="75907"/>
            </a:xfrm>
            <a:custGeom>
              <a:rect b="b" l="l" r="r" t="t"/>
              <a:pathLst>
                <a:path extrusionOk="0" h="75907" w="45254">
                  <a:moveTo>
                    <a:pt x="0" y="0"/>
                  </a:moveTo>
                  <a:lnTo>
                    <a:pt x="45255" y="60726"/>
                  </a:lnTo>
                  <a:lnTo>
                    <a:pt x="45255" y="75907"/>
                  </a:lnTo>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4" name="Google Shape;584;p10"/>
            <p:cNvSpPr/>
            <p:nvPr/>
          </p:nvSpPr>
          <p:spPr>
            <a:xfrm>
              <a:off x="10561143" y="4125959"/>
              <a:ext cx="136097" cy="75907"/>
            </a:xfrm>
            <a:custGeom>
              <a:rect b="b" l="l" r="r" t="t"/>
              <a:pathLst>
                <a:path extrusionOk="0" h="75907" w="136097">
                  <a:moveTo>
                    <a:pt x="0" y="0"/>
                  </a:moveTo>
                  <a:lnTo>
                    <a:pt x="136098" y="0"/>
                  </a:lnTo>
                  <a:lnTo>
                    <a:pt x="136098" y="75907"/>
                  </a:lnTo>
                  <a:lnTo>
                    <a:pt x="0" y="75907"/>
                  </a:lnTo>
                  <a:close/>
                </a:path>
              </a:pathLst>
            </a:custGeom>
            <a:noFill/>
            <a:ln cap="rnd" cmpd="sng" w="15875">
              <a:solidFill>
                <a:srgbClr val="002A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85" name="Google Shape;585;p10"/>
          <p:cNvGrpSpPr/>
          <p:nvPr/>
        </p:nvGrpSpPr>
        <p:grpSpPr>
          <a:xfrm>
            <a:off x="2856559" y="2869295"/>
            <a:ext cx="308911" cy="313456"/>
            <a:chOff x="2856559" y="2869295"/>
            <a:chExt cx="308911" cy="313456"/>
          </a:xfrm>
        </p:grpSpPr>
        <p:grpSp>
          <p:nvGrpSpPr>
            <p:cNvPr id="586" name="Google Shape;586;p10"/>
            <p:cNvGrpSpPr/>
            <p:nvPr/>
          </p:nvGrpSpPr>
          <p:grpSpPr>
            <a:xfrm>
              <a:off x="2856559" y="3068761"/>
              <a:ext cx="308911" cy="113990"/>
              <a:chOff x="2856559" y="3068761"/>
              <a:chExt cx="308911" cy="113990"/>
            </a:xfrm>
          </p:grpSpPr>
          <p:grpSp>
            <p:nvGrpSpPr>
              <p:cNvPr id="587" name="Google Shape;587;p10"/>
              <p:cNvGrpSpPr/>
              <p:nvPr/>
            </p:nvGrpSpPr>
            <p:grpSpPr>
              <a:xfrm>
                <a:off x="3062500" y="3074530"/>
                <a:ext cx="102970" cy="108221"/>
                <a:chOff x="3062500" y="3074530"/>
                <a:chExt cx="102970" cy="108221"/>
              </a:xfrm>
            </p:grpSpPr>
            <p:sp>
              <p:nvSpPr>
                <p:cNvPr id="588" name="Google Shape;588;p10"/>
                <p:cNvSpPr/>
                <p:nvPr/>
              </p:nvSpPr>
              <p:spPr>
                <a:xfrm>
                  <a:off x="308561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89" name="Google Shape;589;p10"/>
                <p:cNvSpPr/>
                <p:nvPr/>
              </p:nvSpPr>
              <p:spPr>
                <a:xfrm>
                  <a:off x="306250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90" name="Google Shape;590;p10"/>
              <p:cNvGrpSpPr/>
              <p:nvPr/>
            </p:nvGrpSpPr>
            <p:grpSpPr>
              <a:xfrm>
                <a:off x="2959530" y="3068761"/>
                <a:ext cx="102970" cy="113990"/>
                <a:chOff x="2959530" y="3068761"/>
                <a:chExt cx="102970" cy="113990"/>
              </a:xfrm>
            </p:grpSpPr>
            <p:sp>
              <p:nvSpPr>
                <p:cNvPr id="591" name="Google Shape;591;p10"/>
                <p:cNvSpPr/>
                <p:nvPr/>
              </p:nvSpPr>
              <p:spPr>
                <a:xfrm rot="-4603200">
                  <a:off x="2982586" y="3074519"/>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2" name="Google Shape;592;p10"/>
                <p:cNvSpPr/>
                <p:nvPr/>
              </p:nvSpPr>
              <p:spPr>
                <a:xfrm>
                  <a:off x="2959530"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593" name="Google Shape;593;p10"/>
              <p:cNvGrpSpPr/>
              <p:nvPr/>
            </p:nvGrpSpPr>
            <p:grpSpPr>
              <a:xfrm>
                <a:off x="2856559" y="3074530"/>
                <a:ext cx="102970" cy="108221"/>
                <a:chOff x="2856559" y="3074530"/>
                <a:chExt cx="102970" cy="108221"/>
              </a:xfrm>
            </p:grpSpPr>
            <p:sp>
              <p:nvSpPr>
                <p:cNvPr id="594" name="Google Shape;594;p10"/>
                <p:cNvSpPr/>
                <p:nvPr/>
              </p:nvSpPr>
              <p:spPr>
                <a:xfrm>
                  <a:off x="2879677" y="3074530"/>
                  <a:ext cx="56735" cy="56735"/>
                </a:xfrm>
                <a:custGeom>
                  <a:rect b="b" l="l" r="r" t="t"/>
                  <a:pathLst>
                    <a:path extrusionOk="0" h="56735" w="56735">
                      <a:moveTo>
                        <a:pt x="56735" y="28368"/>
                      </a:moveTo>
                      <a:cubicBezTo>
                        <a:pt x="56735" y="44035"/>
                        <a:pt x="44035" y="56735"/>
                        <a:pt x="28368" y="56735"/>
                      </a:cubicBezTo>
                      <a:cubicBezTo>
                        <a:pt x="12701" y="56735"/>
                        <a:pt x="0" y="44035"/>
                        <a:pt x="0" y="28368"/>
                      </a:cubicBezTo>
                      <a:cubicBezTo>
                        <a:pt x="0" y="12701"/>
                        <a:pt x="12701" y="0"/>
                        <a:pt x="28368" y="0"/>
                      </a:cubicBezTo>
                      <a:cubicBezTo>
                        <a:pt x="44035" y="0"/>
                        <a:pt x="56735" y="12701"/>
                        <a:pt x="56735" y="28368"/>
                      </a:cubicBezTo>
                      <a:close/>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5" name="Google Shape;595;p10"/>
                <p:cNvSpPr/>
                <p:nvPr/>
              </p:nvSpPr>
              <p:spPr>
                <a:xfrm>
                  <a:off x="2856559" y="3131266"/>
                  <a:ext cx="102970" cy="51485"/>
                </a:xfrm>
                <a:custGeom>
                  <a:rect b="b" l="l" r="r" t="t"/>
                  <a:pathLst>
                    <a:path extrusionOk="0" h="51485" w="102970">
                      <a:moveTo>
                        <a:pt x="102970" y="51485"/>
                      </a:moveTo>
                      <a:cubicBezTo>
                        <a:pt x="102970" y="23039"/>
                        <a:pt x="79931" y="0"/>
                        <a:pt x="51485" y="0"/>
                      </a:cubicBezTo>
                      <a:cubicBezTo>
                        <a:pt x="23039" y="0"/>
                        <a:pt x="0" y="23039"/>
                        <a:pt x="0" y="51485"/>
                      </a:cubicBezTo>
                    </a:path>
                  </a:pathLst>
                </a:custGeom>
                <a:noFill/>
                <a:ln cap="rnd"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596" name="Google Shape;596;p10"/>
            <p:cNvGrpSpPr/>
            <p:nvPr/>
          </p:nvGrpSpPr>
          <p:grpSpPr>
            <a:xfrm>
              <a:off x="2908044" y="2869295"/>
              <a:ext cx="205862" cy="179061"/>
              <a:chOff x="2908044" y="2869295"/>
              <a:chExt cx="205862" cy="179061"/>
            </a:xfrm>
          </p:grpSpPr>
          <p:sp>
            <p:nvSpPr>
              <p:cNvPr id="597" name="Google Shape;597;p10"/>
              <p:cNvSpPr/>
              <p:nvPr/>
            </p:nvSpPr>
            <p:spPr>
              <a:xfrm>
                <a:off x="2908044" y="2910985"/>
                <a:ext cx="125303" cy="107436"/>
              </a:xfrm>
              <a:custGeom>
                <a:rect b="b" l="l" r="r" t="t"/>
                <a:pathLst>
                  <a:path extrusionOk="0" h="107436" w="125303">
                    <a:moveTo>
                      <a:pt x="116370" y="0"/>
                    </a:moveTo>
                    <a:lnTo>
                      <a:pt x="8933" y="0"/>
                    </a:lnTo>
                    <a:cubicBezTo>
                      <a:pt x="3997" y="0"/>
                      <a:pt x="0" y="3997"/>
                      <a:pt x="0" y="8933"/>
                    </a:cubicBezTo>
                    <a:lnTo>
                      <a:pt x="0" y="80558"/>
                    </a:lnTo>
                    <a:cubicBezTo>
                      <a:pt x="0" y="85495"/>
                      <a:pt x="3997" y="89492"/>
                      <a:pt x="8933" y="89492"/>
                    </a:cubicBezTo>
                    <a:lnTo>
                      <a:pt x="22334" y="89492"/>
                    </a:lnTo>
                    <a:lnTo>
                      <a:pt x="22334" y="107437"/>
                    </a:lnTo>
                    <a:lnTo>
                      <a:pt x="40279" y="89492"/>
                    </a:lnTo>
                    <a:lnTo>
                      <a:pt x="116370" y="89492"/>
                    </a:lnTo>
                    <a:cubicBezTo>
                      <a:pt x="121307" y="89492"/>
                      <a:pt x="125304" y="85495"/>
                      <a:pt x="125304" y="80558"/>
                    </a:cubicBezTo>
                    <a:lnTo>
                      <a:pt x="125304" y="9012"/>
                    </a:lnTo>
                    <a:cubicBezTo>
                      <a:pt x="125304" y="4075"/>
                      <a:pt x="121307" y="78"/>
                      <a:pt x="116370" y="7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8" name="Google Shape;598;p10"/>
              <p:cNvSpPr/>
              <p:nvPr/>
            </p:nvSpPr>
            <p:spPr>
              <a:xfrm>
                <a:off x="2988603" y="2940920"/>
                <a:ext cx="125303" cy="107436"/>
              </a:xfrm>
              <a:custGeom>
                <a:rect b="b" l="l" r="r" t="t"/>
                <a:pathLst>
                  <a:path extrusionOk="0" h="107436" w="125303">
                    <a:moveTo>
                      <a:pt x="0" y="70057"/>
                    </a:moveTo>
                    <a:lnTo>
                      <a:pt x="0" y="80558"/>
                    </a:lnTo>
                    <a:cubicBezTo>
                      <a:pt x="0" y="85495"/>
                      <a:pt x="3997" y="89492"/>
                      <a:pt x="8933" y="89492"/>
                    </a:cubicBezTo>
                    <a:lnTo>
                      <a:pt x="85025" y="89492"/>
                    </a:lnTo>
                    <a:lnTo>
                      <a:pt x="102970" y="107437"/>
                    </a:lnTo>
                    <a:lnTo>
                      <a:pt x="102970" y="89492"/>
                    </a:lnTo>
                    <a:lnTo>
                      <a:pt x="116370" y="89492"/>
                    </a:lnTo>
                    <a:cubicBezTo>
                      <a:pt x="121307" y="89492"/>
                      <a:pt x="125304" y="85495"/>
                      <a:pt x="125304" y="80558"/>
                    </a:cubicBezTo>
                    <a:lnTo>
                      <a:pt x="125304" y="8933"/>
                    </a:lnTo>
                    <a:cubicBezTo>
                      <a:pt x="125304" y="3997"/>
                      <a:pt x="121307" y="0"/>
                      <a:pt x="116370" y="0"/>
                    </a:cubicBezTo>
                    <a:lnTo>
                      <a:pt x="58146" y="0"/>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599" name="Google Shape;599;p10"/>
              <p:cNvSpPr/>
              <p:nvPr/>
            </p:nvSpPr>
            <p:spPr>
              <a:xfrm>
                <a:off x="2952790" y="2869295"/>
                <a:ext cx="125303" cy="61594"/>
              </a:xfrm>
              <a:custGeom>
                <a:rect b="b" l="l" r="r" t="t"/>
                <a:pathLst>
                  <a:path extrusionOk="0" h="61594" w="125303">
                    <a:moveTo>
                      <a:pt x="0" y="31346"/>
                    </a:moveTo>
                    <a:lnTo>
                      <a:pt x="0" y="8933"/>
                    </a:lnTo>
                    <a:cubicBezTo>
                      <a:pt x="0" y="3997"/>
                      <a:pt x="3997" y="0"/>
                      <a:pt x="8933" y="0"/>
                    </a:cubicBezTo>
                    <a:lnTo>
                      <a:pt x="116370" y="0"/>
                    </a:lnTo>
                    <a:cubicBezTo>
                      <a:pt x="121307" y="0"/>
                      <a:pt x="125304" y="3997"/>
                      <a:pt x="125304" y="8933"/>
                    </a:cubicBezTo>
                    <a:lnTo>
                      <a:pt x="125304" y="61594"/>
                    </a:lnTo>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00" name="Google Shape;600;p10"/>
          <p:cNvGrpSpPr/>
          <p:nvPr/>
        </p:nvGrpSpPr>
        <p:grpSpPr>
          <a:xfrm>
            <a:off x="5364010" y="5790225"/>
            <a:ext cx="260931" cy="305180"/>
            <a:chOff x="5364010" y="5790225"/>
            <a:chExt cx="260931" cy="305180"/>
          </a:xfrm>
        </p:grpSpPr>
        <p:sp>
          <p:nvSpPr>
            <p:cNvPr id="601" name="Google Shape;601;p10"/>
            <p:cNvSpPr/>
            <p:nvPr/>
          </p:nvSpPr>
          <p:spPr>
            <a:xfrm>
              <a:off x="5499819" y="5790225"/>
              <a:ext cx="125122" cy="175981"/>
            </a:xfrm>
            <a:custGeom>
              <a:rect b="b" l="l" r="r" t="t"/>
              <a:pathLst>
                <a:path extrusionOk="0" h="175981" w="125122">
                  <a:moveTo>
                    <a:pt x="62588" y="0"/>
                  </a:moveTo>
                  <a:cubicBezTo>
                    <a:pt x="28006" y="0"/>
                    <a:pt x="0" y="26960"/>
                    <a:pt x="0" y="60179"/>
                  </a:cubicBezTo>
                  <a:cubicBezTo>
                    <a:pt x="0" y="65945"/>
                    <a:pt x="1644" y="73248"/>
                    <a:pt x="4330" y="81374"/>
                  </a:cubicBezTo>
                  <a:cubicBezTo>
                    <a:pt x="11783" y="103557"/>
                    <a:pt x="27403" y="131835"/>
                    <a:pt x="40776" y="151931"/>
                  </a:cubicBezTo>
                  <a:lnTo>
                    <a:pt x="40776" y="151931"/>
                  </a:lnTo>
                  <a:cubicBezTo>
                    <a:pt x="50696" y="166811"/>
                    <a:pt x="59355" y="175981"/>
                    <a:pt x="62534" y="175981"/>
                  </a:cubicBezTo>
                  <a:cubicBezTo>
                    <a:pt x="65438" y="175981"/>
                    <a:pt x="73878" y="166976"/>
                    <a:pt x="83689" y="152370"/>
                  </a:cubicBezTo>
                  <a:cubicBezTo>
                    <a:pt x="102049" y="124971"/>
                    <a:pt x="125122" y="81813"/>
                    <a:pt x="125122" y="60179"/>
                  </a:cubicBezTo>
                  <a:cubicBezTo>
                    <a:pt x="125122" y="26960"/>
                    <a:pt x="97116" y="0"/>
                    <a:pt x="62534" y="0"/>
                  </a:cubicBezTo>
                  <a:close/>
                  <a:moveTo>
                    <a:pt x="62588" y="90489"/>
                  </a:moveTo>
                  <a:cubicBezTo>
                    <a:pt x="47024" y="90489"/>
                    <a:pt x="34363" y="77860"/>
                    <a:pt x="34363" y="62211"/>
                  </a:cubicBezTo>
                  <a:cubicBezTo>
                    <a:pt x="34363" y="46562"/>
                    <a:pt x="46969" y="33933"/>
                    <a:pt x="62588" y="33933"/>
                  </a:cubicBezTo>
                  <a:cubicBezTo>
                    <a:pt x="78208" y="33933"/>
                    <a:pt x="90814" y="46562"/>
                    <a:pt x="90814" y="62211"/>
                  </a:cubicBezTo>
                  <a:cubicBezTo>
                    <a:pt x="90814" y="77860"/>
                    <a:pt x="78208" y="90489"/>
                    <a:pt x="62588" y="90489"/>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2" name="Google Shape;602;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3" name="Google Shape;603;p10"/>
            <p:cNvSpPr/>
            <p:nvPr/>
          </p:nvSpPr>
          <p:spPr>
            <a:xfrm>
              <a:off x="5534182" y="5824159"/>
              <a:ext cx="56450" cy="56555"/>
            </a:xfrm>
            <a:custGeom>
              <a:rect b="b" l="l" r="r" t="t"/>
              <a:pathLst>
                <a:path extrusionOk="0" h="56555" w="56450">
                  <a:moveTo>
                    <a:pt x="56450" y="28278"/>
                  </a:moveTo>
                  <a:cubicBezTo>
                    <a:pt x="56450" y="43895"/>
                    <a:pt x="43813" y="56556"/>
                    <a:pt x="28225" y="56556"/>
                  </a:cubicBezTo>
                  <a:cubicBezTo>
                    <a:pt x="12637" y="56556"/>
                    <a:pt x="0" y="43895"/>
                    <a:pt x="0" y="28278"/>
                  </a:cubicBezTo>
                  <a:cubicBezTo>
                    <a:pt x="0" y="12660"/>
                    <a:pt x="12637" y="0"/>
                    <a:pt x="28225" y="0"/>
                  </a:cubicBezTo>
                  <a:cubicBezTo>
                    <a:pt x="43813" y="0"/>
                    <a:pt x="56450" y="12660"/>
                    <a:pt x="56450" y="28278"/>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4" name="Google Shape;604;p10"/>
            <p:cNvSpPr/>
            <p:nvPr/>
          </p:nvSpPr>
          <p:spPr>
            <a:xfrm>
              <a:off x="5364010" y="5868579"/>
              <a:ext cx="226458" cy="226606"/>
            </a:xfrm>
            <a:custGeom>
              <a:rect b="b" l="l" r="r" t="t"/>
              <a:pathLst>
                <a:path extrusionOk="0" h="226606" w="226458">
                  <a:moveTo>
                    <a:pt x="226020" y="103173"/>
                  </a:moveTo>
                  <a:cubicBezTo>
                    <a:pt x="226294" y="106522"/>
                    <a:pt x="226458" y="109871"/>
                    <a:pt x="226458" y="113331"/>
                  </a:cubicBezTo>
                  <a:cubicBezTo>
                    <a:pt x="226458" y="136886"/>
                    <a:pt x="219279" y="158740"/>
                    <a:pt x="207057" y="176860"/>
                  </a:cubicBezTo>
                  <a:cubicBezTo>
                    <a:pt x="205523" y="179111"/>
                    <a:pt x="203933" y="181362"/>
                    <a:pt x="202234" y="183503"/>
                  </a:cubicBezTo>
                  <a:cubicBezTo>
                    <a:pt x="201960" y="183833"/>
                    <a:pt x="201686" y="184217"/>
                    <a:pt x="201412" y="184547"/>
                  </a:cubicBezTo>
                  <a:cubicBezTo>
                    <a:pt x="201412" y="184547"/>
                    <a:pt x="201357" y="184657"/>
                    <a:pt x="201302" y="184657"/>
                  </a:cubicBezTo>
                  <a:cubicBezTo>
                    <a:pt x="201028" y="184986"/>
                    <a:pt x="200754" y="185370"/>
                    <a:pt x="200426" y="185700"/>
                  </a:cubicBezTo>
                  <a:cubicBezTo>
                    <a:pt x="199001" y="187402"/>
                    <a:pt x="197576" y="189049"/>
                    <a:pt x="196096" y="190642"/>
                  </a:cubicBezTo>
                  <a:cubicBezTo>
                    <a:pt x="195603" y="191191"/>
                    <a:pt x="195109" y="191740"/>
                    <a:pt x="194561" y="192234"/>
                  </a:cubicBezTo>
                  <a:cubicBezTo>
                    <a:pt x="194452" y="192344"/>
                    <a:pt x="194287" y="192508"/>
                    <a:pt x="194178" y="192618"/>
                  </a:cubicBezTo>
                  <a:cubicBezTo>
                    <a:pt x="193904" y="192893"/>
                    <a:pt x="193630" y="193167"/>
                    <a:pt x="193356" y="193497"/>
                  </a:cubicBezTo>
                  <a:cubicBezTo>
                    <a:pt x="193246" y="193607"/>
                    <a:pt x="193191" y="193716"/>
                    <a:pt x="193082" y="193771"/>
                  </a:cubicBezTo>
                  <a:cubicBezTo>
                    <a:pt x="192808" y="194046"/>
                    <a:pt x="192588" y="194265"/>
                    <a:pt x="192369" y="194485"/>
                  </a:cubicBezTo>
                  <a:cubicBezTo>
                    <a:pt x="192040" y="194815"/>
                    <a:pt x="191711" y="195144"/>
                    <a:pt x="191383" y="195419"/>
                  </a:cubicBezTo>
                  <a:cubicBezTo>
                    <a:pt x="189903" y="196846"/>
                    <a:pt x="188368" y="198219"/>
                    <a:pt x="186834" y="199592"/>
                  </a:cubicBezTo>
                  <a:cubicBezTo>
                    <a:pt x="186450" y="199921"/>
                    <a:pt x="186066" y="200250"/>
                    <a:pt x="185683" y="200580"/>
                  </a:cubicBezTo>
                  <a:cubicBezTo>
                    <a:pt x="185189" y="200964"/>
                    <a:pt x="184751" y="201349"/>
                    <a:pt x="184258" y="201788"/>
                  </a:cubicBezTo>
                  <a:cubicBezTo>
                    <a:pt x="183819" y="202172"/>
                    <a:pt x="183381" y="202502"/>
                    <a:pt x="182942" y="202831"/>
                  </a:cubicBezTo>
                  <a:cubicBezTo>
                    <a:pt x="182504" y="203216"/>
                    <a:pt x="182066" y="203545"/>
                    <a:pt x="181572" y="203874"/>
                  </a:cubicBezTo>
                  <a:cubicBezTo>
                    <a:pt x="181134" y="204204"/>
                    <a:pt x="180695" y="204588"/>
                    <a:pt x="180202" y="204918"/>
                  </a:cubicBezTo>
                  <a:cubicBezTo>
                    <a:pt x="179764" y="205247"/>
                    <a:pt x="179270" y="205577"/>
                    <a:pt x="178832" y="205906"/>
                  </a:cubicBezTo>
                  <a:cubicBezTo>
                    <a:pt x="178394" y="206235"/>
                    <a:pt x="177900" y="206565"/>
                    <a:pt x="177407" y="206894"/>
                  </a:cubicBezTo>
                  <a:cubicBezTo>
                    <a:pt x="176640" y="207389"/>
                    <a:pt x="175872" y="207938"/>
                    <a:pt x="175105" y="208432"/>
                  </a:cubicBezTo>
                  <a:cubicBezTo>
                    <a:pt x="174776" y="208651"/>
                    <a:pt x="174502" y="208816"/>
                    <a:pt x="174173" y="209036"/>
                  </a:cubicBezTo>
                  <a:cubicBezTo>
                    <a:pt x="173845" y="209255"/>
                    <a:pt x="173461" y="209475"/>
                    <a:pt x="173132" y="209695"/>
                  </a:cubicBezTo>
                  <a:cubicBezTo>
                    <a:pt x="172803" y="209914"/>
                    <a:pt x="172420" y="210134"/>
                    <a:pt x="172091" y="210354"/>
                  </a:cubicBezTo>
                  <a:cubicBezTo>
                    <a:pt x="171214" y="210848"/>
                    <a:pt x="170392" y="211397"/>
                    <a:pt x="169460" y="211891"/>
                  </a:cubicBezTo>
                  <a:cubicBezTo>
                    <a:pt x="169077" y="212111"/>
                    <a:pt x="168693" y="212330"/>
                    <a:pt x="168309" y="212550"/>
                  </a:cubicBezTo>
                  <a:cubicBezTo>
                    <a:pt x="167432" y="213044"/>
                    <a:pt x="166555" y="213483"/>
                    <a:pt x="165679" y="213978"/>
                  </a:cubicBezTo>
                  <a:cubicBezTo>
                    <a:pt x="164692" y="214527"/>
                    <a:pt x="163651" y="215021"/>
                    <a:pt x="162609" y="215515"/>
                  </a:cubicBezTo>
                  <a:cubicBezTo>
                    <a:pt x="162116" y="215790"/>
                    <a:pt x="161568" y="216009"/>
                    <a:pt x="161075" y="216229"/>
                  </a:cubicBezTo>
                  <a:cubicBezTo>
                    <a:pt x="160691" y="216394"/>
                    <a:pt x="160308" y="216558"/>
                    <a:pt x="159979" y="216723"/>
                  </a:cubicBezTo>
                  <a:cubicBezTo>
                    <a:pt x="159705" y="216833"/>
                    <a:pt x="159431" y="216998"/>
                    <a:pt x="159157" y="217107"/>
                  </a:cubicBezTo>
                  <a:cubicBezTo>
                    <a:pt x="158609" y="217382"/>
                    <a:pt x="158006" y="217602"/>
                    <a:pt x="157403" y="217876"/>
                  </a:cubicBezTo>
                  <a:cubicBezTo>
                    <a:pt x="156800" y="218151"/>
                    <a:pt x="156142" y="218425"/>
                    <a:pt x="155485" y="218645"/>
                  </a:cubicBezTo>
                  <a:cubicBezTo>
                    <a:pt x="155375" y="218700"/>
                    <a:pt x="155211" y="218755"/>
                    <a:pt x="155101" y="218809"/>
                  </a:cubicBezTo>
                  <a:cubicBezTo>
                    <a:pt x="154443" y="219084"/>
                    <a:pt x="153731" y="219359"/>
                    <a:pt x="153073" y="219633"/>
                  </a:cubicBezTo>
                  <a:cubicBezTo>
                    <a:pt x="152415" y="219853"/>
                    <a:pt x="151758" y="220127"/>
                    <a:pt x="151155" y="220347"/>
                  </a:cubicBezTo>
                  <a:cubicBezTo>
                    <a:pt x="150936" y="220402"/>
                    <a:pt x="150717" y="220512"/>
                    <a:pt x="150497" y="220567"/>
                  </a:cubicBezTo>
                  <a:cubicBezTo>
                    <a:pt x="149894" y="220786"/>
                    <a:pt x="149292" y="221006"/>
                    <a:pt x="148634" y="221171"/>
                  </a:cubicBezTo>
                  <a:cubicBezTo>
                    <a:pt x="148415" y="221225"/>
                    <a:pt x="148250" y="221280"/>
                    <a:pt x="148031" y="221335"/>
                  </a:cubicBezTo>
                  <a:cubicBezTo>
                    <a:pt x="147867" y="221390"/>
                    <a:pt x="147647" y="221445"/>
                    <a:pt x="147428" y="221500"/>
                  </a:cubicBezTo>
                  <a:cubicBezTo>
                    <a:pt x="146990" y="221665"/>
                    <a:pt x="146496" y="221775"/>
                    <a:pt x="146058" y="221939"/>
                  </a:cubicBezTo>
                  <a:cubicBezTo>
                    <a:pt x="144140" y="222488"/>
                    <a:pt x="142222" y="223037"/>
                    <a:pt x="140303" y="223532"/>
                  </a:cubicBezTo>
                  <a:cubicBezTo>
                    <a:pt x="139975" y="223587"/>
                    <a:pt x="139646" y="223696"/>
                    <a:pt x="139372" y="223751"/>
                  </a:cubicBezTo>
                  <a:cubicBezTo>
                    <a:pt x="137289" y="224245"/>
                    <a:pt x="135152" y="224685"/>
                    <a:pt x="133014" y="225069"/>
                  </a:cubicBezTo>
                  <a:cubicBezTo>
                    <a:pt x="132411" y="225179"/>
                    <a:pt x="131863" y="225289"/>
                    <a:pt x="131260" y="225344"/>
                  </a:cubicBezTo>
                  <a:cubicBezTo>
                    <a:pt x="130767" y="225398"/>
                    <a:pt x="130329" y="225508"/>
                    <a:pt x="129835" y="225563"/>
                  </a:cubicBezTo>
                  <a:cubicBezTo>
                    <a:pt x="129342" y="225618"/>
                    <a:pt x="128794" y="225728"/>
                    <a:pt x="128246" y="225783"/>
                  </a:cubicBezTo>
                  <a:cubicBezTo>
                    <a:pt x="127917" y="225783"/>
                    <a:pt x="127588" y="225893"/>
                    <a:pt x="127314" y="225893"/>
                  </a:cubicBezTo>
                  <a:cubicBezTo>
                    <a:pt x="126383" y="226002"/>
                    <a:pt x="125396" y="226112"/>
                    <a:pt x="124464" y="226222"/>
                  </a:cubicBezTo>
                  <a:cubicBezTo>
                    <a:pt x="123971" y="226277"/>
                    <a:pt x="123478" y="226332"/>
                    <a:pt x="122985" y="226332"/>
                  </a:cubicBezTo>
                  <a:cubicBezTo>
                    <a:pt x="122546" y="226332"/>
                    <a:pt x="122053" y="226387"/>
                    <a:pt x="121615" y="226442"/>
                  </a:cubicBezTo>
                  <a:cubicBezTo>
                    <a:pt x="121450" y="226442"/>
                    <a:pt x="121286" y="226442"/>
                    <a:pt x="121066" y="226442"/>
                  </a:cubicBezTo>
                  <a:cubicBezTo>
                    <a:pt x="120628" y="226442"/>
                    <a:pt x="120190" y="226497"/>
                    <a:pt x="119696" y="226497"/>
                  </a:cubicBezTo>
                  <a:cubicBezTo>
                    <a:pt x="119587" y="226497"/>
                    <a:pt x="119477" y="226497"/>
                    <a:pt x="119367" y="226497"/>
                  </a:cubicBezTo>
                  <a:cubicBezTo>
                    <a:pt x="118765" y="226497"/>
                    <a:pt x="118162" y="226552"/>
                    <a:pt x="117559" y="226552"/>
                  </a:cubicBezTo>
                  <a:cubicBezTo>
                    <a:pt x="116353" y="226552"/>
                    <a:pt x="115147" y="226606"/>
                    <a:pt x="113942" y="226606"/>
                  </a:cubicBezTo>
                  <a:cubicBezTo>
                    <a:pt x="113722" y="226606"/>
                    <a:pt x="113558" y="226606"/>
                    <a:pt x="113339" y="226606"/>
                  </a:cubicBezTo>
                  <a:cubicBezTo>
                    <a:pt x="113120" y="226606"/>
                    <a:pt x="112955" y="226606"/>
                    <a:pt x="112736" y="226606"/>
                  </a:cubicBezTo>
                  <a:cubicBezTo>
                    <a:pt x="111530" y="226606"/>
                    <a:pt x="110324" y="226606"/>
                    <a:pt x="109119" y="226552"/>
                  </a:cubicBezTo>
                  <a:cubicBezTo>
                    <a:pt x="108516" y="226552"/>
                    <a:pt x="107913" y="226552"/>
                    <a:pt x="107310" y="226497"/>
                  </a:cubicBezTo>
                  <a:cubicBezTo>
                    <a:pt x="107201" y="226497"/>
                    <a:pt x="107091" y="226497"/>
                    <a:pt x="106981" y="226497"/>
                  </a:cubicBezTo>
                  <a:cubicBezTo>
                    <a:pt x="106543" y="226497"/>
                    <a:pt x="106050" y="226497"/>
                    <a:pt x="105611" y="226442"/>
                  </a:cubicBezTo>
                  <a:cubicBezTo>
                    <a:pt x="105447" y="226442"/>
                    <a:pt x="105282" y="226442"/>
                    <a:pt x="105063" y="226442"/>
                  </a:cubicBezTo>
                  <a:cubicBezTo>
                    <a:pt x="104625" y="226442"/>
                    <a:pt x="104131" y="226387"/>
                    <a:pt x="103693" y="226332"/>
                  </a:cubicBezTo>
                  <a:cubicBezTo>
                    <a:pt x="103200" y="226332"/>
                    <a:pt x="102706" y="226277"/>
                    <a:pt x="102213" y="226222"/>
                  </a:cubicBezTo>
                  <a:cubicBezTo>
                    <a:pt x="101281" y="226112"/>
                    <a:pt x="100295" y="226057"/>
                    <a:pt x="99363" y="225893"/>
                  </a:cubicBezTo>
                  <a:cubicBezTo>
                    <a:pt x="99034" y="225893"/>
                    <a:pt x="98706" y="225838"/>
                    <a:pt x="98377" y="225783"/>
                  </a:cubicBezTo>
                  <a:cubicBezTo>
                    <a:pt x="97829" y="225728"/>
                    <a:pt x="97335" y="225673"/>
                    <a:pt x="96787" y="225563"/>
                  </a:cubicBezTo>
                  <a:cubicBezTo>
                    <a:pt x="96294" y="225508"/>
                    <a:pt x="95801" y="225398"/>
                    <a:pt x="95362" y="225344"/>
                  </a:cubicBezTo>
                  <a:cubicBezTo>
                    <a:pt x="94760" y="225234"/>
                    <a:pt x="94212" y="225179"/>
                    <a:pt x="93609" y="225069"/>
                  </a:cubicBezTo>
                  <a:cubicBezTo>
                    <a:pt x="91471" y="224685"/>
                    <a:pt x="89334" y="224245"/>
                    <a:pt x="87251" y="223751"/>
                  </a:cubicBezTo>
                  <a:cubicBezTo>
                    <a:pt x="86922" y="223696"/>
                    <a:pt x="86593" y="223587"/>
                    <a:pt x="86319" y="223532"/>
                  </a:cubicBezTo>
                  <a:cubicBezTo>
                    <a:pt x="84401" y="223037"/>
                    <a:pt x="82483" y="222543"/>
                    <a:pt x="80565" y="221939"/>
                  </a:cubicBezTo>
                  <a:cubicBezTo>
                    <a:pt x="80126" y="221829"/>
                    <a:pt x="79633" y="221665"/>
                    <a:pt x="79195" y="221500"/>
                  </a:cubicBezTo>
                  <a:cubicBezTo>
                    <a:pt x="78975" y="221445"/>
                    <a:pt x="78811" y="221390"/>
                    <a:pt x="78592" y="221335"/>
                  </a:cubicBezTo>
                  <a:cubicBezTo>
                    <a:pt x="78373" y="221280"/>
                    <a:pt x="78208" y="221225"/>
                    <a:pt x="77989" y="221171"/>
                  </a:cubicBezTo>
                  <a:cubicBezTo>
                    <a:pt x="77386" y="220951"/>
                    <a:pt x="76783" y="220786"/>
                    <a:pt x="76126" y="220567"/>
                  </a:cubicBezTo>
                  <a:cubicBezTo>
                    <a:pt x="75906" y="220512"/>
                    <a:pt x="75687" y="220402"/>
                    <a:pt x="75468" y="220347"/>
                  </a:cubicBezTo>
                  <a:cubicBezTo>
                    <a:pt x="74810" y="220127"/>
                    <a:pt x="74207" y="219853"/>
                    <a:pt x="73550" y="219633"/>
                  </a:cubicBezTo>
                  <a:cubicBezTo>
                    <a:pt x="72837" y="219359"/>
                    <a:pt x="72180" y="219084"/>
                    <a:pt x="71522" y="218809"/>
                  </a:cubicBezTo>
                  <a:cubicBezTo>
                    <a:pt x="71412" y="218809"/>
                    <a:pt x="71248" y="218700"/>
                    <a:pt x="71138" y="218645"/>
                  </a:cubicBezTo>
                  <a:cubicBezTo>
                    <a:pt x="70481" y="218370"/>
                    <a:pt x="69878" y="218151"/>
                    <a:pt x="69220" y="217876"/>
                  </a:cubicBezTo>
                  <a:cubicBezTo>
                    <a:pt x="68617" y="217602"/>
                    <a:pt x="68069" y="217382"/>
                    <a:pt x="67466" y="217107"/>
                  </a:cubicBezTo>
                  <a:cubicBezTo>
                    <a:pt x="67192" y="216998"/>
                    <a:pt x="66918" y="216833"/>
                    <a:pt x="66644" y="216723"/>
                  </a:cubicBezTo>
                  <a:cubicBezTo>
                    <a:pt x="66260" y="216558"/>
                    <a:pt x="65877" y="216394"/>
                    <a:pt x="65493" y="216229"/>
                  </a:cubicBezTo>
                  <a:cubicBezTo>
                    <a:pt x="65000" y="216009"/>
                    <a:pt x="64452" y="215735"/>
                    <a:pt x="63959" y="215515"/>
                  </a:cubicBezTo>
                  <a:cubicBezTo>
                    <a:pt x="62917" y="215021"/>
                    <a:pt x="61931" y="214527"/>
                    <a:pt x="60889" y="213978"/>
                  </a:cubicBezTo>
                  <a:cubicBezTo>
                    <a:pt x="60013" y="213538"/>
                    <a:pt x="59136" y="213044"/>
                    <a:pt x="58259" y="212550"/>
                  </a:cubicBezTo>
                  <a:cubicBezTo>
                    <a:pt x="57875" y="212330"/>
                    <a:pt x="57491" y="212111"/>
                    <a:pt x="57108" y="211891"/>
                  </a:cubicBezTo>
                  <a:cubicBezTo>
                    <a:pt x="56231" y="211397"/>
                    <a:pt x="55354" y="210848"/>
                    <a:pt x="54477" y="210354"/>
                  </a:cubicBezTo>
                  <a:cubicBezTo>
                    <a:pt x="54094" y="210134"/>
                    <a:pt x="53765" y="209914"/>
                    <a:pt x="53436" y="209695"/>
                  </a:cubicBezTo>
                  <a:cubicBezTo>
                    <a:pt x="52504" y="209091"/>
                    <a:pt x="51518" y="208487"/>
                    <a:pt x="50586" y="207828"/>
                  </a:cubicBezTo>
                  <a:cubicBezTo>
                    <a:pt x="50093" y="207498"/>
                    <a:pt x="49654" y="207224"/>
                    <a:pt x="49161" y="206894"/>
                  </a:cubicBezTo>
                  <a:cubicBezTo>
                    <a:pt x="48229" y="206235"/>
                    <a:pt x="47298" y="205577"/>
                    <a:pt x="46366" y="204918"/>
                  </a:cubicBezTo>
                  <a:cubicBezTo>
                    <a:pt x="45927" y="204588"/>
                    <a:pt x="45434" y="204259"/>
                    <a:pt x="44996" y="203874"/>
                  </a:cubicBezTo>
                  <a:cubicBezTo>
                    <a:pt x="44393" y="203435"/>
                    <a:pt x="43790" y="202996"/>
                    <a:pt x="43242" y="202502"/>
                  </a:cubicBezTo>
                  <a:cubicBezTo>
                    <a:pt x="42803" y="202172"/>
                    <a:pt x="42420" y="201843"/>
                    <a:pt x="41981" y="201513"/>
                  </a:cubicBezTo>
                  <a:cubicBezTo>
                    <a:pt x="41433" y="201074"/>
                    <a:pt x="40940" y="200635"/>
                    <a:pt x="40392" y="200196"/>
                  </a:cubicBezTo>
                  <a:cubicBezTo>
                    <a:pt x="39954" y="199811"/>
                    <a:pt x="39460" y="199427"/>
                    <a:pt x="39022" y="199043"/>
                  </a:cubicBezTo>
                  <a:cubicBezTo>
                    <a:pt x="38693" y="198768"/>
                    <a:pt x="38364" y="198493"/>
                    <a:pt x="38035" y="198164"/>
                  </a:cubicBezTo>
                  <a:cubicBezTo>
                    <a:pt x="37378" y="197615"/>
                    <a:pt x="36775" y="197066"/>
                    <a:pt x="36172" y="196462"/>
                  </a:cubicBezTo>
                  <a:cubicBezTo>
                    <a:pt x="35843" y="196132"/>
                    <a:pt x="35514" y="195858"/>
                    <a:pt x="35185" y="195528"/>
                  </a:cubicBezTo>
                  <a:lnTo>
                    <a:pt x="34309" y="194705"/>
                  </a:lnTo>
                  <a:cubicBezTo>
                    <a:pt x="33267" y="193716"/>
                    <a:pt x="32281" y="192728"/>
                    <a:pt x="31349" y="191685"/>
                  </a:cubicBezTo>
                  <a:cubicBezTo>
                    <a:pt x="30856" y="191191"/>
                    <a:pt x="30417" y="190696"/>
                    <a:pt x="29924" y="190202"/>
                  </a:cubicBezTo>
                  <a:cubicBezTo>
                    <a:pt x="29212" y="189434"/>
                    <a:pt x="28554" y="188720"/>
                    <a:pt x="27896" y="187951"/>
                  </a:cubicBezTo>
                  <a:cubicBezTo>
                    <a:pt x="27458" y="187457"/>
                    <a:pt x="27019" y="186963"/>
                    <a:pt x="26581" y="186414"/>
                  </a:cubicBezTo>
                  <a:lnTo>
                    <a:pt x="26581" y="186414"/>
                  </a:lnTo>
                  <a:cubicBezTo>
                    <a:pt x="26142" y="185865"/>
                    <a:pt x="25759" y="185370"/>
                    <a:pt x="25320" y="184876"/>
                  </a:cubicBezTo>
                  <a:cubicBezTo>
                    <a:pt x="25101" y="184602"/>
                    <a:pt x="24882" y="184382"/>
                    <a:pt x="24663" y="184107"/>
                  </a:cubicBezTo>
                  <a:cubicBezTo>
                    <a:pt x="24279" y="183668"/>
                    <a:pt x="23895" y="183174"/>
                    <a:pt x="23567" y="182680"/>
                  </a:cubicBezTo>
                  <a:cubicBezTo>
                    <a:pt x="22909" y="181801"/>
                    <a:pt x="22251" y="180923"/>
                    <a:pt x="21594" y="180044"/>
                  </a:cubicBezTo>
                  <a:cubicBezTo>
                    <a:pt x="21429" y="179825"/>
                    <a:pt x="21265" y="179605"/>
                    <a:pt x="21100" y="179330"/>
                  </a:cubicBezTo>
                  <a:cubicBezTo>
                    <a:pt x="20552" y="178507"/>
                    <a:pt x="19949" y="177683"/>
                    <a:pt x="19401" y="176914"/>
                  </a:cubicBezTo>
                  <a:cubicBezTo>
                    <a:pt x="7125" y="158795"/>
                    <a:pt x="0" y="136941"/>
                    <a:pt x="0" y="113386"/>
                  </a:cubicBezTo>
                  <a:cubicBezTo>
                    <a:pt x="0" y="91807"/>
                    <a:pt x="6029" y="71600"/>
                    <a:pt x="16442" y="54414"/>
                  </a:cubicBezTo>
                  <a:cubicBezTo>
                    <a:pt x="17209" y="53151"/>
                    <a:pt x="18031" y="51888"/>
                    <a:pt x="18853" y="50625"/>
                  </a:cubicBezTo>
                  <a:cubicBezTo>
                    <a:pt x="19072" y="50241"/>
                    <a:pt x="19347" y="49912"/>
                    <a:pt x="19566" y="49527"/>
                  </a:cubicBezTo>
                  <a:cubicBezTo>
                    <a:pt x="20114" y="48704"/>
                    <a:pt x="20662" y="47935"/>
                    <a:pt x="21210" y="47166"/>
                  </a:cubicBezTo>
                  <a:cubicBezTo>
                    <a:pt x="21484" y="46782"/>
                    <a:pt x="21758" y="46397"/>
                    <a:pt x="22032" y="46013"/>
                  </a:cubicBezTo>
                  <a:cubicBezTo>
                    <a:pt x="22306" y="45629"/>
                    <a:pt x="22580" y="45244"/>
                    <a:pt x="22909" y="44860"/>
                  </a:cubicBezTo>
                  <a:cubicBezTo>
                    <a:pt x="23183" y="44531"/>
                    <a:pt x="23457" y="44146"/>
                    <a:pt x="23731" y="43817"/>
                  </a:cubicBezTo>
                  <a:cubicBezTo>
                    <a:pt x="24115" y="43323"/>
                    <a:pt x="24553" y="42774"/>
                    <a:pt x="24937" y="42279"/>
                  </a:cubicBezTo>
                  <a:cubicBezTo>
                    <a:pt x="25430" y="41620"/>
                    <a:pt x="25978" y="40962"/>
                    <a:pt x="26526" y="40358"/>
                  </a:cubicBezTo>
                  <a:cubicBezTo>
                    <a:pt x="26745" y="40083"/>
                    <a:pt x="26965" y="39809"/>
                    <a:pt x="27239" y="39534"/>
                  </a:cubicBezTo>
                  <a:cubicBezTo>
                    <a:pt x="29047" y="37393"/>
                    <a:pt x="30965" y="35361"/>
                    <a:pt x="32938" y="33384"/>
                  </a:cubicBezTo>
                  <a:cubicBezTo>
                    <a:pt x="33651" y="32670"/>
                    <a:pt x="34363" y="31957"/>
                    <a:pt x="35131" y="31243"/>
                  </a:cubicBezTo>
                  <a:cubicBezTo>
                    <a:pt x="35898" y="30474"/>
                    <a:pt x="36720" y="29705"/>
                    <a:pt x="37542" y="28992"/>
                  </a:cubicBezTo>
                  <a:cubicBezTo>
                    <a:pt x="38035" y="28552"/>
                    <a:pt x="38529" y="28113"/>
                    <a:pt x="39022" y="27674"/>
                  </a:cubicBezTo>
                  <a:cubicBezTo>
                    <a:pt x="41324" y="25642"/>
                    <a:pt x="43790" y="23720"/>
                    <a:pt x="46256" y="21853"/>
                  </a:cubicBezTo>
                  <a:cubicBezTo>
                    <a:pt x="46750" y="21469"/>
                    <a:pt x="47188" y="21140"/>
                    <a:pt x="47681" y="20810"/>
                  </a:cubicBezTo>
                  <a:cubicBezTo>
                    <a:pt x="48613" y="20151"/>
                    <a:pt x="49599" y="19438"/>
                    <a:pt x="50641" y="18779"/>
                  </a:cubicBezTo>
                  <a:cubicBezTo>
                    <a:pt x="51134" y="18449"/>
                    <a:pt x="51627" y="18120"/>
                    <a:pt x="52121" y="17790"/>
                  </a:cubicBezTo>
                  <a:cubicBezTo>
                    <a:pt x="52997" y="17241"/>
                    <a:pt x="53874" y="16692"/>
                    <a:pt x="54806" y="16143"/>
                  </a:cubicBezTo>
                  <a:cubicBezTo>
                    <a:pt x="54970" y="16033"/>
                    <a:pt x="55135" y="15923"/>
                    <a:pt x="55354" y="15814"/>
                  </a:cubicBezTo>
                  <a:cubicBezTo>
                    <a:pt x="55793" y="15539"/>
                    <a:pt x="56286" y="15264"/>
                    <a:pt x="56724" y="14990"/>
                  </a:cubicBezTo>
                  <a:cubicBezTo>
                    <a:pt x="57217" y="14715"/>
                    <a:pt x="57766" y="14386"/>
                    <a:pt x="58259" y="14111"/>
                  </a:cubicBezTo>
                  <a:cubicBezTo>
                    <a:pt x="58752" y="13837"/>
                    <a:pt x="59300" y="13562"/>
                    <a:pt x="59848" y="13233"/>
                  </a:cubicBezTo>
                  <a:cubicBezTo>
                    <a:pt x="60396" y="12958"/>
                    <a:pt x="60889" y="12684"/>
                    <a:pt x="61438" y="12409"/>
                  </a:cubicBezTo>
                  <a:cubicBezTo>
                    <a:pt x="61931" y="12135"/>
                    <a:pt x="62479" y="11860"/>
                    <a:pt x="63027" y="11586"/>
                  </a:cubicBezTo>
                  <a:cubicBezTo>
                    <a:pt x="63575" y="11311"/>
                    <a:pt x="64123" y="11091"/>
                    <a:pt x="64616" y="10817"/>
                  </a:cubicBezTo>
                  <a:cubicBezTo>
                    <a:pt x="65164" y="10542"/>
                    <a:pt x="65712" y="10323"/>
                    <a:pt x="66260" y="10048"/>
                  </a:cubicBezTo>
                  <a:cubicBezTo>
                    <a:pt x="66809" y="9774"/>
                    <a:pt x="67357" y="9554"/>
                    <a:pt x="67905" y="9279"/>
                  </a:cubicBezTo>
                  <a:cubicBezTo>
                    <a:pt x="69001" y="8785"/>
                    <a:pt x="70097" y="8346"/>
                    <a:pt x="71248" y="7907"/>
                  </a:cubicBezTo>
                  <a:cubicBezTo>
                    <a:pt x="72344" y="7468"/>
                    <a:pt x="73495" y="7028"/>
                    <a:pt x="74646" y="6644"/>
                  </a:cubicBezTo>
                  <a:cubicBezTo>
                    <a:pt x="75139" y="6479"/>
                    <a:pt x="75632" y="6260"/>
                    <a:pt x="76126" y="6095"/>
                  </a:cubicBezTo>
                  <a:cubicBezTo>
                    <a:pt x="76783" y="5875"/>
                    <a:pt x="77386" y="5656"/>
                    <a:pt x="78044" y="5436"/>
                  </a:cubicBezTo>
                  <a:cubicBezTo>
                    <a:pt x="78592" y="5271"/>
                    <a:pt x="79195" y="5052"/>
                    <a:pt x="79798" y="4887"/>
                  </a:cubicBezTo>
                  <a:cubicBezTo>
                    <a:pt x="80455" y="4667"/>
                    <a:pt x="81168" y="4448"/>
                    <a:pt x="81825" y="4283"/>
                  </a:cubicBezTo>
                  <a:cubicBezTo>
                    <a:pt x="82319" y="4173"/>
                    <a:pt x="82757" y="4008"/>
                    <a:pt x="83250" y="3898"/>
                  </a:cubicBezTo>
                  <a:cubicBezTo>
                    <a:pt x="83853" y="3734"/>
                    <a:pt x="84401" y="3569"/>
                    <a:pt x="85004" y="3459"/>
                  </a:cubicBezTo>
                  <a:cubicBezTo>
                    <a:pt x="85607" y="3294"/>
                    <a:pt x="86155" y="3130"/>
                    <a:pt x="86758" y="3020"/>
                  </a:cubicBezTo>
                  <a:cubicBezTo>
                    <a:pt x="87361" y="2910"/>
                    <a:pt x="87964" y="2745"/>
                    <a:pt x="88567" y="2636"/>
                  </a:cubicBezTo>
                  <a:cubicBezTo>
                    <a:pt x="89169" y="2471"/>
                    <a:pt x="89772" y="2361"/>
                    <a:pt x="90375" y="2251"/>
                  </a:cubicBezTo>
                  <a:cubicBezTo>
                    <a:pt x="90978" y="2141"/>
                    <a:pt x="91581" y="2032"/>
                    <a:pt x="92184" y="1922"/>
                  </a:cubicBezTo>
                  <a:cubicBezTo>
                    <a:pt x="92787" y="1812"/>
                    <a:pt x="93389" y="1702"/>
                    <a:pt x="93992" y="1592"/>
                  </a:cubicBezTo>
                  <a:cubicBezTo>
                    <a:pt x="95198" y="1373"/>
                    <a:pt x="96404" y="1208"/>
                    <a:pt x="97664" y="1043"/>
                  </a:cubicBezTo>
                  <a:cubicBezTo>
                    <a:pt x="98267" y="933"/>
                    <a:pt x="98870" y="879"/>
                    <a:pt x="99528" y="824"/>
                  </a:cubicBezTo>
                  <a:cubicBezTo>
                    <a:pt x="100733" y="659"/>
                    <a:pt x="101994" y="549"/>
                    <a:pt x="103255" y="439"/>
                  </a:cubicBezTo>
                  <a:cubicBezTo>
                    <a:pt x="103857" y="384"/>
                    <a:pt x="104515" y="329"/>
                    <a:pt x="105118" y="275"/>
                  </a:cubicBezTo>
                  <a:cubicBezTo>
                    <a:pt x="105721" y="220"/>
                    <a:pt x="106378" y="165"/>
                    <a:pt x="106981" y="165"/>
                  </a:cubicBezTo>
                  <a:cubicBezTo>
                    <a:pt x="107584" y="165"/>
                    <a:pt x="108242" y="110"/>
                    <a:pt x="108845" y="55"/>
                  </a:cubicBezTo>
                  <a:cubicBezTo>
                    <a:pt x="109338" y="55"/>
                    <a:pt x="109831" y="55"/>
                    <a:pt x="110324" y="0"/>
                  </a:cubicBezTo>
                  <a:lnTo>
                    <a:pt x="110434" y="0"/>
                  </a:lnTo>
                  <a:cubicBezTo>
                    <a:pt x="110434" y="0"/>
                    <a:pt x="110873" y="0"/>
                    <a:pt x="111092" y="0"/>
                  </a:cubicBezTo>
                  <a:cubicBezTo>
                    <a:pt x="111585" y="0"/>
                    <a:pt x="112133" y="0"/>
                    <a:pt x="112626" y="0"/>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5" name="Google Shape;605;p10"/>
            <p:cNvSpPr/>
            <p:nvPr/>
          </p:nvSpPr>
          <p:spPr>
            <a:xfrm>
              <a:off x="5380397" y="5868415"/>
              <a:ext cx="143536" cy="226990"/>
            </a:xfrm>
            <a:custGeom>
              <a:rect b="b" l="l" r="r" t="t"/>
              <a:pathLst>
                <a:path extrusionOk="0" h="226990" w="143536">
                  <a:moveTo>
                    <a:pt x="90375" y="165"/>
                  </a:moveTo>
                  <a:cubicBezTo>
                    <a:pt x="90978" y="165"/>
                    <a:pt x="91636" y="110"/>
                    <a:pt x="92239" y="55"/>
                  </a:cubicBezTo>
                  <a:cubicBezTo>
                    <a:pt x="92732" y="55"/>
                    <a:pt x="93225" y="55"/>
                    <a:pt x="93718" y="0"/>
                  </a:cubicBezTo>
                  <a:lnTo>
                    <a:pt x="93828" y="0"/>
                  </a:lnTo>
                  <a:cubicBezTo>
                    <a:pt x="93828" y="0"/>
                    <a:pt x="94266" y="0"/>
                    <a:pt x="94486" y="0"/>
                  </a:cubicBezTo>
                  <a:cubicBezTo>
                    <a:pt x="94979" y="0"/>
                    <a:pt x="95527" y="0"/>
                    <a:pt x="96020" y="0"/>
                  </a:cubicBezTo>
                  <a:cubicBezTo>
                    <a:pt x="75413" y="769"/>
                    <a:pt x="58040" y="33933"/>
                    <a:pt x="52121" y="79397"/>
                  </a:cubicBezTo>
                  <a:cubicBezTo>
                    <a:pt x="50750" y="90159"/>
                    <a:pt x="49983" y="101635"/>
                    <a:pt x="49983" y="113495"/>
                  </a:cubicBezTo>
                  <a:cubicBezTo>
                    <a:pt x="49983" y="175707"/>
                    <a:pt x="70590" y="226222"/>
                    <a:pt x="96185" y="226991"/>
                  </a:cubicBezTo>
                  <a:cubicBezTo>
                    <a:pt x="96404" y="226991"/>
                    <a:pt x="96568" y="226991"/>
                    <a:pt x="96787" y="226991"/>
                  </a:cubicBezTo>
                  <a:cubicBezTo>
                    <a:pt x="97007" y="226991"/>
                    <a:pt x="97171" y="226991"/>
                    <a:pt x="97390" y="226991"/>
                  </a:cubicBezTo>
                  <a:cubicBezTo>
                    <a:pt x="122930" y="226222"/>
                    <a:pt x="143537" y="175707"/>
                    <a:pt x="143537" y="113495"/>
                  </a:cubicBezTo>
                  <a:cubicBezTo>
                    <a:pt x="143537" y="105479"/>
                    <a:pt x="143208" y="97682"/>
                    <a:pt x="142550" y="90104"/>
                  </a:cubicBezTo>
                  <a:cubicBezTo>
                    <a:pt x="142441" y="88512"/>
                    <a:pt x="141893" y="86975"/>
                    <a:pt x="141016" y="85657"/>
                  </a:cubicBezTo>
                  <a:cubicBezTo>
                    <a:pt x="139207" y="82912"/>
                    <a:pt x="136138" y="81319"/>
                    <a:pt x="132905" y="81319"/>
                  </a:cubicBezTo>
                  <a:cubicBezTo>
                    <a:pt x="132356" y="81319"/>
                    <a:pt x="131754" y="81319"/>
                    <a:pt x="131206" y="81484"/>
                  </a:cubicBezTo>
                  <a:cubicBezTo>
                    <a:pt x="120354" y="83406"/>
                    <a:pt x="108790" y="84394"/>
                    <a:pt x="96787" y="84394"/>
                  </a:cubicBezTo>
                  <a:cubicBezTo>
                    <a:pt x="88895" y="84394"/>
                    <a:pt x="81113" y="83955"/>
                    <a:pt x="73659" y="83076"/>
                  </a:cubicBezTo>
                  <a:cubicBezTo>
                    <a:pt x="66206" y="82253"/>
                    <a:pt x="59026" y="80990"/>
                    <a:pt x="52175" y="79342"/>
                  </a:cubicBezTo>
                  <a:lnTo>
                    <a:pt x="52175" y="79342"/>
                  </a:lnTo>
                  <a:cubicBezTo>
                    <a:pt x="30417" y="74236"/>
                    <a:pt x="12167" y="65506"/>
                    <a:pt x="0" y="54524"/>
                  </a:cubicBezTo>
                  <a:cubicBezTo>
                    <a:pt x="767" y="53261"/>
                    <a:pt x="1589" y="51998"/>
                    <a:pt x="2411" y="50735"/>
                  </a:cubicBezTo>
                  <a:cubicBezTo>
                    <a:pt x="2631" y="50351"/>
                    <a:pt x="2905" y="50021"/>
                    <a:pt x="3124" y="49637"/>
                  </a:cubicBezTo>
                  <a:cubicBezTo>
                    <a:pt x="3672" y="48813"/>
                    <a:pt x="4220" y="48045"/>
                    <a:pt x="4768" y="47276"/>
                  </a:cubicBezTo>
                  <a:cubicBezTo>
                    <a:pt x="5042" y="46892"/>
                    <a:pt x="5316" y="46507"/>
                    <a:pt x="5590" y="46123"/>
                  </a:cubicBezTo>
                  <a:cubicBezTo>
                    <a:pt x="5864" y="45739"/>
                    <a:pt x="6138" y="45354"/>
                    <a:pt x="6467" y="44970"/>
                  </a:cubicBezTo>
                  <a:cubicBezTo>
                    <a:pt x="6741" y="44640"/>
                    <a:pt x="7015" y="44256"/>
                    <a:pt x="7289" y="43927"/>
                  </a:cubicBezTo>
                  <a:cubicBezTo>
                    <a:pt x="7673" y="43432"/>
                    <a:pt x="8111" y="42883"/>
                    <a:pt x="8495" y="42389"/>
                  </a:cubicBezTo>
                  <a:cubicBezTo>
                    <a:pt x="8988" y="41730"/>
                    <a:pt x="9536" y="41071"/>
                    <a:pt x="10084" y="40467"/>
                  </a:cubicBezTo>
                  <a:cubicBezTo>
                    <a:pt x="10304" y="40193"/>
                    <a:pt x="10523" y="39918"/>
                    <a:pt x="10797" y="39644"/>
                  </a:cubicBezTo>
                  <a:cubicBezTo>
                    <a:pt x="12605" y="37502"/>
                    <a:pt x="14524" y="35471"/>
                    <a:pt x="16497" y="33494"/>
                  </a:cubicBezTo>
                  <a:cubicBezTo>
                    <a:pt x="17209" y="32780"/>
                    <a:pt x="17922" y="32066"/>
                    <a:pt x="18689" y="31353"/>
                  </a:cubicBezTo>
                  <a:cubicBezTo>
                    <a:pt x="19456" y="30584"/>
                    <a:pt x="20278" y="29815"/>
                    <a:pt x="21100" y="29101"/>
                  </a:cubicBezTo>
                  <a:cubicBezTo>
                    <a:pt x="21594" y="28662"/>
                    <a:pt x="22087" y="28223"/>
                    <a:pt x="22580" y="27784"/>
                  </a:cubicBezTo>
                  <a:cubicBezTo>
                    <a:pt x="24882" y="25752"/>
                    <a:pt x="27348" y="23830"/>
                    <a:pt x="29814" y="21963"/>
                  </a:cubicBezTo>
                  <a:cubicBezTo>
                    <a:pt x="30308" y="21634"/>
                    <a:pt x="30746" y="21250"/>
                    <a:pt x="31239" y="20920"/>
                  </a:cubicBezTo>
                  <a:cubicBezTo>
                    <a:pt x="32171" y="20261"/>
                    <a:pt x="33158" y="19547"/>
                    <a:pt x="34199" y="18888"/>
                  </a:cubicBezTo>
                  <a:cubicBezTo>
                    <a:pt x="34692" y="18559"/>
                    <a:pt x="35185" y="18230"/>
                    <a:pt x="35679" y="17900"/>
                  </a:cubicBezTo>
                  <a:cubicBezTo>
                    <a:pt x="36556" y="17351"/>
                    <a:pt x="37432" y="16802"/>
                    <a:pt x="38364" y="16253"/>
                  </a:cubicBezTo>
                  <a:cubicBezTo>
                    <a:pt x="38529" y="16143"/>
                    <a:pt x="38693" y="16033"/>
                    <a:pt x="38912" y="15923"/>
                  </a:cubicBezTo>
                  <a:cubicBezTo>
                    <a:pt x="39351" y="15649"/>
                    <a:pt x="39844" y="15374"/>
                    <a:pt x="40282" y="15100"/>
                  </a:cubicBezTo>
                  <a:cubicBezTo>
                    <a:pt x="40776" y="14825"/>
                    <a:pt x="41324" y="14496"/>
                    <a:pt x="41817" y="14221"/>
                  </a:cubicBezTo>
                  <a:cubicBezTo>
                    <a:pt x="42310" y="13947"/>
                    <a:pt x="42858" y="13672"/>
                    <a:pt x="43406" y="13343"/>
                  </a:cubicBezTo>
                  <a:cubicBezTo>
                    <a:pt x="43954" y="13068"/>
                    <a:pt x="44448" y="12794"/>
                    <a:pt x="44996" y="12519"/>
                  </a:cubicBezTo>
                  <a:cubicBezTo>
                    <a:pt x="45489" y="12245"/>
                    <a:pt x="46037" y="11970"/>
                    <a:pt x="46585" y="11695"/>
                  </a:cubicBezTo>
                  <a:cubicBezTo>
                    <a:pt x="47133" y="11421"/>
                    <a:pt x="47681" y="11201"/>
                    <a:pt x="48174" y="10927"/>
                  </a:cubicBezTo>
                  <a:cubicBezTo>
                    <a:pt x="48723" y="10652"/>
                    <a:pt x="49271" y="10433"/>
                    <a:pt x="49819" y="10158"/>
                  </a:cubicBezTo>
                  <a:cubicBezTo>
                    <a:pt x="50367" y="9883"/>
                    <a:pt x="50915" y="9664"/>
                    <a:pt x="51463" y="9389"/>
                  </a:cubicBezTo>
                  <a:cubicBezTo>
                    <a:pt x="52559" y="8895"/>
                    <a:pt x="53655" y="8456"/>
                    <a:pt x="54806" y="8017"/>
                  </a:cubicBezTo>
                  <a:cubicBezTo>
                    <a:pt x="55902" y="7577"/>
                    <a:pt x="57053" y="7138"/>
                    <a:pt x="58204" y="6754"/>
                  </a:cubicBezTo>
                  <a:cubicBezTo>
                    <a:pt x="58697" y="6589"/>
                    <a:pt x="59190" y="6369"/>
                    <a:pt x="59684" y="6205"/>
                  </a:cubicBezTo>
                  <a:cubicBezTo>
                    <a:pt x="60341" y="5985"/>
                    <a:pt x="60944" y="5765"/>
                    <a:pt x="61602" y="5546"/>
                  </a:cubicBezTo>
                  <a:cubicBezTo>
                    <a:pt x="62150" y="5381"/>
                    <a:pt x="62753" y="5161"/>
                    <a:pt x="63356" y="4997"/>
                  </a:cubicBezTo>
                  <a:cubicBezTo>
                    <a:pt x="64013" y="4777"/>
                    <a:pt x="64726" y="4557"/>
                    <a:pt x="65384" y="4393"/>
                  </a:cubicBezTo>
                  <a:cubicBezTo>
                    <a:pt x="65877" y="4283"/>
                    <a:pt x="66315" y="4118"/>
                    <a:pt x="66809" y="4008"/>
                  </a:cubicBezTo>
                  <a:cubicBezTo>
                    <a:pt x="67411" y="3844"/>
                    <a:pt x="67959" y="3679"/>
                    <a:pt x="68562" y="3569"/>
                  </a:cubicBezTo>
                  <a:cubicBezTo>
                    <a:pt x="69165" y="3404"/>
                    <a:pt x="69713" y="3240"/>
                    <a:pt x="70316" y="3130"/>
                  </a:cubicBezTo>
                  <a:cubicBezTo>
                    <a:pt x="70919" y="3020"/>
                    <a:pt x="71522" y="2855"/>
                    <a:pt x="72125" y="2745"/>
                  </a:cubicBezTo>
                  <a:cubicBezTo>
                    <a:pt x="72728" y="2636"/>
                    <a:pt x="73330" y="2471"/>
                    <a:pt x="73933" y="2361"/>
                  </a:cubicBezTo>
                  <a:cubicBezTo>
                    <a:pt x="74536" y="2251"/>
                    <a:pt x="75139" y="2141"/>
                    <a:pt x="75742" y="2032"/>
                  </a:cubicBezTo>
                  <a:cubicBezTo>
                    <a:pt x="76345" y="1922"/>
                    <a:pt x="76948" y="1812"/>
                    <a:pt x="77550" y="1702"/>
                  </a:cubicBezTo>
                  <a:cubicBezTo>
                    <a:pt x="78756" y="1483"/>
                    <a:pt x="79962" y="1318"/>
                    <a:pt x="81222" y="1153"/>
                  </a:cubicBezTo>
                  <a:cubicBezTo>
                    <a:pt x="81825" y="1043"/>
                    <a:pt x="82428" y="988"/>
                    <a:pt x="83086" y="933"/>
                  </a:cubicBezTo>
                  <a:cubicBezTo>
                    <a:pt x="84292" y="769"/>
                    <a:pt x="85552" y="659"/>
                    <a:pt x="86813" y="549"/>
                  </a:cubicBezTo>
                  <a:cubicBezTo>
                    <a:pt x="87416" y="494"/>
                    <a:pt x="88073" y="439"/>
                    <a:pt x="88676" y="384"/>
                  </a:cubicBezTo>
                  <a:cubicBezTo>
                    <a:pt x="89279" y="329"/>
                    <a:pt x="89937" y="329"/>
                    <a:pt x="90540" y="275"/>
                  </a:cubicBez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6" name="Google Shape;606;p10"/>
            <p:cNvSpPr/>
            <p:nvPr/>
          </p:nvSpPr>
          <p:spPr>
            <a:xfrm>
              <a:off x="5383301" y="6018095"/>
              <a:ext cx="187765" cy="77310"/>
            </a:xfrm>
            <a:custGeom>
              <a:rect b="b" l="l" r="r" t="t"/>
              <a:pathLst>
                <a:path extrusionOk="0" h="77310" w="187765">
                  <a:moveTo>
                    <a:pt x="187765" y="27344"/>
                  </a:moveTo>
                  <a:cubicBezTo>
                    <a:pt x="167378" y="57489"/>
                    <a:pt x="132959" y="77311"/>
                    <a:pt x="93883" y="77311"/>
                  </a:cubicBezTo>
                  <a:cubicBezTo>
                    <a:pt x="54806" y="77311"/>
                    <a:pt x="20333" y="57489"/>
                    <a:pt x="0" y="27344"/>
                  </a:cubicBezTo>
                  <a:cubicBezTo>
                    <a:pt x="12277" y="17351"/>
                    <a:pt x="29760" y="9499"/>
                    <a:pt x="50257" y="4777"/>
                  </a:cubicBezTo>
                  <a:cubicBezTo>
                    <a:pt x="63685" y="1702"/>
                    <a:pt x="78427" y="0"/>
                    <a:pt x="93883" y="0"/>
                  </a:cubicBezTo>
                  <a:cubicBezTo>
                    <a:pt x="109338" y="0"/>
                    <a:pt x="124081" y="1702"/>
                    <a:pt x="137508" y="4777"/>
                  </a:cubicBezTo>
                  <a:cubicBezTo>
                    <a:pt x="158006" y="9444"/>
                    <a:pt x="175434" y="17351"/>
                    <a:pt x="187765" y="27344"/>
                  </a:cubicBezTo>
                  <a:close/>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07" name="Google Shape;607;p10"/>
          <p:cNvGrpSpPr/>
          <p:nvPr/>
        </p:nvGrpSpPr>
        <p:grpSpPr>
          <a:xfrm>
            <a:off x="4499207" y="2223952"/>
            <a:ext cx="234480" cy="212845"/>
            <a:chOff x="5477493" y="2045584"/>
            <a:chExt cx="234480" cy="212845"/>
          </a:xfrm>
        </p:grpSpPr>
        <p:sp>
          <p:nvSpPr>
            <p:cNvPr id="608" name="Google Shape;608;p10"/>
            <p:cNvSpPr/>
            <p:nvPr/>
          </p:nvSpPr>
          <p:spPr>
            <a:xfrm>
              <a:off x="5477493" y="2045584"/>
              <a:ext cx="234480" cy="212845"/>
            </a:xfrm>
            <a:custGeom>
              <a:rect b="b" l="l" r="r" t="t"/>
              <a:pathLst>
                <a:path extrusionOk="0" h="212845" w="234480">
                  <a:moveTo>
                    <a:pt x="23729" y="131755"/>
                  </a:moveTo>
                  <a:lnTo>
                    <a:pt x="23729" y="115774"/>
                  </a:lnTo>
                  <a:lnTo>
                    <a:pt x="9594" y="115774"/>
                  </a:lnTo>
                  <a:cubicBezTo>
                    <a:pt x="2775" y="115774"/>
                    <a:pt x="-1842" y="109005"/>
                    <a:pt x="715" y="102864"/>
                  </a:cubicBezTo>
                  <a:lnTo>
                    <a:pt x="14140" y="70204"/>
                  </a:lnTo>
                  <a:lnTo>
                    <a:pt x="14140" y="18842"/>
                  </a:lnTo>
                  <a:cubicBezTo>
                    <a:pt x="14140" y="8444"/>
                    <a:pt x="22735" y="0"/>
                    <a:pt x="33318" y="0"/>
                  </a:cubicBezTo>
                  <a:lnTo>
                    <a:pt x="215302" y="0"/>
                  </a:lnTo>
                  <a:cubicBezTo>
                    <a:pt x="225886" y="0"/>
                    <a:pt x="234481" y="8444"/>
                    <a:pt x="234481" y="18842"/>
                  </a:cubicBezTo>
                  <a:lnTo>
                    <a:pt x="234481" y="212846"/>
                  </a:lnTo>
                  <a:lnTo>
                    <a:pt x="190938" y="179488"/>
                  </a:lnTo>
                  <a:lnTo>
                    <a:pt x="42197" y="179488"/>
                  </a:lnTo>
                  <a:cubicBezTo>
                    <a:pt x="31472" y="179488"/>
                    <a:pt x="23587" y="170556"/>
                    <a:pt x="23800" y="160018"/>
                  </a:cubicBezTo>
                  <a:lnTo>
                    <a:pt x="23800" y="157227"/>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09" name="Google Shape;609;p10"/>
            <p:cNvSpPr/>
            <p:nvPr/>
          </p:nvSpPr>
          <p:spPr>
            <a:xfrm>
              <a:off x="5659268" y="2076150"/>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0" name="Google Shape;610;p10"/>
            <p:cNvSpPr/>
            <p:nvPr/>
          </p:nvSpPr>
          <p:spPr>
            <a:xfrm>
              <a:off x="5659268" y="2096109"/>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1" name="Google Shape;611;p10"/>
            <p:cNvSpPr/>
            <p:nvPr/>
          </p:nvSpPr>
          <p:spPr>
            <a:xfrm>
              <a:off x="5659268" y="2116137"/>
              <a:ext cx="29904" cy="6978"/>
            </a:xfrm>
            <a:custGeom>
              <a:rect b="b" l="l" r="r" t="t"/>
              <a:pathLst>
                <a:path extrusionOk="0" h="6978" w="29904">
                  <a:moveTo>
                    <a:pt x="29904" y="0"/>
                  </a:moveTo>
                  <a:lnTo>
                    <a:pt x="0"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12" name="Google Shape;612;p10"/>
          <p:cNvGrpSpPr/>
          <p:nvPr/>
        </p:nvGrpSpPr>
        <p:grpSpPr>
          <a:xfrm>
            <a:off x="4409214" y="2183267"/>
            <a:ext cx="234409" cy="212845"/>
            <a:chOff x="5387500" y="2004899"/>
            <a:chExt cx="234409" cy="212845"/>
          </a:xfrm>
        </p:grpSpPr>
        <p:sp>
          <p:nvSpPr>
            <p:cNvPr id="613" name="Google Shape;613;p10"/>
            <p:cNvSpPr/>
            <p:nvPr/>
          </p:nvSpPr>
          <p:spPr>
            <a:xfrm>
              <a:off x="5410301" y="2035535"/>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4" name="Google Shape;614;p10"/>
            <p:cNvSpPr/>
            <p:nvPr/>
          </p:nvSpPr>
          <p:spPr>
            <a:xfrm>
              <a:off x="5410301" y="2055494"/>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5" name="Google Shape;615;p10"/>
            <p:cNvSpPr/>
            <p:nvPr/>
          </p:nvSpPr>
          <p:spPr>
            <a:xfrm>
              <a:off x="5410301" y="2075522"/>
              <a:ext cx="29904" cy="6978"/>
            </a:xfrm>
            <a:custGeom>
              <a:rect b="b" l="l" r="r" t="t"/>
              <a:pathLst>
                <a:path extrusionOk="0" h="6978" w="29904">
                  <a:moveTo>
                    <a:pt x="0" y="0"/>
                  </a:moveTo>
                  <a:lnTo>
                    <a:pt x="29904"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16" name="Google Shape;616;p10"/>
            <p:cNvSpPr/>
            <p:nvPr/>
          </p:nvSpPr>
          <p:spPr>
            <a:xfrm>
              <a:off x="5387500" y="2004899"/>
              <a:ext cx="234409" cy="212845"/>
            </a:xfrm>
            <a:custGeom>
              <a:rect b="b" l="l" r="r" t="t"/>
              <a:pathLst>
                <a:path extrusionOk="0" h="212845" w="234409">
                  <a:moveTo>
                    <a:pt x="210681" y="131964"/>
                  </a:moveTo>
                  <a:lnTo>
                    <a:pt x="210681" y="115774"/>
                  </a:lnTo>
                  <a:lnTo>
                    <a:pt x="224816" y="115774"/>
                  </a:lnTo>
                  <a:cubicBezTo>
                    <a:pt x="231635" y="115774"/>
                    <a:pt x="236252" y="109005"/>
                    <a:pt x="233695" y="102864"/>
                  </a:cubicBezTo>
                  <a:lnTo>
                    <a:pt x="220270" y="70204"/>
                  </a:lnTo>
                  <a:lnTo>
                    <a:pt x="220270" y="18842"/>
                  </a:lnTo>
                  <a:cubicBezTo>
                    <a:pt x="220270" y="8444"/>
                    <a:pt x="211675" y="0"/>
                    <a:pt x="201091" y="0"/>
                  </a:cubicBezTo>
                  <a:lnTo>
                    <a:pt x="19179" y="0"/>
                  </a:lnTo>
                  <a:cubicBezTo>
                    <a:pt x="8595" y="0"/>
                    <a:pt x="0" y="8444"/>
                    <a:pt x="0" y="18842"/>
                  </a:cubicBezTo>
                  <a:lnTo>
                    <a:pt x="0" y="212846"/>
                  </a:lnTo>
                  <a:lnTo>
                    <a:pt x="43543" y="179488"/>
                  </a:lnTo>
                  <a:lnTo>
                    <a:pt x="192283" y="179488"/>
                  </a:lnTo>
                  <a:cubicBezTo>
                    <a:pt x="203009" y="179488"/>
                    <a:pt x="210894" y="170556"/>
                    <a:pt x="210681" y="160018"/>
                  </a:cubicBezTo>
                  <a:lnTo>
                    <a:pt x="210681" y="154505"/>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17" name="Google Shape;617;p10"/>
          <p:cNvGrpSpPr/>
          <p:nvPr/>
        </p:nvGrpSpPr>
        <p:grpSpPr>
          <a:xfrm>
            <a:off x="6297047" y="4539749"/>
            <a:ext cx="296430" cy="325398"/>
            <a:chOff x="4362504" y="3177511"/>
            <a:chExt cx="420591" cy="461691"/>
          </a:xfrm>
        </p:grpSpPr>
        <p:grpSp>
          <p:nvGrpSpPr>
            <p:cNvPr id="618" name="Google Shape;618;p10"/>
            <p:cNvGrpSpPr/>
            <p:nvPr/>
          </p:nvGrpSpPr>
          <p:grpSpPr>
            <a:xfrm>
              <a:off x="4429861" y="3244655"/>
              <a:ext cx="286007" cy="394547"/>
              <a:chOff x="4429861" y="3244655"/>
              <a:chExt cx="286007" cy="394547"/>
            </a:xfrm>
          </p:grpSpPr>
          <p:sp>
            <p:nvSpPr>
              <p:cNvPr id="619" name="Google Shape;619;p10"/>
              <p:cNvSpPr/>
              <p:nvPr/>
            </p:nvSpPr>
            <p:spPr>
              <a:xfrm>
                <a:off x="4539234" y="3597209"/>
                <a:ext cx="67226" cy="41993"/>
              </a:xfrm>
              <a:custGeom>
                <a:rect b="b" l="l" r="r" t="t"/>
                <a:pathLst>
                  <a:path extrusionOk="0" h="41993" w="67226">
                    <a:moveTo>
                      <a:pt x="0" y="0"/>
                    </a:moveTo>
                    <a:lnTo>
                      <a:pt x="0" y="8380"/>
                    </a:lnTo>
                    <a:cubicBezTo>
                      <a:pt x="0" y="26928"/>
                      <a:pt x="15065" y="41993"/>
                      <a:pt x="33613" y="41993"/>
                    </a:cubicBezTo>
                    <a:cubicBezTo>
                      <a:pt x="52162" y="41993"/>
                      <a:pt x="67227" y="26928"/>
                      <a:pt x="67227" y="8380"/>
                    </a:cubicBezTo>
                    <a:lnTo>
                      <a:pt x="67227"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0" name="Google Shape;620;p10"/>
              <p:cNvSpPr/>
              <p:nvPr/>
            </p:nvSpPr>
            <p:spPr>
              <a:xfrm>
                <a:off x="4429861" y="3244655"/>
                <a:ext cx="286007" cy="344973"/>
              </a:xfrm>
              <a:custGeom>
                <a:rect b="b" l="l" r="r" t="t"/>
                <a:pathLst>
                  <a:path extrusionOk="0" h="344973" w="286007">
                    <a:moveTo>
                      <a:pt x="134606" y="344973"/>
                    </a:moveTo>
                    <a:lnTo>
                      <a:pt x="210306" y="344973"/>
                    </a:lnTo>
                    <a:lnTo>
                      <a:pt x="210306" y="295824"/>
                    </a:lnTo>
                    <a:cubicBezTo>
                      <a:pt x="210306" y="280289"/>
                      <a:pt x="217839" y="265883"/>
                      <a:pt x="230173" y="256373"/>
                    </a:cubicBezTo>
                    <a:cubicBezTo>
                      <a:pt x="264163" y="230198"/>
                      <a:pt x="286007" y="189241"/>
                      <a:pt x="286007" y="143010"/>
                    </a:cubicBezTo>
                    <a:cubicBezTo>
                      <a:pt x="286007" y="58647"/>
                      <a:pt x="212849" y="-8768"/>
                      <a:pt x="126508" y="930"/>
                    </a:cubicBezTo>
                    <a:cubicBezTo>
                      <a:pt x="61635" y="8180"/>
                      <a:pt x="9003" y="60154"/>
                      <a:pt x="1094" y="125027"/>
                    </a:cubicBezTo>
                    <a:cubicBezTo>
                      <a:pt x="-5403" y="178507"/>
                      <a:pt x="17571" y="226997"/>
                      <a:pt x="56080" y="256467"/>
                    </a:cubicBezTo>
                    <a:cubicBezTo>
                      <a:pt x="68320" y="265883"/>
                      <a:pt x="75759" y="280289"/>
                      <a:pt x="75759" y="295730"/>
                    </a:cubicBezTo>
                    <a:lnTo>
                      <a:pt x="75759" y="344879"/>
                    </a:lnTo>
                    <a:lnTo>
                      <a:pt x="100992" y="34487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1" name="Google Shape;621;p10"/>
              <p:cNvSpPr/>
              <p:nvPr/>
            </p:nvSpPr>
            <p:spPr>
              <a:xfrm>
                <a:off x="4505526" y="3547635"/>
                <a:ext cx="134641" cy="9415"/>
              </a:xfrm>
              <a:custGeom>
                <a:rect b="b" l="l" r="r" t="t"/>
                <a:pathLst>
                  <a:path extrusionOk="0" h="9415" w="134641">
                    <a:moveTo>
                      <a:pt x="134642" y="0"/>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2" name="Google Shape;622;p10"/>
            <p:cNvGrpSpPr/>
            <p:nvPr/>
          </p:nvGrpSpPr>
          <p:grpSpPr>
            <a:xfrm>
              <a:off x="4362504" y="3177511"/>
              <a:ext cx="420591" cy="358919"/>
              <a:chOff x="4362504" y="3177511"/>
              <a:chExt cx="420591" cy="358919"/>
            </a:xfrm>
          </p:grpSpPr>
          <p:grpSp>
            <p:nvGrpSpPr>
              <p:cNvPr id="623" name="Google Shape;623;p10"/>
              <p:cNvGrpSpPr/>
              <p:nvPr/>
            </p:nvGrpSpPr>
            <p:grpSpPr>
              <a:xfrm>
                <a:off x="4362504" y="3387760"/>
                <a:ext cx="420591" cy="9415"/>
                <a:chOff x="4362504" y="3387760"/>
                <a:chExt cx="420591" cy="9415"/>
              </a:xfrm>
            </p:grpSpPr>
            <p:sp>
              <p:nvSpPr>
                <p:cNvPr id="624" name="Google Shape;624;p10"/>
                <p:cNvSpPr/>
                <p:nvPr/>
              </p:nvSpPr>
              <p:spPr>
                <a:xfrm>
                  <a:off x="4749482" y="3387760"/>
                  <a:ext cx="33613" cy="9415"/>
                </a:xfrm>
                <a:custGeom>
                  <a:rect b="b" l="l" r="r" t="t"/>
                  <a:pathLst>
                    <a:path extrusionOk="0" h="9415" w="33613">
                      <a:moveTo>
                        <a:pt x="0" y="0"/>
                      </a:moveTo>
                      <a:lnTo>
                        <a:pt x="33613"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5" name="Google Shape;625;p10"/>
                <p:cNvSpPr/>
                <p:nvPr/>
              </p:nvSpPr>
              <p:spPr>
                <a:xfrm>
                  <a:off x="4362504" y="3387760"/>
                  <a:ext cx="33707" cy="9415"/>
                </a:xfrm>
                <a:custGeom>
                  <a:rect b="b" l="l" r="r" t="t"/>
                  <a:pathLst>
                    <a:path extrusionOk="0" h="9415" w="33707">
                      <a:moveTo>
                        <a:pt x="0" y="0"/>
                      </a:moveTo>
                      <a:lnTo>
                        <a:pt x="33708"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6" name="Google Shape;626;p10"/>
              <p:cNvGrpSpPr/>
              <p:nvPr/>
            </p:nvGrpSpPr>
            <p:grpSpPr>
              <a:xfrm>
                <a:off x="4424176" y="3239089"/>
                <a:ext cx="297342" cy="297341"/>
                <a:chOff x="4424176" y="3239089"/>
                <a:chExt cx="297342" cy="297341"/>
              </a:xfrm>
            </p:grpSpPr>
            <p:sp>
              <p:nvSpPr>
                <p:cNvPr id="627" name="Google Shape;627;p10"/>
                <p:cNvSpPr/>
                <p:nvPr/>
              </p:nvSpPr>
              <p:spPr>
                <a:xfrm>
                  <a:off x="4697697" y="3512703"/>
                  <a:ext cx="23821" cy="23727"/>
                </a:xfrm>
                <a:custGeom>
                  <a:rect b="b" l="l" r="r" t="t"/>
                  <a:pathLst>
                    <a:path extrusionOk="0" h="23727" w="23821">
                      <a:moveTo>
                        <a:pt x="0" y="0"/>
                      </a:moveTo>
                      <a:lnTo>
                        <a:pt x="23821" y="23727"/>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28" name="Google Shape;628;p10"/>
                <p:cNvSpPr/>
                <p:nvPr/>
              </p:nvSpPr>
              <p:spPr>
                <a:xfrm>
                  <a:off x="4424176" y="3239089"/>
                  <a:ext cx="23727" cy="23821"/>
                </a:xfrm>
                <a:custGeom>
                  <a:rect b="b" l="l" r="r" t="t"/>
                  <a:pathLst>
                    <a:path extrusionOk="0" h="23821" w="23727">
                      <a:moveTo>
                        <a:pt x="0" y="0"/>
                      </a:moveTo>
                      <a:lnTo>
                        <a:pt x="23727" y="23821"/>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29" name="Google Shape;629;p10"/>
              <p:cNvGrpSpPr/>
              <p:nvPr/>
            </p:nvGrpSpPr>
            <p:grpSpPr>
              <a:xfrm>
                <a:off x="4424176" y="3239089"/>
                <a:ext cx="297342" cy="297341"/>
                <a:chOff x="4424176" y="3239089"/>
                <a:chExt cx="297342" cy="297341"/>
              </a:xfrm>
            </p:grpSpPr>
            <p:sp>
              <p:nvSpPr>
                <p:cNvPr id="630" name="Google Shape;630;p10"/>
                <p:cNvSpPr/>
                <p:nvPr/>
              </p:nvSpPr>
              <p:spPr>
                <a:xfrm>
                  <a:off x="4697697" y="3239089"/>
                  <a:ext cx="23821" cy="23821"/>
                </a:xfrm>
                <a:custGeom>
                  <a:rect b="b" l="l" r="r" t="t"/>
                  <a:pathLst>
                    <a:path extrusionOk="0" h="23821" w="23821">
                      <a:moveTo>
                        <a:pt x="0" y="23821"/>
                      </a:moveTo>
                      <a:lnTo>
                        <a:pt x="23821"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1" name="Google Shape;631;p10"/>
                <p:cNvSpPr/>
                <p:nvPr/>
              </p:nvSpPr>
              <p:spPr>
                <a:xfrm>
                  <a:off x="4424176" y="3512703"/>
                  <a:ext cx="23727" cy="23727"/>
                </a:xfrm>
                <a:custGeom>
                  <a:rect b="b" l="l" r="r" t="t"/>
                  <a:pathLst>
                    <a:path extrusionOk="0" h="23727" w="23727">
                      <a:moveTo>
                        <a:pt x="0" y="23727"/>
                      </a:moveTo>
                      <a:lnTo>
                        <a:pt x="23727"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32" name="Google Shape;632;p10"/>
              <p:cNvSpPr/>
              <p:nvPr/>
            </p:nvSpPr>
            <p:spPr>
              <a:xfrm>
                <a:off x="4572847" y="3177511"/>
                <a:ext cx="9415" cy="33613"/>
              </a:xfrm>
              <a:custGeom>
                <a:rect b="b" l="l" r="r" t="t"/>
                <a:pathLst>
                  <a:path extrusionOk="0" h="33613" w="9415">
                    <a:moveTo>
                      <a:pt x="0" y="33613"/>
                    </a:moveTo>
                    <a:lnTo>
                      <a:pt x="0" y="0"/>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633" name="Google Shape;633;p10"/>
            <p:cNvGrpSpPr/>
            <p:nvPr/>
          </p:nvGrpSpPr>
          <p:grpSpPr>
            <a:xfrm>
              <a:off x="4497146" y="3379380"/>
              <a:ext cx="151401" cy="168255"/>
              <a:chOff x="4497146" y="3379380"/>
              <a:chExt cx="151401" cy="168255"/>
            </a:xfrm>
          </p:grpSpPr>
          <p:sp>
            <p:nvSpPr>
              <p:cNvPr id="634" name="Google Shape;634;p10"/>
              <p:cNvSpPr/>
              <p:nvPr/>
            </p:nvSpPr>
            <p:spPr>
              <a:xfrm>
                <a:off x="4497146" y="3379380"/>
                <a:ext cx="50467" cy="50467"/>
              </a:xfrm>
              <a:custGeom>
                <a:rect b="b" l="l" r="r" t="t"/>
                <a:pathLst>
                  <a:path extrusionOk="0" h="50467" w="50467">
                    <a:moveTo>
                      <a:pt x="25234" y="0"/>
                    </a:moveTo>
                    <a:lnTo>
                      <a:pt x="25234" y="0"/>
                    </a:lnTo>
                    <a:cubicBezTo>
                      <a:pt x="39169" y="0"/>
                      <a:pt x="50467" y="11299"/>
                      <a:pt x="50467" y="25234"/>
                    </a:cubicBezTo>
                    <a:lnTo>
                      <a:pt x="50467" y="50467"/>
                    </a:ln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5" name="Google Shape;635;p10"/>
              <p:cNvSpPr/>
              <p:nvPr/>
            </p:nvSpPr>
            <p:spPr>
              <a:xfrm rot="10800000">
                <a:off x="4598080" y="3379380"/>
                <a:ext cx="50467" cy="50467"/>
              </a:xfrm>
              <a:custGeom>
                <a:rect b="b" l="l" r="r" t="t"/>
                <a:pathLst>
                  <a:path extrusionOk="0" h="50467" w="50467">
                    <a:moveTo>
                      <a:pt x="25234" y="0"/>
                    </a:moveTo>
                    <a:lnTo>
                      <a:pt x="50467" y="0"/>
                    </a:lnTo>
                    <a:lnTo>
                      <a:pt x="50467" y="25234"/>
                    </a:lnTo>
                    <a:cubicBezTo>
                      <a:pt x="50467" y="39169"/>
                      <a:pt x="39169" y="50467"/>
                      <a:pt x="25234" y="50467"/>
                    </a:cubicBezTo>
                    <a:lnTo>
                      <a:pt x="25234" y="50467"/>
                    </a:lnTo>
                    <a:cubicBezTo>
                      <a:pt x="11299" y="50467"/>
                      <a:pt x="0" y="39169"/>
                      <a:pt x="0" y="25234"/>
                    </a:cubicBezTo>
                    <a:lnTo>
                      <a:pt x="0" y="25234"/>
                    </a:lnTo>
                    <a:cubicBezTo>
                      <a:pt x="0" y="11299"/>
                      <a:pt x="11299" y="0"/>
                      <a:pt x="25234"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36" name="Google Shape;636;p10"/>
              <p:cNvSpPr/>
              <p:nvPr/>
            </p:nvSpPr>
            <p:spPr>
              <a:xfrm>
                <a:off x="4547613" y="3429847"/>
                <a:ext cx="50467" cy="117788"/>
              </a:xfrm>
              <a:custGeom>
                <a:rect b="b" l="l" r="r" t="t"/>
                <a:pathLst>
                  <a:path extrusionOk="0" h="117788" w="50467">
                    <a:moveTo>
                      <a:pt x="0" y="117788"/>
                    </a:moveTo>
                    <a:lnTo>
                      <a:pt x="0" y="0"/>
                    </a:lnTo>
                    <a:lnTo>
                      <a:pt x="50467" y="0"/>
                    </a:lnTo>
                    <a:lnTo>
                      <a:pt x="50467" y="117788"/>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637" name="Google Shape;637;p10"/>
          <p:cNvGrpSpPr/>
          <p:nvPr/>
        </p:nvGrpSpPr>
        <p:grpSpPr>
          <a:xfrm>
            <a:off x="3532038" y="5794042"/>
            <a:ext cx="265294" cy="325678"/>
            <a:chOff x="3532038" y="5801158"/>
            <a:chExt cx="265294" cy="325678"/>
          </a:xfrm>
        </p:grpSpPr>
        <p:grpSp>
          <p:nvGrpSpPr>
            <p:cNvPr id="638" name="Google Shape;638;p10"/>
            <p:cNvGrpSpPr/>
            <p:nvPr/>
          </p:nvGrpSpPr>
          <p:grpSpPr>
            <a:xfrm>
              <a:off x="3608928" y="5882879"/>
              <a:ext cx="111418" cy="149514"/>
              <a:chOff x="3608928" y="5882879"/>
              <a:chExt cx="111418" cy="149514"/>
            </a:xfrm>
          </p:grpSpPr>
          <p:sp>
            <p:nvSpPr>
              <p:cNvPr id="639" name="Google Shape;639;p10"/>
              <p:cNvSpPr/>
              <p:nvPr/>
            </p:nvSpPr>
            <p:spPr>
              <a:xfrm>
                <a:off x="3628424" y="5882879"/>
                <a:ext cx="72477" cy="59000"/>
              </a:xfrm>
              <a:custGeom>
                <a:rect b="b" l="l" r="r" t="t"/>
                <a:pathLst>
                  <a:path extrusionOk="0" h="59000" w="72477">
                    <a:moveTo>
                      <a:pt x="72478" y="59000"/>
                    </a:moveTo>
                    <a:lnTo>
                      <a:pt x="72478" y="31463"/>
                    </a:lnTo>
                    <a:cubicBezTo>
                      <a:pt x="72478" y="16462"/>
                      <a:pt x="63386" y="6897"/>
                      <a:pt x="51770" y="2668"/>
                    </a:cubicBezTo>
                    <a:cubicBezTo>
                      <a:pt x="46870" y="906"/>
                      <a:pt x="41567" y="0"/>
                      <a:pt x="36264" y="0"/>
                    </a:cubicBezTo>
                    <a:cubicBezTo>
                      <a:pt x="30961" y="0"/>
                      <a:pt x="25658" y="906"/>
                      <a:pt x="20758" y="2668"/>
                    </a:cubicBezTo>
                    <a:cubicBezTo>
                      <a:pt x="9091" y="6897"/>
                      <a:pt x="0" y="16512"/>
                      <a:pt x="0" y="31463"/>
                    </a:cubicBezTo>
                    <a:lnTo>
                      <a:pt x="0" y="5900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0" name="Google Shape;640;p10"/>
              <p:cNvSpPr/>
              <p:nvPr/>
            </p:nvSpPr>
            <p:spPr>
              <a:xfrm>
                <a:off x="3608928" y="5941879"/>
                <a:ext cx="111418" cy="90514"/>
              </a:xfrm>
              <a:custGeom>
                <a:rect b="b" l="l" r="r" t="t"/>
                <a:pathLst>
                  <a:path extrusionOk="0" h="90514" w="111418">
                    <a:moveTo>
                      <a:pt x="81973" y="0"/>
                    </a:moveTo>
                    <a:cubicBezTo>
                      <a:pt x="98235" y="0"/>
                      <a:pt x="111418" y="13140"/>
                      <a:pt x="111418" y="29349"/>
                    </a:cubicBezTo>
                    <a:lnTo>
                      <a:pt x="111418" y="61165"/>
                    </a:lnTo>
                    <a:cubicBezTo>
                      <a:pt x="111418" y="77374"/>
                      <a:pt x="98235" y="90514"/>
                      <a:pt x="81973" y="90514"/>
                    </a:cubicBezTo>
                    <a:lnTo>
                      <a:pt x="29446" y="90514"/>
                    </a:lnTo>
                    <a:cubicBezTo>
                      <a:pt x="13183" y="90514"/>
                      <a:pt x="0" y="77374"/>
                      <a:pt x="0" y="61165"/>
                    </a:cubicBezTo>
                    <a:lnTo>
                      <a:pt x="0" y="29349"/>
                    </a:lnTo>
                    <a:cubicBezTo>
                      <a:pt x="0" y="13140"/>
                      <a:pt x="13183" y="0"/>
                      <a:pt x="29446" y="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1" name="Google Shape;641;p10"/>
              <p:cNvSpPr/>
              <p:nvPr/>
            </p:nvSpPr>
            <p:spPr>
              <a:xfrm>
                <a:off x="3655698" y="5968560"/>
                <a:ext cx="17879" cy="17820"/>
              </a:xfrm>
              <a:custGeom>
                <a:rect b="b" l="l" r="r" t="t"/>
                <a:pathLst>
                  <a:path extrusionOk="0" h="17820" w="17879">
                    <a:moveTo>
                      <a:pt x="17879" y="8910"/>
                    </a:moveTo>
                    <a:cubicBezTo>
                      <a:pt x="17879" y="13832"/>
                      <a:pt x="13877" y="17821"/>
                      <a:pt x="8940" y="17821"/>
                    </a:cubicBezTo>
                    <a:cubicBezTo>
                      <a:pt x="4002" y="17821"/>
                      <a:pt x="0" y="13832"/>
                      <a:pt x="0" y="8910"/>
                    </a:cubicBezTo>
                    <a:cubicBezTo>
                      <a:pt x="0" y="3989"/>
                      <a:pt x="4002" y="0"/>
                      <a:pt x="8940" y="0"/>
                    </a:cubicBezTo>
                    <a:cubicBezTo>
                      <a:pt x="13877" y="0"/>
                      <a:pt x="17879" y="3989"/>
                      <a:pt x="17879" y="8910"/>
                    </a:cubicBez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42" name="Google Shape;642;p10"/>
              <p:cNvSpPr/>
              <p:nvPr/>
            </p:nvSpPr>
            <p:spPr>
              <a:xfrm>
                <a:off x="3664638" y="5988848"/>
                <a:ext cx="5050" cy="21294"/>
              </a:xfrm>
              <a:custGeom>
                <a:rect b="b" l="l" r="r" t="t"/>
                <a:pathLst>
                  <a:path extrusionOk="0" h="21294" w="5050">
                    <a:moveTo>
                      <a:pt x="0" y="21294"/>
                    </a:move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43" name="Google Shape;643;p10"/>
            <p:cNvSpPr/>
            <p:nvPr/>
          </p:nvSpPr>
          <p:spPr>
            <a:xfrm>
              <a:off x="3532038" y="5801158"/>
              <a:ext cx="265294" cy="325678"/>
            </a:xfrm>
            <a:custGeom>
              <a:rect b="b" l="l" r="r" t="t"/>
              <a:pathLst>
                <a:path extrusionOk="0" h="380582" w="310019">
                  <a:moveTo>
                    <a:pt x="159054" y="380582"/>
                  </a:moveTo>
                  <a:lnTo>
                    <a:pt x="157236" y="379877"/>
                  </a:lnTo>
                  <a:cubicBezTo>
                    <a:pt x="94152" y="355965"/>
                    <a:pt x="45312" y="313527"/>
                    <a:pt x="23240" y="263488"/>
                  </a:cubicBezTo>
                  <a:cubicBezTo>
                    <a:pt x="10210" y="233887"/>
                    <a:pt x="2533" y="192204"/>
                    <a:pt x="512" y="139547"/>
                  </a:cubicBezTo>
                  <a:cubicBezTo>
                    <a:pt x="-1003" y="100582"/>
                    <a:pt x="1320" y="69723"/>
                    <a:pt x="1371" y="69421"/>
                  </a:cubicBezTo>
                  <a:lnTo>
                    <a:pt x="1775" y="64236"/>
                  </a:lnTo>
                  <a:lnTo>
                    <a:pt x="6725" y="64236"/>
                  </a:lnTo>
                  <a:cubicBezTo>
                    <a:pt x="95667" y="64236"/>
                    <a:pt x="154357" y="4782"/>
                    <a:pt x="154963" y="4178"/>
                  </a:cubicBezTo>
                  <a:lnTo>
                    <a:pt x="159003" y="0"/>
                  </a:lnTo>
                  <a:lnTo>
                    <a:pt x="162791" y="4430"/>
                  </a:lnTo>
                  <a:cubicBezTo>
                    <a:pt x="162791" y="4430"/>
                    <a:pt x="175822" y="19583"/>
                    <a:pt x="199560" y="34383"/>
                  </a:cubicBezTo>
                  <a:cubicBezTo>
                    <a:pt x="221379" y="47975"/>
                    <a:pt x="257037" y="64185"/>
                    <a:pt x="303251" y="64185"/>
                  </a:cubicBezTo>
                  <a:lnTo>
                    <a:pt x="308251" y="64185"/>
                  </a:lnTo>
                  <a:lnTo>
                    <a:pt x="308655" y="69371"/>
                  </a:lnTo>
                  <a:cubicBezTo>
                    <a:pt x="308655" y="69673"/>
                    <a:pt x="311029" y="101035"/>
                    <a:pt x="309514" y="140453"/>
                  </a:cubicBezTo>
                  <a:cubicBezTo>
                    <a:pt x="307494" y="193714"/>
                    <a:pt x="299867" y="235749"/>
                    <a:pt x="286836" y="265350"/>
                  </a:cubicBezTo>
                  <a:cubicBezTo>
                    <a:pt x="263351" y="318561"/>
                    <a:pt x="220975" y="357073"/>
                    <a:pt x="160923" y="379827"/>
                  </a:cubicBezTo>
                  <a:lnTo>
                    <a:pt x="159104" y="380532"/>
                  </a:ln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44" name="Google Shape;644;p10"/>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9" name="Shape 649"/>
        <p:cNvGrpSpPr/>
        <p:nvPr/>
      </p:nvGrpSpPr>
      <p:grpSpPr>
        <a:xfrm>
          <a:off x="0" y="0"/>
          <a:ext cx="0" cy="0"/>
          <a:chOff x="0" y="0"/>
          <a:chExt cx="0" cy="0"/>
        </a:xfrm>
      </p:grpSpPr>
      <p:sp>
        <p:nvSpPr>
          <p:cNvPr id="650" name="Google Shape;650;p72"/>
          <p:cNvSpPr txBox="1"/>
          <p:nvPr>
            <p:ph type="title"/>
          </p:nvPr>
        </p:nvSpPr>
        <p:spPr>
          <a:xfrm>
            <a:off x="431799" y="900113"/>
            <a:ext cx="5032567" cy="499029"/>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获得申请人支持的标准 </a:t>
            </a:r>
            <a:endParaRPr/>
          </a:p>
        </p:txBody>
      </p:sp>
      <p:sp>
        <p:nvSpPr>
          <p:cNvPr id="651" name="Google Shape;651;p72"/>
          <p:cNvSpPr txBox="1"/>
          <p:nvPr/>
        </p:nvSpPr>
        <p:spPr>
          <a:xfrm>
            <a:off x="431801" y="2074914"/>
            <a:ext cx="2366263" cy="2433292"/>
          </a:xfrm>
          <a:prstGeom prst="rect">
            <a:avLst/>
          </a:prstGeom>
          <a:noFill/>
          <a:ln>
            <a:noFill/>
          </a:ln>
        </p:spPr>
        <p:txBody>
          <a:bodyPr anchorCtr="0" anchor="t" bIns="0" lIns="0" spcFirstLastPara="1" rIns="0" wrap="square" tIns="0">
            <a:noAutofit/>
          </a:bodyPr>
          <a:lstStyle/>
          <a:p>
            <a:pPr indent="0" lvl="0" marL="0" marR="0" rtl="0" algn="just">
              <a:lnSpc>
                <a:spcPct val="115000"/>
              </a:lnSpc>
              <a:spcBef>
                <a:spcPts val="0"/>
              </a:spcBef>
              <a:spcAft>
                <a:spcPts val="0"/>
              </a:spcAft>
              <a:buClr>
                <a:srgbClr val="000000"/>
              </a:buClr>
              <a:buSzPts val="2000"/>
              <a:buFont typeface="Arial"/>
              <a:buNone/>
            </a:pPr>
            <a:r>
              <a:rPr b="0" i="0" lang="en-US" sz="2000" u="none" cap="none" strike="noStrike">
                <a:solidFill>
                  <a:srgbClr val="0B3458"/>
                </a:solidFill>
                <a:latin typeface="Noto Sans"/>
                <a:ea typeface="Noto Sans"/>
                <a:cs typeface="Noto Sans"/>
                <a:sym typeface="Noto Sans"/>
              </a:rPr>
              <a:t>申请人必须从如下几个方面，证实其有资格获得申请人支持计划的援助：</a:t>
            </a:r>
            <a:endParaRPr/>
          </a:p>
        </p:txBody>
      </p:sp>
      <p:sp>
        <p:nvSpPr>
          <p:cNvPr id="652" name="Google Shape;652;p72"/>
          <p:cNvSpPr/>
          <p:nvPr/>
        </p:nvSpPr>
        <p:spPr>
          <a:xfrm>
            <a:off x="3997842" y="3647163"/>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chemeClr val="lt1"/>
                </a:solidFill>
                <a:latin typeface="Noto Sans"/>
                <a:ea typeface="Noto Sans"/>
                <a:cs typeface="Noto Sans"/>
                <a:sym typeface="Noto Sans"/>
              </a:rPr>
              <a:t>资金需求</a:t>
            </a:r>
            <a:endParaRPr/>
          </a:p>
        </p:txBody>
      </p:sp>
      <p:sp>
        <p:nvSpPr>
          <p:cNvPr id="653" name="Google Shape;653;p72"/>
          <p:cNvSpPr/>
          <p:nvPr/>
        </p:nvSpPr>
        <p:spPr>
          <a:xfrm>
            <a:off x="3997842" y="4443047"/>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chemeClr val="lt1"/>
                </a:solidFill>
                <a:latin typeface="Noto Sans"/>
                <a:ea typeface="Noto Sans"/>
                <a:cs typeface="Noto Sans"/>
                <a:sym typeface="Noto Sans"/>
              </a:rPr>
              <a:t>财务可行性</a:t>
            </a:r>
            <a:endParaRPr/>
          </a:p>
        </p:txBody>
      </p:sp>
      <p:sp>
        <p:nvSpPr>
          <p:cNvPr id="654" name="Google Shape;654;p72"/>
          <p:cNvSpPr/>
          <p:nvPr/>
        </p:nvSpPr>
        <p:spPr>
          <a:xfrm>
            <a:off x="3997842" y="2055406"/>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chemeClr val="lt1"/>
                </a:solidFill>
                <a:latin typeface="Noto Sans"/>
                <a:ea typeface="Noto Sans"/>
                <a:cs typeface="Noto Sans"/>
                <a:sym typeface="Noto Sans"/>
              </a:rPr>
              <a:t>常规企业尽职调查</a:t>
            </a:r>
            <a:endParaRPr/>
          </a:p>
        </p:txBody>
      </p:sp>
      <p:sp>
        <p:nvSpPr>
          <p:cNvPr id="655" name="Google Shape;655;p72"/>
          <p:cNvSpPr/>
          <p:nvPr/>
        </p:nvSpPr>
        <p:spPr>
          <a:xfrm>
            <a:off x="3997842" y="2851290"/>
            <a:ext cx="5146200" cy="636300"/>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chemeClr val="lt1"/>
                </a:solidFill>
                <a:latin typeface="Noto Sans"/>
                <a:ea typeface="Noto Sans"/>
                <a:cs typeface="Noto Sans"/>
                <a:sym typeface="Noto Sans"/>
              </a:rPr>
              <a:t>公共责任尽职调查</a:t>
            </a:r>
            <a:endParaRPr/>
          </a:p>
        </p:txBody>
      </p:sp>
      <p:sp>
        <p:nvSpPr>
          <p:cNvPr id="656" name="Google Shape;656;p72"/>
          <p:cNvSpPr/>
          <p:nvPr/>
        </p:nvSpPr>
        <p:spPr>
          <a:xfrm>
            <a:off x="3997842" y="5260005"/>
            <a:ext cx="5146158" cy="636389"/>
          </a:xfrm>
          <a:prstGeom prst="rect">
            <a:avLst/>
          </a:prstGeom>
          <a:solidFill>
            <a:srgbClr val="0B3458"/>
          </a:solidFill>
          <a:ln>
            <a:noFill/>
          </a:ln>
        </p:spPr>
        <p:txBody>
          <a:bodyPr anchorCtr="0" anchor="ctr" bIns="0" lIns="36000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chemeClr val="lt1"/>
                </a:solidFill>
                <a:latin typeface="Noto Sans"/>
                <a:ea typeface="Noto Sans"/>
                <a:cs typeface="Noto Sans"/>
                <a:sym typeface="Noto Sans"/>
              </a:rPr>
              <a:t>合格实体身份</a:t>
            </a:r>
            <a:endParaRPr/>
          </a:p>
        </p:txBody>
      </p:sp>
      <p:sp>
        <p:nvSpPr>
          <p:cNvPr id="657" name="Google Shape;657;p72"/>
          <p:cNvSpPr/>
          <p:nvPr/>
        </p:nvSpPr>
        <p:spPr>
          <a:xfrm>
            <a:off x="3830381" y="380022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58" name="Google Shape;658;p72"/>
          <p:cNvPicPr preferRelativeResize="0"/>
          <p:nvPr/>
        </p:nvPicPr>
        <p:blipFill rotWithShape="1">
          <a:blip r:embed="rId3">
            <a:alphaModFix/>
          </a:blip>
          <a:srcRect b="0" l="0" r="0" t="0"/>
          <a:stretch/>
        </p:blipFill>
        <p:spPr>
          <a:xfrm>
            <a:off x="3923994" y="3917089"/>
            <a:ext cx="147696" cy="101276"/>
          </a:xfrm>
          <a:prstGeom prst="rect">
            <a:avLst/>
          </a:prstGeom>
          <a:noFill/>
          <a:ln>
            <a:noFill/>
          </a:ln>
        </p:spPr>
      </p:pic>
      <p:sp>
        <p:nvSpPr>
          <p:cNvPr id="659" name="Google Shape;659;p72"/>
          <p:cNvSpPr/>
          <p:nvPr/>
        </p:nvSpPr>
        <p:spPr>
          <a:xfrm>
            <a:off x="3830381" y="4592274"/>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0" name="Google Shape;660;p72"/>
          <p:cNvPicPr preferRelativeResize="0"/>
          <p:nvPr/>
        </p:nvPicPr>
        <p:blipFill rotWithShape="1">
          <a:blip r:embed="rId3">
            <a:alphaModFix/>
          </a:blip>
          <a:srcRect b="0" l="0" r="0" t="0"/>
          <a:stretch/>
        </p:blipFill>
        <p:spPr>
          <a:xfrm>
            <a:off x="3923994" y="4709139"/>
            <a:ext cx="147696" cy="101276"/>
          </a:xfrm>
          <a:prstGeom prst="rect">
            <a:avLst/>
          </a:prstGeom>
          <a:noFill/>
          <a:ln>
            <a:noFill/>
          </a:ln>
        </p:spPr>
      </p:pic>
      <p:sp>
        <p:nvSpPr>
          <p:cNvPr id="661" name="Google Shape;661;p72"/>
          <p:cNvSpPr/>
          <p:nvPr/>
        </p:nvSpPr>
        <p:spPr>
          <a:xfrm>
            <a:off x="3830381" y="2213679"/>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2" name="Google Shape;662;p72"/>
          <p:cNvPicPr preferRelativeResize="0"/>
          <p:nvPr/>
        </p:nvPicPr>
        <p:blipFill rotWithShape="1">
          <a:blip r:embed="rId3">
            <a:alphaModFix/>
          </a:blip>
          <a:srcRect b="0" l="0" r="0" t="0"/>
          <a:stretch/>
        </p:blipFill>
        <p:spPr>
          <a:xfrm>
            <a:off x="3923994" y="2330544"/>
            <a:ext cx="147696" cy="101276"/>
          </a:xfrm>
          <a:prstGeom prst="rect">
            <a:avLst/>
          </a:prstGeom>
          <a:noFill/>
          <a:ln>
            <a:noFill/>
          </a:ln>
        </p:spPr>
      </p:pic>
      <p:sp>
        <p:nvSpPr>
          <p:cNvPr id="663" name="Google Shape;663;p72"/>
          <p:cNvSpPr/>
          <p:nvPr/>
        </p:nvSpPr>
        <p:spPr>
          <a:xfrm>
            <a:off x="3830381" y="3002510"/>
            <a:ext cx="334800" cy="3348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4" name="Google Shape;664;p72"/>
          <p:cNvPicPr preferRelativeResize="0"/>
          <p:nvPr/>
        </p:nvPicPr>
        <p:blipFill rotWithShape="1">
          <a:blip r:embed="rId3">
            <a:alphaModFix/>
          </a:blip>
          <a:srcRect b="0" l="0" r="0" t="0"/>
          <a:stretch/>
        </p:blipFill>
        <p:spPr>
          <a:xfrm>
            <a:off x="3923994" y="3119375"/>
            <a:ext cx="147696" cy="101276"/>
          </a:xfrm>
          <a:prstGeom prst="rect">
            <a:avLst/>
          </a:prstGeom>
          <a:noFill/>
          <a:ln>
            <a:noFill/>
          </a:ln>
        </p:spPr>
      </p:pic>
      <p:sp>
        <p:nvSpPr>
          <p:cNvPr id="665" name="Google Shape;665;p72"/>
          <p:cNvSpPr/>
          <p:nvPr/>
        </p:nvSpPr>
        <p:spPr>
          <a:xfrm>
            <a:off x="3830381" y="5412275"/>
            <a:ext cx="334922" cy="334922"/>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666" name="Google Shape;666;p72"/>
          <p:cNvPicPr preferRelativeResize="0"/>
          <p:nvPr/>
        </p:nvPicPr>
        <p:blipFill rotWithShape="1">
          <a:blip r:embed="rId3">
            <a:alphaModFix/>
          </a:blip>
          <a:srcRect b="0" l="0" r="0" t="0"/>
          <a:stretch/>
        </p:blipFill>
        <p:spPr>
          <a:xfrm>
            <a:off x="3923994" y="5529140"/>
            <a:ext cx="147696" cy="101276"/>
          </a:xfrm>
          <a:prstGeom prst="rect">
            <a:avLst/>
          </a:prstGeom>
          <a:noFill/>
          <a:ln>
            <a:noFill/>
          </a:ln>
        </p:spPr>
      </p:pic>
      <p:sp>
        <p:nvSpPr>
          <p:cNvPr id="667" name="Google Shape;667;p72"/>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2" name="Shape 672"/>
        <p:cNvGrpSpPr/>
        <p:nvPr/>
      </p:nvGrpSpPr>
      <p:grpSpPr>
        <a:xfrm>
          <a:off x="0" y="0"/>
          <a:ext cx="0" cy="0"/>
          <a:chOff x="0" y="0"/>
          <a:chExt cx="0" cy="0"/>
        </a:xfrm>
      </p:grpSpPr>
      <p:sp>
        <p:nvSpPr>
          <p:cNvPr id="673" name="Google Shape;673;p73"/>
          <p:cNvSpPr/>
          <p:nvPr/>
        </p:nvSpPr>
        <p:spPr>
          <a:xfrm>
            <a:off x="2614542" y="3585389"/>
            <a:ext cx="2052000" cy="1674585"/>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国际政府间组织</a:t>
            </a:r>
            <a:endParaRPr/>
          </a:p>
        </p:txBody>
      </p:sp>
      <p:sp>
        <p:nvSpPr>
          <p:cNvPr id="674" name="Google Shape;674;p73"/>
          <p:cNvSpPr/>
          <p:nvPr/>
        </p:nvSpPr>
        <p:spPr>
          <a:xfrm>
            <a:off x="463625" y="3585390"/>
            <a:ext cx="2052000" cy="1674585"/>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非营利、非政府和慈善组织</a:t>
            </a:r>
            <a:endParaRPr/>
          </a:p>
        </p:txBody>
      </p:sp>
      <p:sp>
        <p:nvSpPr>
          <p:cNvPr id="675" name="Google Shape;675;p73"/>
          <p:cNvSpPr/>
          <p:nvPr/>
        </p:nvSpPr>
        <p:spPr>
          <a:xfrm>
            <a:off x="4765459" y="3585390"/>
            <a:ext cx="1908000" cy="1674585"/>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原住民/部落人民组织</a:t>
            </a:r>
            <a:endParaRPr/>
          </a:p>
        </p:txBody>
      </p:sp>
      <p:sp>
        <p:nvSpPr>
          <p:cNvPr id="676" name="Google Shape;676;p73"/>
          <p:cNvSpPr/>
          <p:nvPr/>
        </p:nvSpPr>
        <p:spPr>
          <a:xfrm>
            <a:off x="6772375" y="3585390"/>
            <a:ext cx="1908000" cy="1674585"/>
          </a:xfrm>
          <a:prstGeom prst="rect">
            <a:avLst/>
          </a:prstGeom>
          <a:solidFill>
            <a:schemeClr val="lt1"/>
          </a:solidFill>
          <a:ln>
            <a:noFill/>
          </a:ln>
        </p:spPr>
        <p:txBody>
          <a:bodyPr anchorCtr="0" anchor="t" bIns="180000" lIns="216000" spcFirstLastPara="1" rIns="144000" wrap="square" tIns="324000">
            <a:no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属于社会企业</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或在欠发达经</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济体内运营的</a:t>
            </a:r>
            <a:br>
              <a:rPr b="0" i="0" lang="en-US" sz="1600" u="none" cap="none" strike="noStrike">
                <a:solidFill>
                  <a:srgbClr val="0B3458"/>
                </a:solidFill>
                <a:latin typeface="Arial"/>
                <a:ea typeface="Arial"/>
                <a:cs typeface="Arial"/>
                <a:sym typeface="Arial"/>
              </a:rPr>
            </a:br>
            <a:r>
              <a:rPr b="0" i="0" lang="en-US" sz="1600" u="none" cap="none" strike="noStrike">
                <a:solidFill>
                  <a:srgbClr val="0B3458"/>
                </a:solidFill>
                <a:latin typeface="Arial"/>
                <a:ea typeface="Arial"/>
                <a:cs typeface="Arial"/>
                <a:sym typeface="Arial"/>
              </a:rPr>
              <a:t>小微企业</a:t>
            </a:r>
            <a:endParaRPr/>
          </a:p>
        </p:txBody>
      </p:sp>
      <p:sp>
        <p:nvSpPr>
          <p:cNvPr id="677" name="Google Shape;677;p73"/>
          <p:cNvSpPr txBox="1"/>
          <p:nvPr>
            <p:ph type="title"/>
          </p:nvPr>
        </p:nvSpPr>
        <p:spPr>
          <a:xfrm>
            <a:off x="431799" y="900113"/>
            <a:ext cx="5032567" cy="499029"/>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申请人支持计划</a:t>
            </a:r>
            <a:endParaRPr/>
          </a:p>
        </p:txBody>
      </p:sp>
      <p:sp>
        <p:nvSpPr>
          <p:cNvPr id="678" name="Google Shape;678;p73"/>
          <p:cNvSpPr txBox="1"/>
          <p:nvPr/>
        </p:nvSpPr>
        <p:spPr>
          <a:xfrm>
            <a:off x="431800" y="1734672"/>
            <a:ext cx="8248575" cy="1366338"/>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0" i="0" lang="en-US" sz="2000" u="none" cap="none" strike="noStrike">
                <a:solidFill>
                  <a:srgbClr val="0B3458"/>
                </a:solidFill>
                <a:latin typeface="Arial"/>
                <a:ea typeface="Arial"/>
                <a:cs typeface="Arial"/>
                <a:sym typeface="Arial"/>
              </a:rPr>
              <a:t>申请 gTLD 费用高昂，许多人可能无力承担。申请人支持计划使那些因财务和其他资源限制而无法申请新 gTLD 的实体能够更容易申请。</a:t>
            </a:r>
            <a:endParaRPr/>
          </a:p>
        </p:txBody>
      </p:sp>
      <p:sp>
        <p:nvSpPr>
          <p:cNvPr id="679" name="Google Shape;679;p73"/>
          <p:cNvSpPr txBox="1"/>
          <p:nvPr/>
        </p:nvSpPr>
        <p:spPr>
          <a:xfrm>
            <a:off x="431799" y="2693953"/>
            <a:ext cx="7108687" cy="394763"/>
          </a:xfrm>
          <a:prstGeom prst="rect">
            <a:avLst/>
          </a:prstGeom>
          <a:noFill/>
          <a:ln>
            <a:noFill/>
          </a:ln>
        </p:spPr>
        <p:txBody>
          <a:bodyPr anchorCtr="0" anchor="t" bIns="0" lIns="0" spcFirstLastPara="1" rIns="0" wrap="square" tIns="0">
            <a:noAutofit/>
          </a:bodyPr>
          <a:lstStyle/>
          <a:p>
            <a:pPr indent="0" lvl="0" marL="0" marR="0" rtl="0" algn="l">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Noto Sans"/>
                <a:ea typeface="Noto Sans"/>
                <a:cs typeface="Noto Sans"/>
                <a:sym typeface="Noto Sans"/>
              </a:rPr>
              <a:t>候选人必须是以下类型的实体之一：</a:t>
            </a:r>
            <a:endParaRPr/>
          </a:p>
        </p:txBody>
      </p:sp>
      <p:cxnSp>
        <p:nvCxnSpPr>
          <p:cNvPr id="680" name="Google Shape;680;p73"/>
          <p:cNvCxnSpPr/>
          <p:nvPr/>
        </p:nvCxnSpPr>
        <p:spPr>
          <a:xfrm>
            <a:off x="463625" y="3584742"/>
            <a:ext cx="2052000" cy="0"/>
          </a:xfrm>
          <a:prstGeom prst="straightConnector1">
            <a:avLst/>
          </a:prstGeom>
          <a:noFill/>
          <a:ln cap="flat" cmpd="sng" w="15875">
            <a:solidFill>
              <a:srgbClr val="F1633E"/>
            </a:solidFill>
            <a:prstDash val="solid"/>
            <a:round/>
            <a:headEnd len="sm" w="sm" type="none"/>
            <a:tailEnd len="sm" w="sm" type="none"/>
          </a:ln>
        </p:spPr>
      </p:cxnSp>
      <p:cxnSp>
        <p:nvCxnSpPr>
          <p:cNvPr id="681" name="Google Shape;681;p73"/>
          <p:cNvCxnSpPr/>
          <p:nvPr/>
        </p:nvCxnSpPr>
        <p:spPr>
          <a:xfrm>
            <a:off x="2619684" y="3584742"/>
            <a:ext cx="2046858" cy="0"/>
          </a:xfrm>
          <a:prstGeom prst="straightConnector1">
            <a:avLst/>
          </a:prstGeom>
          <a:noFill/>
          <a:ln cap="flat" cmpd="sng" w="15875">
            <a:solidFill>
              <a:srgbClr val="F1633E"/>
            </a:solidFill>
            <a:prstDash val="solid"/>
            <a:round/>
            <a:headEnd len="sm" w="sm" type="none"/>
            <a:tailEnd len="sm" w="sm" type="none"/>
          </a:ln>
        </p:spPr>
      </p:cxnSp>
      <p:cxnSp>
        <p:nvCxnSpPr>
          <p:cNvPr id="682" name="Google Shape;682;p73"/>
          <p:cNvCxnSpPr/>
          <p:nvPr/>
        </p:nvCxnSpPr>
        <p:spPr>
          <a:xfrm>
            <a:off x="4775743" y="3584742"/>
            <a:ext cx="1897716" cy="0"/>
          </a:xfrm>
          <a:prstGeom prst="straightConnector1">
            <a:avLst/>
          </a:prstGeom>
          <a:noFill/>
          <a:ln cap="flat" cmpd="sng" w="15875">
            <a:solidFill>
              <a:srgbClr val="F1633E"/>
            </a:solidFill>
            <a:prstDash val="solid"/>
            <a:round/>
            <a:headEnd len="sm" w="sm" type="none"/>
            <a:tailEnd len="sm" w="sm" type="none"/>
          </a:ln>
        </p:spPr>
      </p:cxnSp>
      <p:cxnSp>
        <p:nvCxnSpPr>
          <p:cNvPr id="683" name="Google Shape;683;p73"/>
          <p:cNvCxnSpPr/>
          <p:nvPr/>
        </p:nvCxnSpPr>
        <p:spPr>
          <a:xfrm flipH="1" rot="10800000">
            <a:off x="6773988" y="3584478"/>
            <a:ext cx="1906387" cy="264"/>
          </a:xfrm>
          <a:prstGeom prst="straightConnector1">
            <a:avLst/>
          </a:prstGeom>
          <a:noFill/>
          <a:ln cap="flat" cmpd="sng" w="15875">
            <a:solidFill>
              <a:srgbClr val="F1633E"/>
            </a:solidFill>
            <a:prstDash val="solid"/>
            <a:round/>
            <a:headEnd len="sm" w="sm" type="none"/>
            <a:tailEnd len="sm" w="sm" type="none"/>
          </a:ln>
        </p:spPr>
      </p:cxnSp>
      <p:sp>
        <p:nvSpPr>
          <p:cNvPr id="684" name="Google Shape;684;p73"/>
          <p:cNvSpPr/>
          <p:nvPr/>
        </p:nvSpPr>
        <p:spPr>
          <a:xfrm>
            <a:off x="4978476" y="3207598"/>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685" name="Google Shape;685;p73"/>
          <p:cNvGrpSpPr/>
          <p:nvPr/>
        </p:nvGrpSpPr>
        <p:grpSpPr>
          <a:xfrm>
            <a:off x="5135678" y="3387796"/>
            <a:ext cx="356882" cy="314301"/>
            <a:chOff x="5135678" y="3849353"/>
            <a:chExt cx="356882" cy="314301"/>
          </a:xfrm>
        </p:grpSpPr>
        <p:grpSp>
          <p:nvGrpSpPr>
            <p:cNvPr id="686" name="Google Shape;686;p73"/>
            <p:cNvGrpSpPr/>
            <p:nvPr/>
          </p:nvGrpSpPr>
          <p:grpSpPr>
            <a:xfrm>
              <a:off x="5135678" y="3849353"/>
              <a:ext cx="356882" cy="314301"/>
              <a:chOff x="5135678" y="3849353"/>
              <a:chExt cx="356882" cy="314301"/>
            </a:xfrm>
          </p:grpSpPr>
          <p:sp>
            <p:nvSpPr>
              <p:cNvPr id="687" name="Google Shape;687;p73"/>
              <p:cNvSpPr/>
              <p:nvPr/>
            </p:nvSpPr>
            <p:spPr>
              <a:xfrm>
                <a:off x="5135678" y="3922529"/>
                <a:ext cx="217227" cy="188581"/>
              </a:xfrm>
              <a:custGeom>
                <a:rect b="b" l="l" r="r" t="t"/>
                <a:pathLst>
                  <a:path extrusionOk="0" h="188581" w="217227">
                    <a:moveTo>
                      <a:pt x="201740" y="0"/>
                    </a:moveTo>
                    <a:lnTo>
                      <a:pt x="15487" y="0"/>
                    </a:lnTo>
                    <a:cubicBezTo>
                      <a:pt x="6928" y="0"/>
                      <a:pt x="0" y="7015"/>
                      <a:pt x="0" y="15681"/>
                    </a:cubicBezTo>
                    <a:lnTo>
                      <a:pt x="0" y="141401"/>
                    </a:lnTo>
                    <a:cubicBezTo>
                      <a:pt x="0" y="150067"/>
                      <a:pt x="6928" y="157082"/>
                      <a:pt x="15487" y="157082"/>
                    </a:cubicBezTo>
                    <a:lnTo>
                      <a:pt x="38718" y="157082"/>
                    </a:lnTo>
                    <a:lnTo>
                      <a:pt x="38718" y="188581"/>
                    </a:lnTo>
                    <a:lnTo>
                      <a:pt x="69828" y="157082"/>
                    </a:lnTo>
                    <a:lnTo>
                      <a:pt x="201740" y="157082"/>
                    </a:lnTo>
                    <a:cubicBezTo>
                      <a:pt x="210299" y="157082"/>
                      <a:pt x="217227" y="150067"/>
                      <a:pt x="217227" y="141401"/>
                    </a:cubicBezTo>
                    <a:lnTo>
                      <a:pt x="217227" y="15818"/>
                    </a:lnTo>
                    <a:cubicBezTo>
                      <a:pt x="217227" y="7153"/>
                      <a:pt x="210299" y="138"/>
                      <a:pt x="201740" y="138"/>
                    </a:cubicBezTo>
                    <a:close/>
                  </a:path>
                </a:pathLst>
              </a:custGeom>
              <a:noFill/>
              <a:ln cap="flat"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8" name="Google Shape;688;p73"/>
              <p:cNvSpPr/>
              <p:nvPr/>
            </p:nvSpPr>
            <p:spPr>
              <a:xfrm>
                <a:off x="5275333" y="3975073"/>
                <a:ext cx="217227" cy="188581"/>
              </a:xfrm>
              <a:custGeom>
                <a:rect b="b" l="l" r="r" t="t"/>
                <a:pathLst>
                  <a:path extrusionOk="0" h="188581" w="217227">
                    <a:moveTo>
                      <a:pt x="0" y="122970"/>
                    </a:moveTo>
                    <a:lnTo>
                      <a:pt x="0" y="141401"/>
                    </a:lnTo>
                    <a:cubicBezTo>
                      <a:pt x="0" y="150067"/>
                      <a:pt x="6928" y="157082"/>
                      <a:pt x="15487" y="157082"/>
                    </a:cubicBezTo>
                    <a:lnTo>
                      <a:pt x="147399" y="157082"/>
                    </a:lnTo>
                    <a:lnTo>
                      <a:pt x="178509" y="188581"/>
                    </a:lnTo>
                    <a:lnTo>
                      <a:pt x="178509" y="157082"/>
                    </a:lnTo>
                    <a:lnTo>
                      <a:pt x="201740" y="157082"/>
                    </a:lnTo>
                    <a:cubicBezTo>
                      <a:pt x="210299" y="157082"/>
                      <a:pt x="217227" y="150067"/>
                      <a:pt x="217227" y="141401"/>
                    </a:cubicBezTo>
                    <a:lnTo>
                      <a:pt x="217227" y="15681"/>
                    </a:lnTo>
                    <a:cubicBezTo>
                      <a:pt x="217227" y="7015"/>
                      <a:pt x="210299" y="0"/>
                      <a:pt x="201740" y="0"/>
                    </a:cubicBezTo>
                    <a:lnTo>
                      <a:pt x="100802" y="0"/>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89" name="Google Shape;689;p73"/>
              <p:cNvSpPr/>
              <p:nvPr/>
            </p:nvSpPr>
            <p:spPr>
              <a:xfrm>
                <a:off x="5213249" y="3849353"/>
                <a:ext cx="217227" cy="108114"/>
              </a:xfrm>
              <a:custGeom>
                <a:rect b="b" l="l" r="r" t="t"/>
                <a:pathLst>
                  <a:path extrusionOk="0" h="108114" w="217227">
                    <a:moveTo>
                      <a:pt x="0" y="55020"/>
                    </a:moveTo>
                    <a:lnTo>
                      <a:pt x="0" y="15681"/>
                    </a:lnTo>
                    <a:cubicBezTo>
                      <a:pt x="0" y="7015"/>
                      <a:pt x="6928" y="0"/>
                      <a:pt x="15487" y="0"/>
                    </a:cubicBezTo>
                    <a:lnTo>
                      <a:pt x="201740" y="0"/>
                    </a:lnTo>
                    <a:cubicBezTo>
                      <a:pt x="210299" y="0"/>
                      <a:pt x="217227" y="7015"/>
                      <a:pt x="217227" y="15681"/>
                    </a:cubicBezTo>
                    <a:lnTo>
                      <a:pt x="217227" y="108114"/>
                    </a:lnTo>
                  </a:path>
                </a:pathLst>
              </a:custGeom>
              <a:noFill/>
              <a:ln cap="flat"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90" name="Google Shape;690;p73"/>
            <p:cNvSpPr/>
            <p:nvPr/>
          </p:nvSpPr>
          <p:spPr>
            <a:xfrm>
              <a:off x="5199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1" name="Google Shape;691;p73"/>
            <p:cNvSpPr/>
            <p:nvPr/>
          </p:nvSpPr>
          <p:spPr>
            <a:xfrm>
              <a:off x="5235936"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2" name="Google Shape;692;p73"/>
            <p:cNvSpPr/>
            <p:nvPr/>
          </p:nvSpPr>
          <p:spPr>
            <a:xfrm>
              <a:off x="5271937" y="3996806"/>
              <a:ext cx="6520" cy="6602"/>
            </a:xfrm>
            <a:custGeom>
              <a:rect b="b" l="l" r="r" t="t"/>
              <a:pathLst>
                <a:path extrusionOk="0" h="6602" w="6520">
                  <a:moveTo>
                    <a:pt x="6521" y="3301"/>
                  </a:moveTo>
                  <a:cubicBezTo>
                    <a:pt x="6521" y="5124"/>
                    <a:pt x="5061" y="6602"/>
                    <a:pt x="3260" y="6602"/>
                  </a:cubicBezTo>
                  <a:cubicBezTo>
                    <a:pt x="1460" y="6602"/>
                    <a:pt x="0" y="5124"/>
                    <a:pt x="0" y="3301"/>
                  </a:cubicBezTo>
                  <a:cubicBezTo>
                    <a:pt x="0" y="1478"/>
                    <a:pt x="1460" y="0"/>
                    <a:pt x="3260" y="0"/>
                  </a:cubicBezTo>
                  <a:cubicBezTo>
                    <a:pt x="5061" y="0"/>
                    <a:pt x="6521" y="1478"/>
                    <a:pt x="6521" y="3301"/>
                  </a:cubicBezTo>
                  <a:close/>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93" name="Google Shape;693;p73"/>
          <p:cNvSpPr/>
          <p:nvPr/>
        </p:nvSpPr>
        <p:spPr>
          <a:xfrm>
            <a:off x="2822298" y="3207598"/>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694" name="Google Shape;694;p73"/>
          <p:cNvGrpSpPr/>
          <p:nvPr/>
        </p:nvGrpSpPr>
        <p:grpSpPr>
          <a:xfrm>
            <a:off x="2991485" y="3344455"/>
            <a:ext cx="333110" cy="333111"/>
            <a:chOff x="2991485" y="3806012"/>
            <a:chExt cx="333110" cy="333111"/>
          </a:xfrm>
        </p:grpSpPr>
        <p:grpSp>
          <p:nvGrpSpPr>
            <p:cNvPr id="695" name="Google Shape;695;p73"/>
            <p:cNvGrpSpPr/>
            <p:nvPr/>
          </p:nvGrpSpPr>
          <p:grpSpPr>
            <a:xfrm>
              <a:off x="2991485" y="4096159"/>
              <a:ext cx="333110" cy="42964"/>
              <a:chOff x="2991485" y="4096159"/>
              <a:chExt cx="333110" cy="42964"/>
            </a:xfrm>
          </p:grpSpPr>
          <p:sp>
            <p:nvSpPr>
              <p:cNvPr id="696" name="Google Shape;696;p73"/>
              <p:cNvSpPr/>
              <p:nvPr/>
            </p:nvSpPr>
            <p:spPr>
              <a:xfrm>
                <a:off x="3120439" y="4123004"/>
                <a:ext cx="204156" cy="16119"/>
              </a:xfrm>
              <a:custGeom>
                <a:rect b="b" l="l" r="r" t="t"/>
                <a:pathLst>
                  <a:path extrusionOk="0" h="16119" w="204156">
                    <a:moveTo>
                      <a:pt x="0" y="0"/>
                    </a:moveTo>
                    <a:lnTo>
                      <a:pt x="204157" y="0"/>
                    </a:lnTo>
                    <a:lnTo>
                      <a:pt x="204157" y="16119"/>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7" name="Google Shape;697;p73"/>
              <p:cNvSpPr/>
              <p:nvPr/>
            </p:nvSpPr>
            <p:spPr>
              <a:xfrm>
                <a:off x="2991485" y="4123004"/>
                <a:ext cx="59083" cy="16119"/>
              </a:xfrm>
              <a:custGeom>
                <a:rect b="b" l="l" r="r" t="t"/>
                <a:pathLst>
                  <a:path extrusionOk="0" h="16119" w="59083">
                    <a:moveTo>
                      <a:pt x="0" y="16119"/>
                    </a:moveTo>
                    <a:lnTo>
                      <a:pt x="0" y="0"/>
                    </a:lnTo>
                    <a:lnTo>
                      <a:pt x="59083"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698" name="Google Shape;698;p73"/>
              <p:cNvSpPr/>
              <p:nvPr/>
            </p:nvSpPr>
            <p:spPr>
              <a:xfrm>
                <a:off x="3007604" y="4096159"/>
                <a:ext cx="300872" cy="26844"/>
              </a:xfrm>
              <a:custGeom>
                <a:rect b="b" l="l" r="r" t="t"/>
                <a:pathLst>
                  <a:path extrusionOk="0" h="26844" w="300872">
                    <a:moveTo>
                      <a:pt x="0" y="26845"/>
                    </a:moveTo>
                    <a:lnTo>
                      <a:pt x="0" y="0"/>
                    </a:lnTo>
                    <a:lnTo>
                      <a:pt x="300872" y="0"/>
                    </a:lnTo>
                    <a:lnTo>
                      <a:pt x="300872"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699" name="Google Shape;699;p73"/>
            <p:cNvSpPr/>
            <p:nvPr/>
          </p:nvSpPr>
          <p:spPr>
            <a:xfrm>
              <a:off x="3120439" y="3956417"/>
              <a:ext cx="75264" cy="107503"/>
            </a:xfrm>
            <a:custGeom>
              <a:rect b="b" l="l" r="r" t="t"/>
              <a:pathLst>
                <a:path extrusionOk="0" h="107503" w="75264">
                  <a:moveTo>
                    <a:pt x="0" y="107503"/>
                  </a:moveTo>
                  <a:lnTo>
                    <a:pt x="0" y="37632"/>
                  </a:lnTo>
                  <a:cubicBezTo>
                    <a:pt x="0" y="16863"/>
                    <a:pt x="16863" y="0"/>
                    <a:pt x="37632" y="0"/>
                  </a:cubicBezTo>
                  <a:lnTo>
                    <a:pt x="37632" y="0"/>
                  </a:lnTo>
                  <a:cubicBezTo>
                    <a:pt x="58401" y="0"/>
                    <a:pt x="75265" y="16863"/>
                    <a:pt x="75265" y="37632"/>
                  </a:cubicBezTo>
                  <a:lnTo>
                    <a:pt x="75265" y="107503"/>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nvGrpSpPr>
            <p:cNvPr id="700" name="Google Shape;700;p73"/>
            <p:cNvGrpSpPr/>
            <p:nvPr/>
          </p:nvGrpSpPr>
          <p:grpSpPr>
            <a:xfrm>
              <a:off x="3023724" y="3924241"/>
              <a:ext cx="268633" cy="171918"/>
              <a:chOff x="3023724" y="3924241"/>
              <a:chExt cx="268633" cy="171918"/>
            </a:xfrm>
          </p:grpSpPr>
          <p:grpSp>
            <p:nvGrpSpPr>
              <p:cNvPr id="701" name="Google Shape;701;p73"/>
              <p:cNvGrpSpPr/>
              <p:nvPr/>
            </p:nvGrpSpPr>
            <p:grpSpPr>
              <a:xfrm>
                <a:off x="3023724" y="3924241"/>
                <a:ext cx="64415" cy="171918"/>
                <a:chOff x="3023724" y="3924241"/>
                <a:chExt cx="64415" cy="171918"/>
              </a:xfrm>
            </p:grpSpPr>
            <p:sp>
              <p:nvSpPr>
                <p:cNvPr id="702" name="Google Shape;702;p73"/>
                <p:cNvSpPr/>
                <p:nvPr/>
              </p:nvSpPr>
              <p:spPr>
                <a:xfrm>
                  <a:off x="3077475"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3" name="Google Shape;703;p73"/>
                <p:cNvSpPr/>
                <p:nvPr/>
              </p:nvSpPr>
              <p:spPr>
                <a:xfrm>
                  <a:off x="3066688"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4" name="Google Shape;704;p73"/>
                <p:cNvSpPr/>
                <p:nvPr/>
              </p:nvSpPr>
              <p:spPr>
                <a:xfrm>
                  <a:off x="3066688"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5" name="Google Shape;705;p73"/>
                <p:cNvSpPr/>
                <p:nvPr/>
              </p:nvSpPr>
              <p:spPr>
                <a:xfrm>
                  <a:off x="3023724"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06" name="Google Shape;706;p73"/>
              <p:cNvGrpSpPr/>
              <p:nvPr/>
            </p:nvGrpSpPr>
            <p:grpSpPr>
              <a:xfrm>
                <a:off x="3227880" y="3924241"/>
                <a:ext cx="64477" cy="171918"/>
                <a:chOff x="3227880" y="3924241"/>
                <a:chExt cx="64477" cy="171918"/>
              </a:xfrm>
            </p:grpSpPr>
            <p:sp>
              <p:nvSpPr>
                <p:cNvPr id="707" name="Google Shape;707;p73"/>
                <p:cNvSpPr/>
                <p:nvPr/>
              </p:nvSpPr>
              <p:spPr>
                <a:xfrm>
                  <a:off x="3281632" y="3951086"/>
                  <a:ext cx="5889" cy="118228"/>
                </a:xfrm>
                <a:custGeom>
                  <a:rect b="b" l="l" r="r" t="t"/>
                  <a:pathLst>
                    <a:path extrusionOk="0" h="118228" w="5889">
                      <a:moveTo>
                        <a:pt x="0" y="0"/>
                      </a:moveTo>
                      <a:cubicBezTo>
                        <a:pt x="0" y="0"/>
                        <a:pt x="5890" y="39926"/>
                        <a:pt x="5890" y="64477"/>
                      </a:cubicBezTo>
                      <a:cubicBezTo>
                        <a:pt x="5890" y="89028"/>
                        <a:pt x="0" y="118229"/>
                        <a:pt x="0" y="118229"/>
                      </a:cubicBez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8" name="Google Shape;708;p73"/>
                <p:cNvSpPr/>
                <p:nvPr/>
              </p:nvSpPr>
              <p:spPr>
                <a:xfrm>
                  <a:off x="3270906" y="3924241"/>
                  <a:ext cx="21451" cy="26844"/>
                </a:xfrm>
                <a:custGeom>
                  <a:rect b="b" l="l" r="r" t="t"/>
                  <a:pathLst>
                    <a:path extrusionOk="0" h="26844" w="21451">
                      <a:moveTo>
                        <a:pt x="0" y="26845"/>
                      </a:moveTo>
                      <a:lnTo>
                        <a:pt x="10726" y="26845"/>
                      </a:lnTo>
                      <a:cubicBezTo>
                        <a:pt x="16677" y="26845"/>
                        <a:pt x="21451" y="22009"/>
                        <a:pt x="21451" y="16119"/>
                      </a:cubicBezTo>
                      <a:lnTo>
                        <a:pt x="21451"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09" name="Google Shape;709;p73"/>
                <p:cNvSpPr/>
                <p:nvPr/>
              </p:nvSpPr>
              <p:spPr>
                <a:xfrm>
                  <a:off x="3270906" y="4069314"/>
                  <a:ext cx="21451" cy="26844"/>
                </a:xfrm>
                <a:custGeom>
                  <a:rect b="b" l="l" r="r" t="t"/>
                  <a:pathLst>
                    <a:path extrusionOk="0" h="26844" w="21451">
                      <a:moveTo>
                        <a:pt x="0" y="0"/>
                      </a:moveTo>
                      <a:lnTo>
                        <a:pt x="10726" y="0"/>
                      </a:lnTo>
                      <a:cubicBezTo>
                        <a:pt x="16677" y="0"/>
                        <a:pt x="21451" y="4836"/>
                        <a:pt x="21451" y="10726"/>
                      </a:cubicBezTo>
                      <a:lnTo>
                        <a:pt x="21451" y="26845"/>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0" name="Google Shape;710;p73"/>
                <p:cNvSpPr/>
                <p:nvPr/>
              </p:nvSpPr>
              <p:spPr>
                <a:xfrm>
                  <a:off x="3227880" y="3924241"/>
                  <a:ext cx="10725" cy="171918"/>
                </a:xfrm>
                <a:custGeom>
                  <a:rect b="b" l="l" r="r" t="t"/>
                  <a:pathLst>
                    <a:path extrusionOk="0" h="171918" w="10725">
                      <a:moveTo>
                        <a:pt x="0" y="171918"/>
                      </a:moveTo>
                      <a:lnTo>
                        <a:pt x="0" y="155799"/>
                      </a:lnTo>
                      <a:cubicBezTo>
                        <a:pt x="0" y="149847"/>
                        <a:pt x="4836" y="145073"/>
                        <a:pt x="10726" y="145073"/>
                      </a:cubicBezTo>
                      <a:cubicBezTo>
                        <a:pt x="10726" y="145073"/>
                        <a:pt x="4836" y="115935"/>
                        <a:pt x="4836" y="91322"/>
                      </a:cubicBezTo>
                      <a:cubicBezTo>
                        <a:pt x="4836" y="66709"/>
                        <a:pt x="10726" y="26845"/>
                        <a:pt x="10726" y="26845"/>
                      </a:cubicBezTo>
                      <a:cubicBezTo>
                        <a:pt x="4774" y="26845"/>
                        <a:pt x="0" y="22009"/>
                        <a:pt x="0" y="16119"/>
                      </a:cubicBezTo>
                      <a:lnTo>
                        <a:pt x="0" y="0"/>
                      </a:lnTo>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grpSp>
          <p:nvGrpSpPr>
            <p:cNvPr id="711" name="Google Shape;711;p73"/>
            <p:cNvGrpSpPr/>
            <p:nvPr/>
          </p:nvGrpSpPr>
          <p:grpSpPr>
            <a:xfrm>
              <a:off x="2991485" y="3806012"/>
              <a:ext cx="333110" cy="118228"/>
              <a:chOff x="2991485" y="3806012"/>
              <a:chExt cx="333110" cy="118228"/>
            </a:xfrm>
          </p:grpSpPr>
          <p:sp>
            <p:nvSpPr>
              <p:cNvPr id="712" name="Google Shape;712;p73"/>
              <p:cNvSpPr/>
              <p:nvPr/>
            </p:nvSpPr>
            <p:spPr>
              <a:xfrm>
                <a:off x="3061356" y="3843644"/>
                <a:ext cx="198762" cy="48357"/>
              </a:xfrm>
              <a:custGeom>
                <a:rect b="b" l="l" r="r" t="t"/>
                <a:pathLst>
                  <a:path extrusionOk="0" h="48357" w="198762">
                    <a:moveTo>
                      <a:pt x="96716" y="0"/>
                    </a:moveTo>
                    <a:lnTo>
                      <a:pt x="0" y="48358"/>
                    </a:lnTo>
                    <a:lnTo>
                      <a:pt x="198763" y="48358"/>
                    </a:lnTo>
                    <a:lnTo>
                      <a:pt x="96716" y="0"/>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3" name="Google Shape;713;p73"/>
              <p:cNvSpPr/>
              <p:nvPr/>
            </p:nvSpPr>
            <p:spPr>
              <a:xfrm>
                <a:off x="2991485" y="3806012"/>
                <a:ext cx="333110" cy="118228"/>
              </a:xfrm>
              <a:custGeom>
                <a:rect b="b" l="l" r="r" t="t"/>
                <a:pathLst>
                  <a:path extrusionOk="0" h="118228" w="333110">
                    <a:moveTo>
                      <a:pt x="316991" y="118229"/>
                    </a:moveTo>
                    <a:lnTo>
                      <a:pt x="16119" y="118229"/>
                    </a:lnTo>
                    <a:lnTo>
                      <a:pt x="16119" y="96716"/>
                    </a:lnTo>
                    <a:lnTo>
                      <a:pt x="0" y="85990"/>
                    </a:lnTo>
                    <a:lnTo>
                      <a:pt x="166586" y="0"/>
                    </a:lnTo>
                    <a:lnTo>
                      <a:pt x="333111" y="85990"/>
                    </a:lnTo>
                    <a:lnTo>
                      <a:pt x="316991" y="96716"/>
                    </a:lnTo>
                    <a:lnTo>
                      <a:pt x="316991" y="118229"/>
                    </a:lnTo>
                    <a:close/>
                  </a:path>
                </a:pathLst>
              </a:custGeom>
              <a:noFill/>
              <a:ln cap="rnd" cmpd="sng" w="15875">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sp>
        <p:nvSpPr>
          <p:cNvPr id="714" name="Google Shape;714;p73"/>
          <p:cNvSpPr/>
          <p:nvPr/>
        </p:nvSpPr>
        <p:spPr>
          <a:xfrm>
            <a:off x="673646" y="3207598"/>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15" name="Google Shape;715;p73"/>
          <p:cNvGrpSpPr/>
          <p:nvPr/>
        </p:nvGrpSpPr>
        <p:grpSpPr>
          <a:xfrm>
            <a:off x="864586" y="3412784"/>
            <a:ext cx="273625" cy="242523"/>
            <a:chOff x="864586" y="3874341"/>
            <a:chExt cx="273625" cy="242523"/>
          </a:xfrm>
        </p:grpSpPr>
        <p:sp>
          <p:nvSpPr>
            <p:cNvPr id="716" name="Google Shape;716;p73"/>
            <p:cNvSpPr/>
            <p:nvPr/>
          </p:nvSpPr>
          <p:spPr>
            <a:xfrm>
              <a:off x="864586" y="3874341"/>
              <a:ext cx="273625" cy="61900"/>
            </a:xfrm>
            <a:custGeom>
              <a:rect b="b" l="l" r="r" t="t"/>
              <a:pathLst>
                <a:path extrusionOk="0" h="61900" w="273625">
                  <a:moveTo>
                    <a:pt x="0" y="0"/>
                  </a:moveTo>
                  <a:lnTo>
                    <a:pt x="273626" y="0"/>
                  </a:lnTo>
                  <a:lnTo>
                    <a:pt x="273626" y="61901"/>
                  </a:lnTo>
                  <a:lnTo>
                    <a:pt x="0" y="61901"/>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7" name="Google Shape;717;p73"/>
            <p:cNvSpPr/>
            <p:nvPr/>
          </p:nvSpPr>
          <p:spPr>
            <a:xfrm>
              <a:off x="890384" y="3936148"/>
              <a:ext cx="222216" cy="180716"/>
            </a:xfrm>
            <a:custGeom>
              <a:rect b="b" l="l" r="r" t="t"/>
              <a:pathLst>
                <a:path extrusionOk="0" h="180716" w="222216">
                  <a:moveTo>
                    <a:pt x="0" y="0"/>
                  </a:moveTo>
                  <a:lnTo>
                    <a:pt x="222216" y="0"/>
                  </a:lnTo>
                  <a:lnTo>
                    <a:pt x="222216" y="180716"/>
                  </a:lnTo>
                  <a:lnTo>
                    <a:pt x="0" y="180716"/>
                  </a:lnTo>
                  <a:close/>
                </a:path>
              </a:pathLst>
            </a:custGeom>
            <a:noFill/>
            <a:ln cap="flat" cmpd="sng" w="15875">
              <a:solidFill>
                <a:srgbClr val="002B49"/>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18" name="Google Shape;718;p73"/>
            <p:cNvSpPr/>
            <p:nvPr/>
          </p:nvSpPr>
          <p:spPr>
            <a:xfrm>
              <a:off x="945147" y="3970673"/>
              <a:ext cx="121818" cy="107244"/>
            </a:xfrm>
            <a:custGeom>
              <a:rect b="b" l="l" r="r" t="t"/>
              <a:pathLst>
                <a:path extrusionOk="0" h="107244" w="121818">
                  <a:moveTo>
                    <a:pt x="60909" y="107244"/>
                  </a:moveTo>
                  <a:cubicBezTo>
                    <a:pt x="60909" y="107244"/>
                    <a:pt x="121818" y="75447"/>
                    <a:pt x="121818" y="31797"/>
                  </a:cubicBezTo>
                  <a:cubicBezTo>
                    <a:pt x="121818" y="15052"/>
                    <a:pt x="110736" y="0"/>
                    <a:pt x="94158" y="0"/>
                  </a:cubicBezTo>
                  <a:cubicBezTo>
                    <a:pt x="71992" y="0"/>
                    <a:pt x="60909" y="19473"/>
                    <a:pt x="60909" y="29821"/>
                  </a:cubicBezTo>
                  <a:cubicBezTo>
                    <a:pt x="60909" y="19567"/>
                    <a:pt x="49640" y="0"/>
                    <a:pt x="27474" y="0"/>
                  </a:cubicBezTo>
                  <a:cubicBezTo>
                    <a:pt x="10897" y="0"/>
                    <a:pt x="0" y="14958"/>
                    <a:pt x="0" y="31797"/>
                  </a:cubicBezTo>
                  <a:cubicBezTo>
                    <a:pt x="0" y="75447"/>
                    <a:pt x="60909" y="107244"/>
                    <a:pt x="60909" y="107244"/>
                  </a:cubicBezTo>
                  <a:close/>
                </a:path>
              </a:pathLst>
            </a:custGeom>
            <a:noFill/>
            <a:ln cap="rnd" cmpd="sng" w="15875">
              <a:solidFill>
                <a:srgbClr val="FFFFFF"/>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19" name="Google Shape;719;p73"/>
          <p:cNvSpPr/>
          <p:nvPr/>
        </p:nvSpPr>
        <p:spPr>
          <a:xfrm>
            <a:off x="6985012" y="3207598"/>
            <a:ext cx="654390" cy="65439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20" name="Google Shape;720;p73"/>
          <p:cNvGrpSpPr/>
          <p:nvPr/>
        </p:nvGrpSpPr>
        <p:grpSpPr>
          <a:xfrm>
            <a:off x="7126169" y="3378190"/>
            <a:ext cx="373988" cy="295271"/>
            <a:chOff x="7126169" y="3839747"/>
            <a:chExt cx="373988" cy="295271"/>
          </a:xfrm>
        </p:grpSpPr>
        <p:sp>
          <p:nvSpPr>
            <p:cNvPr id="721" name="Google Shape;721;p73"/>
            <p:cNvSpPr/>
            <p:nvPr/>
          </p:nvSpPr>
          <p:spPr>
            <a:xfrm>
              <a:off x="7167842"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2" name="Google Shape;722;p73"/>
            <p:cNvSpPr/>
            <p:nvPr/>
          </p:nvSpPr>
          <p:spPr>
            <a:xfrm>
              <a:off x="7167842"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3" name="Google Shape;723;p73"/>
            <p:cNvSpPr/>
            <p:nvPr/>
          </p:nvSpPr>
          <p:spPr>
            <a:xfrm>
              <a:off x="724119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4" name="Google Shape;724;p73"/>
            <p:cNvSpPr/>
            <p:nvPr/>
          </p:nvSpPr>
          <p:spPr>
            <a:xfrm>
              <a:off x="7314652" y="3891860"/>
              <a:ext cx="73351" cy="36816"/>
            </a:xfrm>
            <a:custGeom>
              <a:rect b="b" l="l" r="r" t="t"/>
              <a:pathLst>
                <a:path extrusionOk="0" h="36816" w="73351">
                  <a:moveTo>
                    <a:pt x="73352" y="0"/>
                  </a:moveTo>
                  <a:cubicBezTo>
                    <a:pt x="73352" y="9811"/>
                    <a:pt x="69418" y="19199"/>
                    <a:pt x="62615" y="26056"/>
                  </a:cubicBezTo>
                  <a:cubicBezTo>
                    <a:pt x="55705" y="33019"/>
                    <a:pt x="46456" y="36817"/>
                    <a:pt x="36676" y="36817"/>
                  </a:cubicBezTo>
                  <a:cubicBezTo>
                    <a:pt x="26896"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5" name="Google Shape;725;p73"/>
            <p:cNvSpPr/>
            <p:nvPr/>
          </p:nvSpPr>
          <p:spPr>
            <a:xfrm>
              <a:off x="7388003" y="3891860"/>
              <a:ext cx="73351" cy="36816"/>
            </a:xfrm>
            <a:custGeom>
              <a:rect b="b" l="l" r="r" t="t"/>
              <a:pathLst>
                <a:path extrusionOk="0" h="36816" w="73351">
                  <a:moveTo>
                    <a:pt x="73352" y="0"/>
                  </a:moveTo>
                  <a:cubicBezTo>
                    <a:pt x="73352" y="9811"/>
                    <a:pt x="69525" y="19199"/>
                    <a:pt x="62615" y="26056"/>
                  </a:cubicBezTo>
                  <a:cubicBezTo>
                    <a:pt x="55705" y="33019"/>
                    <a:pt x="46350" y="36817"/>
                    <a:pt x="36676" y="36817"/>
                  </a:cubicBezTo>
                  <a:cubicBezTo>
                    <a:pt x="27002" y="36817"/>
                    <a:pt x="17647" y="32913"/>
                    <a:pt x="10737" y="26056"/>
                  </a:cubicBezTo>
                  <a:cubicBezTo>
                    <a:pt x="3827" y="19094"/>
                    <a:pt x="0" y="9705"/>
                    <a:pt x="0" y="0"/>
                  </a:cubicBez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6" name="Google Shape;726;p73"/>
            <p:cNvSpPr/>
            <p:nvPr/>
          </p:nvSpPr>
          <p:spPr>
            <a:xfrm>
              <a:off x="7145730" y="3839747"/>
              <a:ext cx="337631" cy="37238"/>
            </a:xfrm>
            <a:custGeom>
              <a:rect b="b" l="l" r="r" t="t"/>
              <a:pathLst>
                <a:path extrusionOk="0" h="37238" w="337631">
                  <a:moveTo>
                    <a:pt x="0" y="37239"/>
                  </a:moveTo>
                  <a:lnTo>
                    <a:pt x="0" y="0"/>
                  </a:lnTo>
                  <a:lnTo>
                    <a:pt x="337631" y="0"/>
                  </a:lnTo>
                  <a:lnTo>
                    <a:pt x="337631" y="37239"/>
                  </a:lnTo>
                </a:path>
              </a:pathLst>
            </a:custGeom>
            <a:noFill/>
            <a:ln cap="rnd" cmpd="sng" w="15875">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7" name="Google Shape;727;p73"/>
            <p:cNvSpPr/>
            <p:nvPr/>
          </p:nvSpPr>
          <p:spPr>
            <a:xfrm>
              <a:off x="7272767" y="3958425"/>
              <a:ext cx="10630" cy="166043"/>
            </a:xfrm>
            <a:custGeom>
              <a:rect b="b" l="l" r="r" t="t"/>
              <a:pathLst>
                <a:path extrusionOk="0" h="166043" w="10630">
                  <a:moveTo>
                    <a:pt x="0" y="0"/>
                  </a:moveTo>
                  <a:lnTo>
                    <a:pt x="0" y="166044"/>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8" name="Google Shape;728;p73"/>
            <p:cNvSpPr/>
            <p:nvPr/>
          </p:nvSpPr>
          <p:spPr>
            <a:xfrm>
              <a:off x="7461355" y="3947876"/>
              <a:ext cx="10630" cy="176487"/>
            </a:xfrm>
            <a:custGeom>
              <a:rect b="b" l="l" r="r" t="t"/>
              <a:pathLst>
                <a:path extrusionOk="0" h="176487" w="10630">
                  <a:moveTo>
                    <a:pt x="0" y="0"/>
                  </a:moveTo>
                  <a:lnTo>
                    <a:pt x="0" y="176488"/>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29" name="Google Shape;729;p73"/>
            <p:cNvSpPr/>
            <p:nvPr/>
          </p:nvSpPr>
          <p:spPr>
            <a:xfrm>
              <a:off x="7238110" y="4010010"/>
              <a:ext cx="10630" cy="38082"/>
            </a:xfrm>
            <a:custGeom>
              <a:rect b="b" l="l" r="r" t="t"/>
              <a:pathLst>
                <a:path extrusionOk="0" h="38082" w="10630">
                  <a:moveTo>
                    <a:pt x="0" y="0"/>
                  </a:moveTo>
                  <a:lnTo>
                    <a:pt x="0" y="38083"/>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0" name="Google Shape;730;p73"/>
            <p:cNvSpPr/>
            <p:nvPr/>
          </p:nvSpPr>
          <p:spPr>
            <a:xfrm>
              <a:off x="7126169" y="4124469"/>
              <a:ext cx="373988" cy="10549"/>
            </a:xfrm>
            <a:custGeom>
              <a:rect b="b" l="l" r="r" t="t"/>
              <a:pathLst>
                <a:path extrusionOk="0" h="10549" w="373988">
                  <a:moveTo>
                    <a:pt x="0" y="0"/>
                  </a:moveTo>
                  <a:lnTo>
                    <a:pt x="373988" y="0"/>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1" name="Google Shape;731;p73"/>
            <p:cNvSpPr/>
            <p:nvPr/>
          </p:nvSpPr>
          <p:spPr>
            <a:xfrm>
              <a:off x="7334425" y="3973405"/>
              <a:ext cx="72607" cy="72894"/>
            </a:xfrm>
            <a:custGeom>
              <a:rect b="b" l="l" r="r" t="t"/>
              <a:pathLst>
                <a:path extrusionOk="0" h="72894" w="72607">
                  <a:moveTo>
                    <a:pt x="72608" y="0"/>
                  </a:moveTo>
                  <a:lnTo>
                    <a:pt x="0" y="72895"/>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32" name="Google Shape;732;p73"/>
            <p:cNvSpPr/>
            <p:nvPr/>
          </p:nvSpPr>
          <p:spPr>
            <a:xfrm>
              <a:off x="7381519" y="4020770"/>
              <a:ext cx="50176" cy="50530"/>
            </a:xfrm>
            <a:custGeom>
              <a:rect b="b" l="l" r="r" t="t"/>
              <a:pathLst>
                <a:path extrusionOk="0" h="50530" w="50176">
                  <a:moveTo>
                    <a:pt x="50177" y="0"/>
                  </a:moveTo>
                  <a:lnTo>
                    <a:pt x="0" y="50531"/>
                  </a:lnTo>
                </a:path>
              </a:pathLst>
            </a:custGeom>
            <a:noFill/>
            <a:ln cap="rnd" cmpd="sng" w="15875">
              <a:solidFill>
                <a:srgbClr val="0B3458"/>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Tree>
  </p:cSld>
  <p:clrMapOvr>
    <a:masterClrMapping/>
  </p:clrMapOvr>
  <mc:AlternateContent>
    <mc:Choice Requires="p14">
      <p:transition spd="slow" p14:dur="700">
        <p:fade/>
      </p:transition>
    </mc:Choice>
    <mc:Fallback>
      <p:transition spd="slow">
        <p:fade/>
      </p:transition>
    </mc:Fallback>
  </mc:AlternateContent>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37" name="Shape 737"/>
        <p:cNvGrpSpPr/>
        <p:nvPr/>
      </p:nvGrpSpPr>
      <p:grpSpPr>
        <a:xfrm>
          <a:off x="0" y="0"/>
          <a:ext cx="0" cy="0"/>
          <a:chOff x="0" y="0"/>
          <a:chExt cx="0" cy="0"/>
        </a:xfrm>
      </p:grpSpPr>
      <p:sp>
        <p:nvSpPr>
          <p:cNvPr id="738" name="Google Shape;738;p74"/>
          <p:cNvSpPr/>
          <p:nvPr/>
        </p:nvSpPr>
        <p:spPr>
          <a:xfrm>
            <a:off x="4947650" y="2363050"/>
            <a:ext cx="3537600" cy="2546214"/>
          </a:xfrm>
          <a:prstGeom prst="rect">
            <a:avLst/>
          </a:prstGeom>
          <a:solidFill>
            <a:schemeClr val="lt1"/>
          </a:solidFill>
          <a:ln>
            <a:noFill/>
          </a:ln>
        </p:spPr>
        <p:txBody>
          <a:bodyPr anchorCtr="0" anchor="t" bIns="270000" lIns="288000" spcFirstLastPara="1" rIns="324000" wrap="square" tIns="288000">
            <a:noAutofit/>
          </a:bodyPr>
          <a:lstStyle/>
          <a:p>
            <a:pPr indent="0" lvl="0" marL="0" marR="0" rtl="0" algn="just">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非资金支持</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培训资料：申请 gTLD、成为一家注册管理运行机构 </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能力建设/导师制度 </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申请人顾问服务</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无偿专业服务提供者名单</a:t>
            </a:r>
            <a:endParaRPr/>
          </a:p>
        </p:txBody>
      </p:sp>
      <p:cxnSp>
        <p:nvCxnSpPr>
          <p:cNvPr id="739" name="Google Shape;739;p74"/>
          <p:cNvCxnSpPr/>
          <p:nvPr/>
        </p:nvCxnSpPr>
        <p:spPr>
          <a:xfrm>
            <a:off x="4944677" y="2358565"/>
            <a:ext cx="3711000" cy="0"/>
          </a:xfrm>
          <a:prstGeom prst="straightConnector1">
            <a:avLst/>
          </a:prstGeom>
          <a:noFill/>
          <a:ln cap="flat" cmpd="sng" w="15875">
            <a:solidFill>
              <a:srgbClr val="F1633E"/>
            </a:solidFill>
            <a:prstDash val="solid"/>
            <a:round/>
            <a:headEnd len="sm" w="sm" type="none"/>
            <a:tailEnd len="sm" w="sm" type="none"/>
          </a:ln>
        </p:spPr>
      </p:cxnSp>
      <p:sp>
        <p:nvSpPr>
          <p:cNvPr id="740" name="Google Shape;740;p74"/>
          <p:cNvSpPr/>
          <p:nvPr/>
        </p:nvSpPr>
        <p:spPr>
          <a:xfrm>
            <a:off x="807650" y="2363050"/>
            <a:ext cx="3537600" cy="2546214"/>
          </a:xfrm>
          <a:prstGeom prst="rect">
            <a:avLst/>
          </a:prstGeom>
          <a:solidFill>
            <a:schemeClr val="lt1"/>
          </a:solidFill>
          <a:ln>
            <a:noFill/>
          </a:ln>
        </p:spPr>
        <p:txBody>
          <a:bodyPr anchorCtr="0" anchor="t" bIns="288000" lIns="288000" spcFirstLastPara="1" rIns="360000" wrap="square" tIns="288000">
            <a:noAutofit/>
          </a:bodyPr>
          <a:lstStyle/>
          <a:p>
            <a:pPr indent="0" lvl="0" marL="0" marR="0" rtl="0" algn="just">
              <a:lnSpc>
                <a:spcPct val="115000"/>
              </a:lnSpc>
              <a:spcBef>
                <a:spcPts val="0"/>
              </a:spcBef>
              <a:spcAft>
                <a:spcPts val="0"/>
              </a:spcAft>
              <a:buClr>
                <a:srgbClr val="000000"/>
              </a:buClr>
              <a:buSzPts val="2000"/>
              <a:buFont typeface="Arial"/>
              <a:buNone/>
            </a:pPr>
            <a:r>
              <a:rPr b="1" i="0" lang="en-US" sz="2000" u="none" cap="none" strike="noStrike">
                <a:solidFill>
                  <a:srgbClr val="F1633E"/>
                </a:solidFill>
                <a:latin typeface="Arial"/>
                <a:ea typeface="Arial"/>
                <a:cs typeface="Arial"/>
                <a:sym typeface="Arial"/>
              </a:rPr>
              <a:t>资金支持</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减少 75-85% 的 gTLD 评估费用</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竞标积分 </a:t>
            </a:r>
            <a:endParaRPr/>
          </a:p>
          <a:p>
            <a:pPr indent="-285750" lvl="0" marL="285750" marR="0" rtl="0" algn="just">
              <a:lnSpc>
                <a:spcPct val="115000"/>
              </a:lnSpc>
              <a:spcBef>
                <a:spcPts val="0"/>
              </a:spcBef>
              <a:spcAft>
                <a:spcPts val="0"/>
              </a:spcAft>
              <a:buClr>
                <a:srgbClr val="F1633E"/>
              </a:buClr>
              <a:buSzPts val="1800"/>
              <a:buFont typeface="NTR"/>
              <a:buChar char="►"/>
            </a:pPr>
            <a:r>
              <a:rPr b="0" i="0" lang="en-US" sz="1800" u="none" cap="none" strike="noStrike">
                <a:solidFill>
                  <a:srgbClr val="0B3458"/>
                </a:solidFill>
                <a:latin typeface="Arial"/>
                <a:ea typeface="Arial"/>
                <a:cs typeface="Arial"/>
                <a:sym typeface="Arial"/>
              </a:rPr>
              <a:t>降低/免除基本注册管理运行机构的费用 </a:t>
            </a:r>
            <a:endParaRPr/>
          </a:p>
        </p:txBody>
      </p:sp>
      <p:cxnSp>
        <p:nvCxnSpPr>
          <p:cNvPr id="741" name="Google Shape;741;p74"/>
          <p:cNvCxnSpPr/>
          <p:nvPr/>
        </p:nvCxnSpPr>
        <p:spPr>
          <a:xfrm>
            <a:off x="798026" y="2358565"/>
            <a:ext cx="3717600" cy="0"/>
          </a:xfrm>
          <a:prstGeom prst="straightConnector1">
            <a:avLst/>
          </a:prstGeom>
          <a:noFill/>
          <a:ln cap="flat" cmpd="sng" w="15875">
            <a:solidFill>
              <a:srgbClr val="F1633E"/>
            </a:solidFill>
            <a:prstDash val="solid"/>
            <a:round/>
            <a:headEnd len="sm" w="sm" type="none"/>
            <a:tailEnd len="sm" w="sm" type="none"/>
          </a:ln>
        </p:spPr>
      </p:cxnSp>
      <p:sp>
        <p:nvSpPr>
          <p:cNvPr id="742" name="Google Shape;742;p74"/>
          <p:cNvSpPr txBox="1"/>
          <p:nvPr>
            <p:ph type="title"/>
          </p:nvPr>
        </p:nvSpPr>
        <p:spPr>
          <a:xfrm>
            <a:off x="431800" y="900113"/>
            <a:ext cx="3537528" cy="84556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申请人支持项目组合</a:t>
            </a:r>
            <a:endParaRPr/>
          </a:p>
        </p:txBody>
      </p:sp>
      <p:sp>
        <p:nvSpPr>
          <p:cNvPr id="743" name="Google Shape;743;p74"/>
          <p:cNvSpPr txBox="1"/>
          <p:nvPr/>
        </p:nvSpPr>
        <p:spPr>
          <a:xfrm>
            <a:off x="4086425" y="970652"/>
            <a:ext cx="4520400" cy="56630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0B3458"/>
                </a:solidFill>
                <a:latin typeface="Noto Sans"/>
                <a:ea typeface="Noto Sans"/>
                <a:cs typeface="Noto Sans"/>
                <a:sym typeface="Noto Sans"/>
              </a:rPr>
              <a:t>申请人支持计划为符合条件的合格实体提供一系列资金和非资金援助。</a:t>
            </a:r>
            <a:endParaRPr/>
          </a:p>
        </p:txBody>
      </p:sp>
      <p:cxnSp>
        <p:nvCxnSpPr>
          <p:cNvPr id="744" name="Google Shape;744;p74"/>
          <p:cNvCxnSpPr/>
          <p:nvPr/>
        </p:nvCxnSpPr>
        <p:spPr>
          <a:xfrm>
            <a:off x="3828536" y="900113"/>
            <a:ext cx="0" cy="879742"/>
          </a:xfrm>
          <a:prstGeom prst="straightConnector1">
            <a:avLst/>
          </a:prstGeom>
          <a:noFill/>
          <a:ln cap="flat" cmpd="sng" w="15875">
            <a:solidFill>
              <a:srgbClr val="6D99B3"/>
            </a:solidFill>
            <a:prstDash val="solid"/>
            <a:round/>
            <a:headEnd len="sm" w="sm" type="none"/>
            <a:tailEnd len="sm" w="sm" type="none"/>
          </a:ln>
        </p:spPr>
      </p:cxnSp>
      <p:sp>
        <p:nvSpPr>
          <p:cNvPr id="745" name="Google Shape;745;p74"/>
          <p:cNvSpPr/>
          <p:nvPr/>
        </p:nvSpPr>
        <p:spPr>
          <a:xfrm>
            <a:off x="480455"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sp>
        <p:nvSpPr>
          <p:cNvPr id="746" name="Google Shape;746;p74"/>
          <p:cNvSpPr/>
          <p:nvPr/>
        </p:nvSpPr>
        <p:spPr>
          <a:xfrm>
            <a:off x="4622477" y="2060259"/>
            <a:ext cx="654300" cy="654300"/>
          </a:xfrm>
          <a:prstGeom prst="ellipse">
            <a:avLst/>
          </a:prstGeom>
          <a:solidFill>
            <a:srgbClr val="F1633E"/>
          </a:solidFill>
          <a:ln>
            <a:noFill/>
          </a:ln>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p:txBody>
      </p:sp>
      <p:grpSp>
        <p:nvGrpSpPr>
          <p:cNvPr id="747" name="Google Shape;747;p74"/>
          <p:cNvGrpSpPr/>
          <p:nvPr/>
        </p:nvGrpSpPr>
        <p:grpSpPr>
          <a:xfrm>
            <a:off x="4814177" y="2182483"/>
            <a:ext cx="304598" cy="367063"/>
            <a:chOff x="5803936" y="3575511"/>
            <a:chExt cx="589051" cy="709850"/>
          </a:xfrm>
        </p:grpSpPr>
        <p:sp>
          <p:nvSpPr>
            <p:cNvPr id="748" name="Google Shape;748;p74"/>
            <p:cNvSpPr/>
            <p:nvPr/>
          </p:nvSpPr>
          <p:spPr>
            <a:xfrm>
              <a:off x="5899097" y="3575511"/>
              <a:ext cx="240090" cy="242076"/>
            </a:xfrm>
            <a:custGeom>
              <a:rect b="b" l="l" r="r" t="t"/>
              <a:pathLst>
                <a:path extrusionOk="0" h="242076" w="240090">
                  <a:moveTo>
                    <a:pt x="120045" y="242076"/>
                  </a:moveTo>
                  <a:cubicBezTo>
                    <a:pt x="53686" y="242076"/>
                    <a:pt x="0" y="187946"/>
                    <a:pt x="0" y="121038"/>
                  </a:cubicBezTo>
                  <a:cubicBezTo>
                    <a:pt x="0" y="54130"/>
                    <a:pt x="53686" y="0"/>
                    <a:pt x="120045" y="0"/>
                  </a:cubicBezTo>
                  <a:cubicBezTo>
                    <a:pt x="186404" y="0"/>
                    <a:pt x="240091" y="54130"/>
                    <a:pt x="240091" y="121038"/>
                  </a:cubicBezTo>
                  <a:cubicBezTo>
                    <a:pt x="240091" y="187946"/>
                    <a:pt x="186404" y="242076"/>
                    <a:pt x="120045" y="24207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49" name="Google Shape;749;p74"/>
            <p:cNvSpPr/>
            <p:nvPr/>
          </p:nvSpPr>
          <p:spPr>
            <a:xfrm>
              <a:off x="5909235" y="4021216"/>
              <a:ext cx="105644" cy="64003"/>
            </a:xfrm>
            <a:custGeom>
              <a:rect b="b" l="l" r="r" t="t"/>
              <a:pathLst>
                <a:path extrusionOk="0" h="64003" w="105644">
                  <a:moveTo>
                    <a:pt x="105644" y="64004"/>
                  </a:moveTo>
                  <a:lnTo>
                    <a:pt x="13594" y="64004"/>
                  </a:lnTo>
                  <a:cubicBezTo>
                    <a:pt x="6221" y="64004"/>
                    <a:pt x="0" y="57964"/>
                    <a:pt x="0" y="50297"/>
                  </a:cubicBez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0" name="Google Shape;750;p74"/>
            <p:cNvSpPr/>
            <p:nvPr/>
          </p:nvSpPr>
          <p:spPr>
            <a:xfrm>
              <a:off x="5803936" y="3886354"/>
              <a:ext cx="389743" cy="304454"/>
            </a:xfrm>
            <a:custGeom>
              <a:rect b="b" l="l" r="r" t="t"/>
              <a:pathLst>
                <a:path extrusionOk="0" h="304454" w="389743">
                  <a:moveTo>
                    <a:pt x="389744" y="34732"/>
                  </a:moveTo>
                  <a:cubicBezTo>
                    <a:pt x="366933" y="13358"/>
                    <a:pt x="336173" y="0"/>
                    <a:pt x="302533" y="0"/>
                  </a:cubicBezTo>
                  <a:lnTo>
                    <a:pt x="127534" y="0"/>
                  </a:lnTo>
                  <a:cubicBezTo>
                    <a:pt x="57142" y="0"/>
                    <a:pt x="0" y="57615"/>
                    <a:pt x="0" y="128589"/>
                  </a:cubicBezTo>
                  <a:lnTo>
                    <a:pt x="0" y="230693"/>
                  </a:lnTo>
                  <a:cubicBezTo>
                    <a:pt x="0" y="271349"/>
                    <a:pt x="32719" y="304454"/>
                    <a:pt x="73156" y="304454"/>
                  </a:cubicBezTo>
                  <a:lnTo>
                    <a:pt x="181796" y="304454"/>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1" name="Google Shape;751;p74"/>
            <p:cNvSpPr/>
            <p:nvPr/>
          </p:nvSpPr>
          <p:spPr>
            <a:xfrm>
              <a:off x="5823867" y="4273746"/>
              <a:ext cx="138593" cy="11615"/>
            </a:xfrm>
            <a:custGeom>
              <a:rect b="b" l="l" r="r" t="t"/>
              <a:pathLst>
                <a:path extrusionOk="0" h="11615" w="138593">
                  <a:moveTo>
                    <a:pt x="13859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2" name="Google Shape;752;p74"/>
            <p:cNvSpPr/>
            <p:nvPr/>
          </p:nvSpPr>
          <p:spPr>
            <a:xfrm>
              <a:off x="5962460" y="3997054"/>
              <a:ext cx="430527" cy="276691"/>
            </a:xfrm>
            <a:custGeom>
              <a:rect b="b" l="l" r="r" t="t"/>
              <a:pathLst>
                <a:path extrusionOk="0" h="276691" w="430527">
                  <a:moveTo>
                    <a:pt x="77880" y="0"/>
                  </a:moveTo>
                  <a:lnTo>
                    <a:pt x="35829" y="149149"/>
                  </a:lnTo>
                  <a:lnTo>
                    <a:pt x="16935" y="216521"/>
                  </a:lnTo>
                  <a:lnTo>
                    <a:pt x="0" y="276692"/>
                  </a:lnTo>
                  <a:lnTo>
                    <a:pt x="352763" y="276692"/>
                  </a:lnTo>
                  <a:lnTo>
                    <a:pt x="372002" y="208390"/>
                  </a:lnTo>
                  <a:lnTo>
                    <a:pt x="389398" y="146361"/>
                  </a:lnTo>
                  <a:lnTo>
                    <a:pt x="430527" y="0"/>
                  </a:lnTo>
                  <a:lnTo>
                    <a:pt x="77880" y="0"/>
                  </a:lnTo>
                  <a:close/>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grpSp>
        <p:nvGrpSpPr>
          <p:cNvPr id="753" name="Google Shape;753;p74"/>
          <p:cNvGrpSpPr/>
          <p:nvPr/>
        </p:nvGrpSpPr>
        <p:grpSpPr>
          <a:xfrm>
            <a:off x="637922" y="2220668"/>
            <a:ext cx="341181" cy="286605"/>
            <a:chOff x="4582472" y="2001793"/>
            <a:chExt cx="341181" cy="286605"/>
          </a:xfrm>
        </p:grpSpPr>
        <p:sp>
          <p:nvSpPr>
            <p:cNvPr id="754" name="Google Shape;754;p74"/>
            <p:cNvSpPr/>
            <p:nvPr/>
          </p:nvSpPr>
          <p:spPr>
            <a:xfrm>
              <a:off x="4582472" y="2075362"/>
              <a:ext cx="341181" cy="213036"/>
            </a:xfrm>
            <a:custGeom>
              <a:rect b="b" l="l" r="r" t="t"/>
              <a:pathLst>
                <a:path extrusionOk="0" h="213036" w="341181">
                  <a:moveTo>
                    <a:pt x="0" y="0"/>
                  </a:moveTo>
                  <a:lnTo>
                    <a:pt x="341181" y="0"/>
                  </a:lnTo>
                  <a:lnTo>
                    <a:pt x="341181" y="213036"/>
                  </a:lnTo>
                  <a:lnTo>
                    <a:pt x="0" y="213036"/>
                  </a:ln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5" name="Google Shape;755;p74"/>
            <p:cNvSpPr/>
            <p:nvPr/>
          </p:nvSpPr>
          <p:spPr>
            <a:xfrm>
              <a:off x="4688451" y="2104824"/>
              <a:ext cx="129223" cy="154111"/>
            </a:xfrm>
            <a:custGeom>
              <a:rect b="b" l="l" r="r" t="t"/>
              <a:pathLst>
                <a:path extrusionOk="0" h="154111" w="129223">
                  <a:moveTo>
                    <a:pt x="129223" y="77056"/>
                  </a:moveTo>
                  <a:cubicBezTo>
                    <a:pt x="129223" y="119612"/>
                    <a:pt x="100295" y="154111"/>
                    <a:pt x="64612" y="154111"/>
                  </a:cubicBezTo>
                  <a:cubicBezTo>
                    <a:pt x="28928" y="154111"/>
                    <a:pt x="0" y="119612"/>
                    <a:pt x="0" y="77056"/>
                  </a:cubicBezTo>
                  <a:cubicBezTo>
                    <a:pt x="0" y="34499"/>
                    <a:pt x="28928" y="0"/>
                    <a:pt x="64612" y="0"/>
                  </a:cubicBezTo>
                  <a:cubicBezTo>
                    <a:pt x="100295" y="0"/>
                    <a:pt x="129223" y="34499"/>
                    <a:pt x="129223" y="77056"/>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6" name="Google Shape;756;p74"/>
            <p:cNvSpPr/>
            <p:nvPr/>
          </p:nvSpPr>
          <p:spPr>
            <a:xfrm>
              <a:off x="4855935" y="2178277"/>
              <a:ext cx="7134" cy="7205"/>
            </a:xfrm>
            <a:custGeom>
              <a:rect b="b" l="l" r="r" t="t"/>
              <a:pathLst>
                <a:path extrusionOk="0" h="7205" w="7134">
                  <a:moveTo>
                    <a:pt x="7134" y="3603"/>
                  </a:moveTo>
                  <a:cubicBezTo>
                    <a:pt x="7134" y="5579"/>
                    <a:pt x="5523" y="7206"/>
                    <a:pt x="3567" y="7206"/>
                  </a:cubicBezTo>
                  <a:cubicBezTo>
                    <a:pt x="1611" y="7206"/>
                    <a:pt x="0" y="5579"/>
                    <a:pt x="0" y="3603"/>
                  </a:cubicBezTo>
                  <a:cubicBezTo>
                    <a:pt x="0" y="1627"/>
                    <a:pt x="1611" y="0"/>
                    <a:pt x="3567" y="0"/>
                  </a:cubicBezTo>
                  <a:cubicBezTo>
                    <a:pt x="5523" y="0"/>
                    <a:pt x="7134" y="1627"/>
                    <a:pt x="7134"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7" name="Google Shape;757;p74"/>
            <p:cNvSpPr/>
            <p:nvPr/>
          </p:nvSpPr>
          <p:spPr>
            <a:xfrm>
              <a:off x="4645127" y="2178277"/>
              <a:ext cx="7134" cy="7205"/>
            </a:xfrm>
            <a:custGeom>
              <a:rect b="b" l="l" r="r" t="t"/>
              <a:pathLst>
                <a:path extrusionOk="0" h="7205" w="7134">
                  <a:moveTo>
                    <a:pt x="0" y="3603"/>
                  </a:moveTo>
                  <a:cubicBezTo>
                    <a:pt x="0" y="5579"/>
                    <a:pt x="1611" y="7206"/>
                    <a:pt x="3567" y="7206"/>
                  </a:cubicBezTo>
                  <a:cubicBezTo>
                    <a:pt x="5523" y="7206"/>
                    <a:pt x="7134" y="5579"/>
                    <a:pt x="7134" y="3603"/>
                  </a:cubicBezTo>
                  <a:cubicBezTo>
                    <a:pt x="7134" y="1627"/>
                    <a:pt x="5523" y="0"/>
                    <a:pt x="3567" y="0"/>
                  </a:cubicBezTo>
                  <a:cubicBezTo>
                    <a:pt x="1611" y="0"/>
                    <a:pt x="0" y="1627"/>
                    <a:pt x="0" y="3603"/>
                  </a:cubicBezTo>
                  <a:close/>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8" name="Google Shape;758;p74"/>
            <p:cNvSpPr/>
            <p:nvPr/>
          </p:nvSpPr>
          <p:spPr>
            <a:xfrm>
              <a:off x="4859905" y="2099652"/>
              <a:ext cx="39641" cy="40038"/>
            </a:xfrm>
            <a:custGeom>
              <a:rect b="b" l="l" r="r" t="t"/>
              <a:pathLst>
                <a:path extrusionOk="0" h="40038" w="39641">
                  <a:moveTo>
                    <a:pt x="39641" y="40039"/>
                  </a:moveTo>
                  <a:cubicBezTo>
                    <a:pt x="18526" y="38295"/>
                    <a:pt x="1726" y="21327"/>
                    <a:pt x="0"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59" name="Google Shape;759;p74"/>
            <p:cNvSpPr/>
            <p:nvPr/>
          </p:nvSpPr>
          <p:spPr>
            <a:xfrm>
              <a:off x="4859905" y="2224011"/>
              <a:ext cx="39641" cy="40038"/>
            </a:xfrm>
            <a:custGeom>
              <a:rect b="b" l="l" r="r" t="t"/>
              <a:pathLst>
                <a:path extrusionOk="0" h="40038" w="39641">
                  <a:moveTo>
                    <a:pt x="39641" y="0"/>
                  </a:moveTo>
                  <a:cubicBezTo>
                    <a:pt x="18526" y="1743"/>
                    <a:pt x="1726" y="18712"/>
                    <a:pt x="0"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0" name="Google Shape;760;p74"/>
            <p:cNvSpPr/>
            <p:nvPr/>
          </p:nvSpPr>
          <p:spPr>
            <a:xfrm>
              <a:off x="4606579" y="2099652"/>
              <a:ext cx="39641" cy="40038"/>
            </a:xfrm>
            <a:custGeom>
              <a:rect b="b" l="l" r="r" t="t"/>
              <a:pathLst>
                <a:path extrusionOk="0" h="40038" w="39641">
                  <a:moveTo>
                    <a:pt x="0" y="40039"/>
                  </a:moveTo>
                  <a:cubicBezTo>
                    <a:pt x="21115" y="38295"/>
                    <a:pt x="37915" y="21327"/>
                    <a:pt x="39641" y="0"/>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1" name="Google Shape;761;p74"/>
            <p:cNvSpPr/>
            <p:nvPr/>
          </p:nvSpPr>
          <p:spPr>
            <a:xfrm>
              <a:off x="4606579" y="2224011"/>
              <a:ext cx="39641" cy="40038"/>
            </a:xfrm>
            <a:custGeom>
              <a:rect b="b" l="l" r="r" t="t"/>
              <a:pathLst>
                <a:path extrusionOk="0" h="40038" w="39641">
                  <a:moveTo>
                    <a:pt x="0" y="0"/>
                  </a:moveTo>
                  <a:cubicBezTo>
                    <a:pt x="21115" y="1743"/>
                    <a:pt x="37915" y="18712"/>
                    <a:pt x="39641" y="40039"/>
                  </a:cubicBez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2" name="Google Shape;762;p74"/>
            <p:cNvSpPr/>
            <p:nvPr/>
          </p:nvSpPr>
          <p:spPr>
            <a:xfrm>
              <a:off x="4614519" y="2039274"/>
              <a:ext cx="277029" cy="5811"/>
            </a:xfrm>
            <a:custGeom>
              <a:rect b="b" l="l" r="r" t="t"/>
              <a:pathLst>
                <a:path extrusionOk="0" h="5811" w="277029">
                  <a:moveTo>
                    <a:pt x="277030" y="0"/>
                  </a:moveTo>
                  <a:lnTo>
                    <a:pt x="0" y="0"/>
                  </a:lnTo>
                </a:path>
              </a:pathLst>
            </a:custGeom>
            <a:noFill/>
            <a:ln cap="rnd" cmpd="sng" w="19050">
              <a:solidFill>
                <a:srgbClr val="002B49"/>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3" name="Google Shape;763;p74"/>
            <p:cNvSpPr/>
            <p:nvPr/>
          </p:nvSpPr>
          <p:spPr>
            <a:xfrm>
              <a:off x="4608650" y="2039274"/>
              <a:ext cx="288824" cy="5811"/>
            </a:xfrm>
            <a:custGeom>
              <a:rect b="b" l="l" r="r" t="t"/>
              <a:pathLst>
                <a:path extrusionOk="0" h="5811" w="288824">
                  <a:moveTo>
                    <a:pt x="288824" y="0"/>
                  </a:moveTo>
                  <a:lnTo>
                    <a:pt x="0"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764" name="Google Shape;764;p74"/>
            <p:cNvSpPr/>
            <p:nvPr/>
          </p:nvSpPr>
          <p:spPr>
            <a:xfrm>
              <a:off x="4634829" y="2001793"/>
              <a:ext cx="236467" cy="5811"/>
            </a:xfrm>
            <a:custGeom>
              <a:rect b="b" l="l" r="r" t="t"/>
              <a:pathLst>
                <a:path extrusionOk="0" h="5811" w="236467">
                  <a:moveTo>
                    <a:pt x="0" y="0"/>
                  </a:moveTo>
                  <a:lnTo>
                    <a:pt x="236468" y="0"/>
                  </a:lnTo>
                </a:path>
              </a:pathLst>
            </a:custGeom>
            <a:noFill/>
            <a:ln cap="rnd" cmpd="sng" w="1905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chemeClr val="dk1"/>
                </a:solidFill>
                <a:latin typeface="Arial"/>
                <a:ea typeface="Arial"/>
                <a:cs typeface="Arial"/>
                <a:sym typeface="Arial"/>
              </a:endParaRPr>
            </a:p>
          </p:txBody>
        </p:sp>
      </p:grpSp>
      <p:sp>
        <p:nvSpPr>
          <p:cNvPr id="765" name="Google Shape;765;p74"/>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5"/>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extLst>
                  <a:ext uri="http://customooxmlschemas.google.com/">
                    <go:slidesCustomData xmlns:go="http://customooxmlschemas.google.com/" textRoundtripDataId="2"/>
                  </a:ext>
                </a:extLst>
              </a:rPr>
              <a:t>域名系统和 ICANN</a:t>
            </a:r>
            <a:endParaRPr/>
          </a:p>
        </p:txBody>
      </p:sp>
      <p:sp>
        <p:nvSpPr>
          <p:cNvPr id="109" name="Google Shape;109;p5"/>
          <p:cNvSpPr txBox="1"/>
          <p:nvPr>
            <p:ph idx="1" type="body"/>
          </p:nvPr>
        </p:nvSpPr>
        <p:spPr>
          <a:xfrm>
            <a:off x="320675" y="1318686"/>
            <a:ext cx="8450746" cy="5066616"/>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530"/>
              <a:buFont typeface="Merriweather Sans"/>
              <a:buChar char="*"/>
            </a:pPr>
            <a:r>
              <a:rPr lang="en-US" sz="1600">
                <a:latin typeface="Arial"/>
                <a:ea typeface="Arial"/>
                <a:cs typeface="Arial"/>
                <a:sym typeface="Arial"/>
                <a:extLst>
                  <a:ext uri="http://customooxmlschemas.google.com/">
                    <go:slidesCustomData xmlns:go="http://customooxmlschemas.google.com/" textRoundtripDataId="3"/>
                  </a:ext>
                </a:extLst>
              </a:rPr>
              <a:t>域名是一种构成统一资源定位符 (Uniform Resource Locator, URL) 的唯一名称，使得人们能够在互联网（例如：网页、电子邮件服务器、图像和视频）上查找资源。 </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6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600">
                <a:latin typeface="Arial"/>
                <a:ea typeface="Arial"/>
                <a:cs typeface="Arial"/>
                <a:sym typeface="Arial"/>
                <a:extLst>
                  <a:ext uri="http://customooxmlschemas.google.com/">
                    <go:slidesCustomData xmlns:go="http://customooxmlschemas.google.com/" textRoundtripDataId="4"/>
                  </a:ext>
                </a:extLst>
              </a:rPr>
              <a:t>域名自身代表着互联网上的一个特定地址，该地址属于一个实体，例如：企业、组织、机构或个人。</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6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600">
                <a:latin typeface="Arial"/>
                <a:ea typeface="Arial"/>
                <a:cs typeface="Arial"/>
                <a:sym typeface="Arial"/>
              </a:rPr>
              <a:t>每台联网设备都有一个唯一的 IP 地址。例如，域名  </a:t>
            </a:r>
            <a:r>
              <a:rPr lang="en-US" sz="1600">
                <a:solidFill>
                  <a:srgbClr val="00B0F0"/>
                </a:solidFill>
                <a:latin typeface="Arial"/>
                <a:ea typeface="Arial"/>
                <a:cs typeface="Arial"/>
                <a:sym typeface="Arial"/>
              </a:rPr>
              <a:t>icann.org</a:t>
            </a:r>
            <a:r>
              <a:rPr lang="en-US" sz="1600">
                <a:solidFill>
                  <a:schemeClr val="dk1"/>
                </a:solidFill>
                <a:latin typeface="Arial"/>
                <a:ea typeface="Arial"/>
                <a:cs typeface="Arial"/>
                <a:sym typeface="Arial"/>
              </a:rPr>
              <a:t> </a:t>
            </a:r>
            <a:r>
              <a:rPr lang="en-US" sz="1600">
                <a:latin typeface="Arial"/>
                <a:ea typeface="Arial"/>
                <a:cs typeface="Arial"/>
                <a:sym typeface="Arial"/>
              </a:rPr>
              <a:t>的 IP 地址为  </a:t>
            </a:r>
            <a:r>
              <a:rPr lang="en-US" sz="1600">
                <a:solidFill>
                  <a:srgbClr val="00B0F0"/>
                </a:solidFill>
                <a:latin typeface="Arial"/>
                <a:ea typeface="Arial"/>
                <a:cs typeface="Arial"/>
                <a:sym typeface="Arial"/>
              </a:rPr>
              <a:t>192.0.43.7。</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600">
              <a:solidFill>
                <a:srgbClr val="00B0F0"/>
              </a:solidFill>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600">
                <a:latin typeface="Arial"/>
                <a:ea typeface="Arial"/>
                <a:cs typeface="Arial"/>
                <a:sym typeface="Arial"/>
              </a:rPr>
              <a:t>域名和互联网协议 (Internet Protocol, IP) 地址共同帮助我们浏览互联网。</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6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600">
                <a:latin typeface="Arial"/>
                <a:ea typeface="Arial"/>
                <a:cs typeface="Arial"/>
                <a:sym typeface="Arial"/>
                <a:extLst>
                  <a:ext uri="http://customooxmlschemas.google.com/">
                    <go:slidesCustomData xmlns:go="http://customooxmlschemas.google.com/" textRoundtripDataId="5"/>
                  </a:ext>
                </a:extLst>
              </a:rPr>
              <a:t>互联网名称与数字地址分配机构 (Internet Corporation for Assigned Names and Numbers, ICANN) 帮助协调和支持世界各地的这些唯一标识符。ICANN 的使命在于确保全球互联网的稳定、安全与统一。</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cxnSp>
        <p:nvCxnSpPr>
          <p:cNvPr id="771" name="Google Shape;771;p38"/>
          <p:cNvCxnSpPr/>
          <p:nvPr/>
        </p:nvCxnSpPr>
        <p:spPr>
          <a:xfrm>
            <a:off x="8681229" y="2125266"/>
            <a:ext cx="0" cy="704230"/>
          </a:xfrm>
          <a:prstGeom prst="straightConnector1">
            <a:avLst/>
          </a:prstGeom>
          <a:noFill/>
          <a:ln cap="rnd" cmpd="sng" w="38100">
            <a:solidFill>
              <a:srgbClr val="114E84"/>
            </a:solidFill>
            <a:prstDash val="dot"/>
            <a:round/>
            <a:headEnd len="sm" w="sm" type="none"/>
            <a:tailEnd len="sm" w="sm" type="none"/>
          </a:ln>
        </p:spPr>
      </p:cxnSp>
      <p:sp>
        <p:nvSpPr>
          <p:cNvPr id="772" name="Google Shape;772;p38"/>
          <p:cNvSpPr txBox="1"/>
          <p:nvPr/>
        </p:nvSpPr>
        <p:spPr>
          <a:xfrm>
            <a:off x="432000" y="1552932"/>
            <a:ext cx="867546" cy="56630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2024 年 11 月</a:t>
            </a:r>
            <a:endParaRPr/>
          </a:p>
        </p:txBody>
      </p:sp>
      <p:sp>
        <p:nvSpPr>
          <p:cNvPr id="773" name="Google Shape;773;p38"/>
          <p:cNvSpPr txBox="1"/>
          <p:nvPr/>
        </p:nvSpPr>
        <p:spPr>
          <a:xfrm>
            <a:off x="6200190" y="1552932"/>
            <a:ext cx="729826" cy="56630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2026 年 4 月</a:t>
            </a:r>
            <a:endParaRPr/>
          </a:p>
        </p:txBody>
      </p:sp>
      <p:cxnSp>
        <p:nvCxnSpPr>
          <p:cNvPr id="774" name="Google Shape;774;p38"/>
          <p:cNvCxnSpPr/>
          <p:nvPr/>
        </p:nvCxnSpPr>
        <p:spPr>
          <a:xfrm>
            <a:off x="461560" y="2125266"/>
            <a:ext cx="0" cy="704230"/>
          </a:xfrm>
          <a:prstGeom prst="straightConnector1">
            <a:avLst/>
          </a:prstGeom>
          <a:noFill/>
          <a:ln cap="rnd" cmpd="sng" w="38100">
            <a:solidFill>
              <a:srgbClr val="F1633E"/>
            </a:solidFill>
            <a:prstDash val="dot"/>
            <a:round/>
            <a:headEnd len="sm" w="sm" type="none"/>
            <a:tailEnd len="sm" w="sm" type="none"/>
          </a:ln>
        </p:spPr>
      </p:cxnSp>
      <p:cxnSp>
        <p:nvCxnSpPr>
          <p:cNvPr id="775" name="Google Shape;775;p38"/>
          <p:cNvCxnSpPr/>
          <p:nvPr/>
        </p:nvCxnSpPr>
        <p:spPr>
          <a:xfrm>
            <a:off x="6219876" y="2125266"/>
            <a:ext cx="0" cy="704230"/>
          </a:xfrm>
          <a:prstGeom prst="straightConnector1">
            <a:avLst/>
          </a:prstGeom>
          <a:noFill/>
          <a:ln cap="rnd" cmpd="sng" w="38100">
            <a:solidFill>
              <a:srgbClr val="114E84"/>
            </a:solidFill>
            <a:prstDash val="dot"/>
            <a:round/>
            <a:headEnd len="sm" w="sm" type="none"/>
            <a:tailEnd len="sm" w="sm" type="none"/>
          </a:ln>
        </p:spPr>
      </p:cxnSp>
      <p:sp>
        <p:nvSpPr>
          <p:cNvPr id="776" name="Google Shape;776;p38"/>
          <p:cNvSpPr txBox="1"/>
          <p:nvPr/>
        </p:nvSpPr>
        <p:spPr>
          <a:xfrm>
            <a:off x="7817894" y="1584114"/>
            <a:ext cx="915053" cy="566309"/>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2026 年</a:t>
            </a:r>
            <a:br>
              <a:rPr b="1" i="0" lang="en-US" sz="1600" u="none" cap="none" strike="noStrike">
                <a:solidFill>
                  <a:srgbClr val="7F7F7F"/>
                </a:solidFill>
                <a:latin typeface="Arial"/>
                <a:ea typeface="Arial"/>
                <a:cs typeface="Arial"/>
                <a:sym typeface="Arial"/>
              </a:rPr>
            </a:br>
            <a:r>
              <a:rPr b="1" i="0" lang="en-US" sz="1600" u="none" cap="none" strike="noStrike">
                <a:solidFill>
                  <a:srgbClr val="7F7F7F"/>
                </a:solidFill>
                <a:latin typeface="Arial"/>
                <a:ea typeface="Arial"/>
                <a:cs typeface="Arial"/>
                <a:sym typeface="Arial"/>
              </a:rPr>
              <a:t>第 3 季度</a:t>
            </a:r>
            <a:endParaRPr/>
          </a:p>
        </p:txBody>
      </p:sp>
      <p:sp>
        <p:nvSpPr>
          <p:cNvPr id="777" name="Google Shape;777;p38"/>
          <p:cNvSpPr txBox="1"/>
          <p:nvPr/>
        </p:nvSpPr>
        <p:spPr>
          <a:xfrm>
            <a:off x="2813299" y="1552932"/>
            <a:ext cx="800824" cy="566309"/>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7F7F7F"/>
                </a:solidFill>
                <a:latin typeface="Arial"/>
                <a:ea typeface="Arial"/>
                <a:cs typeface="Arial"/>
                <a:sym typeface="Arial"/>
              </a:rPr>
              <a:t>2025 年 12 月</a:t>
            </a:r>
            <a:endParaRPr/>
          </a:p>
        </p:txBody>
      </p:sp>
      <p:cxnSp>
        <p:nvCxnSpPr>
          <p:cNvPr id="778" name="Google Shape;778;p38"/>
          <p:cNvCxnSpPr/>
          <p:nvPr/>
        </p:nvCxnSpPr>
        <p:spPr>
          <a:xfrm>
            <a:off x="2849986" y="2146286"/>
            <a:ext cx="0" cy="683210"/>
          </a:xfrm>
          <a:prstGeom prst="straightConnector1">
            <a:avLst/>
          </a:prstGeom>
          <a:noFill/>
          <a:ln cap="rnd" cmpd="sng" w="38100">
            <a:solidFill>
              <a:srgbClr val="7030A0"/>
            </a:solidFill>
            <a:prstDash val="dot"/>
            <a:round/>
            <a:headEnd len="sm" w="sm" type="none"/>
            <a:tailEnd len="sm" w="sm" type="none"/>
          </a:ln>
        </p:spPr>
      </p:cxnSp>
      <p:sp>
        <p:nvSpPr>
          <p:cNvPr id="779" name="Google Shape;779;p38"/>
          <p:cNvSpPr/>
          <p:nvPr/>
        </p:nvSpPr>
        <p:spPr>
          <a:xfrm>
            <a:off x="431800" y="2636273"/>
            <a:ext cx="3960000" cy="2255639"/>
          </a:xfrm>
          <a:prstGeom prst="rect">
            <a:avLst/>
          </a:prstGeom>
          <a:solidFill>
            <a:srgbClr val="F1633E"/>
          </a:solidFill>
          <a:ln>
            <a:noFill/>
          </a:ln>
        </p:spPr>
        <p:txBody>
          <a:bodyPr anchorCtr="0" anchor="t" bIns="45700" lIns="360000" spcFirstLastPara="1" rIns="360000" wrap="square" tIns="936000">
            <a:no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rgbClr val="002A49"/>
                </a:solidFill>
                <a:latin typeface="Arial"/>
                <a:ea typeface="Arial"/>
                <a:cs typeface="Arial"/>
                <a:sym typeface="Arial"/>
              </a:rPr>
              <a:t>提交申请人支持</a:t>
            </a:r>
            <a:br>
              <a:rPr b="1" i="0" lang="en-US" sz="1600" u="none" cap="none" strike="noStrike">
                <a:solidFill>
                  <a:srgbClr val="002A49"/>
                </a:solidFill>
                <a:latin typeface="Arial"/>
                <a:ea typeface="Arial"/>
                <a:cs typeface="Arial"/>
                <a:sym typeface="Arial"/>
              </a:rPr>
            </a:br>
            <a:r>
              <a:rPr b="1" i="0" lang="en-US" sz="1600" u="none" cap="none" strike="noStrike">
                <a:solidFill>
                  <a:srgbClr val="002A49"/>
                </a:solidFill>
                <a:latin typeface="Arial"/>
                <a:ea typeface="Arial"/>
                <a:cs typeface="Arial"/>
                <a:sym typeface="Arial"/>
              </a:rPr>
              <a:t>计划申请</a:t>
            </a:r>
            <a:endParaRPr/>
          </a:p>
        </p:txBody>
      </p:sp>
      <p:sp>
        <p:nvSpPr>
          <p:cNvPr id="780" name="Google Shape;780;p38"/>
          <p:cNvSpPr/>
          <p:nvPr/>
        </p:nvSpPr>
        <p:spPr>
          <a:xfrm>
            <a:off x="2836309" y="2636274"/>
            <a:ext cx="5857611" cy="1980374"/>
          </a:xfrm>
          <a:prstGeom prst="rect">
            <a:avLst/>
          </a:prstGeom>
          <a:solidFill>
            <a:srgbClr val="7030A0"/>
          </a:solidFill>
          <a:ln>
            <a:noFill/>
          </a:ln>
        </p:spPr>
        <p:txBody>
          <a:bodyPr anchorCtr="0" anchor="t" bIns="45700" lIns="360000" spcFirstLastPara="1" rIns="324000" wrap="square" tIns="936000">
            <a:no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申请人指导手册</a:t>
            </a:r>
            <a:endParaRPr/>
          </a:p>
        </p:txBody>
      </p:sp>
      <p:sp>
        <p:nvSpPr>
          <p:cNvPr id="781" name="Google Shape;781;p38"/>
          <p:cNvSpPr txBox="1"/>
          <p:nvPr>
            <p:ph type="title"/>
          </p:nvPr>
        </p:nvSpPr>
        <p:spPr>
          <a:xfrm>
            <a:off x="431798" y="900114"/>
            <a:ext cx="5836799" cy="532080"/>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主要日期</a:t>
            </a:r>
            <a:endParaRPr/>
          </a:p>
        </p:txBody>
      </p:sp>
      <p:sp>
        <p:nvSpPr>
          <p:cNvPr id="782" name="Google Shape;782;p38"/>
          <p:cNvSpPr/>
          <p:nvPr/>
        </p:nvSpPr>
        <p:spPr>
          <a:xfrm>
            <a:off x="6182228" y="2636274"/>
            <a:ext cx="2520000" cy="1700260"/>
          </a:xfrm>
          <a:prstGeom prst="rect">
            <a:avLst/>
          </a:prstGeom>
          <a:solidFill>
            <a:srgbClr val="114E84"/>
          </a:solidFill>
          <a:ln>
            <a:noFill/>
          </a:ln>
        </p:spPr>
        <p:txBody>
          <a:bodyPr anchorCtr="0" anchor="t" bIns="45700" lIns="360000" spcFirstLastPara="1" rIns="324000" wrap="square" tIns="936000">
            <a:noAutofit/>
          </a:bodyPr>
          <a:lstStyle/>
          <a:p>
            <a:pPr indent="0" lvl="0" marL="0" marR="0" rtl="0" algn="l">
              <a:lnSpc>
                <a:spcPct val="115000"/>
              </a:lnSpc>
              <a:spcBef>
                <a:spcPts val="0"/>
              </a:spcBef>
              <a:spcAft>
                <a:spcPts val="0"/>
              </a:spcAft>
              <a:buClr>
                <a:srgbClr val="000000"/>
              </a:buClr>
              <a:buSzPts val="1600"/>
              <a:buFont typeface="Arial"/>
              <a:buNone/>
            </a:pPr>
            <a:r>
              <a:rPr b="1" i="0" lang="en-US" sz="1600" u="none" cap="none" strike="noStrike">
                <a:solidFill>
                  <a:schemeClr val="lt1"/>
                </a:solidFill>
                <a:latin typeface="Arial"/>
                <a:ea typeface="Arial"/>
                <a:cs typeface="Arial"/>
                <a:sym typeface="Arial"/>
              </a:rPr>
              <a:t>提交 gTLD 申请</a:t>
            </a:r>
            <a:endParaRPr/>
          </a:p>
        </p:txBody>
      </p:sp>
      <p:pic>
        <p:nvPicPr>
          <p:cNvPr id="783" name="Google Shape;783;p38"/>
          <p:cNvPicPr preferRelativeResize="0"/>
          <p:nvPr/>
        </p:nvPicPr>
        <p:blipFill rotWithShape="1">
          <a:blip r:embed="rId3">
            <a:alphaModFix/>
          </a:blip>
          <a:srcRect b="0" l="0" r="0" t="0"/>
          <a:stretch/>
        </p:blipFill>
        <p:spPr>
          <a:xfrm>
            <a:off x="802969" y="2934283"/>
            <a:ext cx="513730" cy="432000"/>
          </a:xfrm>
          <a:prstGeom prst="rect">
            <a:avLst/>
          </a:prstGeom>
          <a:noFill/>
          <a:ln>
            <a:noFill/>
          </a:ln>
        </p:spPr>
      </p:pic>
      <p:pic>
        <p:nvPicPr>
          <p:cNvPr id="784" name="Google Shape;784;p38"/>
          <p:cNvPicPr preferRelativeResize="0"/>
          <p:nvPr/>
        </p:nvPicPr>
        <p:blipFill rotWithShape="1">
          <a:blip r:embed="rId4">
            <a:alphaModFix/>
          </a:blip>
          <a:srcRect b="0" l="0" r="0" t="0"/>
          <a:stretch/>
        </p:blipFill>
        <p:spPr>
          <a:xfrm>
            <a:off x="6540549" y="2921683"/>
            <a:ext cx="389466" cy="457200"/>
          </a:xfrm>
          <a:prstGeom prst="rect">
            <a:avLst/>
          </a:prstGeom>
          <a:noFill/>
          <a:ln>
            <a:noFill/>
          </a:ln>
        </p:spPr>
      </p:pic>
      <p:cxnSp>
        <p:nvCxnSpPr>
          <p:cNvPr id="785" name="Google Shape;785;p38"/>
          <p:cNvCxnSpPr/>
          <p:nvPr/>
        </p:nvCxnSpPr>
        <p:spPr>
          <a:xfrm>
            <a:off x="0" y="2653103"/>
            <a:ext cx="9144000" cy="0"/>
          </a:xfrm>
          <a:prstGeom prst="straightConnector1">
            <a:avLst/>
          </a:prstGeom>
          <a:noFill/>
          <a:ln cap="rnd" cmpd="sng" w="38100">
            <a:solidFill>
              <a:srgbClr val="002A49"/>
            </a:solidFill>
            <a:prstDash val="dot"/>
            <a:round/>
            <a:headEnd len="sm" w="sm" type="none"/>
            <a:tailEnd len="sm" w="sm" type="none"/>
          </a:ln>
        </p:spPr>
      </p:cxnSp>
      <p:sp>
        <p:nvSpPr>
          <p:cNvPr id="786" name="Google Shape;786;p38"/>
          <p:cNvSpPr txBox="1"/>
          <p:nvPr/>
        </p:nvSpPr>
        <p:spPr>
          <a:xfrm>
            <a:off x="929231" y="5186343"/>
            <a:ext cx="2171188" cy="84946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ASP 的申请提交期</a:t>
            </a:r>
            <a:r>
              <a:rPr b="1" i="0" lang="en-US" sz="1600" u="none" cap="none" strike="noStrike">
                <a:solidFill>
                  <a:srgbClr val="0B3458"/>
                </a:solidFill>
                <a:latin typeface="Arial"/>
                <a:ea typeface="Arial"/>
                <a:cs typeface="Arial"/>
                <a:sym typeface="Arial"/>
              </a:rPr>
              <a:t>（2024 年 11 月 19 日 - 2025 年 11 月 19 日）</a:t>
            </a:r>
            <a:endParaRPr/>
          </a:p>
        </p:txBody>
      </p:sp>
      <p:cxnSp>
        <p:nvCxnSpPr>
          <p:cNvPr id="787" name="Google Shape;787;p38"/>
          <p:cNvCxnSpPr/>
          <p:nvPr/>
        </p:nvCxnSpPr>
        <p:spPr>
          <a:xfrm>
            <a:off x="802969" y="4616648"/>
            <a:ext cx="0" cy="1506152"/>
          </a:xfrm>
          <a:prstGeom prst="straightConnector1">
            <a:avLst/>
          </a:prstGeom>
          <a:noFill/>
          <a:ln cap="flat" cmpd="sng" w="15875">
            <a:solidFill>
              <a:srgbClr val="F1633E"/>
            </a:solidFill>
            <a:prstDash val="solid"/>
            <a:round/>
            <a:headEnd len="sm" w="sm" type="none"/>
            <a:tailEnd len="sm" w="sm" type="none"/>
          </a:ln>
        </p:spPr>
      </p:cxnSp>
      <p:sp>
        <p:nvSpPr>
          <p:cNvPr id="788" name="Google Shape;788;p38"/>
          <p:cNvSpPr txBox="1"/>
          <p:nvPr/>
        </p:nvSpPr>
        <p:spPr>
          <a:xfrm>
            <a:off x="3352941" y="5186343"/>
            <a:ext cx="2829283" cy="849463"/>
          </a:xfrm>
          <a:prstGeom prst="rect">
            <a:avLst/>
          </a:prstGeom>
          <a:noFill/>
          <a:ln>
            <a:noFill/>
          </a:ln>
        </p:spPr>
        <p:txBody>
          <a:bodyPr anchorCtr="0" anchor="t" bIns="0" lIns="0" spcFirstLastPara="1" rIns="0" wrap="square" tIns="0">
            <a:spAutoFit/>
          </a:bodyPr>
          <a:lstStyle/>
          <a:p>
            <a:pPr indent="0" lvl="0" marL="0" marR="0" rtl="0" algn="just">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《申请人指导手册》是本项目的重要资源，预计将于 </a:t>
            </a:r>
            <a:r>
              <a:rPr b="1" i="0" lang="en-US" sz="1600" u="none" cap="none" strike="noStrike">
                <a:solidFill>
                  <a:srgbClr val="0B3458"/>
                </a:solidFill>
                <a:latin typeface="Arial"/>
                <a:ea typeface="Arial"/>
                <a:cs typeface="Arial"/>
                <a:sym typeface="Arial"/>
              </a:rPr>
              <a:t>2025 年 12 月</a:t>
            </a:r>
            <a:r>
              <a:rPr b="0" i="0" lang="en-US" sz="1600" u="none" cap="none" strike="noStrike">
                <a:solidFill>
                  <a:srgbClr val="0B3458"/>
                </a:solidFill>
                <a:latin typeface="Arial"/>
                <a:ea typeface="Arial"/>
                <a:cs typeface="Arial"/>
                <a:sym typeface="Arial"/>
              </a:rPr>
              <a:t>提供</a:t>
            </a:r>
            <a:endParaRPr/>
          </a:p>
        </p:txBody>
      </p:sp>
      <p:cxnSp>
        <p:nvCxnSpPr>
          <p:cNvPr id="789" name="Google Shape;789;p38"/>
          <p:cNvCxnSpPr/>
          <p:nvPr/>
        </p:nvCxnSpPr>
        <p:spPr>
          <a:xfrm>
            <a:off x="3226680" y="4286143"/>
            <a:ext cx="0" cy="1836657"/>
          </a:xfrm>
          <a:prstGeom prst="straightConnector1">
            <a:avLst/>
          </a:prstGeom>
          <a:noFill/>
          <a:ln cap="flat" cmpd="sng" w="15875">
            <a:solidFill>
              <a:srgbClr val="7030A0"/>
            </a:solidFill>
            <a:prstDash val="solid"/>
            <a:round/>
            <a:headEnd len="sm" w="sm" type="none"/>
            <a:tailEnd len="sm" w="sm" type="none"/>
          </a:ln>
        </p:spPr>
      </p:cxnSp>
      <p:sp>
        <p:nvSpPr>
          <p:cNvPr id="790" name="Google Shape;790;p38"/>
          <p:cNvSpPr txBox="1"/>
          <p:nvPr/>
        </p:nvSpPr>
        <p:spPr>
          <a:xfrm>
            <a:off x="6691053" y="5186343"/>
            <a:ext cx="2046725" cy="849463"/>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600"/>
              <a:buFont typeface="Arial"/>
              <a:buNone/>
            </a:pPr>
            <a:r>
              <a:rPr b="0" i="0" lang="en-US" sz="1600" u="none" cap="none" strike="noStrike">
                <a:solidFill>
                  <a:srgbClr val="0B3458"/>
                </a:solidFill>
                <a:latin typeface="Arial"/>
                <a:ea typeface="Arial"/>
                <a:cs typeface="Arial"/>
                <a:sym typeface="Arial"/>
              </a:rPr>
              <a:t>新 gTLD 的申请提交期预计将于 </a:t>
            </a:r>
            <a:r>
              <a:rPr b="1" i="0" lang="en-US" sz="1600" u="none" cap="none" strike="noStrike">
                <a:solidFill>
                  <a:srgbClr val="0B3458"/>
                </a:solidFill>
                <a:latin typeface="Arial"/>
                <a:ea typeface="Arial"/>
                <a:cs typeface="Arial"/>
                <a:sym typeface="Arial"/>
              </a:rPr>
              <a:t>2026 年 4 月</a:t>
            </a:r>
            <a:r>
              <a:rPr b="0" i="0" lang="en-US" sz="1600" u="none" cap="none" strike="noStrike">
                <a:solidFill>
                  <a:srgbClr val="0B3458"/>
                </a:solidFill>
                <a:latin typeface="Arial"/>
                <a:ea typeface="Arial"/>
                <a:cs typeface="Arial"/>
                <a:sym typeface="Arial"/>
              </a:rPr>
              <a:t>开放</a:t>
            </a:r>
            <a:endParaRPr/>
          </a:p>
        </p:txBody>
      </p:sp>
      <p:cxnSp>
        <p:nvCxnSpPr>
          <p:cNvPr id="791" name="Google Shape;791;p38"/>
          <p:cNvCxnSpPr/>
          <p:nvPr/>
        </p:nvCxnSpPr>
        <p:spPr>
          <a:xfrm>
            <a:off x="6564791" y="4286143"/>
            <a:ext cx="0" cy="1836657"/>
          </a:xfrm>
          <a:prstGeom prst="straightConnector1">
            <a:avLst/>
          </a:prstGeom>
          <a:noFill/>
          <a:ln cap="flat" cmpd="sng" w="15875">
            <a:solidFill>
              <a:srgbClr val="114E84"/>
            </a:solidFill>
            <a:prstDash val="solid"/>
            <a:round/>
            <a:headEnd len="sm" w="sm" type="none"/>
            <a:tailEnd len="sm" w="sm" type="none"/>
          </a:ln>
        </p:spPr>
      </p:cxnSp>
      <p:sp>
        <p:nvSpPr>
          <p:cNvPr id="792" name="Google Shape;792;p38"/>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793" name="Google Shape;793;p38"/>
          <p:cNvPicPr preferRelativeResize="0"/>
          <p:nvPr/>
        </p:nvPicPr>
        <p:blipFill rotWithShape="1">
          <a:blip r:embed="rId5">
            <a:alphaModFix/>
          </a:blip>
          <a:srcRect b="0" l="0" r="0" t="0"/>
          <a:stretch/>
        </p:blipFill>
        <p:spPr>
          <a:xfrm>
            <a:off x="3226680" y="2946883"/>
            <a:ext cx="455351" cy="432000"/>
          </a:xfrm>
          <a:prstGeom prst="rect">
            <a:avLst/>
          </a:prstGeom>
          <a:noFill/>
          <a:ln>
            <a:noFill/>
          </a:ln>
        </p:spPr>
      </p:pic>
      <p:sp>
        <p:nvSpPr>
          <p:cNvPr id="794" name="Google Shape;794;p38"/>
          <p:cNvSpPr txBox="1"/>
          <p:nvPr/>
        </p:nvSpPr>
        <p:spPr>
          <a:xfrm>
            <a:off x="757642" y="6384718"/>
            <a:ext cx="3308315" cy="340053"/>
          </a:xfrm>
          <a:prstGeom prst="rect">
            <a:avLst/>
          </a:prstGeom>
          <a:noFill/>
          <a:ln>
            <a:noFill/>
          </a:ln>
        </p:spPr>
        <p:txBody>
          <a:bodyPr anchorCtr="0" anchor="t" bIns="45700" lIns="91425" spcFirstLastPara="1" rIns="91425" wrap="square" tIns="45700">
            <a:spAutoFit/>
          </a:bodyPr>
          <a:lstStyle/>
          <a:p>
            <a:pPr indent="0" lvl="0" marL="0" marR="0" rtl="0" algn="l">
              <a:lnSpc>
                <a:spcPct val="115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日期可能会有所调整</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8" name="Shape 798"/>
        <p:cNvGrpSpPr/>
        <p:nvPr/>
      </p:nvGrpSpPr>
      <p:grpSpPr>
        <a:xfrm>
          <a:off x="0" y="0"/>
          <a:ext cx="0" cy="0"/>
          <a:chOff x="0" y="0"/>
          <a:chExt cx="0" cy="0"/>
        </a:xfrm>
      </p:grpSpPr>
      <p:sp>
        <p:nvSpPr>
          <p:cNvPr id="799" name="Google Shape;799;p76"/>
          <p:cNvSpPr txBox="1"/>
          <p:nvPr>
            <p:ph type="title"/>
          </p:nvPr>
        </p:nvSpPr>
        <p:spPr>
          <a:xfrm>
            <a:off x="4076240" y="1021298"/>
            <a:ext cx="4966465" cy="554115"/>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持续关注。</a:t>
            </a:r>
            <a:endParaRPr/>
          </a:p>
        </p:txBody>
      </p:sp>
      <p:sp>
        <p:nvSpPr>
          <p:cNvPr id="800" name="Google Shape;800;p76"/>
          <p:cNvSpPr txBox="1"/>
          <p:nvPr/>
        </p:nvSpPr>
        <p:spPr>
          <a:xfrm>
            <a:off x="4076240" y="1775149"/>
            <a:ext cx="4382700" cy="2229841"/>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18"/>
                  </a:ext>
                </a:extLst>
              </a:rPr>
              <a:t>通过发送电子邮件至以下地址，加入</a:t>
            </a:r>
            <a:r>
              <a:rPr b="1"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19"/>
                  </a:ext>
                </a:extLst>
              </a:rPr>
              <a:t>电子邮件清单</a:t>
            </a:r>
            <a:r>
              <a:rPr b="0" i="0" lang="en-US" sz="1800" u="none" cap="none" strike="noStrike">
                <a:solidFill>
                  <a:srgbClr val="0B3458"/>
                </a:solidFill>
                <a:latin typeface="Arial"/>
                <a:ea typeface="Arial"/>
                <a:cs typeface="Arial"/>
                <a:sym typeface="Arial"/>
                <a:extLst>
                  <a:ext uri="http://customooxmlschemas.google.com/">
                    <go:slidesCustomData xmlns:go="http://customooxmlschemas.google.com/" textRoundtripDataId="20"/>
                  </a:ext>
                </a:extLst>
              </a:rPr>
              <a:t>：</a:t>
            </a:r>
            <a:r>
              <a:rPr b="0" i="0" lang="en-US" sz="1800" u="sng" cap="none" strike="noStrike">
                <a:solidFill>
                  <a:schemeClr val="dk2"/>
                </a:solidFill>
                <a:latin typeface="Arial"/>
                <a:ea typeface="Arial"/>
                <a:cs typeface="Arial"/>
                <a:sym typeface="Arial"/>
                <a:hlinkClick r:id="rId3">
                  <a:extLst>
                    <a:ext uri="{A12FA001-AC4F-418D-AE19-62706E023703}">
                      <ahyp:hlinkClr val="tx"/>
                    </a:ext>
                  </a:extLst>
                </a:hlinkClick>
                <a:extLst>
                  <a:ext uri="http://customooxmlschemas.google.com/">
                    <go:slidesCustomData xmlns:go="http://customooxmlschemas.google.com/" textRoundtripDataId="21"/>
                  </a:ext>
                </a:extLst>
              </a:rPr>
              <a:t>nextroundinfo@icann.org</a:t>
            </a:r>
            <a:r>
              <a:rPr b="0" i="0" lang="en-US" sz="1800" u="none" cap="none" strike="noStrike">
                <a:solidFill>
                  <a:schemeClr val="dk2"/>
                </a:solidFill>
                <a:latin typeface="Arial"/>
                <a:ea typeface="Arial"/>
                <a:cs typeface="Arial"/>
                <a:sym typeface="Arial"/>
              </a:rPr>
              <a:t> </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一般请求</a:t>
            </a:r>
            <a:r>
              <a:rPr b="0" i="0" lang="en-US" sz="1800" u="none" cap="none" strike="noStrike">
                <a:solidFill>
                  <a:srgbClr val="0B3458"/>
                </a:solidFill>
                <a:latin typeface="Arial"/>
                <a:ea typeface="Arial"/>
                <a:cs typeface="Arial"/>
                <a:sym typeface="Arial"/>
              </a:rPr>
              <a:t>：</a:t>
            </a:r>
            <a:r>
              <a:rPr b="0" i="0" lang="en-US" sz="1800" u="sng" cap="none" strike="noStrike">
                <a:solidFill>
                  <a:schemeClr val="hlink"/>
                </a:solidFill>
                <a:latin typeface="Arial"/>
                <a:ea typeface="Arial"/>
                <a:cs typeface="Arial"/>
                <a:sym typeface="Arial"/>
                <a:hlinkClick r:id="rId4"/>
              </a:rPr>
              <a:t>globalsupport@icann.org</a:t>
            </a:r>
            <a:r>
              <a:rPr b="0" i="0" lang="en-US" sz="1800" u="none" cap="none" strike="noStrike">
                <a:solidFill>
                  <a:srgbClr val="0B3458"/>
                </a:solidFill>
                <a:latin typeface="Arial"/>
                <a:ea typeface="Arial"/>
                <a:cs typeface="Arial"/>
                <a:sym typeface="Arial"/>
              </a:rPr>
              <a:t> </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B3458"/>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r>
              <a:rPr b="1" i="0" lang="en-US" sz="1800" u="none" cap="none" strike="noStrike">
                <a:solidFill>
                  <a:srgbClr val="0B3458"/>
                </a:solidFill>
                <a:latin typeface="Arial"/>
                <a:ea typeface="Arial"/>
                <a:cs typeface="Arial"/>
                <a:sym typeface="Arial"/>
              </a:rPr>
              <a:t>最新动态和资讯</a:t>
            </a:r>
            <a:r>
              <a:rPr b="0" i="0" lang="en-US" sz="1800" u="none" cap="none" strike="noStrike">
                <a:solidFill>
                  <a:srgbClr val="0B3458"/>
                </a:solidFill>
                <a:latin typeface="Arial"/>
                <a:ea typeface="Arial"/>
                <a:cs typeface="Arial"/>
                <a:sym typeface="Arial"/>
              </a:rPr>
              <a:t>：</a:t>
            </a: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https://newgtldprogram.icann.org</a:t>
            </a:r>
            <a:r>
              <a:rPr b="0" i="0" lang="en-US" sz="1800" u="none" cap="none" strike="noStrike">
                <a:solidFill>
                  <a:schemeClr val="dk2"/>
                </a:solidFill>
                <a:latin typeface="Arial"/>
                <a:ea typeface="Arial"/>
                <a:cs typeface="Arial"/>
                <a:sym typeface="Arial"/>
              </a:rPr>
              <a:t> </a:t>
            </a:r>
            <a:endParaRPr/>
          </a:p>
        </p:txBody>
      </p:sp>
      <p:grpSp>
        <p:nvGrpSpPr>
          <p:cNvPr id="801" name="Google Shape;801;p76"/>
          <p:cNvGrpSpPr/>
          <p:nvPr/>
        </p:nvGrpSpPr>
        <p:grpSpPr>
          <a:xfrm>
            <a:off x="1295017" y="1021298"/>
            <a:ext cx="2142246" cy="4663628"/>
            <a:chOff x="1295017" y="1021298"/>
            <a:chExt cx="2142246" cy="4663628"/>
          </a:xfrm>
        </p:grpSpPr>
        <p:sp>
          <p:nvSpPr>
            <p:cNvPr id="802" name="Google Shape;802;p76"/>
            <p:cNvSpPr/>
            <p:nvPr/>
          </p:nvSpPr>
          <p:spPr>
            <a:xfrm>
              <a:off x="1327175" y="1071446"/>
              <a:ext cx="2068169" cy="4559810"/>
            </a:xfrm>
            <a:prstGeom prst="roundRect">
              <a:avLst>
                <a:gd fmla="val 10262" name="adj"/>
              </a:avLst>
            </a:prstGeom>
            <a:blipFill rotWithShape="1">
              <a:blip r:embed="rId6">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91425"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03" name="Google Shape;803;p76"/>
            <p:cNvPicPr preferRelativeResize="0"/>
            <p:nvPr/>
          </p:nvPicPr>
          <p:blipFill rotWithShape="1">
            <a:blip r:embed="rId7">
              <a:alphaModFix/>
            </a:blip>
            <a:srcRect b="0" l="0" r="0" t="0"/>
            <a:stretch/>
          </p:blipFill>
          <p:spPr>
            <a:xfrm>
              <a:off x="1295017" y="1021298"/>
              <a:ext cx="2142246" cy="4663628"/>
            </a:xfrm>
            <a:prstGeom prst="rect">
              <a:avLst/>
            </a:prstGeom>
            <a:noFill/>
            <a:ln>
              <a:noFill/>
            </a:ln>
          </p:spPr>
        </p:pic>
      </p:grpSp>
      <p:sp>
        <p:nvSpPr>
          <p:cNvPr id="804" name="Google Shape;804;p76"/>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grpSp>
        <p:nvGrpSpPr>
          <p:cNvPr id="809" name="Google Shape;809;p77"/>
          <p:cNvGrpSpPr/>
          <p:nvPr/>
        </p:nvGrpSpPr>
        <p:grpSpPr>
          <a:xfrm>
            <a:off x="1295017" y="1021298"/>
            <a:ext cx="2142246" cy="4663628"/>
            <a:chOff x="1295017" y="1021298"/>
            <a:chExt cx="2142246" cy="4663628"/>
          </a:xfrm>
        </p:grpSpPr>
        <p:sp>
          <p:nvSpPr>
            <p:cNvPr id="810" name="Google Shape;810;p77"/>
            <p:cNvSpPr/>
            <p:nvPr/>
          </p:nvSpPr>
          <p:spPr>
            <a:xfrm>
              <a:off x="1335488" y="1079759"/>
              <a:ext cx="2068169" cy="4559810"/>
            </a:xfrm>
            <a:prstGeom prst="roundRect">
              <a:avLst>
                <a:gd fmla="val 10262" name="adj"/>
              </a:avLst>
            </a:prstGeom>
            <a:blipFill rotWithShape="1">
              <a:blip r:embed="rId3">
                <a:alphaModFix/>
              </a:blip>
              <a:stretch>
                <a:fillRect b="0" l="0" r="0" t="0"/>
              </a:stretch>
            </a:blipFill>
            <a:ln>
              <a:noFill/>
            </a:ln>
            <a:effectLst>
              <a:outerShdw blurRad="254000" rotWithShape="0" algn="tl" dir="2700000" dist="63500">
                <a:srgbClr val="000000">
                  <a:alpha val="28627"/>
                </a:srgbClr>
              </a:outerShdw>
            </a:effectLst>
          </p:spPr>
          <p:txBody>
            <a:bodyPr anchorCtr="0" anchor="ctr" bIns="45700" lIns="0" spcFirstLastPara="1" rIns="91425" wrap="square" tIns="45700">
              <a:noAutofit/>
            </a:bodyPr>
            <a:lstStyle/>
            <a:p>
              <a:pPr indent="0" lvl="0" marL="0" marR="0" rtl="0" algn="ctr">
                <a:lnSpc>
                  <a:spcPct val="115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pic>
          <p:nvPicPr>
            <p:cNvPr id="811" name="Google Shape;811;p77"/>
            <p:cNvPicPr preferRelativeResize="0"/>
            <p:nvPr/>
          </p:nvPicPr>
          <p:blipFill rotWithShape="1">
            <a:blip r:embed="rId4">
              <a:alphaModFix/>
            </a:blip>
            <a:srcRect b="0" l="0" r="0" t="0"/>
            <a:stretch/>
          </p:blipFill>
          <p:spPr>
            <a:xfrm>
              <a:off x="1295017" y="1021298"/>
              <a:ext cx="2142246" cy="4663628"/>
            </a:xfrm>
            <a:prstGeom prst="rect">
              <a:avLst/>
            </a:prstGeom>
            <a:noFill/>
            <a:ln>
              <a:noFill/>
            </a:ln>
          </p:spPr>
        </p:pic>
      </p:grpSp>
      <p:sp>
        <p:nvSpPr>
          <p:cNvPr id="812" name="Google Shape;812;p77"/>
          <p:cNvSpPr txBox="1"/>
          <p:nvPr>
            <p:ph type="title"/>
          </p:nvPr>
        </p:nvSpPr>
        <p:spPr>
          <a:xfrm>
            <a:off x="4076241" y="1021298"/>
            <a:ext cx="4660136" cy="950721"/>
          </a:xfrm>
          <a:prstGeom prst="rect">
            <a:avLst/>
          </a:prstGeom>
          <a:noFill/>
          <a:ln>
            <a:noFill/>
          </a:ln>
        </p:spPr>
        <p:txBody>
          <a:bodyPr anchorCtr="0" anchor="t" bIns="0" lIns="0" spcFirstLastPara="1" rIns="0" wrap="square" tIns="0">
            <a:noAutofit/>
          </a:bodyPr>
          <a:lstStyle/>
          <a:p>
            <a:pPr indent="0" lvl="0" marL="0" rtl="0" algn="l">
              <a:lnSpc>
                <a:spcPct val="115000"/>
              </a:lnSpc>
              <a:spcBef>
                <a:spcPts val="0"/>
              </a:spcBef>
              <a:spcAft>
                <a:spcPts val="0"/>
              </a:spcAft>
              <a:buClr>
                <a:srgbClr val="0B3458"/>
              </a:buClr>
              <a:buSzPts val="2800"/>
              <a:buFont typeface="Arial"/>
              <a:buNone/>
            </a:pPr>
            <a:r>
              <a:rPr b="1" lang="en-US">
                <a:latin typeface="Noto Sans"/>
                <a:ea typeface="Noto Sans"/>
                <a:cs typeface="Noto Sans"/>
                <a:sym typeface="Noto Sans"/>
              </a:rPr>
              <a:t>申请人支持的有用资源</a:t>
            </a:r>
            <a:endParaRPr/>
          </a:p>
        </p:txBody>
      </p:sp>
      <p:sp>
        <p:nvSpPr>
          <p:cNvPr id="813" name="Google Shape;813;p77"/>
          <p:cNvSpPr txBox="1"/>
          <p:nvPr/>
        </p:nvSpPr>
        <p:spPr>
          <a:xfrm>
            <a:off x="4076242" y="2204806"/>
            <a:ext cx="4044000" cy="1911292"/>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5">
                  <a:extLst>
                    <a:ext uri="{A12FA001-AC4F-418D-AE19-62706E023703}">
                      <ahyp:hlinkClr val="tx"/>
                    </a:ext>
                  </a:extLst>
                </a:hlinkClick>
              </a:rPr>
              <a:t>申请人支持计划网站</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6">
                  <a:extLst>
                    <a:ext uri="{A12FA001-AC4F-418D-AE19-62706E023703}">
                      <ahyp:hlinkClr val="tx"/>
                    </a:ext>
                  </a:extLst>
                </a:hlinkClick>
              </a:rPr>
              <a:t>申请人支持计划手册</a:t>
            </a:r>
            <a:r>
              <a:rPr b="0" i="0" lang="en-US" sz="1800" u="sng" cap="none" strike="noStrike">
                <a:solidFill>
                  <a:schemeClr val="dk2"/>
                </a:solidFill>
                <a:latin typeface="Arial"/>
                <a:ea typeface="Arial"/>
                <a:cs typeface="Arial"/>
                <a:sym typeface="Arial"/>
              </a:rPr>
              <a:t> </a:t>
            </a:r>
            <a:endParaRPr/>
          </a:p>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7">
                  <a:extLst>
                    <a:ext uri="{A12FA001-AC4F-418D-AE19-62706E023703}">
                      <ahyp:hlinkClr val="tx"/>
                    </a:ext>
                  </a:extLst>
                </a:hlinkClick>
              </a:rPr>
              <a:t>申请人支持计划 IRT</a:t>
            </a:r>
            <a:br>
              <a:rPr b="0" i="0" lang="en-US" sz="1800" u="sng" cap="none" strike="noStrike">
                <a:solidFill>
                  <a:schemeClr val="dk2"/>
                </a:solidFill>
                <a:latin typeface="Arial"/>
                <a:ea typeface="Arial"/>
                <a:cs typeface="Arial"/>
                <a:sym typeface="Arial"/>
                <a:hlinkClick r:id="rId8">
                  <a:extLst>
                    <a:ext uri="{A12FA001-AC4F-418D-AE19-62706E023703}">
                      <ahyp:hlinkClr val="tx"/>
                    </a:ext>
                  </a:extLst>
                </a:hlinkClick>
              </a:rPr>
            </a:br>
            <a:r>
              <a:rPr b="0" i="0" lang="en-US" sz="1800" u="sng" cap="none" strike="noStrike">
                <a:solidFill>
                  <a:schemeClr val="dk2"/>
                </a:solidFill>
                <a:latin typeface="Arial"/>
                <a:ea typeface="Arial"/>
                <a:cs typeface="Arial"/>
                <a:sym typeface="Arial"/>
                <a:hlinkClick r:id="rId9">
                  <a:extLst>
                    <a:ext uri="{A12FA001-AC4F-418D-AE19-62706E023703}">
                      <ahyp:hlinkClr val="tx"/>
                    </a:ext>
                  </a:extLst>
                </a:hlinkClick>
              </a:rPr>
              <a:t>子通道维基页面</a:t>
            </a:r>
            <a:endParaRPr/>
          </a:p>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0">
                  <a:extLst>
                    <a:ext uri="{A12FA001-AC4F-418D-AE19-62706E023703}">
                      <ahyp:hlinkClr val="tx"/>
                    </a:ext>
                  </a:extLst>
                </a:hlinkClick>
              </a:rPr>
              <a:t>申请人支持计划的背景信息</a:t>
            </a:r>
            <a:endParaRPr/>
          </a:p>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1">
                  <a:extLst>
                    <a:ext uri="{A12FA001-AC4F-418D-AE19-62706E023703}">
                      <ahyp:hlinkClr val="tx"/>
                    </a:ext>
                  </a:extLst>
                </a:hlinkClick>
              </a:rPr>
              <a:t>gTLD 的</a:t>
            </a:r>
            <a:r>
              <a:rPr b="0" i="0" lang="en-US" sz="1800" u="sng" cap="none" strike="noStrike">
                <a:solidFill>
                  <a:schemeClr val="dk2"/>
                </a:solidFill>
                <a:latin typeface="Arial"/>
                <a:ea typeface="Arial"/>
                <a:cs typeface="Arial"/>
                <a:sym typeface="Arial"/>
              </a:rPr>
              <a:t>使用案例</a:t>
            </a:r>
            <a:endParaRPr/>
          </a:p>
        </p:txBody>
      </p:sp>
      <p:sp>
        <p:nvSpPr>
          <p:cNvPr id="814" name="Google Shape;814;p77"/>
          <p:cNvSpPr txBox="1"/>
          <p:nvPr/>
        </p:nvSpPr>
        <p:spPr>
          <a:xfrm>
            <a:off x="4990642" y="318208"/>
            <a:ext cx="3315224" cy="247760"/>
          </a:xfrm>
          <a:prstGeom prst="rect">
            <a:avLst/>
          </a:prstGeom>
          <a:noFill/>
          <a:ln>
            <a:noFill/>
          </a:ln>
        </p:spPr>
        <p:txBody>
          <a:bodyPr anchorCtr="0" anchor="t" bIns="0" lIns="0" spcFirstLastPara="1" rIns="0" wrap="square" tIns="0">
            <a:spAutoFit/>
          </a:bodyPr>
          <a:lstStyle/>
          <a:p>
            <a:pPr indent="0" lvl="0" marL="0" marR="0" rtl="0" algn="r">
              <a:lnSpc>
                <a:spcPct val="115000"/>
              </a:lnSpc>
              <a:spcBef>
                <a:spcPts val="0"/>
              </a:spcBef>
              <a:spcAft>
                <a:spcPts val="0"/>
              </a:spcAft>
              <a:buClr>
                <a:srgbClr val="000000"/>
              </a:buClr>
              <a:buSzPts val="1400"/>
              <a:buFont typeface="Arial"/>
              <a:buNone/>
            </a:pPr>
            <a:r>
              <a:rPr b="0" i="0" lang="en-US" sz="1400" u="none" cap="none" strike="noStrike">
                <a:solidFill>
                  <a:srgbClr val="0B3458"/>
                </a:solidFill>
                <a:latin typeface="Arial"/>
                <a:ea typeface="Arial"/>
                <a:cs typeface="Arial"/>
                <a:sym typeface="Arial"/>
              </a:rPr>
              <a:t>外展与合作</a:t>
            </a:r>
            <a:endParaRPr/>
          </a:p>
        </p:txBody>
      </p:sp>
      <p:sp>
        <p:nvSpPr>
          <p:cNvPr id="815" name="Google Shape;815;p77"/>
          <p:cNvSpPr txBox="1"/>
          <p:nvPr/>
        </p:nvSpPr>
        <p:spPr>
          <a:xfrm>
            <a:off x="4076241" y="5364265"/>
            <a:ext cx="4044000" cy="318549"/>
          </a:xfrm>
          <a:prstGeom prst="rect">
            <a:avLst/>
          </a:prstGeom>
          <a:noFill/>
          <a:ln>
            <a:noFill/>
          </a:ln>
        </p:spPr>
        <p:txBody>
          <a:bodyPr anchorCtr="0" anchor="t" bIns="0" lIns="0" spcFirstLastPara="1" rIns="0" wrap="square" tIns="0">
            <a:spAutoFit/>
          </a:bodyPr>
          <a:lstStyle/>
          <a:p>
            <a:pPr indent="-285750" lvl="0" marL="285750" marR="0" rtl="0" algn="l">
              <a:lnSpc>
                <a:spcPct val="115000"/>
              </a:lnSpc>
              <a:spcBef>
                <a:spcPts val="0"/>
              </a:spcBef>
              <a:spcAft>
                <a:spcPts val="0"/>
              </a:spcAft>
              <a:buClr>
                <a:srgbClr val="F1633E"/>
              </a:buClr>
              <a:buSzPts val="1440"/>
              <a:buFont typeface="NTR"/>
              <a:buChar char="►"/>
            </a:pPr>
            <a:r>
              <a:rPr b="0" i="0" lang="en-US" sz="1800" u="sng" cap="none" strike="noStrike">
                <a:solidFill>
                  <a:schemeClr val="dk2"/>
                </a:solidFill>
                <a:latin typeface="Arial"/>
                <a:ea typeface="Arial"/>
                <a:cs typeface="Arial"/>
                <a:sym typeface="Arial"/>
                <a:hlinkClick r:id="rId12">
                  <a:extLst>
                    <a:ext uri="{A12FA001-AC4F-418D-AE19-62706E023703}">
                      <ahyp:hlinkClr val="tx"/>
                    </a:ext>
                  </a:extLst>
                </a:hlinkClick>
              </a:rPr>
              <a:t>ICANN 学习中心课程</a:t>
            </a:r>
            <a:endParaRPr/>
          </a:p>
        </p:txBody>
      </p:sp>
    </p:spTree>
  </p:cSld>
  <p:clrMapOvr>
    <a:masterClrMapping/>
  </p:clrMapOvr>
  <mc:AlternateContent>
    <mc:Choice Requires="p14">
      <p:transition spd="slow" p14:dur="700">
        <p:fade/>
      </p:transition>
    </mc:Choice>
    <mc:Fallback>
      <p:transition spd="slow">
        <p:fade/>
      </p:transition>
    </mc:Fallback>
  </mc:AlternateContent>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9" name="Shape 819"/>
        <p:cNvGrpSpPr/>
        <p:nvPr/>
      </p:nvGrpSpPr>
      <p:grpSpPr>
        <a:xfrm>
          <a:off x="0" y="0"/>
          <a:ext cx="0" cy="0"/>
          <a:chOff x="0" y="0"/>
          <a:chExt cx="0" cy="0"/>
        </a:xfrm>
      </p:grpSpPr>
      <p:sp>
        <p:nvSpPr>
          <p:cNvPr id="820" name="Google Shape;820;p35"/>
          <p:cNvSpPr txBox="1"/>
          <p:nvPr>
            <p:ph type="title"/>
          </p:nvPr>
        </p:nvSpPr>
        <p:spPr>
          <a:xfrm>
            <a:off x="320041" y="275167"/>
            <a:ext cx="8699973"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t>参加 ICANN 英才计划和新生代计划  </a:t>
            </a:r>
            <a:endParaRPr/>
          </a:p>
        </p:txBody>
      </p:sp>
      <p:sp>
        <p:nvSpPr>
          <p:cNvPr id="821" name="Google Shape;821;p35"/>
          <p:cNvSpPr txBox="1"/>
          <p:nvPr>
            <p:ph idx="1" type="body"/>
          </p:nvPr>
        </p:nvSpPr>
        <p:spPr>
          <a:xfrm>
            <a:off x="320675" y="1318686"/>
            <a:ext cx="8450746" cy="4620517"/>
          </a:xfrm>
          <a:prstGeom prst="rect">
            <a:avLst/>
          </a:prstGeom>
          <a:noFill/>
          <a:ln>
            <a:noFill/>
          </a:ln>
        </p:spPr>
        <p:txBody>
          <a:bodyPr anchorCtr="0" anchor="t" bIns="45700" lIns="91425" spcFirstLastPara="1" rIns="91425" wrap="square" tIns="45700">
            <a:noAutofit/>
          </a:bodyPr>
          <a:lstStyle/>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ICANN 英才计划旨在帮助来自欠服务地区和代表不充分的社群的人员有机会成为 ICANN 社群中的活跃分子，从而加强多利益相关方模型的多样化。</a:t>
            </a:r>
            <a:endParaRPr/>
          </a:p>
          <a:p>
            <a:pPr indent="-182880" lvl="1" marL="548640" rtl="0" algn="just">
              <a:lnSpc>
                <a:spcPct val="115000"/>
              </a:lnSpc>
              <a:spcBef>
                <a:spcPts val="0"/>
              </a:spcBef>
              <a:spcAft>
                <a:spcPts val="0"/>
              </a:spcAft>
              <a:buSzPts val="1530"/>
              <a:buChar char="*"/>
            </a:pPr>
            <a:r>
              <a:rPr lang="en-US">
                <a:latin typeface="Arial"/>
                <a:ea typeface="Arial"/>
                <a:cs typeface="Arial"/>
                <a:sym typeface="Arial"/>
              </a:rPr>
              <a:t>申请参加 </a:t>
            </a:r>
            <a:r>
              <a:rPr lang="en-US" u="sng">
                <a:solidFill>
                  <a:schemeClr val="hlink"/>
                </a:solidFill>
                <a:latin typeface="Arial"/>
                <a:ea typeface="Arial"/>
                <a:cs typeface="Arial"/>
                <a:sym typeface="Arial"/>
                <a:hlinkClick r:id="rId3"/>
              </a:rPr>
              <a:t>ICANN 英才计划</a:t>
            </a:r>
            <a:r>
              <a:rPr lang="en-US">
                <a:latin typeface="Arial"/>
                <a:ea typeface="Arial"/>
                <a:cs typeface="Arial"/>
                <a:sym typeface="Arial"/>
              </a:rPr>
              <a:t>。 </a:t>
            </a:r>
            <a:endParaRPr/>
          </a:p>
          <a:p>
            <a:pPr indent="-74930" lvl="0" marL="274320" rtl="0" algn="just">
              <a:lnSpc>
                <a:spcPct val="115000"/>
              </a:lnSpc>
              <a:spcBef>
                <a:spcPts val="0"/>
              </a:spcBef>
              <a:spcAft>
                <a:spcPts val="0"/>
              </a:spcAft>
              <a:buClr>
                <a:schemeClr val="accent3"/>
              </a:buClr>
              <a:buSzPts val="1700"/>
              <a:buFont typeface="Merriweather Sans"/>
              <a:buNone/>
            </a:pPr>
            <a:r>
              <a:t/>
            </a:r>
            <a:endParaRPr sz="18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700"/>
              <a:buFont typeface="Merriweather Sans"/>
              <a:buChar char="*"/>
            </a:pPr>
            <a:r>
              <a:rPr lang="en-US" sz="1800">
                <a:latin typeface="Arial"/>
                <a:ea typeface="Arial"/>
                <a:cs typeface="Arial"/>
                <a:sym typeface="Arial"/>
              </a:rPr>
              <a:t>ICANN 组织正在寻找愿意积极投身于地区社群的工作，致力于构建全球互联网政策未来前景的下一代新生力量。ICANN 每天都上演着重要工作。  </a:t>
            </a:r>
            <a:endParaRPr/>
          </a:p>
          <a:p>
            <a:pPr indent="-182880" lvl="1" marL="548640" rtl="0" algn="just">
              <a:lnSpc>
                <a:spcPct val="115000"/>
              </a:lnSpc>
              <a:spcBef>
                <a:spcPts val="0"/>
              </a:spcBef>
              <a:spcAft>
                <a:spcPts val="0"/>
              </a:spcAft>
              <a:buSzPts val="1530"/>
              <a:buChar char="*"/>
            </a:pPr>
            <a:r>
              <a:rPr lang="en-US">
                <a:latin typeface="Arial"/>
                <a:ea typeface="Arial"/>
                <a:cs typeface="Arial"/>
                <a:sym typeface="Arial"/>
              </a:rPr>
              <a:t>申请参加 </a:t>
            </a:r>
            <a:r>
              <a:rPr lang="en-US" u="sng">
                <a:solidFill>
                  <a:schemeClr val="hlink"/>
                </a:solidFill>
                <a:latin typeface="Arial"/>
                <a:ea typeface="Arial"/>
                <a:cs typeface="Arial"/>
                <a:sym typeface="Arial"/>
                <a:hlinkClick r:id="rId4"/>
              </a:rPr>
              <a:t>ICANN 新生代计划</a:t>
            </a:r>
            <a:r>
              <a:rPr lang="en-US">
                <a:latin typeface="Arial"/>
                <a:ea typeface="Arial"/>
                <a:cs typeface="Arial"/>
                <a:sym typeface="Arial"/>
              </a:rPr>
              <a:t>。</a:t>
            </a:r>
            <a:endParaRPr/>
          </a:p>
          <a:p>
            <a:pPr indent="0" lvl="0" marL="91440" rtl="0" algn="just">
              <a:lnSpc>
                <a:spcPct val="115000"/>
              </a:lnSpc>
              <a:spcBef>
                <a:spcPts val="0"/>
              </a:spcBef>
              <a:spcAft>
                <a:spcPts val="0"/>
              </a:spcAft>
              <a:buSzPts val="1700"/>
              <a:buNone/>
            </a:pPr>
            <a:r>
              <a:t/>
            </a:r>
            <a:endParaRPr sz="1800">
              <a:latin typeface="Arial"/>
              <a:ea typeface="Arial"/>
              <a:cs typeface="Arial"/>
              <a:sym typeface="Arial"/>
            </a:endParaRPr>
          </a:p>
          <a:p>
            <a:pPr indent="-107315" lvl="3" marL="1097280" rtl="0" algn="just">
              <a:lnSpc>
                <a:spcPct val="115000"/>
              </a:lnSpc>
              <a:spcBef>
                <a:spcPts val="0"/>
              </a:spcBef>
              <a:spcAft>
                <a:spcPts val="0"/>
              </a:spcAft>
              <a:buSzPts val="1190"/>
              <a:buNone/>
            </a:pPr>
            <a:r>
              <a:t/>
            </a:r>
            <a:endParaRPr sz="1800">
              <a:latin typeface="Arial"/>
              <a:ea typeface="Arial"/>
              <a:cs typeface="Arial"/>
              <a:sym typeface="Arial"/>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5" name="Shape 825"/>
        <p:cNvGrpSpPr/>
        <p:nvPr/>
      </p:nvGrpSpPr>
      <p:grpSpPr>
        <a:xfrm>
          <a:off x="0" y="0"/>
          <a:ext cx="0" cy="0"/>
          <a:chOff x="0" y="0"/>
          <a:chExt cx="0" cy="0"/>
        </a:xfrm>
      </p:grpSpPr>
      <p:sp>
        <p:nvSpPr>
          <p:cNvPr id="826" name="Google Shape;826;p34"/>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rPr>
              <a:t>参与 UA！</a:t>
            </a:r>
            <a:endParaRPr/>
          </a:p>
        </p:txBody>
      </p:sp>
      <p:sp>
        <p:nvSpPr>
          <p:cNvPr id="827" name="Google Shape;827;p34"/>
          <p:cNvSpPr/>
          <p:nvPr/>
        </p:nvSpPr>
        <p:spPr>
          <a:xfrm>
            <a:off x="6317623" y="1541463"/>
            <a:ext cx="2826378" cy="2927839"/>
          </a:xfrm>
          <a:prstGeom prst="rect">
            <a:avLst/>
          </a:prstGeom>
          <a:solidFill>
            <a:schemeClr val="accent1"/>
          </a:solidFill>
          <a:ln>
            <a:noFill/>
          </a:ln>
        </p:spPr>
        <p:txBody>
          <a:bodyPr anchorCtr="0" anchor="ctr" bIns="45700" lIns="274300" spcFirstLastPara="1" rIns="274300" wrap="square" tIns="45700">
            <a:noAutofit/>
          </a:bodyPr>
          <a:lstStyle/>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3F3F3F"/>
                </a:solidFill>
                <a:latin typeface="Arial"/>
                <a:ea typeface="Arial"/>
                <a:cs typeface="Arial"/>
                <a:sym typeface="Arial"/>
              </a:rPr>
              <a:t>普遍适用性指导小组相关信息和最新进展：</a:t>
            </a:r>
            <a:r>
              <a:rPr b="0" i="0" lang="en-US" sz="1800" u="none" cap="none" strike="noStrike">
                <a:solidFill>
                  <a:schemeClr val="accent6"/>
                </a:solidFill>
                <a:latin typeface="Arial"/>
                <a:ea typeface="Arial"/>
                <a:cs typeface="Arial"/>
                <a:sym typeface="Arial"/>
              </a:rPr>
              <a:t>www.uasg.tech </a:t>
            </a:r>
            <a:endParaRPr/>
          </a:p>
        </p:txBody>
      </p:sp>
      <p:sp>
        <p:nvSpPr>
          <p:cNvPr id="828" name="Google Shape;828;p34"/>
          <p:cNvSpPr txBox="1"/>
          <p:nvPr/>
        </p:nvSpPr>
        <p:spPr>
          <a:xfrm>
            <a:off x="320675" y="1318687"/>
            <a:ext cx="5270228" cy="3726280"/>
          </a:xfrm>
          <a:prstGeom prst="rect">
            <a:avLst/>
          </a:prstGeom>
          <a:noFill/>
          <a:ln>
            <a:noFill/>
          </a:ln>
        </p:spPr>
        <p:txBody>
          <a:bodyPr anchorCtr="0" anchor="t" bIns="45700" lIns="91425" spcFirstLastPara="1" rIns="91425" wrap="square" tIns="45700">
            <a:noAutofit/>
          </a:bodyPr>
          <a:lstStyle/>
          <a:p>
            <a:pPr indent="-342900" lvl="0" marL="342900" marR="0" rtl="0" algn="l">
              <a:lnSpc>
                <a:spcPct val="115000"/>
              </a:lnSpc>
              <a:spcBef>
                <a:spcPts val="0"/>
              </a:spcBef>
              <a:spcAft>
                <a:spcPts val="0"/>
              </a:spcAft>
              <a:buClr>
                <a:schemeClr val="dk1"/>
              </a:buClr>
              <a:buSzPts val="2000"/>
              <a:buFont typeface="Arial"/>
              <a:buChar char="•"/>
            </a:pPr>
            <a:r>
              <a:rPr b="0" i="0" lang="en-US" sz="1800" u="none" cap="none" strike="noStrike">
                <a:solidFill>
                  <a:schemeClr val="dk1"/>
                </a:solidFill>
                <a:latin typeface="Arial"/>
                <a:ea typeface="Arial"/>
                <a:cs typeface="Arial"/>
                <a:sym typeface="Arial"/>
              </a:rPr>
              <a:t>如需了解有关 UA 的更多信息，请发送电子邮件至 </a:t>
            </a:r>
            <a:r>
              <a:rPr b="0" i="0" lang="en-US" sz="1800" u="sng" cap="none" strike="noStrike">
                <a:solidFill>
                  <a:schemeClr val="hlink"/>
                </a:solidFill>
                <a:latin typeface="Arial"/>
                <a:ea typeface="Arial"/>
                <a:cs typeface="Arial"/>
                <a:sym typeface="Arial"/>
                <a:hlinkClick r:id="rId3"/>
              </a:rPr>
              <a:t>info@uasg.tech</a:t>
            </a:r>
            <a:r>
              <a:rPr b="0" i="0" lang="en-US" sz="1800" u="none" cap="none" strike="noStrike">
                <a:solidFill>
                  <a:schemeClr val="dk1"/>
                </a:solidFill>
                <a:latin typeface="Arial"/>
                <a:ea typeface="Arial"/>
                <a:cs typeface="Arial"/>
                <a:sym typeface="Arial"/>
              </a:rPr>
              <a:t> 或 </a:t>
            </a:r>
            <a:r>
              <a:rPr b="0" i="0" lang="en-US" sz="1800" u="sng" cap="none" strike="noStrike">
                <a:solidFill>
                  <a:schemeClr val="hlink"/>
                </a:solidFill>
                <a:latin typeface="Arial"/>
                <a:ea typeface="Arial"/>
                <a:cs typeface="Arial"/>
                <a:sym typeface="Arial"/>
                <a:hlinkClick r:id="rId4"/>
              </a:rPr>
              <a:t>UAProgram@icann.org</a:t>
            </a:r>
            <a:r>
              <a:rPr b="0" i="0" lang="en-US" sz="1800" u="none" cap="none" strike="noStrike">
                <a:solidFill>
                  <a:schemeClr val="dk1"/>
                </a:solidFill>
                <a:latin typeface="Arial"/>
                <a:ea typeface="Arial"/>
                <a:cs typeface="Arial"/>
                <a:sym typeface="Arial"/>
              </a:rPr>
              <a:t> </a:t>
            </a:r>
            <a:endParaRPr/>
          </a:p>
          <a:p>
            <a:pPr indent="-342900" lvl="0" marL="342900" marR="0" rtl="0" algn="l">
              <a:lnSpc>
                <a:spcPct val="115000"/>
              </a:lnSpc>
              <a:spcBef>
                <a:spcPts val="0"/>
              </a:spcBef>
              <a:spcAft>
                <a:spcPts val="0"/>
              </a:spcAft>
              <a:buClr>
                <a:schemeClr val="dk1"/>
              </a:buClr>
              <a:buSzPts val="2000"/>
              <a:buFont typeface="Arial"/>
              <a:buChar char="•"/>
            </a:pPr>
            <a:r>
              <a:rPr b="0" i="0" lang="en-US" sz="1800" u="none" cap="none" strike="noStrike">
                <a:solidFill>
                  <a:schemeClr val="dk1"/>
                </a:solidFill>
                <a:latin typeface="Arial"/>
                <a:ea typeface="Arial"/>
                <a:cs typeface="Arial"/>
                <a:sym typeface="Arial"/>
              </a:rPr>
              <a:t>访问所有 UA 文件和材料：</a:t>
            </a:r>
            <a:r>
              <a:rPr b="0" i="0" lang="en-US" sz="1800" u="sng" cap="none" strike="noStrike">
                <a:solidFill>
                  <a:schemeClr val="hlink"/>
                </a:solidFill>
                <a:latin typeface="Arial"/>
                <a:ea typeface="Arial"/>
                <a:cs typeface="Arial"/>
                <a:sym typeface="Arial"/>
                <a:hlinkClick r:id="rId5"/>
              </a:rPr>
              <a:t>https://uasg.tech</a:t>
            </a:r>
            <a:r>
              <a:rPr b="0" i="0" lang="en-US" sz="1800" u="none" cap="none" strike="noStrike">
                <a:solidFill>
                  <a:srgbClr val="000000"/>
                </a:solidFill>
                <a:latin typeface="Arial"/>
                <a:ea typeface="Arial"/>
                <a:cs typeface="Arial"/>
                <a:sym typeface="Arial"/>
              </a:rPr>
              <a:t> 和 </a:t>
            </a:r>
            <a:r>
              <a:rPr b="0" i="0" lang="en-US" sz="1800" u="sng" cap="none" strike="noStrike">
                <a:solidFill>
                  <a:schemeClr val="hlink"/>
                </a:solidFill>
                <a:latin typeface="Arial"/>
                <a:ea typeface="Arial"/>
                <a:cs typeface="Arial"/>
                <a:sym typeface="Arial"/>
                <a:hlinkClick r:id="rId6"/>
              </a:rPr>
              <a:t>https://icann.org/ua</a:t>
            </a:r>
            <a:r>
              <a:rPr b="0" i="0" lang="en-US" sz="1800" u="none" cap="none" strike="noStrike">
                <a:solidFill>
                  <a:srgbClr val="000000"/>
                </a:solidFill>
                <a:latin typeface="Arial"/>
                <a:ea typeface="Arial"/>
                <a:cs typeface="Arial"/>
                <a:sym typeface="Arial"/>
              </a:rPr>
              <a:t>。 </a:t>
            </a:r>
            <a:endParaRPr/>
          </a:p>
          <a:p>
            <a:pPr indent="-342900" lvl="0" marL="342900" marR="0" rtl="0" algn="l">
              <a:lnSpc>
                <a:spcPct val="115000"/>
              </a:lnSpc>
              <a:spcBef>
                <a:spcPts val="0"/>
              </a:spcBef>
              <a:spcAft>
                <a:spcPts val="0"/>
              </a:spcAft>
              <a:buClr>
                <a:schemeClr val="dk1"/>
              </a:buClr>
              <a:buSzPts val="2000"/>
              <a:buFont typeface="Arial"/>
              <a:buChar char="•"/>
            </a:pPr>
            <a:r>
              <a:rPr b="0" i="0" lang="en-US" sz="1800" u="none" cap="none" strike="noStrike">
                <a:solidFill>
                  <a:srgbClr val="000000"/>
                </a:solidFill>
                <a:latin typeface="Arial"/>
                <a:ea typeface="Arial"/>
                <a:cs typeface="Arial"/>
                <a:sym typeface="Arial"/>
              </a:rPr>
              <a:t>在社交媒体上关注 UASG，并使用主题标签 #Internet4All</a:t>
            </a:r>
            <a:endParaRPr/>
          </a:p>
          <a:p>
            <a:pPr indent="-215900" lvl="0" marL="342900" marR="0" rtl="0" algn="l">
              <a:lnSpc>
                <a:spcPct val="115000"/>
              </a:lnSpc>
              <a:spcBef>
                <a:spcPts val="0"/>
              </a:spcBef>
              <a:spcAft>
                <a:spcPts val="0"/>
              </a:spcAft>
              <a:buClr>
                <a:schemeClr val="dk1"/>
              </a:buClr>
              <a:buSzPts val="2000"/>
              <a:buFont typeface="Arial"/>
              <a:buNone/>
            </a:pPr>
            <a:r>
              <a:t/>
            </a:r>
            <a:endParaRPr b="0" i="0" sz="1800" u="none" cap="none" strike="noStrike">
              <a:solidFill>
                <a:srgbClr val="000000"/>
              </a:solidFill>
              <a:latin typeface="Arial"/>
              <a:ea typeface="Arial"/>
              <a:cs typeface="Arial"/>
              <a:sym typeface="Arial"/>
            </a:endParaRPr>
          </a:p>
        </p:txBody>
      </p:sp>
      <p:sp>
        <p:nvSpPr>
          <p:cNvPr id="829" name="Google Shape;829;p34"/>
          <p:cNvSpPr txBox="1"/>
          <p:nvPr/>
        </p:nvSpPr>
        <p:spPr>
          <a:xfrm>
            <a:off x="767254" y="5197367"/>
            <a:ext cx="7262700" cy="1295699"/>
          </a:xfrm>
          <a:prstGeom prst="rect">
            <a:avLst/>
          </a:prstGeom>
          <a:noFill/>
          <a:ln>
            <a:noFill/>
          </a:ln>
        </p:spPr>
        <p:txBody>
          <a:bodyPr anchorCtr="0" anchor="t" bIns="45700" lIns="91425" spcFirstLastPara="1" rIns="91425" wrap="square" tIns="45700">
            <a:spAutoFit/>
          </a:bodyPr>
          <a:lstStyle/>
          <a:p>
            <a:pPr indent="0" lvl="3"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Twitter：@UASGTech</a:t>
            </a:r>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LinkedIn：</a:t>
            </a:r>
            <a:r>
              <a:rPr b="0" i="0" lang="en-US" sz="1800" u="sng" cap="none" strike="noStrike">
                <a:solidFill>
                  <a:schemeClr val="hlink"/>
                </a:solidFill>
                <a:latin typeface="Arial"/>
                <a:ea typeface="Arial"/>
                <a:cs typeface="Arial"/>
                <a:sym typeface="Arial"/>
                <a:hlinkClick r:id="rId7"/>
              </a:rPr>
              <a:t>https://www.linkedin.com/company/uasgtech</a:t>
            </a:r>
            <a:r>
              <a:rPr b="0" i="0" lang="en-US" sz="1800" u="none" cap="none" strike="noStrike">
                <a:solidFill>
                  <a:srgbClr val="000000"/>
                </a:solidFill>
                <a:latin typeface="Arial"/>
                <a:ea typeface="Arial"/>
                <a:cs typeface="Arial"/>
                <a:sym typeface="Arial"/>
              </a:rPr>
              <a:t>/</a:t>
            </a:r>
            <a:endParaRPr/>
          </a:p>
          <a:p>
            <a:pPr indent="0" lvl="0" marL="0" marR="0" rtl="0" algn="l">
              <a:lnSpc>
                <a:spcPct val="115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Facebook：</a:t>
            </a:r>
            <a:r>
              <a:rPr b="0" i="0" lang="en-US" sz="1800" u="sng" cap="none" strike="noStrike">
                <a:solidFill>
                  <a:schemeClr val="hlink"/>
                </a:solidFill>
                <a:latin typeface="Arial"/>
                <a:ea typeface="Arial"/>
                <a:cs typeface="Arial"/>
                <a:sym typeface="Arial"/>
                <a:hlinkClick r:id="rId8"/>
              </a:rPr>
              <a:t>https://www.facebook.com/uasgtech</a:t>
            </a:r>
            <a:r>
              <a:rPr b="0" i="0" lang="en-US" sz="1800" u="none" cap="none" strike="noStrike">
                <a:solidFill>
                  <a:srgbClr val="000000"/>
                </a:solidFill>
                <a:latin typeface="Arial"/>
                <a:ea typeface="Arial"/>
                <a:cs typeface="Arial"/>
                <a:sym typeface="Arial"/>
              </a:rPr>
              <a:t>/</a:t>
            </a:r>
            <a:endParaRPr/>
          </a:p>
          <a:p>
            <a:pPr indent="0" lvl="0" marL="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7"/>
          <p:cNvSpPr txBox="1"/>
          <p:nvPr>
            <p:ph type="title"/>
          </p:nvPr>
        </p:nvSpPr>
        <p:spPr>
          <a:xfrm>
            <a:off x="320041" y="275167"/>
            <a:ext cx="8503284"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500"/>
              <a:t>顶级域 (TLD) 和 DNS 的发展过程</a:t>
            </a:r>
            <a:endParaRPr/>
          </a:p>
        </p:txBody>
      </p:sp>
      <p:sp>
        <p:nvSpPr>
          <p:cNvPr id="115" name="Google Shape;115;p7"/>
          <p:cNvSpPr txBox="1"/>
          <p:nvPr>
            <p:ph idx="1" type="body"/>
          </p:nvPr>
        </p:nvSpPr>
        <p:spPr>
          <a:xfrm>
            <a:off x="320041" y="942187"/>
            <a:ext cx="8450746" cy="5640646"/>
          </a:xfrm>
          <a:prstGeom prst="rect">
            <a:avLst/>
          </a:prstGeom>
          <a:noFill/>
          <a:ln>
            <a:noFill/>
          </a:ln>
        </p:spPr>
        <p:txBody>
          <a:bodyPr anchorCtr="0" anchor="t" bIns="45700" lIns="91425" spcFirstLastPara="1" rIns="91425" wrap="square" tIns="45700">
            <a:noAutofit/>
          </a:bodyPr>
          <a:lstStyle/>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过去，</a:t>
            </a:r>
            <a:r>
              <a:rPr lang="en-US" sz="1800">
                <a:latin typeface="Arial"/>
                <a:ea typeface="Arial"/>
                <a:cs typeface="Arial"/>
                <a:sym typeface="Arial"/>
                <a:extLst>
                  <a:ext uri="http://customooxmlschemas.google.com/">
                    <go:slidesCustomData xmlns:go="http://customooxmlschemas.google.com/" textRoundtripDataId="6"/>
                  </a:ext>
                </a:extLst>
              </a:rPr>
              <a:t>顶级域</a:t>
            </a:r>
            <a:r>
              <a:rPr lang="en-US" sz="1800">
                <a:latin typeface="Arial"/>
                <a:ea typeface="Arial"/>
                <a:cs typeface="Arial"/>
                <a:sym typeface="Arial"/>
              </a:rPr>
              <a:t> (Top-Level Domain, TLD) 大多是两三个字母长，由拉丁字符 a-z 组成（例如：.com、.org）。</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4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域名系统 (Domain Name System, DNS) 的发展允许更新和更长的 TLD。现在有大约 1,200 个新 gTLD，代表品牌、社群和地理位置（例如：.photography、.london）。</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400">
              <a:latin typeface="Arial"/>
              <a:ea typeface="Arial"/>
              <a:cs typeface="Arial"/>
              <a:sym typeface="Arial"/>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这些新 TLD 还包括国际化域名 (Internationalized Domain Name, IDN)，IDN 允许使用以本地语言和文字表示的域名，例如：“.例子”和“</a:t>
            </a:r>
            <a:r>
              <a:rPr lang="en-US" sz="1800"/>
              <a:t>مثال</a:t>
            </a:r>
            <a:r>
              <a:rPr lang="en-US" sz="1800">
                <a:latin typeface="Arial"/>
                <a:ea typeface="Arial"/>
                <a:cs typeface="Arial"/>
                <a:sym typeface="Arial"/>
              </a:rPr>
              <a:t>”（分别用中文和阿拉伯文书写的“example”）。</a:t>
            </a:r>
            <a:endParaRPr/>
          </a:p>
          <a:p>
            <a:pPr indent="-182879" lvl="1" marL="731520" rtl="0" algn="just">
              <a:lnSpc>
                <a:spcPct val="115000"/>
              </a:lnSpc>
              <a:spcBef>
                <a:spcPts val="0"/>
              </a:spcBef>
              <a:spcAft>
                <a:spcPts val="0"/>
              </a:spcAft>
              <a:buSzPts val="1530"/>
              <a:buChar char="*"/>
            </a:pPr>
            <a:r>
              <a:rPr lang="en-US" sz="1600">
                <a:latin typeface="Arial"/>
                <a:ea typeface="Arial"/>
                <a:cs typeface="Arial"/>
                <a:sym typeface="Arial"/>
              </a:rPr>
              <a:t>域名中的其他标签也可以国际化，允许域名完全使用本地语言和文字。</a:t>
            </a:r>
            <a:r>
              <a:rPr lang="en-US" sz="1600">
                <a:latin typeface="Arial"/>
                <a:ea typeface="Arial"/>
                <a:cs typeface="Arial"/>
                <a:sym typeface="Arial"/>
                <a:extLst>
                  <a:ext uri="http://customooxmlschemas.google.com/">
                    <go:slidesCustomData xmlns:go="http://customooxmlschemas.google.com/" textRoundtripDataId="7"/>
                  </a:ext>
                </a:extLst>
              </a:rPr>
              <a:t>IDN 与在线内容是分开的，在线内容也可以是多语言的。 </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400">
              <a:latin typeface="Arial"/>
              <a:ea typeface="Arial"/>
              <a:cs typeface="Arial"/>
              <a:sym typeface="Arial"/>
              <a:extLst>
                <a:ext uri="http://customooxmlschemas.google.com/">
                  <go:slidesCustomData xmlns:go="http://customooxmlschemas.google.com/" textRoundtripDataId="8"/>
                </a:ext>
              </a:extLst>
            </a:endParaRPr>
          </a:p>
          <a:p>
            <a:pPr indent="-182880" lvl="0" marL="274320" rtl="0" algn="just">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extLst>
                  <a:ext uri="http://customooxmlschemas.google.com/">
                    <go:slidesCustomData xmlns:go="http://customooxmlschemas.google.com/" textRoundtripDataId="9"/>
                  </a:ext>
                </a:extLst>
              </a:rPr>
              <a:t>下一轮 gTLD</a:t>
            </a:r>
            <a:r>
              <a:rPr b="0" i="0" lang="en-US" sz="1800">
                <a:solidFill>
                  <a:srgbClr val="1D1C1D"/>
                </a:solidFill>
                <a:latin typeface="Arial"/>
                <a:ea typeface="Arial"/>
                <a:cs typeface="Arial"/>
                <a:sym typeface="Arial"/>
              </a:rPr>
              <a:t> 将继续扩展 DNS，并为将来 10 亿用户提供新机会，这些用户正等待使用自己的语言或文字访问更加多语言和更具包容性的互联网</a:t>
            </a:r>
            <a:r>
              <a:rPr b="0" i="0" lang="en-US" sz="1600">
                <a:solidFill>
                  <a:srgbClr val="1D1C1D"/>
                </a:solidFill>
                <a:latin typeface="Arial"/>
                <a:ea typeface="Arial"/>
                <a:cs typeface="Arial"/>
                <a:sym typeface="Arial"/>
              </a:rPr>
              <a:t>。</a:t>
            </a:r>
            <a:endParaRPr/>
          </a:p>
          <a:p>
            <a:pPr indent="-85725" lvl="0" marL="274320" rtl="0" algn="just">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0" lvl="0" marL="91440" rtl="0" algn="just">
              <a:lnSpc>
                <a:spcPct val="115000"/>
              </a:lnSpc>
              <a:spcBef>
                <a:spcPts val="0"/>
              </a:spcBef>
              <a:spcAft>
                <a:spcPts val="0"/>
              </a:spcAft>
              <a:buSzPts val="1700"/>
              <a:buNone/>
            </a:pPr>
            <a:r>
              <a:t/>
            </a:r>
            <a:endParaRPr sz="1800">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8"/>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rPr>
              <a:t>IDN 国家和地区顶级域</a:t>
            </a:r>
            <a:endParaRPr/>
          </a:p>
        </p:txBody>
      </p:sp>
      <p:sp>
        <p:nvSpPr>
          <p:cNvPr id="121" name="Google Shape;121;p18"/>
          <p:cNvSpPr txBox="1"/>
          <p:nvPr/>
        </p:nvSpPr>
        <p:spPr>
          <a:xfrm>
            <a:off x="320675" y="1318686"/>
            <a:ext cx="8450746" cy="5015853"/>
          </a:xfrm>
          <a:prstGeom prst="rect">
            <a:avLst/>
          </a:prstGeom>
          <a:noFill/>
          <a:ln>
            <a:noFill/>
          </a:ln>
        </p:spPr>
        <p:txBody>
          <a:bodyPr anchorCtr="0" anchor="t" bIns="45700" lIns="91425" spcFirstLastPara="1" rIns="91425" wrap="square" tIns="45700">
            <a:noAutofit/>
          </a:bodyPr>
          <a:lstStyle/>
          <a:p>
            <a:pPr indent="-182880" lvl="0" marL="274320" marR="0" rtl="0" algn="l">
              <a:lnSpc>
                <a:spcPct val="115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目前共将 61 个 IDN 国家和地区顶级域 (Country Code Top-Level Domain, ccTLD) 授权给 42 个国家和地区。</a:t>
            </a:r>
            <a:endParaRPr/>
          </a:p>
          <a:p>
            <a:pPr indent="0" lvl="0" marL="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3600"/>
              <a:buFont typeface="Arial"/>
              <a:buNone/>
            </a:pPr>
            <a:r>
              <a:rPr b="0" i="0" lang="en-US" sz="3600" u="none" cap="none" strike="noStrike">
                <a:solidFill>
                  <a:schemeClr val="accent1"/>
                </a:solidFill>
                <a:latin typeface="Arial"/>
                <a:ea typeface="Arial"/>
                <a:cs typeface="Arial"/>
                <a:sym typeface="Arial"/>
              </a:rPr>
              <a:t>Հայ   البحرين  বাংলা  бел  бг  中国  中國  مصر  გე  ελ  ישראל  भारत  ભારત  இந்தியா ഭാരതം  한국  ລາວ  мкд</a:t>
            </a:r>
            <a:endParaRPr/>
          </a:p>
          <a:p>
            <a:pPr indent="-85725" lvl="1" marL="274320" marR="0" rtl="0" algn="l">
              <a:lnSpc>
                <a:spcPct val="115000"/>
              </a:lnSpc>
              <a:spcBef>
                <a:spcPts val="0"/>
              </a:spcBef>
              <a:spcAft>
                <a:spcPts val="0"/>
              </a:spcAft>
              <a:buClr>
                <a:schemeClr val="accent3"/>
              </a:buClr>
              <a:buSzPts val="1530"/>
              <a:buFont typeface="Merriweather Sans"/>
              <a:buNone/>
            </a:pPr>
            <a:r>
              <a:t/>
            </a:r>
            <a:endParaRPr b="0" i="0" sz="1800" u="none" cap="none" strike="noStrike">
              <a:solidFill>
                <a:srgbClr val="000000"/>
              </a:solidFill>
              <a:latin typeface="Arial"/>
              <a:ea typeface="Arial"/>
              <a:cs typeface="Arial"/>
              <a:sym typeface="Arial"/>
            </a:endParaRPr>
          </a:p>
          <a:p>
            <a:pPr indent="-182880" lvl="0" marL="274320" marR="0" rtl="0" algn="l">
              <a:lnSpc>
                <a:spcPct val="115000"/>
              </a:lnSpc>
              <a:spcBef>
                <a:spcPts val="0"/>
              </a:spcBef>
              <a:spcAft>
                <a:spcPts val="0"/>
              </a:spcAft>
              <a:buClr>
                <a:schemeClr val="accent3"/>
              </a:buClr>
              <a:buSzPts val="1530"/>
              <a:buFont typeface="Merriweather Sans"/>
              <a:buChar char="*"/>
            </a:pPr>
            <a:r>
              <a:rPr b="0" i="0" lang="en-US" sz="1800" u="none" cap="none" strike="noStrike">
                <a:solidFill>
                  <a:srgbClr val="000000"/>
                </a:solidFill>
                <a:latin typeface="Arial"/>
                <a:ea typeface="Arial"/>
                <a:cs typeface="Arial"/>
                <a:sym typeface="Arial"/>
              </a:rPr>
              <a:t>有关完整列表，请参阅 </a:t>
            </a:r>
            <a:r>
              <a:rPr b="0" i="0" lang="en-US" sz="1800" u="sng" cap="none" strike="noStrike">
                <a:solidFill>
                  <a:srgbClr val="000000"/>
                </a:solidFill>
                <a:latin typeface="Arial"/>
                <a:ea typeface="Arial"/>
                <a:cs typeface="Arial"/>
                <a:sym typeface="Arial"/>
                <a:hlinkClick r:id="rId3">
                  <a:extLst>
                    <a:ext uri="{A12FA001-AC4F-418D-AE19-62706E023703}">
                      <ahyp:hlinkClr val="tx"/>
                    </a:ext>
                  </a:extLst>
                </a:hlinkClick>
              </a:rPr>
              <a:t>https://www.icann.org/resources/pages/fast-track-2012-02-25-en</a:t>
            </a:r>
            <a:r>
              <a:rPr b="0" i="0" lang="en-US" sz="1800" u="none" cap="none" strike="noStrike">
                <a:solidFill>
                  <a:srgbClr val="000000"/>
                </a:solidFill>
                <a:latin typeface="Arial"/>
                <a:ea typeface="Arial"/>
                <a:cs typeface="Arial"/>
                <a:sym typeface="Arial"/>
              </a:rPr>
              <a:t>。 </a:t>
            </a:r>
            <a:endParaRPr/>
          </a:p>
          <a:p>
            <a:pPr indent="0" lvl="0" marL="91440" marR="0" rtl="0" algn="l">
              <a:lnSpc>
                <a:spcPct val="115000"/>
              </a:lnSpc>
              <a:spcBef>
                <a:spcPts val="0"/>
              </a:spcBef>
              <a:spcAft>
                <a:spcPts val="0"/>
              </a:spcAft>
              <a:buClr>
                <a:srgbClr val="000000"/>
              </a:buClr>
              <a:buSzPts val="1800"/>
              <a:buFont typeface="Arial"/>
              <a:buNone/>
            </a:pPr>
            <a:r>
              <a:t/>
            </a:r>
            <a:endParaRPr b="0" i="0" sz="1800" u="none" cap="none" strike="noStrike">
              <a:solidFill>
                <a:srgbClr val="000000"/>
              </a:solidFill>
              <a:latin typeface="Arial"/>
              <a:ea typeface="Arial"/>
              <a:cs typeface="Arial"/>
              <a:sym typeface="Arial"/>
            </a:endParaRPr>
          </a:p>
          <a:p>
            <a:pPr indent="0" lvl="0" marL="0" marR="0" rtl="0" algn="l">
              <a:lnSpc>
                <a:spcPct val="115000"/>
              </a:lnSpc>
              <a:spcBef>
                <a:spcPts val="0"/>
              </a:spcBef>
              <a:spcAft>
                <a:spcPts val="0"/>
              </a:spcAft>
              <a:buClr>
                <a:srgbClr val="000000"/>
              </a:buClr>
              <a:buSzPts val="1800"/>
              <a:buFont typeface="Arial"/>
              <a:buNone/>
            </a:pPr>
            <a:br>
              <a:rPr b="0" i="0" lang="en-US" sz="1800" u="none" cap="none" strike="noStrike">
                <a:solidFill>
                  <a:srgbClr val="000000"/>
                </a:solidFill>
                <a:latin typeface="Arial"/>
                <a:ea typeface="Arial"/>
                <a:cs typeface="Arial"/>
                <a:sym typeface="Arial"/>
              </a:rPr>
            </a:br>
            <a:endParaRPr b="0" i="0" sz="1800" u="none" cap="none" strike="noStrike">
              <a:solidFill>
                <a:srgbClr val="000000"/>
              </a:solidFill>
              <a:latin typeface="Arial"/>
              <a:ea typeface="Arial"/>
              <a:cs typeface="Arial"/>
              <a:sym typeface="Arial"/>
            </a:endParaRPr>
          </a:p>
          <a:p>
            <a:pPr indent="-107315" lvl="3" marL="1097280" marR="0" rtl="0" algn="l">
              <a:lnSpc>
                <a:spcPct val="115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2"/>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rPr>
              <a:t>IDN 通用顶级域 (gTLD)</a:t>
            </a:r>
            <a:endParaRPr/>
          </a:p>
        </p:txBody>
      </p:sp>
      <p:pic>
        <p:nvPicPr>
          <p:cNvPr id="127" name="Google Shape;127;p12"/>
          <p:cNvPicPr preferRelativeResize="0"/>
          <p:nvPr/>
        </p:nvPicPr>
        <p:blipFill rotWithShape="1">
          <a:blip r:embed="rId3">
            <a:alphaModFix/>
          </a:blip>
          <a:srcRect b="0" l="0" r="0" t="0"/>
          <a:stretch/>
        </p:blipFill>
        <p:spPr>
          <a:xfrm>
            <a:off x="1178351" y="1482854"/>
            <a:ext cx="6787297" cy="3670520"/>
          </a:xfrm>
          <a:prstGeom prst="rect">
            <a:avLst/>
          </a:prstGeom>
          <a:noFill/>
          <a:ln>
            <a:noFill/>
          </a:ln>
        </p:spPr>
      </p:pic>
      <p:sp>
        <p:nvSpPr>
          <p:cNvPr id="128" name="Google Shape;128;p12"/>
          <p:cNvSpPr txBox="1"/>
          <p:nvPr/>
        </p:nvSpPr>
        <p:spPr>
          <a:xfrm>
            <a:off x="1503485" y="5440757"/>
            <a:ext cx="6137031" cy="477347"/>
          </a:xfrm>
          <a:prstGeom prst="rect">
            <a:avLst/>
          </a:prstGeom>
          <a:noFill/>
          <a:ln>
            <a:noFill/>
          </a:ln>
        </p:spPr>
        <p:txBody>
          <a:bodyPr anchorCtr="0" anchor="t" bIns="45700" lIns="91425" spcFirstLastPara="1" rIns="91425" wrap="square" tIns="45700">
            <a:noAutofit/>
          </a:bodyPr>
          <a:lstStyle/>
          <a:p>
            <a:pPr indent="0" lvl="0" marL="0" marR="0" rtl="0" algn="ctr">
              <a:lnSpc>
                <a:spcPct val="115000"/>
              </a:lnSpc>
              <a:spcBef>
                <a:spcPts val="0"/>
              </a:spcBef>
              <a:spcAft>
                <a:spcPts val="0"/>
              </a:spcAft>
              <a:buClr>
                <a:schemeClr val="dk1"/>
              </a:buClr>
              <a:buSzPts val="1500"/>
              <a:buFont typeface="Arial"/>
              <a:buNone/>
            </a:pPr>
            <a:r>
              <a:rPr b="0" i="0" lang="en-US" sz="1800" u="none" cap="none" strike="noStrike">
                <a:solidFill>
                  <a:schemeClr val="dk1"/>
                </a:solidFill>
                <a:latin typeface="Arial"/>
                <a:ea typeface="Arial"/>
                <a:cs typeface="Arial"/>
                <a:sym typeface="Arial"/>
              </a:rPr>
              <a:t>授权了 90 个 IDN gTLD。</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9"/>
          <p:cNvSpPr txBox="1"/>
          <p:nvPr>
            <p:ph type="title"/>
          </p:nvPr>
        </p:nvSpPr>
        <p:spPr>
          <a:xfrm>
            <a:off x="320041" y="275167"/>
            <a:ext cx="8451381"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rgbClr val="000000"/>
              </a:buClr>
              <a:buSzPts val="3200"/>
              <a:buFont typeface="Open Sans"/>
              <a:buNone/>
            </a:pPr>
            <a:r>
              <a:rPr lang="en-US" sz="2800">
                <a:latin typeface="Noto Sans"/>
                <a:ea typeface="Noto Sans"/>
                <a:cs typeface="Noto Sans"/>
                <a:sym typeface="Noto Sans"/>
              </a:rPr>
              <a:t>电子邮件地址的发展过程</a:t>
            </a:r>
            <a:endParaRPr/>
          </a:p>
        </p:txBody>
      </p:sp>
      <p:sp>
        <p:nvSpPr>
          <p:cNvPr id="134" name="Google Shape;134;p9"/>
          <p:cNvSpPr txBox="1"/>
          <p:nvPr>
            <p:ph idx="1" type="body"/>
          </p:nvPr>
        </p:nvSpPr>
        <p:spPr>
          <a:xfrm>
            <a:off x="320675" y="1318686"/>
            <a:ext cx="8239851" cy="5015853"/>
          </a:xfrm>
          <a:prstGeom prst="rect">
            <a:avLst/>
          </a:prstGeom>
          <a:noFill/>
          <a:ln>
            <a:noFill/>
          </a:ln>
        </p:spPr>
        <p:txBody>
          <a:bodyPr anchorCtr="0" anchor="t" bIns="45700" lIns="91425" spcFirstLastPara="1" rIns="91425" wrap="square" tIns="45700">
            <a:noAutofit/>
          </a:bodyPr>
          <a:lstStyle/>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最初，电子邮件地址也不能使用本地语言和文字。 </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国际化电子邮件地址 (Email Address Internationalization, EAI) 消除了这一限制，允许电子邮件地址使用本地语言和文字。</a:t>
            </a:r>
            <a:endParaRPr/>
          </a:p>
          <a:p>
            <a:pPr indent="0" lvl="0" marL="91440" rtl="0" algn="l">
              <a:lnSpc>
                <a:spcPct val="115000"/>
              </a:lnSpc>
              <a:spcBef>
                <a:spcPts val="0"/>
              </a:spcBef>
              <a:spcAft>
                <a:spcPts val="0"/>
              </a:spcAft>
              <a:buSzPts val="1530"/>
              <a:buNone/>
            </a:pPr>
            <a:r>
              <a:t/>
            </a:r>
            <a:endParaRPr sz="1800">
              <a:latin typeface="Arial"/>
              <a:ea typeface="Arial"/>
              <a:cs typeface="Arial"/>
              <a:sym typeface="Arial"/>
            </a:endParaRPr>
          </a:p>
          <a:p>
            <a:pPr indent="-182880" lvl="0" marL="274320" rtl="0" algn="l">
              <a:lnSpc>
                <a:spcPct val="115000"/>
              </a:lnSpc>
              <a:spcBef>
                <a:spcPts val="0"/>
              </a:spcBef>
              <a:spcAft>
                <a:spcPts val="0"/>
              </a:spcAft>
              <a:buClr>
                <a:schemeClr val="accent3"/>
              </a:buClr>
              <a:buSzPts val="1530"/>
              <a:buFont typeface="Merriweather Sans"/>
              <a:buChar char="*"/>
            </a:pPr>
            <a:r>
              <a:rPr lang="en-US" sz="1800">
                <a:latin typeface="Arial"/>
                <a:ea typeface="Arial"/>
                <a:cs typeface="Arial"/>
                <a:sym typeface="Arial"/>
              </a:rPr>
              <a:t>国际化电子邮件</a:t>
            </a:r>
            <a:r>
              <a:rPr lang="en-US" sz="1800">
                <a:latin typeface="Arial"/>
                <a:ea typeface="Arial"/>
                <a:cs typeface="Arial"/>
                <a:sym typeface="Arial"/>
                <a:extLst>
                  <a:ext uri="http://customooxmlschemas.google.com/">
                    <go:slidesCustomData xmlns:go="http://customooxmlschemas.google.com/" textRoundtripDataId="10"/>
                  </a:ext>
                </a:extLst>
              </a:rPr>
              <a:t>地址</a:t>
            </a:r>
            <a:r>
              <a:rPr lang="en-US" sz="1800">
                <a:latin typeface="Arial"/>
                <a:ea typeface="Arial"/>
                <a:cs typeface="Arial"/>
                <a:sym typeface="Arial"/>
              </a:rPr>
              <a:t>与电子邮件正文中的文本无关。</a:t>
            </a:r>
            <a:endParaRPr/>
          </a:p>
          <a:p>
            <a:pPr indent="-85725" lvl="0" marL="274320" rtl="0" algn="l">
              <a:lnSpc>
                <a:spcPct val="115000"/>
              </a:lnSpc>
              <a:spcBef>
                <a:spcPts val="0"/>
              </a:spcBef>
              <a:spcAft>
                <a:spcPts val="0"/>
              </a:spcAft>
              <a:buClr>
                <a:schemeClr val="accent3"/>
              </a:buClr>
              <a:buSzPts val="1530"/>
              <a:buFont typeface="Merriweather Sans"/>
              <a:buNone/>
            </a:pPr>
            <a:r>
              <a:t/>
            </a:r>
            <a:endParaRPr sz="1800">
              <a:latin typeface="Arial"/>
              <a:ea typeface="Arial"/>
              <a:cs typeface="Arial"/>
              <a:sym typeface="Arial"/>
            </a:endParaRPr>
          </a:p>
          <a:p>
            <a:pPr indent="-107315" lvl="3" marL="1097280" rtl="0" algn="l">
              <a:lnSpc>
                <a:spcPct val="115000"/>
              </a:lnSpc>
              <a:spcBef>
                <a:spcPts val="0"/>
              </a:spcBef>
              <a:spcAft>
                <a:spcPts val="0"/>
              </a:spcAft>
              <a:buSzPts val="1190"/>
              <a:buNone/>
            </a:pPr>
            <a:r>
              <a:t/>
            </a:r>
            <a:endParaRPr>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3"/>
          <p:cNvSpPr txBox="1"/>
          <p:nvPr>
            <p:ph type="title"/>
          </p:nvPr>
        </p:nvSpPr>
        <p:spPr>
          <a:xfrm>
            <a:off x="320040" y="275167"/>
            <a:ext cx="8441502" cy="11430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Clr>
                <a:schemeClr val="dk2"/>
              </a:buClr>
              <a:buSzPts val="3200"/>
              <a:buFont typeface="Open Sans"/>
              <a:buNone/>
            </a:pPr>
            <a:r>
              <a:rPr lang="en-US" sz="2800">
                <a:latin typeface="Arial"/>
                <a:ea typeface="Arial"/>
                <a:cs typeface="Arial"/>
                <a:sym typeface="Arial"/>
                <a:extLst>
                  <a:ext uri="http://customooxmlschemas.google.com/">
                    <go:slidesCustomData xmlns:go="http://customooxmlschemas.google.com/" textRoundtripDataId="11"/>
                  </a:ext>
                </a:extLst>
              </a:rPr>
              <a:t>IDN 示例</a:t>
            </a:r>
            <a:endParaRPr/>
          </a:p>
        </p:txBody>
      </p:sp>
      <p:sp>
        <p:nvSpPr>
          <p:cNvPr id="140" name="Google Shape;140;p13"/>
          <p:cNvSpPr/>
          <p:nvPr/>
        </p:nvSpPr>
        <p:spPr>
          <a:xfrm>
            <a:off x="6836229" y="1332412"/>
            <a:ext cx="1932868" cy="5040680"/>
          </a:xfrm>
          <a:prstGeom prst="rect">
            <a:avLst/>
          </a:prstGeom>
          <a:noFill/>
          <a:ln>
            <a:noFill/>
          </a:ln>
        </p:spPr>
        <p:txBody>
          <a:bodyPr anchorCtr="0" anchor="t" bIns="0" lIns="0" spcFirstLastPara="1" rIns="0" wrap="square" tIns="0">
            <a:normAutofit/>
          </a:bodyPr>
          <a:lstStyle/>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亚美尼亚文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奥里雅文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格鲁吉亚文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韩文</a:t>
            </a:r>
            <a:endParaRPr/>
          </a:p>
          <a:p>
            <a:pPr indent="0" lvl="0" marL="0" marR="0" rtl="0" algn="l">
              <a:lnSpc>
                <a:spcPct val="18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马来亚拉姆文            </a:t>
            </a:r>
            <a:endParaRPr/>
          </a:p>
          <a:p>
            <a:pPr indent="0" lvl="0" marL="0" marR="0" rtl="0" algn="l">
              <a:lnSpc>
                <a:spcPct val="180000"/>
              </a:lnSpc>
              <a:spcBef>
                <a:spcPts val="180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阿拉伯文</a:t>
            </a:r>
            <a:endParaRPr b="0" i="0" sz="2000" u="none" cap="none" strike="noStrike">
              <a:solidFill>
                <a:srgbClr val="000000"/>
              </a:solidFill>
              <a:latin typeface="Arial"/>
              <a:ea typeface="Arial"/>
              <a:cs typeface="Arial"/>
              <a:sym typeface="Arial"/>
            </a:endParaRPr>
          </a:p>
        </p:txBody>
      </p:sp>
      <p:sp>
        <p:nvSpPr>
          <p:cNvPr id="141" name="Google Shape;141;p13"/>
          <p:cNvSpPr/>
          <p:nvPr/>
        </p:nvSpPr>
        <p:spPr>
          <a:xfrm>
            <a:off x="526925" y="1443796"/>
            <a:ext cx="6791318" cy="5139037"/>
          </a:xfrm>
          <a:prstGeom prst="rect">
            <a:avLst/>
          </a:prstGeom>
          <a:noFill/>
          <a:ln>
            <a:noFill/>
          </a:ln>
        </p:spPr>
        <p:txBody>
          <a:bodyPr anchorCtr="0" anchor="t" bIns="0" lIns="0" spcFirstLastPara="1" rIns="0" wrap="square" tIns="0">
            <a:normAutofit/>
          </a:bodyPr>
          <a:lstStyle/>
          <a:p>
            <a:pPr indent="-277813" lvl="0" marL="457200" marR="0" rtl="0" algn="l">
              <a:lnSpc>
                <a:spcPct val="100000"/>
              </a:lnSpc>
              <a:spcBef>
                <a:spcPts val="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համընդհանուր-ընկալում-թեստ.հայ</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ଯୁନିଭରସାଲ-ଏକସେପ୍ଟନ୍ସ-ଟେଷ୍ଟ.ଭାରତ</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Times New Roman"/>
                <a:ea typeface="Times New Roman"/>
                <a:cs typeface="Times New Roman"/>
                <a:sym typeface="Times New Roman"/>
              </a:rPr>
              <a:t>უნივერსალური-თავსობადობის-ტესტი.გე</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다국어도메인이용환경테스트.한국</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rgbClr val="000000"/>
                </a:solidFill>
                <a:latin typeface="Open Sans"/>
                <a:ea typeface="Open Sans"/>
                <a:cs typeface="Open Sans"/>
                <a:sym typeface="Open Sans"/>
              </a:rPr>
              <a:t>സാർവത്രിക-സ്വീകാര്യതാ-പരിശോധന.ഭാരതം</a:t>
            </a:r>
            <a:endParaRPr b="0" i="0" sz="2000" u="none" cap="none" strike="noStrike">
              <a:solidFill>
                <a:srgbClr val="000000"/>
              </a:solidFill>
              <a:latin typeface="Open Sans"/>
              <a:ea typeface="Open Sans"/>
              <a:cs typeface="Open Sans"/>
              <a:sym typeface="Open Sans"/>
            </a:endParaRPr>
          </a:p>
          <a:p>
            <a:pPr indent="-277813" lvl="0" marL="457200" marR="0" rtl="0" algn="l">
              <a:lnSpc>
                <a:spcPct val="100000"/>
              </a:lnSpc>
              <a:spcBef>
                <a:spcPts val="2000"/>
              </a:spcBef>
              <a:spcAft>
                <a:spcPts val="0"/>
              </a:spcAft>
              <a:buClr>
                <a:srgbClr val="000000"/>
              </a:buClr>
              <a:buSzPts val="1500"/>
              <a:buFont typeface="Arial"/>
              <a:buAutoNum type="arabicPeriod"/>
            </a:pPr>
            <a:r>
              <a:rPr b="0" i="0" lang="en-US" sz="2000" u="none" cap="none" strike="noStrike">
                <a:solidFill>
                  <a:schemeClr val="dk1"/>
                </a:solidFill>
                <a:latin typeface="Open Sans"/>
                <a:ea typeface="Open Sans"/>
                <a:cs typeface="Open Sans"/>
                <a:sym typeface="Open Sans"/>
              </a:rPr>
              <a:t>تجربة-القبول-الشامل.موريتانيا </a:t>
            </a:r>
            <a:br>
              <a:rPr b="0" i="0" lang="en-US" sz="2000" u="none" cap="none" strike="noStrike">
                <a:solidFill>
                  <a:schemeClr val="dk1"/>
                </a:solidFill>
                <a:latin typeface="Open Sans"/>
                <a:ea typeface="Open Sans"/>
                <a:cs typeface="Open Sans"/>
                <a:sym typeface="Open Sans"/>
              </a:rPr>
            </a:br>
            <a:endParaRPr b="0" i="0" sz="2000" u="none" cap="none" strike="noStrike">
              <a:solidFill>
                <a:srgbClr val="000000"/>
              </a:solidFill>
              <a:latin typeface="Open Sans"/>
              <a:ea typeface="Open Sans"/>
              <a:cs typeface="Open Sans"/>
              <a:sym typeface="Open Sans"/>
            </a:endParaRPr>
          </a:p>
          <a:p>
            <a:pPr indent="0" lvl="0" marL="0" marR="0" rtl="0" algn="l">
              <a:lnSpc>
                <a:spcPct val="100000"/>
              </a:lnSpc>
              <a:spcBef>
                <a:spcPts val="2000"/>
              </a:spcBef>
              <a:spcAft>
                <a:spcPts val="0"/>
              </a:spcAft>
              <a:buClr>
                <a:srgbClr val="000000"/>
              </a:buClr>
              <a:buSzPts val="2000"/>
              <a:buFont typeface="Arial"/>
              <a:buNone/>
            </a:pPr>
            <a:r>
              <a:t/>
            </a:r>
            <a:endParaRPr b="0" i="0" sz="2000" u="none" cap="none" strike="noStrike">
              <a:solidFill>
                <a:srgbClr val="000000"/>
              </a:solidFill>
              <a:latin typeface="Open Sans"/>
              <a:ea typeface="Open Sans"/>
              <a:cs typeface="Open Sans"/>
              <a:sym typeface="Open Sans"/>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UASG">
      <a:dk1>
        <a:srgbClr val="000000"/>
      </a:dk1>
      <a:lt1>
        <a:srgbClr val="FAFAFA"/>
      </a:lt1>
      <a:dk2>
        <a:srgbClr val="000000"/>
      </a:dk2>
      <a:lt2>
        <a:srgbClr val="FAFAFA"/>
      </a:lt2>
      <a:accent1>
        <a:srgbClr val="FF9E1B"/>
      </a:accent1>
      <a:accent2>
        <a:srgbClr val="707372"/>
      </a:accent2>
      <a:accent3>
        <a:srgbClr val="D57800"/>
      </a:accent3>
      <a:accent4>
        <a:srgbClr val="B2B4B2"/>
      </a:accent4>
      <a:accent5>
        <a:srgbClr val="FFC56E"/>
      </a:accent5>
      <a:accent6>
        <a:srgbClr val="FFFFFF"/>
      </a:accent6>
      <a:hlink>
        <a:srgbClr val="FF9E1B"/>
      </a:hlink>
      <a:folHlink>
        <a:srgbClr val="7073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2016-03-09T19:41:20Z</dcterms:created>
  <dc:creator>Nicole Davenport</dc:creator>
</cp:coreProperties>
</file>