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1.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Lst>
  <p:sldSz cy="6858000" cx="9144000"/>
  <p:notesSz cx="6858000" cy="9144000"/>
  <p:embeddedFontLst>
    <p:embeddedFont>
      <p:font typeface="Helvetica Neue"/>
      <p:regular r:id="rId65"/>
      <p:bold r:id="rId66"/>
      <p:italic r:id="rId67"/>
      <p:boldItalic r:id="rId68"/>
    </p:embeddedFont>
    <p:embeddedFont>
      <p:font typeface="Open Sans Light"/>
      <p:regular r:id="rId69"/>
      <p:bold r:id="rId70"/>
      <p:italic r:id="rId71"/>
      <p:boldItalic r:id="rId72"/>
    </p:embeddedFont>
    <p:embeddedFont>
      <p:font typeface="Open Sans"/>
      <p:regular r:id="rId73"/>
      <p:bold r:id="rId74"/>
      <p:italic r:id="rId75"/>
      <p:boldItalic r:id="rId7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851">
          <p15:clr>
            <a:srgbClr val="A4A3A4"/>
          </p15:clr>
        </p15:guide>
        <p15:guide id="2" pos="242">
          <p15:clr>
            <a:srgbClr val="A4A3A4"/>
          </p15:clr>
        </p15:guide>
      </p15:sldGuideLst>
    </p:ext>
    <p:ext uri="GoogleSlidesCustomDataVersion2">
      <go:slidesCustomData xmlns:go="http://customooxmlschemas.google.com/" r:id="rId77" roundtripDataSignature="AMtx7mhXkNTis3xgASEHM4CgY29A6fYgk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B049E30-D764-4FA8-834E-C0B8FB8A3B8C}">
  <a:tblStyle styleId="{0B049E30-D764-4FA8-834E-C0B8FB8A3B8C}" styleName="Table_0">
    <a:wholeTbl>
      <a:tcTxStyle b="off" i="off">
        <a:font>
          <a:latin typeface="Times New Roman"/>
          <a:ea typeface="Times New Roman"/>
          <a:cs typeface="Times New Roman"/>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FEFE7"/>
          </a:solidFill>
        </a:fill>
      </a:tcStyle>
    </a:wholeTbl>
    <a:band1H>
      <a:tcTxStyle b="off" i="off"/>
      <a:tcStyle>
        <a:fill>
          <a:solidFill>
            <a:srgbClr val="FFDECB"/>
          </a:solidFill>
        </a:fill>
      </a:tcStyle>
    </a:band1H>
    <a:band2H>
      <a:tcTxStyle b="off" i="off"/>
    </a:band2H>
    <a:band1V>
      <a:tcTxStyle b="off" i="off"/>
      <a:tcStyle>
        <a:fill>
          <a:solidFill>
            <a:srgbClr val="FFDECB"/>
          </a:solidFill>
        </a:fill>
      </a:tcStyle>
    </a:band1V>
    <a:band2V>
      <a:tcTxStyle b="off" i="off"/>
    </a:band2V>
    <a:lastCol>
      <a:tcTxStyle b="on" i="off">
        <a:font>
          <a:latin typeface="Times New Roman"/>
          <a:ea typeface="Times New Roman"/>
          <a:cs typeface="Times New Roman"/>
        </a:font>
        <a:schemeClr val="lt1"/>
      </a:tcTxStyle>
      <a:tcStyle>
        <a:fill>
          <a:solidFill>
            <a:schemeClr val="accent1"/>
          </a:solidFill>
        </a:fill>
      </a:tcStyle>
    </a:lastCol>
    <a:firstCol>
      <a:tcTxStyle b="on" i="off">
        <a:font>
          <a:latin typeface="Times New Roman"/>
          <a:ea typeface="Times New Roman"/>
          <a:cs typeface="Times New Roman"/>
        </a:font>
        <a:schemeClr val="lt1"/>
      </a:tcTxStyle>
      <a:tcStyle>
        <a:fill>
          <a:solidFill>
            <a:schemeClr val="accent1"/>
          </a:solidFill>
        </a:fill>
      </a:tcStyle>
    </a:firstCol>
    <a:lastRow>
      <a:tcTxStyle b="on" i="off">
        <a:font>
          <a:latin typeface="Times New Roman"/>
          <a:ea typeface="Times New Roman"/>
          <a:cs typeface="Times New Roman"/>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Times New Roman"/>
          <a:ea typeface="Times New Roman"/>
          <a:cs typeface="Times New Roman"/>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851" orient="horz"/>
        <p:guide pos="242"/>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font" Target="fonts/OpenSans-regular.fntdata"/><Relationship Id="rId72" Type="http://schemas.openxmlformats.org/officeDocument/2006/relationships/font" Target="fonts/OpenSansLight-boldItalic.fntdata"/><Relationship Id="rId31" Type="http://schemas.openxmlformats.org/officeDocument/2006/relationships/slide" Target="slides/slide25.xml"/><Relationship Id="rId75" Type="http://schemas.openxmlformats.org/officeDocument/2006/relationships/font" Target="fonts/OpenSans-italic.fntdata"/><Relationship Id="rId30" Type="http://schemas.openxmlformats.org/officeDocument/2006/relationships/slide" Target="slides/slide24.xml"/><Relationship Id="rId74" Type="http://schemas.openxmlformats.org/officeDocument/2006/relationships/font" Target="fonts/OpenSans-bold.fntdata"/><Relationship Id="rId33" Type="http://schemas.openxmlformats.org/officeDocument/2006/relationships/slide" Target="slides/slide27.xml"/><Relationship Id="rId77" Type="http://customschemas.google.com/relationships/presentationmetadata" Target="metadata"/><Relationship Id="rId32" Type="http://schemas.openxmlformats.org/officeDocument/2006/relationships/slide" Target="slides/slide26.xml"/><Relationship Id="rId76" Type="http://schemas.openxmlformats.org/officeDocument/2006/relationships/font" Target="fonts/OpenSans-boldItalic.fntdata"/><Relationship Id="rId35" Type="http://schemas.openxmlformats.org/officeDocument/2006/relationships/slide" Target="slides/slide29.xml"/><Relationship Id="rId34" Type="http://schemas.openxmlformats.org/officeDocument/2006/relationships/slide" Target="slides/slide28.xml"/><Relationship Id="rId71" Type="http://schemas.openxmlformats.org/officeDocument/2006/relationships/font" Target="fonts/OpenSansLight-italic.fntdata"/><Relationship Id="rId70" Type="http://schemas.openxmlformats.org/officeDocument/2006/relationships/font" Target="fonts/OpenSansLight-bold.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font" Target="fonts/HelveticaNeue-bold.fntdata"/><Relationship Id="rId21" Type="http://schemas.openxmlformats.org/officeDocument/2006/relationships/slide" Target="slides/slide15.xml"/><Relationship Id="rId65" Type="http://schemas.openxmlformats.org/officeDocument/2006/relationships/font" Target="fonts/HelveticaNeue-regular.fntdata"/><Relationship Id="rId24" Type="http://schemas.openxmlformats.org/officeDocument/2006/relationships/slide" Target="slides/slide18.xml"/><Relationship Id="rId68" Type="http://schemas.openxmlformats.org/officeDocument/2006/relationships/font" Target="fonts/HelveticaNeue-boldItalic.fntdata"/><Relationship Id="rId23" Type="http://schemas.openxmlformats.org/officeDocument/2006/relationships/slide" Target="slides/slide17.xml"/><Relationship Id="rId67" Type="http://schemas.openxmlformats.org/officeDocument/2006/relationships/font" Target="fonts/HelveticaNeue-italic.fntdata"/><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OpenSansLight-regular.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5763-444E-827F-9B8434F24B52}"/>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5763-444E-827F-9B8434F24B52}"/>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5763-444E-827F-9B8434F24B52}"/>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5763-444E-827F-9B8434F24B52}"/>
              </c:ext>
            </c:extLst>
          </c:dPt>
          <c:dPt>
            <c:idx val="4"/>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9-5763-444E-827F-9B8434F24B52}"/>
              </c:ext>
            </c:extLst>
          </c:dPt>
          <c:dPt>
            <c:idx val="5"/>
            <c:bubble3D val="0"/>
            <c:spPr>
              <a:solidFill>
                <a:schemeClr val="accent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B-5763-444E-827F-9B8434F24B52}"/>
              </c:ext>
            </c:extLst>
          </c:dPt>
          <c:dLbls>
            <c:dLbl>
              <c:idx val="0"/>
              <c:layout>
                <c:manualLayout>
                  <c:x val="-0.16521506610562278"/>
                  <c:y val="-2.8242768122570386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1828565272649622"/>
                      <c:h val="0.21127944203064256"/>
                    </c:manualLayout>
                  </c15:layout>
                </c:ext>
                <c:ext xmlns:c16="http://schemas.microsoft.com/office/drawing/2014/chart" uri="{C3380CC4-5D6E-409C-BE32-E72D297353CC}">
                  <c16:uniqueId val="{00000001-5763-444E-827F-9B8434F24B52}"/>
                </c:ext>
              </c:extLst>
            </c:dLbl>
            <c:dLbl>
              <c:idx val="4"/>
              <c:layout>
                <c:manualLayout>
                  <c:x val="0.16249325092948008"/>
                  <c:y val="-7.085067459410016E-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5763-444E-827F-9B8434F24B52}"/>
                </c:ext>
              </c:extLst>
            </c:dLbl>
            <c:dLbl>
              <c:idx val="5"/>
              <c:layout>
                <c:manualLayout>
                  <c:x val="0.19236563097557249"/>
                  <c:y val="0.17120226389206497"/>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5763-444E-827F-9B8434F24B52}"/>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Sheet1!$B$21:$B$26</c:f>
              <c:strCache>
                <c:ptCount val="6"/>
                <c:pt idx="0">
                  <c:v>الإنجليزية</c:v>
                </c:pt>
                <c:pt idx="1">
                  <c:v>الإسبانية</c:v>
                </c:pt>
                <c:pt idx="2">
                  <c:v>الألمانية</c:v>
                </c:pt>
                <c:pt idx="3">
                  <c:v>الروسية</c:v>
                </c:pt>
                <c:pt idx="4">
                  <c:v>اليابانية</c:v>
                </c:pt>
                <c:pt idx="5">
                  <c:v>أخرى</c:v>
                </c:pt>
              </c:strCache>
            </c:strRef>
          </c:cat>
          <c:val>
            <c:numRef>
              <c:f>Sheet1!$C$21:$C$26</c:f>
              <c:numCache>
                <c:formatCode>General</c:formatCode>
                <c:ptCount val="6"/>
                <c:pt idx="0">
                  <c:v>52.1</c:v>
                </c:pt>
                <c:pt idx="1">
                  <c:v>5.5</c:v>
                </c:pt>
                <c:pt idx="2">
                  <c:v>4.8</c:v>
                </c:pt>
                <c:pt idx="3">
                  <c:v>4.5</c:v>
                </c:pt>
                <c:pt idx="4">
                  <c:v>4.3</c:v>
                </c:pt>
                <c:pt idx="5">
                  <c:v>28.8</c:v>
                </c:pt>
              </c:numCache>
            </c:numRef>
          </c:val>
          <c:extLst>
            <c:ext xmlns:c16="http://schemas.microsoft.com/office/drawing/2014/chart" uri="{C3380CC4-5D6E-409C-BE32-E72D297353CC}">
              <c16:uniqueId val="{0000000C-5763-444E-827F-9B8434F24B52}"/>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ewgtlds.icann.org/en/program-status/statistics" TargetMode="Externa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ewgtldprogram.icann.org/ar/application-rounds/round2/asp/handbook" TargetMode="Externa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ewgtldprogram.icann.org/ar" TargetMode="Externa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3" name="Google Shape;93;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0" name="Google Shape;200;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6" name="Google Shape;206;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3" name="Google Shape;213;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0" name="Google Shape;220;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7" name="Google Shape;227;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3" name="Google Shape;233;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0" name="Google Shape;240;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8" name="Google Shape;248;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5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6" name="Google Shape;256;p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5" name="Google Shape;265;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2" name="Google Shape;102;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1" name="Google Shape;271;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1f5ee761316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7" name="Google Shape;277;g1f5ee761316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3" name="Google Shape;283;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9" name="Google Shape;289;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4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6" name="Google Shape;316;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2" name="Google Shape;322;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8" name="Google Shape;328;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4" name="Google Shape;334;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0" name="Google Shape;340;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6" name="Google Shape;346;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8" name="Google Shape;108;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3" name="Google Shape;353;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0" name="Google Shape;380;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7" name="Google Shape;387;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5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3" name="Google Shape;393;p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4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9" name="Google Shape;399;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4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7" name="Google Shape;407;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4" name="Google Shape;424;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4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4" name="Google Shape;434;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6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4" name="Google Shape;444;p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1"/>
          </a:p>
        </p:txBody>
      </p:sp>
      <p:sp>
        <p:nvSpPr>
          <p:cNvPr id="450" name="Google Shape;450;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8" name="Google Shape;118;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6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en-US"/>
              <a:t>ولنبدأ باستعراض سبب حضورنا إلى هنا اليوم، ألا وهو إطلاعكم على بعض الفرص الجديدة الشيقة والمثيرة التي على وشك الحدوث مع إطلاق شيء يطلق عليه اسم برنامج نطاقات gTLD الجديدة: الجولة القادمة.</a:t>
            </a:r>
            <a:endParaRPr/>
          </a:p>
        </p:txBody>
      </p:sp>
      <p:sp>
        <p:nvSpPr>
          <p:cNvPr id="463" name="Google Shape;463;p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9" name="Google Shape;469;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en-US"/>
              <a:t> لقد بدأ الإنترنت بمجموعة بسيطة من نطاقات المستوى الأعلى العامة gTLD. وربما كان أشهرها على الإطلاق بالنسبة لكم هو نطاق com. أو نطاق org. أو نطاق net.  </a:t>
            </a:r>
            <a:endParaRPr/>
          </a:p>
          <a:p>
            <a:pPr indent="0" lvl="0" marL="0" rtl="0" algn="l">
              <a:lnSpc>
                <a:spcPct val="100000"/>
              </a:lnSpc>
              <a:spcBef>
                <a:spcPts val="0"/>
              </a:spcBef>
              <a:spcAft>
                <a:spcPts val="0"/>
              </a:spcAft>
              <a:buSzPts val="1400"/>
              <a:buNone/>
            </a:pPr>
            <a:r>
              <a:t/>
            </a:r>
            <a:endParaRPr/>
          </a:p>
          <a:p>
            <a:pPr indent="0" lvl="0" marL="0" rtl="1" algn="r">
              <a:lnSpc>
                <a:spcPct val="100000"/>
              </a:lnSpc>
              <a:spcBef>
                <a:spcPts val="0"/>
              </a:spcBef>
              <a:spcAft>
                <a:spcPts val="0"/>
              </a:spcAft>
              <a:buSzPts val="1400"/>
              <a:buNone/>
            </a:pPr>
            <a:r>
              <a:rPr lang="en-US"/>
              <a:t>ومع تطور الإنترنت، فقد زاد عدد نطاقات المستوى الأعلى العامة gTLD. وأطلقت ICANN برنامج نطاقات gTLD الجديدة في 2012 لتشجيع الابتكار والتنافس واختيار المستهلك في مجال أسماء النطاقات.  وبنهاية مارس/آذار 2021، كان هناك أكثر من </a:t>
            </a:r>
            <a:r>
              <a:rPr lang="en-US" u="sng">
                <a:solidFill>
                  <a:srgbClr val="1155CC"/>
                </a:solidFill>
                <a:hlinkClick r:id="rId2">
                  <a:extLst>
                    <a:ext uri="{A12FA001-AC4F-418D-AE19-62706E023703}">
                      <ahyp:hlinkClr val="tx"/>
                    </a:ext>
                  </a:extLst>
                </a:hlinkClick>
              </a:rPr>
              <a:t>1,200 نطاق gTLD</a:t>
            </a:r>
            <a:r>
              <a:rPr lang="en-US"/>
              <a:t>.</a:t>
            </a:r>
            <a:endParaRPr/>
          </a:p>
        </p:txBody>
      </p:sp>
      <p:sp>
        <p:nvSpPr>
          <p:cNvPr id="470" name="Google Shape;470;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1"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6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chemeClr val="dk1"/>
              </a:buClr>
              <a:buSzPts val="1100"/>
              <a:buFont typeface="Arial"/>
              <a:buNone/>
            </a:pPr>
            <a:r>
              <a:rPr lang="en-US"/>
              <a:t> تستعد ICANN لافتتاح جولة أخرى من الطلبات للحصول على نطاقات gTLD الجديدة. ولكن – ما الذي نعنيه على وجه التحديد بعبارة "التقديم للحصول على نطاقات gTLD الجديدة"؟ وما الذي يحمل أي مؤسسة على التقديم للحصول على نطاق gTLD، ناهيك عن تشغيله؟</a:t>
            </a:r>
            <a:endParaRPr/>
          </a:p>
        </p:txBody>
      </p:sp>
      <p:sp>
        <p:nvSpPr>
          <p:cNvPr id="500" name="Google Shape;500;p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6" name="Google Shape;506;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rgbClr val="000000"/>
              </a:buClr>
              <a:buSzPts val="1400"/>
              <a:buFont typeface="Arial"/>
              <a:buNone/>
            </a:pPr>
            <a:r>
              <a:rPr lang="en-US"/>
              <a:t> إن الغرض من نطاقات gTLD الجديدة توفير قدر أكبر من خيار المستهلك ويمكن استخدامها بعدة طرق ابتكارية. على سبيل المثال، تستخدم العديد من العلامات التجارية نطاق TLD للاستخدام الداخلي لتمكين موظفيها وفرقها الفنية من إعداد وإقامة صفحات بمساحات آمنة على الإنترنت.</a:t>
            </a:r>
            <a:endParaRPr/>
          </a:p>
          <a:p>
            <a:pPr indent="0" lvl="0" marL="0" rtl="0" algn="l">
              <a:lnSpc>
                <a:spcPct val="100000"/>
              </a:lnSpc>
              <a:spcBef>
                <a:spcPts val="0"/>
              </a:spcBef>
              <a:spcAft>
                <a:spcPts val="0"/>
              </a:spcAft>
              <a:buSzPts val="1400"/>
              <a:buNone/>
            </a:pPr>
            <a:r>
              <a:t/>
            </a:r>
            <a:endParaRPr/>
          </a:p>
          <a:p>
            <a:pPr indent="0" lvl="0" marL="0" rtl="1" algn="r">
              <a:lnSpc>
                <a:spcPct val="100000"/>
              </a:lnSpc>
              <a:spcBef>
                <a:spcPts val="0"/>
              </a:spcBef>
              <a:spcAft>
                <a:spcPts val="0"/>
              </a:spcAft>
              <a:buSzPts val="1400"/>
              <a:buNone/>
            </a:pPr>
            <a:r>
              <a:rPr lang="en-US"/>
              <a:t>يعزز نطاق </a:t>
            </a:r>
            <a:r>
              <a:rPr b="1" lang="en-US"/>
              <a:t>bank.</a:t>
            </a:r>
            <a:r>
              <a:rPr lang="en-US"/>
              <a:t> من الثقة في النظام المصرفي على الإنترنت وذلك من خلال خدمة الصناعات المالية فقط وتوفير موقع آمن وموثق ويسهل تحديده على الإنترنت.</a:t>
            </a:r>
            <a:endParaRPr/>
          </a:p>
          <a:p>
            <a:pPr indent="0" lvl="0" marL="0" rtl="0" algn="l">
              <a:lnSpc>
                <a:spcPct val="100000"/>
              </a:lnSpc>
              <a:spcBef>
                <a:spcPts val="0"/>
              </a:spcBef>
              <a:spcAft>
                <a:spcPts val="0"/>
              </a:spcAft>
              <a:buSzPts val="1400"/>
              <a:buNone/>
            </a:pPr>
            <a:r>
              <a:t/>
            </a:r>
            <a:endParaRPr/>
          </a:p>
          <a:p>
            <a:pPr indent="0" lvl="0" marL="0" rtl="1" algn="r">
              <a:lnSpc>
                <a:spcPct val="100000"/>
              </a:lnSpc>
              <a:spcBef>
                <a:spcPts val="0"/>
              </a:spcBef>
              <a:spcAft>
                <a:spcPts val="0"/>
              </a:spcAft>
              <a:buSzPts val="1400"/>
              <a:buNone/>
            </a:pPr>
            <a:r>
              <a:rPr lang="en-US"/>
              <a:t>تم إنشاء نطاق </a:t>
            </a:r>
            <a:r>
              <a:rPr b="1" lang="en-US"/>
              <a:t>nyc.</a:t>
            </a:r>
            <a:r>
              <a:rPr lang="en-US"/>
              <a:t> لإيضاح التنوع في وجهات النظر والأشخاص والأعمال التي تجعل من مدينة نيويورك تلك المدينة النابضة بالحياة.</a:t>
            </a:r>
            <a:endParaRPr/>
          </a:p>
          <a:p>
            <a:pPr indent="0" lvl="0" marL="0" rtl="0" algn="l">
              <a:lnSpc>
                <a:spcPct val="100000"/>
              </a:lnSpc>
              <a:spcBef>
                <a:spcPts val="0"/>
              </a:spcBef>
              <a:spcAft>
                <a:spcPts val="0"/>
              </a:spcAft>
              <a:buSzPts val="1400"/>
              <a:buNone/>
            </a:pPr>
            <a:r>
              <a:t/>
            </a:r>
            <a:endParaRPr/>
          </a:p>
          <a:p>
            <a:pPr indent="0" lvl="0" marL="0" rtl="1" algn="r">
              <a:lnSpc>
                <a:spcPct val="100000"/>
              </a:lnSpc>
              <a:spcBef>
                <a:spcPts val="0"/>
              </a:spcBef>
              <a:spcAft>
                <a:spcPts val="0"/>
              </a:spcAft>
              <a:buSzPts val="1400"/>
              <a:buNone/>
            </a:pPr>
            <a:r>
              <a:rPr lang="en-US"/>
              <a:t>أما نطاق </a:t>
            </a:r>
            <a:r>
              <a:rPr b="1" lang="en-US"/>
              <a:t>new.</a:t>
            </a:r>
            <a:r>
              <a:rPr lang="en-US"/>
              <a:t> ومن ناحية أخرى فيمكن استخدامه فقط لإنشاء مهمة جديدة، مثل فتح مستند Google Doc جديد أو إنشاء قائمة Spotify جديدة.</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1" algn="r">
              <a:lnSpc>
                <a:spcPct val="100000"/>
              </a:lnSpc>
              <a:spcBef>
                <a:spcPts val="0"/>
              </a:spcBef>
              <a:spcAft>
                <a:spcPts val="0"/>
              </a:spcAft>
              <a:buSzPts val="1400"/>
              <a:buNone/>
            </a:pPr>
            <a:r>
              <a:rPr lang="en-US"/>
              <a:t>ويمكن أن تمثل نطاقات gTLD ثقافات وعلامات تجارية ومناطق جغرافية ومجتمعات ومصالح خاصة وغيرها المزيد (مثل نطاق community. وlondon. وsport.).</a:t>
            </a:r>
            <a:endParaRPr/>
          </a:p>
          <a:p>
            <a:pPr indent="0" lvl="0" marL="0" rtl="0" algn="l">
              <a:lnSpc>
                <a:spcPct val="100000"/>
              </a:lnSpc>
              <a:spcBef>
                <a:spcPts val="0"/>
              </a:spcBef>
              <a:spcAft>
                <a:spcPts val="0"/>
              </a:spcAft>
              <a:buSzPts val="1400"/>
              <a:buNone/>
            </a:pPr>
            <a:r>
              <a:t/>
            </a:r>
            <a:endParaRPr/>
          </a:p>
        </p:txBody>
      </p:sp>
      <p:sp>
        <p:nvSpPr>
          <p:cNvPr id="507" name="Google Shape;507;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1"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p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6" name="Google Shape;546;p6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en-US">
                <a:solidFill>
                  <a:srgbClr val="0B181B"/>
                </a:solidFill>
              </a:rPr>
              <a:t> بالنسبة لشركات الأعمال، فإن نطاق gTLD يمثل فرصة للترويج للعلامات التجارية. علمًا بأن الفرص لا حصر لها تقريبًا، وهو ما يتيح لشركات الأعمال الفردية أو للمؤسسات التجارية أو قطاعات بأكملها وضع تسمية فريدة لكل منها على الإنترنت.</a:t>
            </a:r>
            <a:endParaRPr/>
          </a:p>
          <a:p>
            <a:pPr indent="0" lvl="0" marL="0" rtl="0" algn="l">
              <a:lnSpc>
                <a:spcPct val="100000"/>
              </a:lnSpc>
              <a:spcBef>
                <a:spcPts val="0"/>
              </a:spcBef>
              <a:spcAft>
                <a:spcPts val="0"/>
              </a:spcAft>
              <a:buSzPts val="1400"/>
              <a:buNone/>
            </a:pPr>
            <a:r>
              <a:t/>
            </a:r>
            <a:endParaRPr>
              <a:solidFill>
                <a:srgbClr val="0B181B"/>
              </a:solidFill>
            </a:endParaRPr>
          </a:p>
          <a:p>
            <a:pPr indent="0" lvl="0" marL="0" rtl="1" algn="r">
              <a:lnSpc>
                <a:spcPct val="100000"/>
              </a:lnSpc>
              <a:spcBef>
                <a:spcPts val="0"/>
              </a:spcBef>
              <a:spcAft>
                <a:spcPts val="0"/>
              </a:spcAft>
              <a:buSzPts val="1400"/>
              <a:buNone/>
            </a:pPr>
            <a:r>
              <a:rPr lang="en-US">
                <a:solidFill>
                  <a:srgbClr val="0B181B"/>
                </a:solidFill>
              </a:rPr>
              <a:t> سوف تعود نطاقات gTLD الجديدة بالنفع على الأشخاص وشركات الأعمال والمجتمعات – بدءًا من المجتمعات المحلية للسكان الأصليين أو الدينية أواللغوية، وصولاً إلى الشركات والحكومات التي تود مخاطبة العملاء والدوائر باستخدام النصوص المحلية، ووصولاً إلى المجتمعات التي تتشارك بنفس الاهتمام أو القواسم المشتركة ولكنها مشتتة في جميع أنحاء العالم. فالفرصة متاحة أمام هذه المجموعات والكيانات في إبراز مجتمعها وقيمها وميزاتها الجغرافية أو الثقافية، من خلال نطاق gTLD جديد.</a:t>
            </a:r>
            <a:endParaRPr/>
          </a:p>
        </p:txBody>
      </p:sp>
      <p:sp>
        <p:nvSpPr>
          <p:cNvPr id="547" name="Google Shape;547;p6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1"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0" name="Google Shape;660;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1" algn="r">
              <a:lnSpc>
                <a:spcPct val="115000"/>
              </a:lnSpc>
              <a:spcBef>
                <a:spcPts val="0"/>
              </a:spcBef>
              <a:spcAft>
                <a:spcPts val="0"/>
              </a:spcAft>
              <a:buClr>
                <a:schemeClr val="dk1"/>
              </a:buClr>
              <a:buSzPts val="1100"/>
              <a:buFont typeface="Arial"/>
              <a:buNone/>
            </a:pPr>
            <a:r>
              <a:rPr lang="en-US" sz="1150">
                <a:solidFill>
                  <a:srgbClr val="1D1C1D"/>
                </a:solidFill>
                <a:latin typeface="Arial"/>
                <a:ea typeface="Arial"/>
                <a:cs typeface="Arial"/>
                <a:sym typeface="Arial"/>
              </a:rPr>
              <a:t>بالإضافة إلى الحصول على "تسمية" أو اسم فريد، يمكن أن يوفر نطاق gTLD العديد من المزايا المحتملة:</a:t>
            </a:r>
            <a:endParaRPr/>
          </a:p>
          <a:p>
            <a:pPr indent="0" lvl="0" marL="0" rtl="0" algn="l">
              <a:lnSpc>
                <a:spcPct val="115000"/>
              </a:lnSpc>
              <a:spcBef>
                <a:spcPts val="0"/>
              </a:spcBef>
              <a:spcAft>
                <a:spcPts val="0"/>
              </a:spcAft>
              <a:buClr>
                <a:schemeClr val="dk1"/>
              </a:buClr>
              <a:buSzPts val="1100"/>
              <a:buFont typeface="Arial"/>
              <a:buNone/>
            </a:pPr>
            <a:r>
              <a:t/>
            </a:r>
            <a:endParaRPr sz="1150">
              <a:solidFill>
                <a:srgbClr val="1D1C1D"/>
              </a:solidFill>
              <a:latin typeface="Arial"/>
              <a:ea typeface="Arial"/>
              <a:cs typeface="Arial"/>
              <a:sym typeface="Arial"/>
            </a:endParaRPr>
          </a:p>
          <a:p>
            <a:pPr indent="-301625" lvl="0" marL="457200" rtl="1" algn="r">
              <a:lnSpc>
                <a:spcPct val="115000"/>
              </a:lnSpc>
              <a:spcBef>
                <a:spcPts val="0"/>
              </a:spcBef>
              <a:spcAft>
                <a:spcPts val="0"/>
              </a:spcAft>
              <a:buClr>
                <a:srgbClr val="1D1C1D"/>
              </a:buClr>
              <a:buSzPts val="1150"/>
              <a:buFont typeface="Arial"/>
              <a:buAutoNum type="arabicPeriod"/>
            </a:pPr>
            <a:r>
              <a:rPr lang="en-US" sz="1150">
                <a:solidFill>
                  <a:srgbClr val="1D1C1D"/>
                </a:solidFill>
                <a:latin typeface="Arial"/>
                <a:ea typeface="Arial"/>
                <a:cs typeface="Arial"/>
                <a:sym typeface="Arial"/>
              </a:rPr>
              <a:t>الأمن المعزز: لمشغل السجل القدرة على تنفيذ تدابير أمنية مفصلة لذلك النطاق، وهو ما يقلل من خطر التهديدات السيبرانية مثل هجمات التصيُّد.</a:t>
            </a:r>
            <a:endParaRPr/>
          </a:p>
          <a:p>
            <a:pPr indent="-301625" lvl="0" marL="457200" rtl="1" algn="r">
              <a:lnSpc>
                <a:spcPct val="115000"/>
              </a:lnSpc>
              <a:spcBef>
                <a:spcPts val="0"/>
              </a:spcBef>
              <a:spcAft>
                <a:spcPts val="0"/>
              </a:spcAft>
              <a:buClr>
                <a:srgbClr val="1D1C1D"/>
              </a:buClr>
              <a:buSzPts val="1150"/>
              <a:buFont typeface="Arial"/>
              <a:buAutoNum type="arabicPeriod"/>
            </a:pPr>
            <a:r>
              <a:rPr lang="en-US" sz="1150">
                <a:solidFill>
                  <a:srgbClr val="1D1C1D"/>
                </a:solidFill>
                <a:latin typeface="Arial"/>
                <a:ea typeface="Arial"/>
                <a:cs typeface="Arial"/>
                <a:sym typeface="Arial"/>
              </a:rPr>
              <a:t>فرص تحقيق الأرباح: يمكن لمشغل سجل بيع أسماء نطاقات ضمن نطاق gTLD، وهو ما قد يحقق له دخلاً.</a:t>
            </a:r>
            <a:endParaRPr/>
          </a:p>
          <a:p>
            <a:pPr indent="-301625" lvl="0" marL="457200" rtl="1" algn="r">
              <a:lnSpc>
                <a:spcPct val="115000"/>
              </a:lnSpc>
              <a:spcBef>
                <a:spcPts val="0"/>
              </a:spcBef>
              <a:spcAft>
                <a:spcPts val="0"/>
              </a:spcAft>
              <a:buClr>
                <a:srgbClr val="1D1C1D"/>
              </a:buClr>
              <a:buSzPts val="1150"/>
              <a:buFont typeface="Arial"/>
              <a:buAutoNum type="arabicPeriod"/>
            </a:pPr>
            <a:r>
              <a:rPr lang="en-US" sz="1150">
                <a:solidFill>
                  <a:srgbClr val="1D1C1D"/>
                </a:solidFill>
                <a:latin typeface="Arial"/>
                <a:ea typeface="Arial"/>
                <a:cs typeface="Arial"/>
                <a:sym typeface="Arial"/>
              </a:rPr>
              <a:t>زيادة المصداقية:  يمكن لنطاق gTLD تعزيز مصداقية وجدارة العلامة التجارية في عيون المستخدمين.</a:t>
            </a:r>
            <a:endParaRPr/>
          </a:p>
          <a:p>
            <a:pPr indent="-301625" lvl="0" marL="457200" rtl="1" algn="r">
              <a:lnSpc>
                <a:spcPct val="115000"/>
              </a:lnSpc>
              <a:spcBef>
                <a:spcPts val="0"/>
              </a:spcBef>
              <a:spcAft>
                <a:spcPts val="0"/>
              </a:spcAft>
              <a:buClr>
                <a:srgbClr val="1D1C1D"/>
              </a:buClr>
              <a:buSzPts val="1150"/>
              <a:buFont typeface="Arial"/>
              <a:buAutoNum type="arabicPeriod"/>
            </a:pPr>
            <a:r>
              <a:rPr lang="en-US" sz="1150">
                <a:solidFill>
                  <a:srgbClr val="1D1C1D"/>
                </a:solidFill>
                <a:latin typeface="Arial"/>
                <a:ea typeface="Arial"/>
                <a:cs typeface="Arial"/>
                <a:sym typeface="Arial"/>
              </a:rPr>
              <a:t>التحكم في العلامة التجارية: يوفر لك نطاق gTLD المزيد من التحكم في علامتك التجارية عبر الإنترنت.</a:t>
            </a:r>
            <a:endParaRPr/>
          </a:p>
          <a:p>
            <a:pPr indent="-301625" lvl="0" marL="457200" rtl="1" algn="r">
              <a:lnSpc>
                <a:spcPct val="115000"/>
              </a:lnSpc>
              <a:spcBef>
                <a:spcPts val="0"/>
              </a:spcBef>
              <a:spcAft>
                <a:spcPts val="0"/>
              </a:spcAft>
              <a:buClr>
                <a:srgbClr val="1D1C1D"/>
              </a:buClr>
              <a:buSzPts val="1150"/>
              <a:buFont typeface="Arial"/>
              <a:buAutoNum type="arabicPeriod"/>
            </a:pPr>
            <a:r>
              <a:rPr lang="en-US" sz="1150">
                <a:solidFill>
                  <a:srgbClr val="1D1C1D"/>
                </a:solidFill>
                <a:latin typeface="Arial"/>
                <a:ea typeface="Arial"/>
                <a:cs typeface="Arial"/>
                <a:sym typeface="Arial"/>
              </a:rPr>
              <a:t>المرونة والإبداعية: يمكنك باعتبارك مشغل السجل إنشاء أسماء نطاقات تكون أكثر صلة وإبداعية بالنسبة لتخصصك النوعي أو لمجال أعمالك.</a:t>
            </a:r>
            <a:endParaRPr/>
          </a:p>
          <a:p>
            <a:pPr indent="-301625" lvl="0" marL="457200" rtl="1" algn="r">
              <a:lnSpc>
                <a:spcPct val="115000"/>
              </a:lnSpc>
              <a:spcBef>
                <a:spcPts val="0"/>
              </a:spcBef>
              <a:spcAft>
                <a:spcPts val="0"/>
              </a:spcAft>
              <a:buClr>
                <a:srgbClr val="1D1C1D"/>
              </a:buClr>
              <a:buSzPts val="1150"/>
              <a:buFont typeface="Arial"/>
              <a:buAutoNum type="arabicPeriod"/>
            </a:pPr>
            <a:r>
              <a:rPr lang="en-US" sz="1150">
                <a:solidFill>
                  <a:srgbClr val="1D1C1D"/>
                </a:solidFill>
                <a:latin typeface="Arial"/>
                <a:ea typeface="Arial"/>
                <a:cs typeface="Arial"/>
                <a:sym typeface="Arial"/>
              </a:rPr>
              <a:t>التحكم في السياسات: في حين أن بعض القواعد موضوعة من خلال سياسات ICANN القائمة على التوافق في الآراء، إلا أن مشغل السجل بشكل عام لديه حرية إعداد وضبط سياسات التسجيل من أجل نطاق gTLD، بما في ذلك مَن بإمكانه تسجيل أسماء النطاقات ضمن نطاق gTLD الخاص بك والأغراض الكامنة وراء ذلك.</a:t>
            </a:r>
            <a:endParaRPr/>
          </a:p>
          <a:p>
            <a:pPr indent="-301625" lvl="0" marL="457200" rtl="1" algn="r">
              <a:lnSpc>
                <a:spcPct val="115000"/>
              </a:lnSpc>
              <a:spcBef>
                <a:spcPts val="0"/>
              </a:spcBef>
              <a:spcAft>
                <a:spcPts val="0"/>
              </a:spcAft>
              <a:buClr>
                <a:srgbClr val="1D1C1D"/>
              </a:buClr>
              <a:buSzPts val="1150"/>
              <a:buFont typeface="Arial"/>
              <a:buAutoNum type="arabicPeriod"/>
            </a:pPr>
            <a:r>
              <a:rPr lang="en-US" sz="1150">
                <a:solidFill>
                  <a:srgbClr val="1D1C1D"/>
                </a:solidFill>
                <a:latin typeface="Arial"/>
                <a:ea typeface="Arial"/>
                <a:cs typeface="Arial"/>
                <a:sym typeface="Arial"/>
              </a:rPr>
              <a:t>التوطين: إن امتلاكك لنطاق gTLD الخاص بك يتيح إمكانية توفير أسماء نطاقات موطّنة حسب اللغات المحلية ويخدم مناطق ولغات محددة، الأمر الذي يؤدي إلى تحسين الوصول على المستوى العالمي.</a:t>
            </a:r>
            <a:endParaRPr/>
          </a:p>
        </p:txBody>
      </p:sp>
      <p:sp>
        <p:nvSpPr>
          <p:cNvPr id="661" name="Google Shape;661;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1"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2" name="Shape 762"/>
        <p:cNvGrpSpPr/>
        <p:nvPr/>
      </p:nvGrpSpPr>
      <p:grpSpPr>
        <a:xfrm>
          <a:off x="0" y="0"/>
          <a:ext cx="0" cy="0"/>
          <a:chOff x="0" y="0"/>
          <a:chExt cx="0" cy="0"/>
        </a:xfrm>
      </p:grpSpPr>
      <p:sp>
        <p:nvSpPr>
          <p:cNvPr id="763" name="Google Shape;763;p6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1200"/>
              </a:spcBef>
              <a:spcAft>
                <a:spcPts val="0"/>
              </a:spcAft>
              <a:buSzPts val="1400"/>
              <a:buNone/>
            </a:pPr>
            <a:r>
              <a:rPr lang="en-US"/>
              <a:t>إن عملية تقديم طلب لتشغيل شركة تعمل في مجال السجلات تعتبر مسألة أكثر تعقيداً من تسجيل اسم نطاق، وهو ما يمكن لأي فرد أو مؤسسة القيام به، ولا ينبغي الدخول في هذا المجال دون الإلمام الكافي بهذه المسألة. فالتقديم للحصول على نطاق gTLD جديد يعني بشكل أساسي التقديم لتشغيل سجل إنترنت. دعونا نتحدث قليلا حول ما يتقضيه ذلك.</a:t>
            </a:r>
            <a:endParaRPr/>
          </a:p>
          <a:p>
            <a:pPr indent="0" lvl="0" marL="0" rtl="0" algn="l">
              <a:lnSpc>
                <a:spcPct val="100000"/>
              </a:lnSpc>
              <a:spcBef>
                <a:spcPts val="1200"/>
              </a:spcBef>
              <a:spcAft>
                <a:spcPts val="1200"/>
              </a:spcAft>
              <a:buSzPts val="1400"/>
              <a:buNone/>
            </a:pPr>
            <a:r>
              <a:t/>
            </a:r>
            <a:endParaRPr sz="1100"/>
          </a:p>
        </p:txBody>
      </p:sp>
      <p:sp>
        <p:nvSpPr>
          <p:cNvPr id="764" name="Google Shape;764;p6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8" name="Shape 768"/>
        <p:cNvGrpSpPr/>
        <p:nvPr/>
      </p:nvGrpSpPr>
      <p:grpSpPr>
        <a:xfrm>
          <a:off x="0" y="0"/>
          <a:ext cx="0" cy="0"/>
          <a:chOff x="0" y="0"/>
          <a:chExt cx="0" cy="0"/>
        </a:xfrm>
      </p:grpSpPr>
      <p:sp>
        <p:nvSpPr>
          <p:cNvPr id="769" name="Google Shape;769;p6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0" name="Google Shape;770;p6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en-US"/>
              <a:t>وباعتبارك أحد مقدمي الطلبات، فإن مؤسستك تطلب تشغيل سجل يمثل جزءًا من البنية التحتية للإنترنت.</a:t>
            </a:r>
            <a:endParaRPr/>
          </a:p>
          <a:p>
            <a:pPr indent="0" lvl="0" marL="0" rtl="0" algn="l">
              <a:lnSpc>
                <a:spcPct val="100000"/>
              </a:lnSpc>
              <a:spcBef>
                <a:spcPts val="0"/>
              </a:spcBef>
              <a:spcAft>
                <a:spcPts val="0"/>
              </a:spcAft>
              <a:buSzPts val="1400"/>
              <a:buNone/>
            </a:pPr>
            <a:r>
              <a:t/>
            </a:r>
            <a:endParaRPr/>
          </a:p>
          <a:p>
            <a:pPr indent="0" lvl="0" marL="0" rtl="1" algn="r">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 السجل عبارة عن قاعدة بيانات تضم جميع النطاقات المسجلة تحت نطاق محدد من نطاقات TLD. ويحتفظ مشغلو السجلات (RO) بقائمة رئيسية أو بسجل لجميع تلك النطاقات. ولدى مشغلي السجلات عقود مبرمة مع أمناء السجلات تمكنهم من بيع نطاقات gTLD. كما يقوم مشغلو السجلات بإضافة أو حذف أو تعديل أسماء النطاقات وإجراء تغييرات أخرى حسبما يطلبه أمناء السجلات.</a:t>
            </a:r>
            <a:endParaRPr/>
          </a:p>
          <a:p>
            <a:pPr indent="0" lvl="0" marL="0" rtl="0" algn="l">
              <a:lnSpc>
                <a:spcPct val="100000"/>
              </a:lnSpc>
              <a:spcBef>
                <a:spcPts val="0"/>
              </a:spcBef>
              <a:spcAft>
                <a:spcPts val="0"/>
              </a:spcAft>
              <a:buSzPts val="1400"/>
              <a:buNone/>
            </a:pPr>
            <a:r>
              <a:t/>
            </a:r>
            <a:endParaRPr/>
          </a:p>
          <a:p>
            <a:pPr indent="0" lvl="0" marL="0" rtl="1" algn="r">
              <a:lnSpc>
                <a:spcPct val="100000"/>
              </a:lnSpc>
              <a:spcBef>
                <a:spcPts val="0"/>
              </a:spcBef>
              <a:spcAft>
                <a:spcPts val="0"/>
              </a:spcAft>
              <a:buSzPts val="1400"/>
              <a:buNone/>
            </a:pPr>
            <a:r>
              <a:rPr lang="en-US"/>
              <a:t> يقرر مشغل السجل RO المؤسسات المسموح لها التسجيل لاستخدام نطاقك وما هي المؤسسات غير المسموح لها بذلك.</a:t>
            </a:r>
            <a:endParaRPr/>
          </a:p>
          <a:p>
            <a:pPr indent="0" lvl="0" marL="0" rtl="1" algn="r">
              <a:lnSpc>
                <a:spcPct val="100000"/>
              </a:lnSpc>
              <a:spcBef>
                <a:spcPts val="0"/>
              </a:spcBef>
              <a:spcAft>
                <a:spcPts val="0"/>
              </a:spcAft>
              <a:buSzPts val="1400"/>
              <a:buNone/>
            </a:pPr>
            <a:r>
              <a:rPr lang="en-US"/>
              <a:t> وله أن يقرر أيضًا:  ما الغرض الذي يجري استخدام نطاق gTLD من أجله؟ هل هو مجتمع مغلق مثل bank. أو edu. أم أنه مفتوح؟</a:t>
            </a:r>
            <a:endParaRPr/>
          </a:p>
          <a:p>
            <a:pPr indent="0" lvl="0" marL="0" rtl="1" algn="r">
              <a:lnSpc>
                <a:spcPct val="100000"/>
              </a:lnSpc>
              <a:spcBef>
                <a:spcPts val="0"/>
              </a:spcBef>
              <a:spcAft>
                <a:spcPts val="0"/>
              </a:spcAft>
              <a:buSzPts val="1400"/>
              <a:buNone/>
            </a:pPr>
            <a:r>
              <a:rPr lang="en-US"/>
              <a:t> هل من المقرر استخدامه بطريقة محددة، مثل نطاق new.؟ أم ضمن منطقة جغرافية محددة؟</a:t>
            </a:r>
            <a:endParaRPr/>
          </a:p>
        </p:txBody>
      </p:sp>
      <p:sp>
        <p:nvSpPr>
          <p:cNvPr id="771" name="Google Shape;771;p6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1"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1" name="Shape 801"/>
        <p:cNvGrpSpPr/>
        <p:nvPr/>
      </p:nvGrpSpPr>
      <p:grpSpPr>
        <a:xfrm>
          <a:off x="0" y="0"/>
          <a:ext cx="0" cy="0"/>
          <a:chOff x="0" y="0"/>
          <a:chExt cx="0" cy="0"/>
        </a:xfrm>
      </p:grpSpPr>
      <p:sp>
        <p:nvSpPr>
          <p:cNvPr id="802" name="Google Shape;802;p7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3" name="Google Shape;803;p7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en-US"/>
              <a:t> يجب أن تكون لجميع مقدمي طلبات نطاقات gTLD الجديدة القدرة على اظهار القدرات التشغيلية والفنية والمالية اللازمة لتشغيل سجل.  ويمكن تكليف موفري خدمات خارجيين يطلق عليهم اسم موفري خدمات السجل ببعض من هذه القدرات التشغيلية والفنية مثل الخدمات البرمجية غير المباشرة.</a:t>
            </a:r>
            <a:endParaRPr/>
          </a:p>
          <a:p>
            <a:pPr indent="0" lvl="0" marL="0" rtl="0" algn="l">
              <a:lnSpc>
                <a:spcPct val="100000"/>
              </a:lnSpc>
              <a:spcBef>
                <a:spcPts val="0"/>
              </a:spcBef>
              <a:spcAft>
                <a:spcPts val="0"/>
              </a:spcAft>
              <a:buSzPts val="1400"/>
              <a:buNone/>
            </a:pPr>
            <a:r>
              <a:t/>
            </a:r>
            <a:endParaRPr/>
          </a:p>
          <a:p>
            <a:pPr indent="0" lvl="0" marL="0" rtl="1" algn="r">
              <a:lnSpc>
                <a:spcPct val="100000"/>
              </a:lnSpc>
              <a:spcBef>
                <a:spcPts val="0"/>
              </a:spcBef>
              <a:spcAft>
                <a:spcPts val="0"/>
              </a:spcAft>
              <a:buSzPts val="1400"/>
              <a:buNone/>
            </a:pPr>
            <a:r>
              <a:rPr lang="en-US"/>
              <a:t>إلا أن تقديم طلب للحصول على نطاق من نطاقات gTLD الجديدة يتطلب موارد مالية وفنية، بما في ذلك فريق العمل والمعدات، الأمر الذي يعتبر بعيد المنال بالنسبة لكثيرين.  </a:t>
            </a:r>
            <a:endParaRPr/>
          </a:p>
          <a:p>
            <a:pPr indent="0" lvl="0" marL="0" rtl="0" algn="l">
              <a:lnSpc>
                <a:spcPct val="100000"/>
              </a:lnSpc>
              <a:spcBef>
                <a:spcPts val="0"/>
              </a:spcBef>
              <a:spcAft>
                <a:spcPts val="0"/>
              </a:spcAft>
              <a:buSzPts val="1400"/>
              <a:buNone/>
            </a:pPr>
            <a:r>
              <a:t/>
            </a:r>
            <a:endParaRPr/>
          </a:p>
          <a:p>
            <a:pPr indent="0" lvl="0" marL="0" rtl="1" algn="r">
              <a:lnSpc>
                <a:spcPct val="100000"/>
              </a:lnSpc>
              <a:spcBef>
                <a:spcPts val="0"/>
              </a:spcBef>
              <a:spcAft>
                <a:spcPts val="0"/>
              </a:spcAft>
              <a:buSzPts val="1400"/>
              <a:buNone/>
            </a:pPr>
            <a:r>
              <a:rPr lang="en-US"/>
              <a:t>ويتوقع أن تكون أجور التقييم بقيمة 227,000 دولار أميركي. هناك المزيد من المعلومات متوفرة في قسم الأسئلة المتكررة FAQ حول الرسوم على الموقع الإلكترووني للجولة القادمة.</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
        <p:nvSpPr>
          <p:cNvPr id="804" name="Google Shape;804;p7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1"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4" name="Shape 814"/>
        <p:cNvGrpSpPr/>
        <p:nvPr/>
      </p:nvGrpSpPr>
      <p:grpSpPr>
        <a:xfrm>
          <a:off x="0" y="0"/>
          <a:ext cx="0" cy="0"/>
          <a:chOff x="0" y="0"/>
          <a:chExt cx="0" cy="0"/>
        </a:xfrm>
      </p:grpSpPr>
      <p:sp>
        <p:nvSpPr>
          <p:cNvPr id="815" name="Google Shape;815;p7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chemeClr val="dk1"/>
              </a:buClr>
              <a:buSzPts val="1400"/>
              <a:buFont typeface="Arial"/>
              <a:buNone/>
            </a:pPr>
            <a:r>
              <a:rPr lang="en-US"/>
              <a:t>يجعل برنامج دعم مقدم الطلب، أو ASP، التقديم للحصول على نطاق gTLD جديد أكثر سهولة وإتاحة للكيانات الراغبة بإدارة وتشغيل نطاق gTLD لكنها بحاجة إلى موارد مالية أو تدريبية للقيام بذلك.  </a:t>
            </a:r>
            <a:endParaRPr/>
          </a:p>
        </p:txBody>
      </p:sp>
      <p:sp>
        <p:nvSpPr>
          <p:cNvPr id="816" name="Google Shape;816;p7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4" name="Google Shape;124;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0" name="Shape 820"/>
        <p:cNvGrpSpPr/>
        <p:nvPr/>
      </p:nvGrpSpPr>
      <p:grpSpPr>
        <a:xfrm>
          <a:off x="0" y="0"/>
          <a:ext cx="0" cy="0"/>
          <a:chOff x="0" y="0"/>
          <a:chExt cx="0" cy="0"/>
        </a:xfrm>
      </p:grpSpPr>
      <p:sp>
        <p:nvSpPr>
          <p:cNvPr id="821" name="Google Shape;821;p7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2" name="Google Shape;822;p7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en-US"/>
              <a:t>تشمل معايير التقييم للتأهل ما يلي:</a:t>
            </a:r>
            <a:endParaRPr/>
          </a:p>
          <a:p>
            <a:pPr indent="-304800" lvl="1" marL="914400" rtl="1" algn="r">
              <a:lnSpc>
                <a:spcPct val="100000"/>
              </a:lnSpc>
              <a:spcBef>
                <a:spcPts val="0"/>
              </a:spcBef>
              <a:spcAft>
                <a:spcPts val="0"/>
              </a:spcAft>
              <a:buClr>
                <a:schemeClr val="dk1"/>
              </a:buClr>
              <a:buSzPts val="1200"/>
              <a:buFont typeface="Calibri"/>
              <a:buChar char="○"/>
            </a:pPr>
            <a:r>
              <a:rPr lang="en-US"/>
              <a:t> العناية الواجبة للأعمال</a:t>
            </a:r>
            <a:endParaRPr/>
          </a:p>
          <a:p>
            <a:pPr indent="-304800" lvl="1" marL="914400" rtl="1" algn="r">
              <a:lnSpc>
                <a:spcPct val="100000"/>
              </a:lnSpc>
              <a:spcBef>
                <a:spcPts val="0"/>
              </a:spcBef>
              <a:spcAft>
                <a:spcPts val="0"/>
              </a:spcAft>
              <a:buClr>
                <a:schemeClr val="dk1"/>
              </a:buClr>
              <a:buSzPts val="1200"/>
              <a:buFont typeface="Calibri"/>
              <a:buChar char="○"/>
            </a:pPr>
            <a:r>
              <a:rPr lang="en-US"/>
              <a:t>العناية الواجبة للمسؤولية العامة</a:t>
            </a:r>
            <a:endParaRPr/>
          </a:p>
          <a:p>
            <a:pPr indent="-304800" lvl="1" marL="914400" rtl="1" algn="r">
              <a:lnSpc>
                <a:spcPct val="100000"/>
              </a:lnSpc>
              <a:spcBef>
                <a:spcPts val="0"/>
              </a:spcBef>
              <a:spcAft>
                <a:spcPts val="0"/>
              </a:spcAft>
              <a:buClr>
                <a:schemeClr val="dk1"/>
              </a:buClr>
              <a:buSzPts val="1200"/>
              <a:buFont typeface="Calibri"/>
              <a:buChar char="○"/>
            </a:pPr>
            <a:r>
              <a:rPr lang="en-US"/>
              <a:t>الاحتياج المالي</a:t>
            </a:r>
            <a:endParaRPr/>
          </a:p>
          <a:p>
            <a:pPr indent="-304800" lvl="1" marL="914400" rtl="1" algn="r">
              <a:lnSpc>
                <a:spcPct val="100000"/>
              </a:lnSpc>
              <a:spcBef>
                <a:spcPts val="0"/>
              </a:spcBef>
              <a:spcAft>
                <a:spcPts val="0"/>
              </a:spcAft>
              <a:buClr>
                <a:schemeClr val="dk1"/>
              </a:buClr>
              <a:buSzPts val="1200"/>
              <a:buFont typeface="Calibri"/>
              <a:buChar char="○"/>
            </a:pPr>
            <a:r>
              <a:rPr lang="en-US"/>
              <a:t> الاستمرارية المالية</a:t>
            </a:r>
            <a:endParaRPr/>
          </a:p>
          <a:p>
            <a:pPr indent="-304800" lvl="1" marL="914400" rtl="1" algn="r">
              <a:lnSpc>
                <a:spcPct val="100000"/>
              </a:lnSpc>
              <a:spcBef>
                <a:spcPts val="0"/>
              </a:spcBef>
              <a:spcAft>
                <a:spcPts val="0"/>
              </a:spcAft>
              <a:buClr>
                <a:schemeClr val="dk1"/>
              </a:buClr>
              <a:buSzPts val="1200"/>
              <a:buFont typeface="Calibri"/>
              <a:buChar char="○"/>
            </a:pPr>
            <a:r>
              <a:rPr lang="en-US"/>
              <a:t>حالة الكيان المؤهل</a:t>
            </a:r>
            <a:endParaRPr/>
          </a:p>
          <a:p>
            <a:pPr indent="0" lvl="0" marL="0" rtl="0" algn="l">
              <a:lnSpc>
                <a:spcPct val="100000"/>
              </a:lnSpc>
              <a:spcBef>
                <a:spcPts val="0"/>
              </a:spcBef>
              <a:spcAft>
                <a:spcPts val="0"/>
              </a:spcAft>
              <a:buClr>
                <a:schemeClr val="dk1"/>
              </a:buClr>
              <a:buSzPts val="1200"/>
              <a:buFont typeface="Calibri"/>
              <a:buNone/>
            </a:pPr>
            <a:r>
              <a:t/>
            </a:r>
            <a:endParaRPr>
              <a:highlight>
                <a:srgbClr val="FFFF00"/>
              </a:highlight>
            </a:endParaRPr>
          </a:p>
          <a:p>
            <a:pPr indent="0" lvl="0" marL="0" rtl="1" algn="r">
              <a:lnSpc>
                <a:spcPct val="100000"/>
              </a:lnSpc>
              <a:spcBef>
                <a:spcPts val="0"/>
              </a:spcBef>
              <a:spcAft>
                <a:spcPts val="0"/>
              </a:spcAft>
              <a:buClr>
                <a:schemeClr val="dk1"/>
              </a:buClr>
              <a:buSzPts val="1400"/>
              <a:buFont typeface="Arial"/>
              <a:buNone/>
            </a:pPr>
            <a:r>
              <a:rPr lang="en-US"/>
              <a:t>دليل كامل لعملية طلبات برنامج دعم مقدم الطلب ASP متوفر في </a:t>
            </a:r>
            <a:r>
              <a:rPr lang="en-US" u="sng">
                <a:solidFill>
                  <a:srgbClr val="1155CC"/>
                </a:solidFill>
                <a:hlinkClick r:id="rId2">
                  <a:extLst>
                    <a:ext uri="{A12FA001-AC4F-418D-AE19-62706E023703}">
                      <ahyp:hlinkClr val="tx"/>
                    </a:ext>
                  </a:extLst>
                </a:hlinkClick>
              </a:rPr>
              <a:t>دليل برنامج ASP</a:t>
            </a:r>
            <a:r>
              <a:rPr lang="en-US"/>
              <a:t> – وسوف نتحدث أكثر حول هذا الأمر في غضون دقائق.</a:t>
            </a:r>
            <a:endParaRPr/>
          </a:p>
        </p:txBody>
      </p:sp>
      <p:sp>
        <p:nvSpPr>
          <p:cNvPr id="823" name="Google Shape;823;p7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1"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4" name="Shape 844"/>
        <p:cNvGrpSpPr/>
        <p:nvPr/>
      </p:nvGrpSpPr>
      <p:grpSpPr>
        <a:xfrm>
          <a:off x="0" y="0"/>
          <a:ext cx="0" cy="0"/>
          <a:chOff x="0" y="0"/>
          <a:chExt cx="0" cy="0"/>
        </a:xfrm>
      </p:grpSpPr>
      <p:sp>
        <p:nvSpPr>
          <p:cNvPr id="845" name="Google Shape;845;p7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6" name="Google Shape;846;p7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en-US"/>
              <a:t>لتقديم طلب إلى برنامج دعم مقدم الطلب، يجب أن يكون مقدمو الطلبات من ضمن هذه الكيانات:</a:t>
            </a:r>
            <a:endParaRPr/>
          </a:p>
          <a:p>
            <a:pPr indent="-317500" lvl="0" marL="457200" rtl="1" algn="r">
              <a:lnSpc>
                <a:spcPct val="100000"/>
              </a:lnSpc>
              <a:spcBef>
                <a:spcPts val="0"/>
              </a:spcBef>
              <a:spcAft>
                <a:spcPts val="0"/>
              </a:spcAft>
              <a:buSzPts val="1400"/>
              <a:buChar char="●"/>
            </a:pPr>
            <a:r>
              <a:rPr lang="en-US"/>
              <a:t> مؤسسة غير ربحية أو غير حكومية أو خيرية؛</a:t>
            </a:r>
            <a:endParaRPr/>
          </a:p>
          <a:p>
            <a:pPr indent="-317500" lvl="0" marL="457200" rtl="1" algn="r">
              <a:lnSpc>
                <a:spcPct val="100000"/>
              </a:lnSpc>
              <a:spcBef>
                <a:spcPts val="0"/>
              </a:spcBef>
              <a:spcAft>
                <a:spcPts val="0"/>
              </a:spcAft>
              <a:buSzPts val="1400"/>
              <a:buChar char="●"/>
            </a:pPr>
            <a:r>
              <a:rPr lang="en-US"/>
              <a:t> من المنظمات الحكومية الدولية؛</a:t>
            </a:r>
            <a:endParaRPr/>
          </a:p>
          <a:p>
            <a:pPr indent="-317500" lvl="0" marL="457200" rtl="1" algn="r">
              <a:lnSpc>
                <a:spcPct val="100000"/>
              </a:lnSpc>
              <a:spcBef>
                <a:spcPts val="0"/>
              </a:spcBef>
              <a:spcAft>
                <a:spcPts val="0"/>
              </a:spcAft>
              <a:buSzPts val="1400"/>
              <a:buChar char="●"/>
            </a:pPr>
            <a:r>
              <a:rPr lang="en-US"/>
              <a:t> منظمات السكان الأصليين أو المنظمات القبلية؛</a:t>
            </a:r>
            <a:endParaRPr/>
          </a:p>
          <a:p>
            <a:pPr indent="-317500" lvl="0" marL="457200" rtl="1" algn="r">
              <a:lnSpc>
                <a:spcPct val="100000"/>
              </a:lnSpc>
              <a:spcBef>
                <a:spcPts val="0"/>
              </a:spcBef>
              <a:spcAft>
                <a:spcPts val="0"/>
              </a:spcAft>
              <a:buSzPts val="1400"/>
              <a:buChar char="●"/>
            </a:pPr>
            <a:r>
              <a:rPr lang="en-US"/>
              <a:t> أو شركات الأعمال الصغيرة التي تدير مشروعًا اجتماعيًا أو الكائنة في دولة نامية.</a:t>
            </a:r>
            <a:endParaRPr/>
          </a:p>
          <a:p>
            <a:pPr indent="0" lvl="0" marL="0" rtl="0" algn="l">
              <a:lnSpc>
                <a:spcPct val="100000"/>
              </a:lnSpc>
              <a:spcBef>
                <a:spcPts val="0"/>
              </a:spcBef>
              <a:spcAft>
                <a:spcPts val="0"/>
              </a:spcAft>
              <a:buSzPts val="1400"/>
              <a:buNone/>
            </a:pPr>
            <a:r>
              <a:t/>
            </a:r>
            <a:endParaRPr/>
          </a:p>
          <a:p>
            <a:pPr indent="0" lvl="0" marL="0" rtl="1" algn="r">
              <a:lnSpc>
                <a:spcPct val="100000"/>
              </a:lnSpc>
              <a:spcBef>
                <a:spcPts val="0"/>
              </a:spcBef>
              <a:spcAft>
                <a:spcPts val="0"/>
              </a:spcAft>
              <a:buSzPts val="1400"/>
              <a:buNone/>
            </a:pPr>
            <a:r>
              <a:rPr lang="en-US"/>
              <a:t> يجب أن يثبت مقدمو الطلبات أنهم ضمن واحد من أنواع الكيانات الواردة في هذه القائمة مع تقديم المستندات الثبوتية المؤكدة لذلك.</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847" name="Google Shape;847;p7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1"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9" name="Shape 909"/>
        <p:cNvGrpSpPr/>
        <p:nvPr/>
      </p:nvGrpSpPr>
      <p:grpSpPr>
        <a:xfrm>
          <a:off x="0" y="0"/>
          <a:ext cx="0" cy="0"/>
          <a:chOff x="0" y="0"/>
          <a:chExt cx="0" cy="0"/>
        </a:xfrm>
      </p:grpSpPr>
      <p:sp>
        <p:nvSpPr>
          <p:cNvPr id="910" name="Google Shape;910;p7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1" name="Google Shape;911;p7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en-US"/>
              <a:t>لكي يتأهل مقدمو الطلبات للحصول على الدعم، يوفر البرنامج سلسلة من المساعدة المالية وغير المالية من أجل مساعدة مقدمي الطلبات على التقدم من أجل الحصول على نطاقات gTLD.</a:t>
            </a:r>
            <a:endParaRPr/>
          </a:p>
          <a:p>
            <a:pPr indent="0" lvl="0" marL="0" rtl="0" algn="l">
              <a:lnSpc>
                <a:spcPct val="100000"/>
              </a:lnSpc>
              <a:spcBef>
                <a:spcPts val="0"/>
              </a:spcBef>
              <a:spcAft>
                <a:spcPts val="0"/>
              </a:spcAft>
              <a:buSzPts val="1400"/>
              <a:buNone/>
            </a:pPr>
            <a:r>
              <a:t/>
            </a:r>
            <a:endParaRPr/>
          </a:p>
          <a:p>
            <a:pPr indent="0" lvl="0" marL="0" rtl="1" algn="r">
              <a:lnSpc>
                <a:spcPct val="100000"/>
              </a:lnSpc>
              <a:spcBef>
                <a:spcPts val="0"/>
              </a:spcBef>
              <a:spcAft>
                <a:spcPts val="0"/>
              </a:spcAft>
              <a:buSzPts val="1400"/>
              <a:buNone/>
            </a:pPr>
            <a:r>
              <a:rPr lang="en-US"/>
              <a:t>تشمل المساعدة المالية تخفيضات في الرسوم (تخفيض ما بين 75-85%) استنادًا إلى الأموال المتاحة وعدد مقدمي الطلبات المؤهلين للحصول على الدعم.</a:t>
            </a:r>
            <a:endParaRPr/>
          </a:p>
          <a:p>
            <a:pPr indent="-304800" lvl="1" marL="914400" rtl="1" algn="r">
              <a:lnSpc>
                <a:spcPct val="100000"/>
              </a:lnSpc>
              <a:spcBef>
                <a:spcPts val="0"/>
              </a:spcBef>
              <a:spcAft>
                <a:spcPts val="0"/>
              </a:spcAft>
              <a:buClr>
                <a:schemeClr val="dk1"/>
              </a:buClr>
              <a:buSzPts val="1200"/>
              <a:buFont typeface="Calibri"/>
              <a:buChar char="○"/>
            </a:pPr>
            <a:r>
              <a:rPr lang="en-US"/>
              <a:t> ونسبة 75% هي الحد الأدنى لتخفيض الرسوم لمقدمي الطلبات المدعومين؛ ونسبة 85% هي الحد الأقصى للتخفيض بالنسبة لمقدمي الطلبات المدعومين.</a:t>
            </a:r>
            <a:endParaRPr/>
          </a:p>
          <a:p>
            <a:pPr indent="-304800" lvl="1" marL="914400" rtl="1" algn="r">
              <a:lnSpc>
                <a:spcPct val="100000"/>
              </a:lnSpc>
              <a:spcBef>
                <a:spcPts val="0"/>
              </a:spcBef>
              <a:spcAft>
                <a:spcPts val="0"/>
              </a:spcAft>
              <a:buClr>
                <a:schemeClr val="dk1"/>
              </a:buClr>
              <a:buSzPts val="1200"/>
              <a:buFont typeface="Calibri"/>
              <a:buChar char="○"/>
            </a:pPr>
            <a:r>
              <a:rPr lang="en-US"/>
              <a:t> ومن المهم ملاحظة أن تخفيضات الرسوم سوف تنطبق فقط على طلب نطاق gTLD واحد لكل مقدم طلب مدعوم.</a:t>
            </a:r>
            <a:endParaRPr/>
          </a:p>
          <a:p>
            <a:pPr indent="-304800" lvl="1" marL="914400" rtl="1" algn="r">
              <a:lnSpc>
                <a:spcPct val="100000"/>
              </a:lnSpc>
              <a:spcBef>
                <a:spcPts val="0"/>
              </a:spcBef>
              <a:spcAft>
                <a:spcPts val="0"/>
              </a:spcAft>
              <a:buSzPts val="1200"/>
              <a:buFont typeface="Calibri"/>
              <a:buChar char="○"/>
            </a:pPr>
            <a:r>
              <a:rPr lang="en-US">
                <a:solidFill>
                  <a:srgbClr val="000000"/>
                </a:solidFill>
              </a:rPr>
              <a:t>مقدمي طلبات برنامج دعم مقدمي الطلبات المؤهلين الذين يشاركون في إجراءات حل التنافس في برنامج نطاقات gTLD الجديدة سوف يكونون مؤهلين أيضًا للحصول على ائتمان عروض.</a:t>
            </a:r>
            <a:endParaRPr/>
          </a:p>
          <a:p>
            <a:pPr indent="0" lvl="0" marL="0" rtl="0" algn="l">
              <a:lnSpc>
                <a:spcPct val="100000"/>
              </a:lnSpc>
              <a:spcBef>
                <a:spcPts val="0"/>
              </a:spcBef>
              <a:spcAft>
                <a:spcPts val="0"/>
              </a:spcAft>
              <a:buSzPts val="1400"/>
              <a:buNone/>
            </a:pPr>
            <a:r>
              <a:t/>
            </a:r>
            <a:endParaRPr/>
          </a:p>
          <a:p>
            <a:pPr indent="0" lvl="0" marL="0" rtl="1" algn="r">
              <a:lnSpc>
                <a:spcPct val="100000"/>
              </a:lnSpc>
              <a:spcBef>
                <a:spcPts val="0"/>
              </a:spcBef>
              <a:spcAft>
                <a:spcPts val="0"/>
              </a:spcAft>
              <a:buSzPts val="1400"/>
              <a:buNone/>
            </a:pPr>
            <a:r>
              <a:rPr lang="en-US"/>
              <a:t>تشمل المساعدة غير المالية الوصول إلى المواد والموارد التدريبية، وإلى مستشاري مقدم الطلب الذين يمكنهم المساعدة في دعم طلبك، والتطوع بالخدمات المتخصصة.</a:t>
            </a:r>
            <a:endParaRPr/>
          </a:p>
        </p:txBody>
      </p:sp>
      <p:sp>
        <p:nvSpPr>
          <p:cNvPr id="912" name="Google Shape;912;p7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1"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2" name="Shape 942"/>
        <p:cNvGrpSpPr/>
        <p:nvPr/>
      </p:nvGrpSpPr>
      <p:grpSpPr>
        <a:xfrm>
          <a:off x="0" y="0"/>
          <a:ext cx="0" cy="0"/>
          <a:chOff x="0" y="0"/>
          <a:chExt cx="0" cy="0"/>
        </a:xfrm>
      </p:grpSpPr>
      <p:sp>
        <p:nvSpPr>
          <p:cNvPr id="943" name="Google Shape;943;p7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4" name="Google Shape;944;p7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en-US"/>
              <a:t> من المهم الإشارة إلى أنه يتوجب على جميع مقدمي الطلبات الراغبين بالتقديم للحصول على نطاق gTLD جديد تقديم طلب إلى برنامج نطاقات gTLD الجديدة. وسوف يبدأ تقديم الطلبات لبرنامج نطاقات gTLD الجديدة في بداية عام 2026. أما مقدمي الطلبات الذين يقدمون طلباتهم ولا يتأهلون للحصول على الدعم، فإنه لا يزال بمقدورهم تقديم طلب للحصول على نطاق gTLD وسداد الرسوم كاملةً. وسيتعين على مقدمي الطلبات استيفاء كافة المتطلبات لتقييم طلباتهم على برنامج gTLD لكي يكون بالإمكان قبول طلباتهم. يتوفر المزيد من المعلومات حول برنامج نطاقات gTLD الجديدة على موقع الويب: </a:t>
            </a:r>
            <a:r>
              <a:rPr lang="en-US" u="sng">
                <a:solidFill>
                  <a:schemeClr val="hlink"/>
                </a:solidFill>
                <a:hlinkClick r:id="rId2"/>
              </a:rPr>
              <a:t>https://newgtldprogram.icann.org/en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sz="1100">
              <a:latin typeface="Arial"/>
              <a:ea typeface="Arial"/>
              <a:cs typeface="Arial"/>
              <a:sym typeface="Arial"/>
            </a:endParaRPr>
          </a:p>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
        <p:nvSpPr>
          <p:cNvPr id="945" name="Google Shape;945;p7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1"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5" name="Shape 955"/>
        <p:cNvGrpSpPr/>
        <p:nvPr/>
      </p:nvGrpSpPr>
      <p:grpSpPr>
        <a:xfrm>
          <a:off x="0" y="0"/>
          <a:ext cx="0" cy="0"/>
          <a:chOff x="0" y="0"/>
          <a:chExt cx="0" cy="0"/>
        </a:xfrm>
      </p:grpSpPr>
      <p:sp>
        <p:nvSpPr>
          <p:cNvPr id="956" name="Google Shape;956;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7" name="Google Shape;957;p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chemeClr val="dk1"/>
              </a:buClr>
              <a:buSzPts val="1100"/>
              <a:buFont typeface="Arial"/>
              <a:buNone/>
            </a:pPr>
            <a:r>
              <a:rPr lang="en-US">
                <a:latin typeface="Arial"/>
                <a:ea typeface="Arial"/>
                <a:cs typeface="Arial"/>
                <a:sym typeface="Arial"/>
              </a:rPr>
              <a:t>إليكم بعض التواريخ الهامة التي قد ترغبون بتدوينها. سوف يفتتح برنامج دعم مقدم الطلب لاستلام الطلبات في 19 نوفمبر/تشرين الثاني من العام الحالي. من المقدر أن يكون الإصدار النهائي من دليل مقدم الطلب لبرنامج نطاقات gTLD الجديدة جاهزًا في ديسمبر/كانون الأول 2025. ومن المتوقع أن يكون برنامج نطاقات gTLD الجديدة مفتوحًا لاستلام الطلبات في أبريل/نيسان 2026.</a:t>
            </a:r>
            <a:endParaRPr/>
          </a:p>
        </p:txBody>
      </p:sp>
      <p:sp>
        <p:nvSpPr>
          <p:cNvPr id="958" name="Google Shape;958;p3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1"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4" name="Shape 984"/>
        <p:cNvGrpSpPr/>
        <p:nvPr/>
      </p:nvGrpSpPr>
      <p:grpSpPr>
        <a:xfrm>
          <a:off x="0" y="0"/>
          <a:ext cx="0" cy="0"/>
          <a:chOff x="0" y="0"/>
          <a:chExt cx="0" cy="0"/>
        </a:xfrm>
      </p:grpSpPr>
      <p:sp>
        <p:nvSpPr>
          <p:cNvPr id="985" name="Google Shape;985;p7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86" name="Google Shape;986;p7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4" name="Shape 994"/>
        <p:cNvGrpSpPr/>
        <p:nvPr/>
      </p:nvGrpSpPr>
      <p:grpSpPr>
        <a:xfrm>
          <a:off x="0" y="0"/>
          <a:ext cx="0" cy="0"/>
          <a:chOff x="0" y="0"/>
          <a:chExt cx="0" cy="0"/>
        </a:xfrm>
      </p:grpSpPr>
      <p:sp>
        <p:nvSpPr>
          <p:cNvPr id="995" name="Google Shape;995;p7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96" name="Google Shape;996;p7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5" name="Shape 1005"/>
        <p:cNvGrpSpPr/>
        <p:nvPr/>
      </p:nvGrpSpPr>
      <p:grpSpPr>
        <a:xfrm>
          <a:off x="0" y="0"/>
          <a:ext cx="0" cy="0"/>
          <a:chOff x="0" y="0"/>
          <a:chExt cx="0" cy="0"/>
        </a:xfrm>
      </p:grpSpPr>
      <p:sp>
        <p:nvSpPr>
          <p:cNvPr id="1006" name="Google Shape;1006;p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07" name="Google Shape;1007;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1" name="Shape 1011"/>
        <p:cNvGrpSpPr/>
        <p:nvPr/>
      </p:nvGrpSpPr>
      <p:grpSpPr>
        <a:xfrm>
          <a:off x="0" y="0"/>
          <a:ext cx="0" cy="0"/>
          <a:chOff x="0" y="0"/>
          <a:chExt cx="0" cy="0"/>
        </a:xfrm>
      </p:grpSpPr>
      <p:sp>
        <p:nvSpPr>
          <p:cNvPr id="1012" name="Google Shape;1012;p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13" name="Google Shape;1013;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0" name="Google Shape;130;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5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6" name="Google Shape;136;p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7" name="Google Shape;187;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3" name="Google Shape;193;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ong">
  <p:cSld name="Title: Long">
    <p:bg>
      <p:bgPr>
        <a:solidFill>
          <a:schemeClr val="accent1"/>
        </a:solidFill>
      </p:bgPr>
    </p:bg>
    <p:spTree>
      <p:nvGrpSpPr>
        <p:cNvPr id="10" name="Shape 10"/>
        <p:cNvGrpSpPr/>
        <p:nvPr/>
      </p:nvGrpSpPr>
      <p:grpSpPr>
        <a:xfrm>
          <a:off x="0" y="0"/>
          <a:ext cx="0" cy="0"/>
          <a:chOff x="0" y="0"/>
          <a:chExt cx="0" cy="0"/>
        </a:xfrm>
      </p:grpSpPr>
      <p:sp>
        <p:nvSpPr>
          <p:cNvPr id="11" name="Google Shape;11;p45"/>
          <p:cNvSpPr txBox="1"/>
          <p:nvPr>
            <p:ph type="title"/>
          </p:nvPr>
        </p:nvSpPr>
        <p:spPr>
          <a:xfrm>
            <a:off x="473077" y="4191337"/>
            <a:ext cx="8137524" cy="1154765"/>
          </a:xfrm>
          <a:prstGeom prst="rect">
            <a:avLst/>
          </a:prstGeom>
          <a:noFill/>
          <a:ln>
            <a:noFill/>
          </a:ln>
        </p:spPr>
        <p:txBody>
          <a:bodyPr anchorCtr="0" anchor="t" bIns="45700" lIns="91425" spcFirstLastPara="1" rIns="91425" wrap="square" tIns="45700">
            <a:noAutofit/>
          </a:bodyPr>
          <a:lstStyle>
            <a:lvl1pPr lvl="0" marR="0" rtl="1" algn="r">
              <a:lnSpc>
                <a:spcPct val="100000"/>
              </a:lnSpc>
              <a:spcBef>
                <a:spcPts val="0"/>
              </a:spcBef>
              <a:spcAft>
                <a:spcPts val="0"/>
              </a:spcAft>
              <a:buClr>
                <a:srgbClr val="262626"/>
              </a:buClr>
              <a:buSzPts val="3200"/>
              <a:buFont typeface="Open Sans"/>
              <a:buNone/>
              <a:defRPr b="0" i="0" sz="3200" u="none" cap="none" strike="noStrike">
                <a:solidFill>
                  <a:srgbClr val="262626"/>
                </a:solidFill>
                <a:latin typeface="Open Sans"/>
                <a:ea typeface="Open Sans"/>
                <a:cs typeface="Open Sans"/>
                <a:sym typeface="Open Sans"/>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descr="ua-deck_title-art.png" id="12" name="Google Shape;12;p45"/>
          <p:cNvPicPr preferRelativeResize="0"/>
          <p:nvPr/>
        </p:nvPicPr>
        <p:blipFill rotWithShape="1">
          <a:blip r:embed="rId2">
            <a:alphaModFix/>
          </a:blip>
          <a:srcRect b="0" l="0" r="36898" t="0"/>
          <a:stretch/>
        </p:blipFill>
        <p:spPr>
          <a:xfrm>
            <a:off x="0" y="-1"/>
            <a:ext cx="9144000" cy="3758159"/>
          </a:xfrm>
          <a:prstGeom prst="rect">
            <a:avLst/>
          </a:prstGeom>
          <a:noFill/>
          <a:ln>
            <a:noFill/>
          </a:ln>
        </p:spPr>
      </p:pic>
      <p:sp>
        <p:nvSpPr>
          <p:cNvPr id="13" name="Google Shape;13;p45"/>
          <p:cNvSpPr txBox="1"/>
          <p:nvPr/>
        </p:nvSpPr>
        <p:spPr>
          <a:xfrm>
            <a:off x="141419" y="6465474"/>
            <a:ext cx="1692519" cy="200055"/>
          </a:xfrm>
          <a:prstGeom prst="rect">
            <a:avLst/>
          </a:prstGeom>
          <a:noFill/>
          <a:ln>
            <a:noFill/>
          </a:ln>
        </p:spPr>
        <p:txBody>
          <a:bodyPr anchorCtr="0" anchor="ctr" bIns="0" lIns="91425" spcFirstLastPara="1" rIns="0" wrap="square" tIns="0">
            <a:spAutoFit/>
          </a:bodyPr>
          <a:lstStyle/>
          <a:p>
            <a:pPr indent="0" lvl="0" marL="0" marR="0" rtl="0" algn="l">
              <a:lnSpc>
                <a:spcPct val="110000"/>
              </a:lnSpc>
              <a:spcBef>
                <a:spcPts val="0"/>
              </a:spcBef>
              <a:spcAft>
                <a:spcPts val="0"/>
              </a:spcAft>
              <a:buClr>
                <a:srgbClr val="000000"/>
              </a:buClr>
              <a:buSzPts val="1200"/>
              <a:buFont typeface="Arial"/>
              <a:buNone/>
            </a:pPr>
            <a:r>
              <a:rPr b="0" i="0" lang="en-US" sz="1200" u="none" cap="none" strike="noStrike">
                <a:solidFill>
                  <a:schemeClr val="dk2"/>
                </a:solidFill>
                <a:latin typeface="Open Sans Light"/>
                <a:ea typeface="Open Sans Light"/>
                <a:cs typeface="Open Sans Light"/>
                <a:sym typeface="Open Sans Light"/>
              </a:rPr>
              <a:t>Universal Acceptance</a:t>
            </a:r>
            <a:endParaRPr b="0" i="0" sz="1200" u="none" cap="none" strike="noStrike">
              <a:solidFill>
                <a:schemeClr val="dk2"/>
              </a:solidFill>
              <a:latin typeface="Open Sans Light"/>
              <a:ea typeface="Open Sans Light"/>
              <a:cs typeface="Open Sans Light"/>
              <a:sym typeface="Open Sans Light"/>
            </a:endParaRPr>
          </a:p>
        </p:txBody>
      </p:sp>
      <p:pic>
        <p:nvPicPr>
          <p:cNvPr descr="ua-logo_wht.png" id="14" name="Google Shape;14;p45"/>
          <p:cNvPicPr preferRelativeResize="0"/>
          <p:nvPr/>
        </p:nvPicPr>
        <p:blipFill rotWithShape="1">
          <a:blip r:embed="rId3">
            <a:alphaModFix amt="50000"/>
          </a:blip>
          <a:srcRect b="0" l="0" r="0" t="0"/>
          <a:stretch/>
        </p:blipFill>
        <p:spPr>
          <a:xfrm>
            <a:off x="239842" y="5918780"/>
            <a:ext cx="1467358" cy="46634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phic / Chart">
  <p:cSld name="Graphic / Chart">
    <p:spTree>
      <p:nvGrpSpPr>
        <p:cNvPr id="73" name="Shape 73"/>
        <p:cNvGrpSpPr/>
        <p:nvPr/>
      </p:nvGrpSpPr>
      <p:grpSpPr>
        <a:xfrm>
          <a:off x="0" y="0"/>
          <a:ext cx="0" cy="0"/>
          <a:chOff x="0" y="0"/>
          <a:chExt cx="0" cy="0"/>
        </a:xfrm>
      </p:grpSpPr>
      <p:sp>
        <p:nvSpPr>
          <p:cNvPr id="74" name="Google Shape;74;p52"/>
          <p:cNvSpPr txBox="1"/>
          <p:nvPr>
            <p:ph type="title"/>
          </p:nvPr>
        </p:nvSpPr>
        <p:spPr>
          <a:xfrm>
            <a:off x="320040" y="275167"/>
            <a:ext cx="8445730" cy="1143000"/>
          </a:xfrm>
          <a:prstGeom prst="rect">
            <a:avLst/>
          </a:prstGeom>
          <a:noFill/>
          <a:ln>
            <a:noFill/>
          </a:ln>
        </p:spPr>
        <p:txBody>
          <a:bodyPr anchorCtr="0" anchor="t" bIns="45700" lIns="91425" spcFirstLastPara="1" rIns="91425" wrap="square" tIns="45700">
            <a:noAutofit/>
          </a:bodyPr>
          <a:lstStyle>
            <a:lvl1pPr lvl="0" marR="0" rtl="1" algn="r">
              <a:lnSpc>
                <a:spcPct val="100000"/>
              </a:lnSpc>
              <a:spcBef>
                <a:spcPts val="0"/>
              </a:spcBef>
              <a:spcAft>
                <a:spcPts val="0"/>
              </a:spcAft>
              <a:buClr>
                <a:schemeClr val="dk2"/>
              </a:buClr>
              <a:buSzPts val="3200"/>
              <a:buFont typeface="Open Sans"/>
              <a:buNone/>
              <a:defRPr b="0" i="0" sz="3200" u="none" cap="none" strike="noStrike">
                <a:solidFill>
                  <a:schemeClr val="dk2"/>
                </a:solidFill>
                <a:latin typeface="Open Sans"/>
                <a:ea typeface="Open Sans"/>
                <a:cs typeface="Open Sans"/>
                <a:sym typeface="Open Sans"/>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5" name="Google Shape;75;p52"/>
          <p:cNvSpPr/>
          <p:nvPr/>
        </p:nvSpPr>
        <p:spPr>
          <a:xfrm>
            <a:off x="91244" y="6646725"/>
            <a:ext cx="153888" cy="1384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lt1"/>
                </a:solidFill>
                <a:latin typeface="Open Sans"/>
                <a:ea typeface="Open Sans"/>
                <a:cs typeface="Open Sans"/>
                <a:sym typeface="Open Sans"/>
              </a:rPr>
              <a:t>‹#›</a:t>
            </a:fld>
            <a:endParaRPr b="0" i="0" sz="900" u="none" cap="none" strike="noStrike">
              <a:solidFill>
                <a:schemeClr val="lt1"/>
              </a:solidFill>
              <a:latin typeface="Open Sans"/>
              <a:ea typeface="Open Sans"/>
              <a:cs typeface="Open Sans"/>
              <a:sym typeface="Open Sans"/>
            </a:endParaRPr>
          </a:p>
        </p:txBody>
      </p:sp>
      <p:pic>
        <p:nvPicPr>
          <p:cNvPr descr="ua-logo_wht.png" id="76" name="Google Shape;76;p52"/>
          <p:cNvPicPr preferRelativeResize="0"/>
          <p:nvPr/>
        </p:nvPicPr>
        <p:blipFill rotWithShape="1">
          <a:blip r:embed="rId2">
            <a:alphaModFix amt="40000"/>
          </a:blip>
          <a:srcRect b="0" l="0" r="0" t="0"/>
          <a:stretch/>
        </p:blipFill>
        <p:spPr>
          <a:xfrm>
            <a:off x="163565" y="6612480"/>
            <a:ext cx="661750" cy="210312"/>
          </a:xfrm>
          <a:prstGeom prst="rect">
            <a:avLst/>
          </a:prstGeom>
          <a:noFill/>
          <a:ln>
            <a:noFill/>
          </a:ln>
        </p:spPr>
      </p:pic>
      <p:sp>
        <p:nvSpPr>
          <p:cNvPr id="77" name="Google Shape;77;p52"/>
          <p:cNvSpPr/>
          <p:nvPr/>
        </p:nvSpPr>
        <p:spPr>
          <a:xfrm>
            <a:off x="2360" y="6574536"/>
            <a:ext cx="322410" cy="283464"/>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78" name="Google Shape;78;p52"/>
          <p:cNvSpPr/>
          <p:nvPr/>
        </p:nvSpPr>
        <p:spPr>
          <a:xfrm>
            <a:off x="85159" y="6694020"/>
            <a:ext cx="153888" cy="1384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lt1"/>
                </a:solidFill>
                <a:latin typeface="Open Sans"/>
                <a:ea typeface="Open Sans"/>
                <a:cs typeface="Open Sans"/>
                <a:sym typeface="Open Sans"/>
              </a:rPr>
              <a:t>‹#›</a:t>
            </a:fld>
            <a:endParaRPr b="0" i="0" sz="9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p:cSld name="Photo">
    <p:spTree>
      <p:nvGrpSpPr>
        <p:cNvPr id="79" name="Shape 79"/>
        <p:cNvGrpSpPr/>
        <p:nvPr/>
      </p:nvGrpSpPr>
      <p:grpSpPr>
        <a:xfrm>
          <a:off x="0" y="0"/>
          <a:ext cx="0" cy="0"/>
          <a:chOff x="0" y="0"/>
          <a:chExt cx="0" cy="0"/>
        </a:xfrm>
      </p:grpSpPr>
      <p:sp>
        <p:nvSpPr>
          <p:cNvPr id="80" name="Google Shape;80;p53"/>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lvl1pPr lvl="0" marR="0" rtl="1" algn="r">
              <a:lnSpc>
                <a:spcPct val="100000"/>
              </a:lnSpc>
              <a:spcBef>
                <a:spcPts val="0"/>
              </a:spcBef>
              <a:spcAft>
                <a:spcPts val="0"/>
              </a:spcAft>
              <a:buClr>
                <a:schemeClr val="dk2"/>
              </a:buClr>
              <a:buSzPts val="3200"/>
              <a:buFont typeface="Open Sans"/>
              <a:buNone/>
              <a:defRPr b="0" i="0" sz="3200" u="none" cap="none" strike="noStrike">
                <a:solidFill>
                  <a:schemeClr val="dk2"/>
                </a:solidFill>
                <a:latin typeface="Open Sans"/>
                <a:ea typeface="Open Sans"/>
                <a:cs typeface="Open Sans"/>
                <a:sym typeface="Open Sans"/>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1" name="Google Shape;81;p53"/>
          <p:cNvSpPr txBox="1"/>
          <p:nvPr>
            <p:ph idx="1" type="body"/>
          </p:nvPr>
        </p:nvSpPr>
        <p:spPr>
          <a:xfrm>
            <a:off x="0" y="1328928"/>
            <a:ext cx="5486400" cy="4511040"/>
          </a:xfrm>
          <a:prstGeom prst="rect">
            <a:avLst/>
          </a:prstGeom>
          <a:noFill/>
          <a:ln>
            <a:noFill/>
          </a:ln>
        </p:spPr>
        <p:txBody>
          <a:bodyPr anchorCtr="0" anchor="t" bIns="45700" lIns="91425" spcFirstLastPara="1" rIns="91425" wrap="square" tIns="45700">
            <a:noAutofit/>
          </a:bodyPr>
          <a:lstStyle>
            <a:lvl1pPr indent="-228600" lvl="0" marL="457200" marR="0" rtl="1" algn="r">
              <a:lnSpc>
                <a:spcPct val="100000"/>
              </a:lnSpc>
              <a:spcBef>
                <a:spcPts val="400"/>
              </a:spcBef>
              <a:spcAft>
                <a:spcPts val="0"/>
              </a:spcAft>
              <a:buClr>
                <a:schemeClr val="accent2"/>
              </a:buClr>
              <a:buSzPts val="1700"/>
              <a:buFont typeface="Merriweather Sans"/>
              <a:buNone/>
              <a:defRPr b="0" i="0" sz="2000" u="none" cap="none" strike="noStrike">
                <a:solidFill>
                  <a:schemeClr val="dk1"/>
                </a:solidFill>
                <a:latin typeface="Open Sans Light"/>
                <a:ea typeface="Open Sans Light"/>
                <a:cs typeface="Open Sans Light"/>
                <a:sym typeface="Open Sans Light"/>
              </a:defRPr>
            </a:lvl1pPr>
            <a:lvl2pPr indent="-325755" lvl="1" marL="914400" marR="0" rtl="1" algn="r">
              <a:lnSpc>
                <a:spcPct val="100000"/>
              </a:lnSpc>
              <a:spcBef>
                <a:spcPts val="360"/>
              </a:spcBef>
              <a:spcAft>
                <a:spcPts val="0"/>
              </a:spcAft>
              <a:buClr>
                <a:schemeClr val="accent2"/>
              </a:buClr>
              <a:buSzPts val="1530"/>
              <a:buFont typeface="Merriweather Sans"/>
              <a:buChar char="*"/>
              <a:defRPr b="0" i="0" sz="1800" u="none" cap="none" strike="noStrike">
                <a:solidFill>
                  <a:schemeClr val="dk1"/>
                </a:solidFill>
                <a:latin typeface="Open Sans Light"/>
                <a:ea typeface="Open Sans Light"/>
                <a:cs typeface="Open Sans Light"/>
                <a:sym typeface="Open Sans Light"/>
              </a:defRPr>
            </a:lvl2pPr>
            <a:lvl3pPr indent="-314960" lvl="2" marL="1371600" marR="0" rtl="1" algn="r">
              <a:lnSpc>
                <a:spcPct val="100000"/>
              </a:lnSpc>
              <a:spcBef>
                <a:spcPts val="320"/>
              </a:spcBef>
              <a:spcAft>
                <a:spcPts val="0"/>
              </a:spcAft>
              <a:buClr>
                <a:schemeClr val="accent2"/>
              </a:buClr>
              <a:buSzPts val="1360"/>
              <a:buFont typeface="Merriweather Sans"/>
              <a:buChar char="*"/>
              <a:defRPr b="0" i="0" sz="1600" u="none" cap="none" strike="noStrike">
                <a:solidFill>
                  <a:schemeClr val="dk1"/>
                </a:solidFill>
                <a:latin typeface="Open Sans Light"/>
                <a:ea typeface="Open Sans Light"/>
                <a:cs typeface="Open Sans Light"/>
                <a:sym typeface="Open Sans Light"/>
              </a:defRPr>
            </a:lvl3pPr>
            <a:lvl4pPr indent="-304164" lvl="3" marL="1828800" marR="0" rtl="1" algn="r">
              <a:lnSpc>
                <a:spcPct val="100000"/>
              </a:lnSpc>
              <a:spcBef>
                <a:spcPts val="280"/>
              </a:spcBef>
              <a:spcAft>
                <a:spcPts val="0"/>
              </a:spcAft>
              <a:buClr>
                <a:schemeClr val="accent2"/>
              </a:buClr>
              <a:buSzPts val="1190"/>
              <a:buFont typeface="Merriweather Sans"/>
              <a:buChar char="*"/>
              <a:defRPr b="0" i="0" sz="1400" u="none" cap="none" strike="noStrike">
                <a:solidFill>
                  <a:schemeClr val="dk1"/>
                </a:solidFill>
                <a:latin typeface="Open Sans Light"/>
                <a:ea typeface="Open Sans Light"/>
                <a:cs typeface="Open Sans Light"/>
                <a:sym typeface="Open Sans Light"/>
              </a:defRPr>
            </a:lvl4pPr>
            <a:lvl5pPr indent="-304164" lvl="4" marL="2286000" marR="0" rtl="1" algn="r">
              <a:lnSpc>
                <a:spcPct val="100000"/>
              </a:lnSpc>
              <a:spcBef>
                <a:spcPts val="280"/>
              </a:spcBef>
              <a:spcAft>
                <a:spcPts val="0"/>
              </a:spcAft>
              <a:buClr>
                <a:schemeClr val="accent2"/>
              </a:buClr>
              <a:buSzPts val="1190"/>
              <a:buFont typeface="Merriweather Sans"/>
              <a:buChar char="*"/>
              <a:defRPr b="0" i="0" sz="1400" u="none" cap="none" strike="noStrike">
                <a:solidFill>
                  <a:schemeClr val="dk1"/>
                </a:solidFill>
                <a:latin typeface="Open Sans Light"/>
                <a:ea typeface="Open Sans Light"/>
                <a:cs typeface="Open Sans Light"/>
                <a:sym typeface="Open Sans Light"/>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9pPr>
          </a:lstStyle>
          <a:p/>
        </p:txBody>
      </p:sp>
      <p:grpSp>
        <p:nvGrpSpPr>
          <p:cNvPr id="82" name="Google Shape;82;p53"/>
          <p:cNvGrpSpPr/>
          <p:nvPr/>
        </p:nvGrpSpPr>
        <p:grpSpPr>
          <a:xfrm>
            <a:off x="0" y="6578772"/>
            <a:ext cx="9150085" cy="284702"/>
            <a:chOff x="0" y="6578772"/>
            <a:chExt cx="9150085" cy="284702"/>
          </a:xfrm>
        </p:grpSpPr>
        <p:grpSp>
          <p:nvGrpSpPr>
            <p:cNvPr id="83" name="Google Shape;83;p53"/>
            <p:cNvGrpSpPr/>
            <p:nvPr/>
          </p:nvGrpSpPr>
          <p:grpSpPr>
            <a:xfrm flipH="1">
              <a:off x="0" y="6578773"/>
              <a:ext cx="9150085" cy="284701"/>
              <a:chOff x="0" y="6578773"/>
              <a:chExt cx="9150085" cy="284701"/>
            </a:xfrm>
          </p:grpSpPr>
          <p:sp>
            <p:nvSpPr>
              <p:cNvPr id="84" name="Google Shape;84;p53"/>
              <p:cNvSpPr/>
              <p:nvPr/>
            </p:nvSpPr>
            <p:spPr>
              <a:xfrm>
                <a:off x="737418" y="6578812"/>
                <a:ext cx="8247888" cy="28466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85" name="Google Shape;85;p53"/>
              <p:cNvSpPr/>
              <p:nvPr/>
            </p:nvSpPr>
            <p:spPr>
              <a:xfrm>
                <a:off x="0" y="6579724"/>
                <a:ext cx="1371600" cy="28375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86" name="Google Shape;86;p53"/>
              <p:cNvSpPr/>
              <p:nvPr/>
            </p:nvSpPr>
            <p:spPr>
              <a:xfrm>
                <a:off x="8827675" y="6579724"/>
                <a:ext cx="322410" cy="283464"/>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87" name="Google Shape;87;p53"/>
              <p:cNvSpPr/>
              <p:nvPr/>
            </p:nvSpPr>
            <p:spPr>
              <a:xfrm rot="10800000">
                <a:off x="1222502" y="6578773"/>
                <a:ext cx="322410" cy="283464"/>
              </a:xfrm>
              <a:prstGeom prst="parallelogram">
                <a:avLst>
                  <a:gd fmla="val 5811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grpSp>
        <p:sp>
          <p:nvSpPr>
            <p:cNvPr id="88" name="Google Shape;88;p53"/>
            <p:cNvSpPr/>
            <p:nvPr/>
          </p:nvSpPr>
          <p:spPr>
            <a:xfrm>
              <a:off x="7762803" y="6578772"/>
              <a:ext cx="124460" cy="12043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grpSp>
      <p:pic>
        <p:nvPicPr>
          <p:cNvPr descr="ua-logo_wht.png" id="89" name="Google Shape;89;p53"/>
          <p:cNvPicPr preferRelativeResize="0"/>
          <p:nvPr/>
        </p:nvPicPr>
        <p:blipFill rotWithShape="1">
          <a:blip r:embed="rId2">
            <a:alphaModFix amt="40000"/>
          </a:blip>
          <a:srcRect b="0" l="0" r="0" t="0"/>
          <a:stretch/>
        </p:blipFill>
        <p:spPr>
          <a:xfrm>
            <a:off x="8207959" y="6612480"/>
            <a:ext cx="661750" cy="210312"/>
          </a:xfrm>
          <a:prstGeom prst="rect">
            <a:avLst/>
          </a:prstGeom>
          <a:noFill/>
          <a:ln>
            <a:noFill/>
          </a:ln>
        </p:spPr>
      </p:pic>
      <p:sp>
        <p:nvSpPr>
          <p:cNvPr id="90" name="Google Shape;90;p53"/>
          <p:cNvSpPr/>
          <p:nvPr/>
        </p:nvSpPr>
        <p:spPr>
          <a:xfrm>
            <a:off x="84261" y="6693734"/>
            <a:ext cx="153888" cy="1384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lt1"/>
                </a:solidFill>
                <a:latin typeface="Open Sans"/>
                <a:ea typeface="Open Sans"/>
                <a:cs typeface="Open Sans"/>
                <a:sym typeface="Open Sans"/>
              </a:rPr>
              <a:t>‹#›</a:t>
            </a:fld>
            <a:endParaRPr b="0" i="0" sz="9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ullets">
  <p:cSld name="Text: Bullets">
    <p:spTree>
      <p:nvGrpSpPr>
        <p:cNvPr id="15" name="Shape 15"/>
        <p:cNvGrpSpPr/>
        <p:nvPr/>
      </p:nvGrpSpPr>
      <p:grpSpPr>
        <a:xfrm>
          <a:off x="0" y="0"/>
          <a:ext cx="0" cy="0"/>
          <a:chOff x="0" y="0"/>
          <a:chExt cx="0" cy="0"/>
        </a:xfrm>
      </p:grpSpPr>
      <p:grpSp>
        <p:nvGrpSpPr>
          <p:cNvPr id="16" name="Google Shape;16;p46"/>
          <p:cNvGrpSpPr/>
          <p:nvPr/>
        </p:nvGrpSpPr>
        <p:grpSpPr>
          <a:xfrm>
            <a:off x="0" y="6578772"/>
            <a:ext cx="9150085" cy="284702"/>
            <a:chOff x="0" y="6578772"/>
            <a:chExt cx="9150085" cy="284702"/>
          </a:xfrm>
        </p:grpSpPr>
        <p:grpSp>
          <p:nvGrpSpPr>
            <p:cNvPr id="17" name="Google Shape;17;p46"/>
            <p:cNvGrpSpPr/>
            <p:nvPr/>
          </p:nvGrpSpPr>
          <p:grpSpPr>
            <a:xfrm flipH="1">
              <a:off x="0" y="6578773"/>
              <a:ext cx="9150085" cy="284701"/>
              <a:chOff x="0" y="6578773"/>
              <a:chExt cx="9150085" cy="284701"/>
            </a:xfrm>
          </p:grpSpPr>
          <p:sp>
            <p:nvSpPr>
              <p:cNvPr id="18" name="Google Shape;18;p46"/>
              <p:cNvSpPr/>
              <p:nvPr/>
            </p:nvSpPr>
            <p:spPr>
              <a:xfrm>
                <a:off x="737418" y="6578812"/>
                <a:ext cx="8247888" cy="28466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19" name="Google Shape;19;p46"/>
              <p:cNvSpPr/>
              <p:nvPr/>
            </p:nvSpPr>
            <p:spPr>
              <a:xfrm>
                <a:off x="0" y="6579724"/>
                <a:ext cx="1371600" cy="28375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20" name="Google Shape;20;p46"/>
              <p:cNvSpPr/>
              <p:nvPr/>
            </p:nvSpPr>
            <p:spPr>
              <a:xfrm>
                <a:off x="8827675" y="6579724"/>
                <a:ext cx="322410" cy="283464"/>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21" name="Google Shape;21;p46"/>
              <p:cNvSpPr/>
              <p:nvPr/>
            </p:nvSpPr>
            <p:spPr>
              <a:xfrm rot="10800000">
                <a:off x="1222502" y="6578773"/>
                <a:ext cx="322410" cy="283464"/>
              </a:xfrm>
              <a:prstGeom prst="parallelogram">
                <a:avLst>
                  <a:gd fmla="val 5811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grpSp>
        <p:sp>
          <p:nvSpPr>
            <p:cNvPr id="22" name="Google Shape;22;p46"/>
            <p:cNvSpPr/>
            <p:nvPr/>
          </p:nvSpPr>
          <p:spPr>
            <a:xfrm>
              <a:off x="7762803" y="6578772"/>
              <a:ext cx="124460" cy="12043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grpSp>
      <p:sp>
        <p:nvSpPr>
          <p:cNvPr id="23" name="Google Shape;23;p46"/>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lvl1pPr lvl="0" marR="0" rtl="1" algn="r">
              <a:lnSpc>
                <a:spcPct val="100000"/>
              </a:lnSpc>
              <a:spcBef>
                <a:spcPts val="0"/>
              </a:spcBef>
              <a:spcAft>
                <a:spcPts val="0"/>
              </a:spcAft>
              <a:buClr>
                <a:srgbClr val="000000"/>
              </a:buClr>
              <a:buSzPts val="3200"/>
              <a:buFont typeface="Open Sans"/>
              <a:buNone/>
              <a:defRPr b="0" i="0" sz="3200" u="none" cap="none" strike="noStrike">
                <a:solidFill>
                  <a:srgbClr val="000000"/>
                </a:solidFill>
                <a:latin typeface="Open Sans"/>
                <a:ea typeface="Open Sans"/>
                <a:cs typeface="Open Sans"/>
                <a:sym typeface="Open Sans"/>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4" name="Google Shape;24;p46"/>
          <p:cNvSpPr txBox="1"/>
          <p:nvPr>
            <p:ph idx="1" type="body"/>
          </p:nvPr>
        </p:nvSpPr>
        <p:spPr>
          <a:xfrm>
            <a:off x="320675" y="1852083"/>
            <a:ext cx="8450746" cy="4297680"/>
          </a:xfrm>
          <a:prstGeom prst="rect">
            <a:avLst/>
          </a:prstGeom>
          <a:noFill/>
          <a:ln>
            <a:noFill/>
          </a:ln>
        </p:spPr>
        <p:txBody>
          <a:bodyPr anchorCtr="0" anchor="t" bIns="45700" lIns="91425" spcFirstLastPara="1" rIns="91425" wrap="square" tIns="45700">
            <a:noAutofit/>
          </a:bodyPr>
          <a:lstStyle>
            <a:lvl1pPr indent="-336550" lvl="0" marL="457200" marR="0" rtl="1" algn="r">
              <a:lnSpc>
                <a:spcPct val="100000"/>
              </a:lnSpc>
              <a:spcBef>
                <a:spcPts val="400"/>
              </a:spcBef>
              <a:spcAft>
                <a:spcPts val="0"/>
              </a:spcAft>
              <a:buClr>
                <a:schemeClr val="accent3"/>
              </a:buClr>
              <a:buSzPts val="1700"/>
              <a:buFont typeface="Merriweather Sans"/>
              <a:buChar char="*"/>
              <a:defRPr b="0" i="0" sz="2000" u="none" cap="none" strike="noStrike">
                <a:solidFill>
                  <a:srgbClr val="000000"/>
                </a:solidFill>
                <a:latin typeface="Open Sans Light"/>
                <a:ea typeface="Open Sans Light"/>
                <a:cs typeface="Open Sans Light"/>
                <a:sym typeface="Open Sans Light"/>
              </a:defRPr>
            </a:lvl1pPr>
            <a:lvl2pPr indent="-325755" lvl="1" marL="914400" marR="0" rtl="1" algn="r">
              <a:lnSpc>
                <a:spcPct val="100000"/>
              </a:lnSpc>
              <a:spcBef>
                <a:spcPts val="360"/>
              </a:spcBef>
              <a:spcAft>
                <a:spcPts val="0"/>
              </a:spcAft>
              <a:buClr>
                <a:schemeClr val="accent3"/>
              </a:buClr>
              <a:buSzPts val="1530"/>
              <a:buFont typeface="Merriweather Sans"/>
              <a:buChar char="*"/>
              <a:defRPr b="0" i="0" sz="1800" u="none" cap="none" strike="noStrike">
                <a:solidFill>
                  <a:srgbClr val="000000"/>
                </a:solidFill>
                <a:latin typeface="Open Sans Light"/>
                <a:ea typeface="Open Sans Light"/>
                <a:cs typeface="Open Sans Light"/>
                <a:sym typeface="Open Sans Light"/>
              </a:defRPr>
            </a:lvl2pPr>
            <a:lvl3pPr indent="-314960" lvl="2" marL="1371600" marR="0" rtl="1" algn="r">
              <a:lnSpc>
                <a:spcPct val="100000"/>
              </a:lnSpc>
              <a:spcBef>
                <a:spcPts val="320"/>
              </a:spcBef>
              <a:spcAft>
                <a:spcPts val="0"/>
              </a:spcAft>
              <a:buClr>
                <a:schemeClr val="accent3"/>
              </a:buClr>
              <a:buSzPts val="1360"/>
              <a:buFont typeface="Merriweather Sans"/>
              <a:buChar char="*"/>
              <a:defRPr b="0" i="0" sz="1600" u="none" cap="none" strike="noStrike">
                <a:solidFill>
                  <a:srgbClr val="000000"/>
                </a:solidFill>
                <a:latin typeface="Open Sans Light"/>
                <a:ea typeface="Open Sans Light"/>
                <a:cs typeface="Open Sans Light"/>
                <a:sym typeface="Open Sans Light"/>
              </a:defRPr>
            </a:lvl3pPr>
            <a:lvl4pPr indent="-304164" lvl="3" marL="1828800" marR="0" rtl="1" algn="r">
              <a:lnSpc>
                <a:spcPct val="100000"/>
              </a:lnSpc>
              <a:spcBef>
                <a:spcPts val="280"/>
              </a:spcBef>
              <a:spcAft>
                <a:spcPts val="0"/>
              </a:spcAft>
              <a:buClr>
                <a:schemeClr val="accent3"/>
              </a:buClr>
              <a:buSzPts val="1190"/>
              <a:buFont typeface="Merriweather Sans"/>
              <a:buChar char="*"/>
              <a:defRPr b="0" i="0" sz="1400" u="none" cap="none" strike="noStrike">
                <a:solidFill>
                  <a:srgbClr val="000000"/>
                </a:solidFill>
                <a:latin typeface="Open Sans Light"/>
                <a:ea typeface="Open Sans Light"/>
                <a:cs typeface="Open Sans Light"/>
                <a:sym typeface="Open Sans Light"/>
              </a:defRPr>
            </a:lvl4pPr>
            <a:lvl5pPr indent="-304164" lvl="4" marL="2286000" marR="0" rtl="1" algn="r">
              <a:lnSpc>
                <a:spcPct val="100000"/>
              </a:lnSpc>
              <a:spcBef>
                <a:spcPts val="280"/>
              </a:spcBef>
              <a:spcAft>
                <a:spcPts val="0"/>
              </a:spcAft>
              <a:buClr>
                <a:schemeClr val="accent3"/>
              </a:buClr>
              <a:buSzPts val="1190"/>
              <a:buFont typeface="Merriweather Sans"/>
              <a:buChar char="*"/>
              <a:defRPr b="0" i="0" sz="1400" u="none" cap="none" strike="noStrike">
                <a:solidFill>
                  <a:srgbClr val="000000"/>
                </a:solidFill>
                <a:latin typeface="Open Sans Light"/>
                <a:ea typeface="Open Sans Light"/>
                <a:cs typeface="Open Sans Light"/>
                <a:sym typeface="Open Sans Light"/>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9pPr>
          </a:lstStyle>
          <a:p/>
        </p:txBody>
      </p:sp>
      <p:pic>
        <p:nvPicPr>
          <p:cNvPr descr="ua-logo_wht.png" id="25" name="Google Shape;25;p46"/>
          <p:cNvPicPr preferRelativeResize="0"/>
          <p:nvPr/>
        </p:nvPicPr>
        <p:blipFill rotWithShape="1">
          <a:blip r:embed="rId2">
            <a:alphaModFix amt="40000"/>
          </a:blip>
          <a:srcRect b="0" l="0" r="0" t="0"/>
          <a:stretch/>
        </p:blipFill>
        <p:spPr>
          <a:xfrm>
            <a:off x="163565" y="4903789"/>
            <a:ext cx="661750" cy="210312"/>
          </a:xfrm>
          <a:prstGeom prst="rect">
            <a:avLst/>
          </a:prstGeom>
          <a:noFill/>
          <a:ln>
            <a:noFill/>
          </a:ln>
        </p:spPr>
      </p:pic>
      <p:pic>
        <p:nvPicPr>
          <p:cNvPr descr="ua-logo_wht.png" id="26" name="Google Shape;26;p46"/>
          <p:cNvPicPr preferRelativeResize="0"/>
          <p:nvPr/>
        </p:nvPicPr>
        <p:blipFill rotWithShape="1">
          <a:blip r:embed="rId2">
            <a:alphaModFix amt="40000"/>
          </a:blip>
          <a:srcRect b="0" l="0" r="0" t="0"/>
          <a:stretch/>
        </p:blipFill>
        <p:spPr>
          <a:xfrm>
            <a:off x="8207959" y="6612480"/>
            <a:ext cx="661750" cy="210312"/>
          </a:xfrm>
          <a:prstGeom prst="rect">
            <a:avLst/>
          </a:prstGeom>
          <a:noFill/>
          <a:ln>
            <a:noFill/>
          </a:ln>
        </p:spPr>
      </p:pic>
      <p:sp>
        <p:nvSpPr>
          <p:cNvPr id="27" name="Google Shape;27;p46"/>
          <p:cNvSpPr/>
          <p:nvPr/>
        </p:nvSpPr>
        <p:spPr>
          <a:xfrm>
            <a:off x="84261" y="6693734"/>
            <a:ext cx="153888" cy="1384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lt1"/>
                </a:solidFill>
                <a:latin typeface="Open Sans"/>
                <a:ea typeface="Open Sans"/>
                <a:cs typeface="Open Sans"/>
                <a:sym typeface="Open Sans"/>
              </a:rPr>
              <a:t>‹#›</a:t>
            </a:fld>
            <a:endParaRPr b="0" i="0" sz="9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tylized">
  <p:cSld name="Text: Stylized">
    <p:spTree>
      <p:nvGrpSpPr>
        <p:cNvPr id="28" name="Shape 28"/>
        <p:cNvGrpSpPr/>
        <p:nvPr/>
      </p:nvGrpSpPr>
      <p:grpSpPr>
        <a:xfrm>
          <a:off x="0" y="0"/>
          <a:ext cx="0" cy="0"/>
          <a:chOff x="0" y="0"/>
          <a:chExt cx="0" cy="0"/>
        </a:xfrm>
      </p:grpSpPr>
      <p:sp>
        <p:nvSpPr>
          <p:cNvPr id="29" name="Google Shape;29;p47"/>
          <p:cNvSpPr/>
          <p:nvPr/>
        </p:nvSpPr>
        <p:spPr>
          <a:xfrm>
            <a:off x="1" y="2839082"/>
            <a:ext cx="9143999" cy="4026665"/>
          </a:xfrm>
          <a:custGeom>
            <a:rect b="b" l="l" r="r" t="t"/>
            <a:pathLst>
              <a:path extrusionOk="0" h="5515904" w="9198524">
                <a:moveTo>
                  <a:pt x="0" y="0"/>
                </a:moveTo>
                <a:lnTo>
                  <a:pt x="9198524" y="3014506"/>
                </a:lnTo>
                <a:lnTo>
                  <a:pt x="9198524" y="5477421"/>
                </a:lnTo>
                <a:lnTo>
                  <a:pt x="0" y="5515904"/>
                </a:lnTo>
                <a:cubicBezTo>
                  <a:pt x="4276" y="3685821"/>
                  <a:pt x="8553" y="1855738"/>
                  <a:pt x="0" y="0"/>
                </a:cubicBezTo>
                <a:close/>
              </a:path>
            </a:pathLst>
          </a:custGeom>
          <a:solidFill>
            <a:schemeClr val="accent1">
              <a:alpha val="14117"/>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30" name="Google Shape;30;p47"/>
          <p:cNvSpPr/>
          <p:nvPr/>
        </p:nvSpPr>
        <p:spPr>
          <a:xfrm>
            <a:off x="2607418" y="3934867"/>
            <a:ext cx="6536582" cy="2923133"/>
          </a:xfrm>
          <a:custGeom>
            <a:rect b="b" l="l" r="r" t="t"/>
            <a:pathLst>
              <a:path extrusionOk="0" h="6875638" w="6029715">
                <a:moveTo>
                  <a:pt x="6029715" y="0"/>
                </a:moveTo>
                <a:lnTo>
                  <a:pt x="6029715" y="6875638"/>
                </a:lnTo>
                <a:lnTo>
                  <a:pt x="0" y="6875638"/>
                </a:lnTo>
                <a:lnTo>
                  <a:pt x="6029715" y="0"/>
                </a:lnTo>
                <a:close/>
              </a:path>
            </a:pathLst>
          </a:custGeom>
          <a:solidFill>
            <a:schemeClr val="accent1">
              <a:alpha val="14117"/>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31" name="Google Shape;31;p47"/>
          <p:cNvSpPr txBox="1"/>
          <p:nvPr>
            <p:ph type="title"/>
          </p:nvPr>
        </p:nvSpPr>
        <p:spPr>
          <a:xfrm>
            <a:off x="320040" y="275167"/>
            <a:ext cx="8441502" cy="1143000"/>
          </a:xfrm>
          <a:prstGeom prst="rect">
            <a:avLst/>
          </a:prstGeom>
          <a:noFill/>
          <a:ln>
            <a:noFill/>
          </a:ln>
        </p:spPr>
        <p:txBody>
          <a:bodyPr anchorCtr="0" anchor="t" bIns="45700" lIns="91425" spcFirstLastPara="1" rIns="91425" wrap="square" tIns="45700">
            <a:noAutofit/>
          </a:bodyPr>
          <a:lstStyle>
            <a:lvl1pPr lvl="0" marR="0" rtl="1" algn="r">
              <a:lnSpc>
                <a:spcPct val="100000"/>
              </a:lnSpc>
              <a:spcBef>
                <a:spcPts val="0"/>
              </a:spcBef>
              <a:spcAft>
                <a:spcPts val="0"/>
              </a:spcAft>
              <a:buClr>
                <a:schemeClr val="dk2"/>
              </a:buClr>
              <a:buSzPts val="3200"/>
              <a:buFont typeface="Open Sans"/>
              <a:buNone/>
              <a:defRPr b="0" i="0" sz="3200" u="none" cap="none" strike="noStrike">
                <a:solidFill>
                  <a:schemeClr val="dk2"/>
                </a:solidFill>
                <a:latin typeface="Open Sans"/>
                <a:ea typeface="Open Sans"/>
                <a:cs typeface="Open Sans"/>
                <a:sym typeface="Open Sans"/>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grpSp>
        <p:nvGrpSpPr>
          <p:cNvPr id="32" name="Google Shape;32;p47"/>
          <p:cNvGrpSpPr/>
          <p:nvPr/>
        </p:nvGrpSpPr>
        <p:grpSpPr>
          <a:xfrm>
            <a:off x="0" y="6578772"/>
            <a:ext cx="9150085" cy="284702"/>
            <a:chOff x="0" y="6578772"/>
            <a:chExt cx="9150085" cy="284702"/>
          </a:xfrm>
        </p:grpSpPr>
        <p:grpSp>
          <p:nvGrpSpPr>
            <p:cNvPr id="33" name="Google Shape;33;p47"/>
            <p:cNvGrpSpPr/>
            <p:nvPr/>
          </p:nvGrpSpPr>
          <p:grpSpPr>
            <a:xfrm flipH="1">
              <a:off x="0" y="6578773"/>
              <a:ext cx="9150085" cy="284701"/>
              <a:chOff x="0" y="6578773"/>
              <a:chExt cx="9150085" cy="284701"/>
            </a:xfrm>
          </p:grpSpPr>
          <p:sp>
            <p:nvSpPr>
              <p:cNvPr id="34" name="Google Shape;34;p47"/>
              <p:cNvSpPr/>
              <p:nvPr/>
            </p:nvSpPr>
            <p:spPr>
              <a:xfrm>
                <a:off x="737418" y="6578812"/>
                <a:ext cx="8247888" cy="28466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35" name="Google Shape;35;p47"/>
              <p:cNvSpPr/>
              <p:nvPr/>
            </p:nvSpPr>
            <p:spPr>
              <a:xfrm>
                <a:off x="0" y="6579724"/>
                <a:ext cx="1371600" cy="28375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36" name="Google Shape;36;p47"/>
              <p:cNvSpPr/>
              <p:nvPr/>
            </p:nvSpPr>
            <p:spPr>
              <a:xfrm>
                <a:off x="8827675" y="6579724"/>
                <a:ext cx="322410" cy="283464"/>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37" name="Google Shape;37;p47"/>
              <p:cNvSpPr/>
              <p:nvPr/>
            </p:nvSpPr>
            <p:spPr>
              <a:xfrm rot="10800000">
                <a:off x="1222502" y="6578773"/>
                <a:ext cx="322410" cy="283464"/>
              </a:xfrm>
              <a:prstGeom prst="parallelogram">
                <a:avLst>
                  <a:gd fmla="val 5811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grpSp>
        <p:sp>
          <p:nvSpPr>
            <p:cNvPr id="38" name="Google Shape;38;p47"/>
            <p:cNvSpPr/>
            <p:nvPr/>
          </p:nvSpPr>
          <p:spPr>
            <a:xfrm>
              <a:off x="7762803" y="6578772"/>
              <a:ext cx="124460" cy="12043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grpSp>
      <p:pic>
        <p:nvPicPr>
          <p:cNvPr descr="ua-logo_wht.png" id="39" name="Google Shape;39;p47"/>
          <p:cNvPicPr preferRelativeResize="0"/>
          <p:nvPr/>
        </p:nvPicPr>
        <p:blipFill rotWithShape="1">
          <a:blip r:embed="rId2">
            <a:alphaModFix amt="40000"/>
          </a:blip>
          <a:srcRect b="0" l="0" r="0" t="0"/>
          <a:stretch/>
        </p:blipFill>
        <p:spPr>
          <a:xfrm>
            <a:off x="8207959" y="6612480"/>
            <a:ext cx="661750" cy="210312"/>
          </a:xfrm>
          <a:prstGeom prst="rect">
            <a:avLst/>
          </a:prstGeom>
          <a:noFill/>
          <a:ln>
            <a:noFill/>
          </a:ln>
        </p:spPr>
      </p:pic>
      <p:sp>
        <p:nvSpPr>
          <p:cNvPr id="40" name="Google Shape;40;p47"/>
          <p:cNvSpPr/>
          <p:nvPr/>
        </p:nvSpPr>
        <p:spPr>
          <a:xfrm>
            <a:off x="84261" y="6693734"/>
            <a:ext cx="153888" cy="1384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lt1"/>
                </a:solidFill>
                <a:latin typeface="Open Sans"/>
                <a:ea typeface="Open Sans"/>
                <a:cs typeface="Open Sans"/>
                <a:sym typeface="Open Sans"/>
              </a:rPr>
              <a:t>‹#›</a:t>
            </a:fld>
            <a:endParaRPr b="0" i="0" sz="9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lain">
  <p:cSld name="Text: Plain">
    <p:spTree>
      <p:nvGrpSpPr>
        <p:cNvPr id="41" name="Shape 41"/>
        <p:cNvGrpSpPr/>
        <p:nvPr/>
      </p:nvGrpSpPr>
      <p:grpSpPr>
        <a:xfrm>
          <a:off x="0" y="0"/>
          <a:ext cx="0" cy="0"/>
          <a:chOff x="0" y="0"/>
          <a:chExt cx="0" cy="0"/>
        </a:xfrm>
      </p:grpSpPr>
      <p:sp>
        <p:nvSpPr>
          <p:cNvPr id="42" name="Google Shape;42;p48"/>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lvl1pPr lvl="0" marR="0" rtl="1" algn="r">
              <a:lnSpc>
                <a:spcPct val="100000"/>
              </a:lnSpc>
              <a:spcBef>
                <a:spcPts val="0"/>
              </a:spcBef>
              <a:spcAft>
                <a:spcPts val="0"/>
              </a:spcAft>
              <a:buClr>
                <a:schemeClr val="dk2"/>
              </a:buClr>
              <a:buSzPts val="3200"/>
              <a:buFont typeface="Open Sans"/>
              <a:buNone/>
              <a:defRPr b="0" i="0" sz="3200" u="none" cap="none" strike="noStrike">
                <a:solidFill>
                  <a:schemeClr val="dk2"/>
                </a:solidFill>
                <a:latin typeface="Open Sans"/>
                <a:ea typeface="Open Sans"/>
                <a:cs typeface="Open Sans"/>
                <a:sym typeface="Open Sans"/>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grpSp>
        <p:nvGrpSpPr>
          <p:cNvPr id="43" name="Google Shape;43;p48"/>
          <p:cNvGrpSpPr/>
          <p:nvPr/>
        </p:nvGrpSpPr>
        <p:grpSpPr>
          <a:xfrm>
            <a:off x="0" y="6578772"/>
            <a:ext cx="9150085" cy="284702"/>
            <a:chOff x="0" y="6578772"/>
            <a:chExt cx="9150085" cy="284702"/>
          </a:xfrm>
        </p:grpSpPr>
        <p:grpSp>
          <p:nvGrpSpPr>
            <p:cNvPr id="44" name="Google Shape;44;p48"/>
            <p:cNvGrpSpPr/>
            <p:nvPr/>
          </p:nvGrpSpPr>
          <p:grpSpPr>
            <a:xfrm flipH="1">
              <a:off x="0" y="6578773"/>
              <a:ext cx="9150085" cy="284701"/>
              <a:chOff x="0" y="6578773"/>
              <a:chExt cx="9150085" cy="284701"/>
            </a:xfrm>
          </p:grpSpPr>
          <p:sp>
            <p:nvSpPr>
              <p:cNvPr id="45" name="Google Shape;45;p48"/>
              <p:cNvSpPr/>
              <p:nvPr/>
            </p:nvSpPr>
            <p:spPr>
              <a:xfrm>
                <a:off x="737418" y="6578812"/>
                <a:ext cx="8247888" cy="28466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46" name="Google Shape;46;p48"/>
              <p:cNvSpPr/>
              <p:nvPr/>
            </p:nvSpPr>
            <p:spPr>
              <a:xfrm>
                <a:off x="0" y="6579724"/>
                <a:ext cx="1371600" cy="28375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47" name="Google Shape;47;p48"/>
              <p:cNvSpPr/>
              <p:nvPr/>
            </p:nvSpPr>
            <p:spPr>
              <a:xfrm>
                <a:off x="8827675" y="6579724"/>
                <a:ext cx="322410" cy="283464"/>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48" name="Google Shape;48;p48"/>
              <p:cNvSpPr/>
              <p:nvPr/>
            </p:nvSpPr>
            <p:spPr>
              <a:xfrm rot="10800000">
                <a:off x="1222502" y="6578773"/>
                <a:ext cx="322410" cy="283464"/>
              </a:xfrm>
              <a:prstGeom prst="parallelogram">
                <a:avLst>
                  <a:gd fmla="val 5811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grpSp>
        <p:sp>
          <p:nvSpPr>
            <p:cNvPr id="49" name="Google Shape;49;p48"/>
            <p:cNvSpPr/>
            <p:nvPr/>
          </p:nvSpPr>
          <p:spPr>
            <a:xfrm>
              <a:off x="7762803" y="6578772"/>
              <a:ext cx="124460" cy="12043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grpSp>
      <p:pic>
        <p:nvPicPr>
          <p:cNvPr descr="ua-logo_wht.png" id="50" name="Google Shape;50;p48"/>
          <p:cNvPicPr preferRelativeResize="0"/>
          <p:nvPr/>
        </p:nvPicPr>
        <p:blipFill rotWithShape="1">
          <a:blip r:embed="rId2">
            <a:alphaModFix amt="40000"/>
          </a:blip>
          <a:srcRect b="0" l="0" r="0" t="0"/>
          <a:stretch/>
        </p:blipFill>
        <p:spPr>
          <a:xfrm>
            <a:off x="8207959" y="6612480"/>
            <a:ext cx="661750" cy="210312"/>
          </a:xfrm>
          <a:prstGeom prst="rect">
            <a:avLst/>
          </a:prstGeom>
          <a:noFill/>
          <a:ln>
            <a:noFill/>
          </a:ln>
        </p:spPr>
      </p:pic>
      <p:sp>
        <p:nvSpPr>
          <p:cNvPr id="51" name="Google Shape;51;p48"/>
          <p:cNvSpPr/>
          <p:nvPr/>
        </p:nvSpPr>
        <p:spPr>
          <a:xfrm>
            <a:off x="84261" y="6693734"/>
            <a:ext cx="153888" cy="1384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lt1"/>
                </a:solidFill>
                <a:latin typeface="Open Sans"/>
                <a:ea typeface="Open Sans"/>
                <a:cs typeface="Open Sans"/>
                <a:sym typeface="Open Sans"/>
              </a:rPr>
              <a:t>‹#›</a:t>
            </a:fld>
            <a:endParaRPr b="0" i="0" sz="9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1 White" showMasterSp="0">
  <p:cSld name="Cover 1 White">
    <p:bg>
      <p:bgPr>
        <a:solidFill>
          <a:srgbClr val="002A49"/>
        </a:solidFill>
      </p:bgPr>
    </p:bg>
    <p:spTree>
      <p:nvGrpSpPr>
        <p:cNvPr id="52" name="Shape 52"/>
        <p:cNvGrpSpPr/>
        <p:nvPr/>
      </p:nvGrpSpPr>
      <p:grpSpPr>
        <a:xfrm>
          <a:off x="0" y="0"/>
          <a:ext cx="0" cy="0"/>
          <a:chOff x="0" y="0"/>
          <a:chExt cx="0" cy="0"/>
        </a:xfrm>
      </p:grpSpPr>
      <p:sp>
        <p:nvSpPr>
          <p:cNvPr id="53" name="Google Shape;53;p79"/>
          <p:cNvSpPr txBox="1"/>
          <p:nvPr>
            <p:ph type="title"/>
          </p:nvPr>
        </p:nvSpPr>
        <p:spPr>
          <a:xfrm>
            <a:off x="540000" y="2049472"/>
            <a:ext cx="4254465" cy="2058256"/>
          </a:xfrm>
          <a:prstGeom prst="rect">
            <a:avLst/>
          </a:prstGeom>
          <a:noFill/>
          <a:ln>
            <a:noFill/>
          </a:ln>
        </p:spPr>
        <p:txBody>
          <a:bodyPr anchorCtr="0" anchor="b" bIns="0" lIns="0" spcFirstLastPara="1" rIns="0" wrap="square" tIns="0">
            <a:noAutofit/>
          </a:bodyPr>
          <a:lstStyle>
            <a:lvl1pPr lvl="0" marR="0" rtl="1" algn="r">
              <a:lnSpc>
                <a:spcPct val="100000"/>
              </a:lnSpc>
              <a:spcBef>
                <a:spcPts val="0"/>
              </a:spcBef>
              <a:spcAft>
                <a:spcPts val="0"/>
              </a:spcAft>
              <a:buClr>
                <a:schemeClr val="lt1"/>
              </a:buClr>
              <a:buSzPts val="4800"/>
              <a:buFont typeface="Arial"/>
              <a:buNone/>
              <a:defRPr b="1" i="0" sz="4800" u="none" cap="none" strike="noStrike">
                <a:solidFill>
                  <a:schemeClr val="lt1"/>
                </a:solidFill>
                <a:latin typeface="Arial"/>
                <a:ea typeface="Arial"/>
                <a:cs typeface="Arial"/>
                <a:sym typeface="Arial"/>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4" name="Google Shape;54;p79"/>
          <p:cNvSpPr txBox="1"/>
          <p:nvPr>
            <p:ph idx="1" type="body"/>
          </p:nvPr>
        </p:nvSpPr>
        <p:spPr>
          <a:xfrm>
            <a:off x="540000" y="4344247"/>
            <a:ext cx="4262308" cy="716808"/>
          </a:xfrm>
          <a:prstGeom prst="rect">
            <a:avLst/>
          </a:prstGeom>
          <a:noFill/>
          <a:ln>
            <a:noFill/>
          </a:ln>
        </p:spPr>
        <p:txBody>
          <a:bodyPr anchorCtr="0" anchor="t" bIns="0" lIns="0" spcFirstLastPara="1" rIns="0" wrap="square" tIns="0">
            <a:normAutofit/>
          </a:bodyPr>
          <a:lstStyle>
            <a:lvl1pPr indent="-228600" lvl="0" marL="457200" marR="0" rtl="1" algn="r">
              <a:lnSpc>
                <a:spcPct val="100000"/>
              </a:lnSpc>
              <a:spcBef>
                <a:spcPts val="0"/>
              </a:spcBef>
              <a:spcAft>
                <a:spcPts val="0"/>
              </a:spcAft>
              <a:buClr>
                <a:schemeClr val="lt1"/>
              </a:buClr>
              <a:buSzPts val="1500"/>
              <a:buFont typeface="Arial"/>
              <a:buNone/>
              <a:defRPr b="1" i="0" sz="1500" u="none" cap="none" strike="noStrike">
                <a:solidFill>
                  <a:schemeClr val="lt1"/>
                </a:solidFill>
                <a:latin typeface="Arial"/>
                <a:ea typeface="Arial"/>
                <a:cs typeface="Arial"/>
                <a:sym typeface="Arial"/>
              </a:defRPr>
            </a:lvl1pPr>
            <a:lvl2pPr indent="-361950" lvl="1" marL="914400" marR="0" rtl="1" algn="r">
              <a:lnSpc>
                <a:spcPct val="100000"/>
              </a:lnSpc>
              <a:spcBef>
                <a:spcPts val="42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2pPr>
            <a:lvl3pPr indent="-342900" lvl="2" marL="1371600" marR="0" rtl="1" algn="r">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23850" lvl="3" marL="1828800" marR="0" rtl="1" algn="r">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4pPr>
            <a:lvl5pPr indent="-323850" lvl="4" marL="2286000" marR="0" rtl="1" algn="r">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indent="-323850" lvl="5" marL="2743200" marR="0" rtl="1" algn="r">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6pPr>
            <a:lvl7pPr indent="-323850" lvl="6" marL="3200400" marR="0" rtl="1" algn="r">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7pPr>
            <a:lvl8pPr indent="-323850" lvl="7" marL="3657600" marR="0" rtl="1" algn="r">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8pPr>
            <a:lvl9pPr indent="-323850" lvl="8" marL="4114800" marR="0" rtl="1" algn="r">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9pPr>
          </a:lstStyle>
          <a:p/>
        </p:txBody>
      </p:sp>
      <p:pic>
        <p:nvPicPr>
          <p:cNvPr id="55" name="Google Shape;55;p79"/>
          <p:cNvPicPr preferRelativeResize="0"/>
          <p:nvPr/>
        </p:nvPicPr>
        <p:blipFill rotWithShape="1">
          <a:blip r:embed="rId2">
            <a:alphaModFix/>
          </a:blip>
          <a:srcRect b="0" l="0" r="0" t="0"/>
          <a:stretch/>
        </p:blipFill>
        <p:spPr>
          <a:xfrm>
            <a:off x="7489047" y="5375868"/>
            <a:ext cx="1186518" cy="943970"/>
          </a:xfrm>
          <a:prstGeom prst="rect">
            <a:avLst/>
          </a:prstGeom>
          <a:noFill/>
          <a:ln>
            <a:noFill/>
          </a:ln>
        </p:spPr>
      </p:pic>
      <p:pic>
        <p:nvPicPr>
          <p:cNvPr id="56" name="Google Shape;56;p79"/>
          <p:cNvPicPr preferRelativeResize="0"/>
          <p:nvPr/>
        </p:nvPicPr>
        <p:blipFill rotWithShape="1">
          <a:blip r:embed="rId3">
            <a:alphaModFix/>
          </a:blip>
          <a:srcRect b="0" l="0" r="0" t="0"/>
          <a:stretch/>
        </p:blipFill>
        <p:spPr>
          <a:xfrm>
            <a:off x="2620933" y="611558"/>
            <a:ext cx="6054632" cy="198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p:cSld name="Divider slide">
    <p:bg>
      <p:bgPr>
        <a:solidFill>
          <a:srgbClr val="F1633E"/>
        </a:solidFill>
      </p:bgPr>
    </p:bg>
    <p:spTree>
      <p:nvGrpSpPr>
        <p:cNvPr id="57" name="Shape 57"/>
        <p:cNvGrpSpPr/>
        <p:nvPr/>
      </p:nvGrpSpPr>
      <p:grpSpPr>
        <a:xfrm>
          <a:off x="0" y="0"/>
          <a:ext cx="0" cy="0"/>
          <a:chOff x="0" y="0"/>
          <a:chExt cx="0" cy="0"/>
        </a:xfrm>
      </p:grpSpPr>
      <p:sp>
        <p:nvSpPr>
          <p:cNvPr id="58" name="Google Shape;58;p80"/>
          <p:cNvSpPr txBox="1"/>
          <p:nvPr>
            <p:ph idx="1" type="body"/>
          </p:nvPr>
        </p:nvSpPr>
        <p:spPr>
          <a:xfrm>
            <a:off x="432000" y="1736256"/>
            <a:ext cx="1180913" cy="896775"/>
          </a:xfrm>
          <a:prstGeom prst="rect">
            <a:avLst/>
          </a:prstGeom>
          <a:noFill/>
          <a:ln>
            <a:noFill/>
          </a:ln>
        </p:spPr>
        <p:txBody>
          <a:bodyPr anchorCtr="0" anchor="t" bIns="0" lIns="0" spcFirstLastPara="1" rIns="0" wrap="square" tIns="0">
            <a:noAutofit/>
          </a:bodyPr>
          <a:lstStyle>
            <a:lvl1pPr indent="-228600" lvl="0" marL="457200" marR="0" rtl="1" algn="r">
              <a:lnSpc>
                <a:spcPct val="100000"/>
              </a:lnSpc>
              <a:spcBef>
                <a:spcPts val="0"/>
              </a:spcBef>
              <a:spcAft>
                <a:spcPts val="0"/>
              </a:spcAft>
              <a:buClr>
                <a:srgbClr val="002A49"/>
              </a:buClr>
              <a:buSzPts val="5400"/>
              <a:buFont typeface="Arial"/>
              <a:buNone/>
              <a:defRPr b="0" i="0" sz="5400" u="none" cap="none" strike="noStrike">
                <a:solidFill>
                  <a:srgbClr val="002A49"/>
                </a:solidFill>
                <a:latin typeface="Arial"/>
                <a:ea typeface="Arial"/>
                <a:cs typeface="Arial"/>
                <a:sym typeface="Arial"/>
              </a:defRPr>
            </a:lvl1pPr>
            <a:lvl2pPr indent="-361950" lvl="1" marL="914400" marR="0" rtl="1" algn="r">
              <a:lnSpc>
                <a:spcPct val="100000"/>
              </a:lnSpc>
              <a:spcBef>
                <a:spcPts val="42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2pPr>
            <a:lvl3pPr indent="-342900" lvl="2" marL="1371600" marR="0" rtl="1" algn="r">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23850" lvl="3" marL="1828800" marR="0" rtl="1" algn="r">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4pPr>
            <a:lvl5pPr indent="-323850" lvl="4" marL="2286000" marR="0" rtl="1" algn="r">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indent="-323850" lvl="5" marL="2743200" marR="0" rtl="1" algn="r">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6pPr>
            <a:lvl7pPr indent="-323850" lvl="6" marL="3200400" marR="0" rtl="1" algn="r">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7pPr>
            <a:lvl8pPr indent="-323850" lvl="7" marL="3657600" marR="0" rtl="1" algn="r">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8pPr>
            <a:lvl9pPr indent="-323850" lvl="8" marL="4114800" marR="0" rtl="1" algn="r">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9pPr>
          </a:lstStyle>
          <a:p/>
        </p:txBody>
      </p:sp>
      <p:sp>
        <p:nvSpPr>
          <p:cNvPr id="59" name="Google Shape;59;p80"/>
          <p:cNvSpPr txBox="1"/>
          <p:nvPr>
            <p:ph type="title"/>
          </p:nvPr>
        </p:nvSpPr>
        <p:spPr>
          <a:xfrm>
            <a:off x="432000" y="2785561"/>
            <a:ext cx="5825744" cy="553998"/>
          </a:xfrm>
          <a:prstGeom prst="rect">
            <a:avLst/>
          </a:prstGeom>
          <a:noFill/>
          <a:ln>
            <a:noFill/>
          </a:ln>
        </p:spPr>
        <p:txBody>
          <a:bodyPr anchorCtr="0" anchor="t" bIns="0" lIns="0" spcFirstLastPara="1" rIns="0" wrap="square" tIns="0">
            <a:spAutoFit/>
          </a:bodyPr>
          <a:lstStyle>
            <a:lvl1pPr lvl="0" marR="0" rtl="1" algn="r">
              <a:lnSpc>
                <a:spcPct val="100000"/>
              </a:lnSpc>
              <a:spcBef>
                <a:spcPts val="0"/>
              </a:spcBef>
              <a:spcAft>
                <a:spcPts val="0"/>
              </a:spcAft>
              <a:buClr>
                <a:srgbClr val="002A49"/>
              </a:buClr>
              <a:buSzPts val="3600"/>
              <a:buFont typeface="Arial"/>
              <a:buNone/>
              <a:defRPr b="1" i="0" sz="3600" u="none" cap="none" strike="noStrike">
                <a:solidFill>
                  <a:srgbClr val="002A49"/>
                </a:solidFill>
                <a:latin typeface="Arial"/>
                <a:ea typeface="Arial"/>
                <a:cs typeface="Arial"/>
                <a:sym typeface="Arial"/>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60" name="Google Shape;60;p80"/>
          <p:cNvPicPr preferRelativeResize="0"/>
          <p:nvPr/>
        </p:nvPicPr>
        <p:blipFill rotWithShape="1">
          <a:blip r:embed="rId2">
            <a:alphaModFix/>
          </a:blip>
          <a:srcRect b="0" l="0" r="24078" t="0"/>
          <a:stretch/>
        </p:blipFill>
        <p:spPr>
          <a:xfrm flipH="1">
            <a:off x="-7567" y="-3637"/>
            <a:ext cx="3630440" cy="686751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gular slide">
  <p:cSld name="Regular slide">
    <p:bg>
      <p:bgPr>
        <a:solidFill>
          <a:srgbClr val="F1EFEA"/>
        </a:solidFill>
      </p:bgPr>
    </p:bg>
    <p:spTree>
      <p:nvGrpSpPr>
        <p:cNvPr id="61" name="Shape 61"/>
        <p:cNvGrpSpPr/>
        <p:nvPr/>
      </p:nvGrpSpPr>
      <p:grpSpPr>
        <a:xfrm>
          <a:off x="0" y="0"/>
          <a:ext cx="0" cy="0"/>
          <a:chOff x="0" y="0"/>
          <a:chExt cx="0" cy="0"/>
        </a:xfrm>
      </p:grpSpPr>
      <p:sp>
        <p:nvSpPr>
          <p:cNvPr id="62" name="Google Shape;62;p81"/>
          <p:cNvSpPr txBox="1"/>
          <p:nvPr>
            <p:ph type="title"/>
          </p:nvPr>
        </p:nvSpPr>
        <p:spPr>
          <a:xfrm>
            <a:off x="432000" y="900001"/>
            <a:ext cx="5362872" cy="575777"/>
          </a:xfrm>
          <a:prstGeom prst="rect">
            <a:avLst/>
          </a:prstGeom>
          <a:noFill/>
          <a:ln>
            <a:noFill/>
          </a:ln>
        </p:spPr>
        <p:txBody>
          <a:bodyPr anchorCtr="0" anchor="t" bIns="0" lIns="0" spcFirstLastPara="1" rIns="0" wrap="square" tIns="0">
            <a:noAutofit/>
          </a:bodyPr>
          <a:lstStyle>
            <a:lvl1pPr lvl="0" marR="0" rtl="1" algn="r">
              <a:lnSpc>
                <a:spcPct val="100000"/>
              </a:lnSpc>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3" name="Google Shape;63;p81"/>
          <p:cNvSpPr/>
          <p:nvPr/>
        </p:nvSpPr>
        <p:spPr>
          <a:xfrm>
            <a:off x="432000" y="287999"/>
            <a:ext cx="288000" cy="288000"/>
          </a:xfrm>
          <a:prstGeom prst="rect">
            <a:avLst/>
          </a:prstGeom>
          <a:solidFill>
            <a:srgbClr val="002A49"/>
          </a:solidFill>
          <a:ln>
            <a:noFill/>
          </a:ln>
        </p:spPr>
        <p:txBody>
          <a:bodyPr anchorCtr="0" anchor="ctr" bIns="0" lIns="0" spcFirstLastPara="1" rIns="0" wrap="square" tIns="0">
            <a:noAutofit/>
          </a:bodyPr>
          <a:lstStyle/>
          <a:p>
            <a:pPr indent="0" lvl="0" marL="0" marR="0" rtl="0" algn="ctr">
              <a:lnSpc>
                <a:spcPct val="108333"/>
              </a:lnSpc>
              <a:spcBef>
                <a:spcPts val="0"/>
              </a:spcBef>
              <a:spcAft>
                <a:spcPts val="0"/>
              </a:spcAft>
              <a:buClr>
                <a:srgbClr val="000000"/>
              </a:buClr>
              <a:buSzPts val="1200"/>
              <a:buFont typeface="Arial"/>
              <a:buNone/>
            </a:pPr>
            <a:fld id="{00000000-1234-1234-1234-123412341234}" type="slidenum">
              <a:rPr b="1"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ttern slide">
  <p:cSld name="pattern slide">
    <p:bg>
      <p:bgPr>
        <a:solidFill>
          <a:srgbClr val="F1EFEA"/>
        </a:solidFill>
      </p:bgPr>
    </p:bg>
    <p:spTree>
      <p:nvGrpSpPr>
        <p:cNvPr id="64" name="Shape 64"/>
        <p:cNvGrpSpPr/>
        <p:nvPr/>
      </p:nvGrpSpPr>
      <p:grpSpPr>
        <a:xfrm>
          <a:off x="0" y="0"/>
          <a:ext cx="0" cy="0"/>
          <a:chOff x="0" y="0"/>
          <a:chExt cx="0" cy="0"/>
        </a:xfrm>
      </p:grpSpPr>
      <p:sp>
        <p:nvSpPr>
          <p:cNvPr id="65" name="Google Shape;65;p82"/>
          <p:cNvSpPr txBox="1"/>
          <p:nvPr>
            <p:ph type="title"/>
          </p:nvPr>
        </p:nvSpPr>
        <p:spPr>
          <a:xfrm>
            <a:off x="431999" y="900001"/>
            <a:ext cx="5979817" cy="575777"/>
          </a:xfrm>
          <a:prstGeom prst="rect">
            <a:avLst/>
          </a:prstGeom>
          <a:noFill/>
          <a:ln>
            <a:noFill/>
          </a:ln>
        </p:spPr>
        <p:txBody>
          <a:bodyPr anchorCtr="0" anchor="t" bIns="0" lIns="0" spcFirstLastPara="1" rIns="0" wrap="square" tIns="0">
            <a:noAutofit/>
          </a:bodyPr>
          <a:lstStyle>
            <a:lvl1pPr lvl="0" marR="0" rtl="1" algn="r">
              <a:lnSpc>
                <a:spcPct val="100000"/>
              </a:lnSpc>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6" name="Google Shape;66;p82"/>
          <p:cNvSpPr/>
          <p:nvPr/>
        </p:nvSpPr>
        <p:spPr>
          <a:xfrm rot="8100000">
            <a:off x="1919628" y="6077048"/>
            <a:ext cx="5304746" cy="5304748"/>
          </a:xfrm>
          <a:prstGeom prst="chord">
            <a:avLst>
              <a:gd fmla="val 5375274" name="adj1"/>
              <a:gd fmla="val 10821329" name="adj2"/>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7" name="Google Shape;67;p82"/>
          <p:cNvSpPr/>
          <p:nvPr/>
        </p:nvSpPr>
        <p:spPr>
          <a:xfrm>
            <a:off x="432000" y="287999"/>
            <a:ext cx="288000" cy="288000"/>
          </a:xfrm>
          <a:prstGeom prst="rect">
            <a:avLst/>
          </a:prstGeom>
          <a:solidFill>
            <a:srgbClr val="002A49"/>
          </a:solidFill>
          <a:ln>
            <a:noFill/>
          </a:ln>
        </p:spPr>
        <p:txBody>
          <a:bodyPr anchorCtr="0" anchor="ctr" bIns="0" lIns="0" spcFirstLastPara="1" rIns="0" wrap="square" tIns="0">
            <a:noAutofit/>
          </a:bodyPr>
          <a:lstStyle/>
          <a:p>
            <a:pPr indent="0" lvl="0" marL="0" marR="0" rtl="0" algn="ctr">
              <a:lnSpc>
                <a:spcPct val="108333"/>
              </a:lnSpc>
              <a:spcBef>
                <a:spcPts val="0"/>
              </a:spcBef>
              <a:spcAft>
                <a:spcPts val="0"/>
              </a:spcAft>
              <a:buClr>
                <a:srgbClr val="000000"/>
              </a:buClr>
              <a:buSzPts val="1200"/>
              <a:buFont typeface="Arial"/>
              <a:buNone/>
            </a:pPr>
            <a:fld id="{00000000-1234-1234-1234-123412341234}" type="slidenum">
              <a:rPr b="1"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hort">
  <p:cSld name="Title: Short">
    <p:bg>
      <p:bgPr>
        <a:solidFill>
          <a:schemeClr val="accent1"/>
        </a:solidFill>
      </p:bgPr>
    </p:bg>
    <p:spTree>
      <p:nvGrpSpPr>
        <p:cNvPr id="68" name="Shape 68"/>
        <p:cNvGrpSpPr/>
        <p:nvPr/>
      </p:nvGrpSpPr>
      <p:grpSpPr>
        <a:xfrm>
          <a:off x="0" y="0"/>
          <a:ext cx="0" cy="0"/>
          <a:chOff x="0" y="0"/>
          <a:chExt cx="0" cy="0"/>
        </a:xfrm>
      </p:grpSpPr>
      <p:sp>
        <p:nvSpPr>
          <p:cNvPr id="69" name="Google Shape;69;p51"/>
          <p:cNvSpPr txBox="1"/>
          <p:nvPr>
            <p:ph type="title"/>
          </p:nvPr>
        </p:nvSpPr>
        <p:spPr>
          <a:xfrm>
            <a:off x="475488" y="4389120"/>
            <a:ext cx="8153399" cy="743981"/>
          </a:xfrm>
          <a:prstGeom prst="rect">
            <a:avLst/>
          </a:prstGeom>
          <a:noFill/>
          <a:ln>
            <a:noFill/>
          </a:ln>
        </p:spPr>
        <p:txBody>
          <a:bodyPr anchorCtr="0" anchor="t" bIns="45700" lIns="91425" spcFirstLastPara="1" rIns="91425" wrap="square" tIns="45700">
            <a:noAutofit/>
          </a:bodyPr>
          <a:lstStyle>
            <a:lvl1pPr lvl="0" marR="0" rtl="1" algn="r">
              <a:lnSpc>
                <a:spcPct val="100000"/>
              </a:lnSpc>
              <a:spcBef>
                <a:spcPts val="0"/>
              </a:spcBef>
              <a:spcAft>
                <a:spcPts val="0"/>
              </a:spcAft>
              <a:buClr>
                <a:srgbClr val="262626"/>
              </a:buClr>
              <a:buSzPts val="3200"/>
              <a:buFont typeface="Open Sans"/>
              <a:buNone/>
              <a:defRPr b="0" i="0" sz="3200" u="none" cap="none" strike="noStrike">
                <a:solidFill>
                  <a:srgbClr val="262626"/>
                </a:solidFill>
                <a:latin typeface="Open Sans"/>
                <a:ea typeface="Open Sans"/>
                <a:cs typeface="Open Sans"/>
                <a:sym typeface="Open Sans"/>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0" name="Google Shape;70;p51"/>
          <p:cNvSpPr txBox="1"/>
          <p:nvPr/>
        </p:nvSpPr>
        <p:spPr>
          <a:xfrm>
            <a:off x="226393" y="6465474"/>
            <a:ext cx="1692519" cy="200055"/>
          </a:xfrm>
          <a:prstGeom prst="rect">
            <a:avLst/>
          </a:prstGeom>
          <a:noFill/>
          <a:ln>
            <a:noFill/>
          </a:ln>
        </p:spPr>
        <p:txBody>
          <a:bodyPr anchorCtr="0" anchor="ctr" bIns="0" lIns="91425" spcFirstLastPara="1" rIns="0" wrap="square" tIns="0">
            <a:spAutoFit/>
          </a:bodyPr>
          <a:lstStyle/>
          <a:p>
            <a:pPr indent="0" lvl="0" marL="0" marR="0" rtl="0" algn="l">
              <a:lnSpc>
                <a:spcPct val="110000"/>
              </a:lnSpc>
              <a:spcBef>
                <a:spcPts val="0"/>
              </a:spcBef>
              <a:spcAft>
                <a:spcPts val="0"/>
              </a:spcAft>
              <a:buClr>
                <a:srgbClr val="000000"/>
              </a:buClr>
              <a:buSzPts val="1200"/>
              <a:buFont typeface="Arial"/>
              <a:buNone/>
            </a:pPr>
            <a:r>
              <a:rPr b="0" i="0" lang="en-US" sz="1200" u="none" cap="none" strike="noStrike">
                <a:solidFill>
                  <a:schemeClr val="dk2"/>
                </a:solidFill>
                <a:latin typeface="Open Sans Light"/>
                <a:ea typeface="Open Sans Light"/>
                <a:cs typeface="Open Sans Light"/>
                <a:sym typeface="Open Sans Light"/>
              </a:rPr>
              <a:t>Universal Acceptance</a:t>
            </a:r>
            <a:endParaRPr b="0" i="0" sz="1200" u="none" cap="none" strike="noStrike">
              <a:solidFill>
                <a:schemeClr val="dk2"/>
              </a:solidFill>
              <a:latin typeface="Open Sans Light"/>
              <a:ea typeface="Open Sans Light"/>
              <a:cs typeface="Open Sans Light"/>
              <a:sym typeface="Open Sans Light"/>
            </a:endParaRPr>
          </a:p>
        </p:txBody>
      </p:sp>
      <p:pic>
        <p:nvPicPr>
          <p:cNvPr descr="ua-logo_wht.png" id="71" name="Google Shape;71;p51"/>
          <p:cNvPicPr preferRelativeResize="0"/>
          <p:nvPr/>
        </p:nvPicPr>
        <p:blipFill rotWithShape="1">
          <a:blip r:embed="rId2">
            <a:alphaModFix amt="50000"/>
          </a:blip>
          <a:srcRect b="0" l="0" r="0" t="0"/>
          <a:stretch/>
        </p:blipFill>
        <p:spPr>
          <a:xfrm>
            <a:off x="324816" y="5918780"/>
            <a:ext cx="1467358" cy="466344"/>
          </a:xfrm>
          <a:prstGeom prst="rect">
            <a:avLst/>
          </a:prstGeom>
          <a:noFill/>
          <a:ln>
            <a:noFill/>
          </a:ln>
        </p:spPr>
      </p:pic>
      <p:pic>
        <p:nvPicPr>
          <p:cNvPr descr="ua-deck_title-art.png" id="72" name="Google Shape;72;p51"/>
          <p:cNvPicPr preferRelativeResize="0"/>
          <p:nvPr/>
        </p:nvPicPr>
        <p:blipFill rotWithShape="1">
          <a:blip r:embed="rId3">
            <a:alphaModFix/>
          </a:blip>
          <a:srcRect b="0" l="0" r="36898" t="0"/>
          <a:stretch/>
        </p:blipFill>
        <p:spPr>
          <a:xfrm>
            <a:off x="0" y="-1"/>
            <a:ext cx="9144000" cy="375815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3.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hyperlink" Target="https://ithi.research.icann.org/graph-eai.html" TargetMode="Externa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3.png"/><Relationship Id="rId4" Type="http://schemas.openxmlformats.org/officeDocument/2006/relationships/hyperlink" Target="https://uasg.tech/eai-check/" TargetMode="External"/><Relationship Id="rId5" Type="http://schemas.openxmlformats.org/officeDocument/2006/relationships/hyperlink" Target="https://uasg.tech/eai-check/"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hyperlink" Target="https://www.itu.int/itu-d/reports/statistics/2024/11/10/ff24-internet-use/" TargetMode="Externa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www.itu.int/net/wsis/docs/geneva/official/dop.htm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6.png"/><Relationship Id="rId4" Type="http://schemas.openxmlformats.org/officeDocument/2006/relationships/image" Target="../media/image19.png"/><Relationship Id="rId5" Type="http://schemas.openxmlformats.org/officeDocument/2006/relationships/image" Target="../media/image14.png"/><Relationship Id="rId6" Type="http://schemas.openxmlformats.org/officeDocument/2006/relationships/image" Target="../media/image20.png"/><Relationship Id="rId7"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s://uasg.tech/" TargetMode="External"/><Relationship Id="rId4" Type="http://schemas.openxmlformats.org/officeDocument/2006/relationships/hyperlink" Target="https://icann.org/ua"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s://uasg.tech/download/uasg-009-quick-guide-to-tender-and-contractual-documents-en/"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s://www.icann.org/ua-training/ua-curriculum-integration-program-en" TargetMode="Externa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ww.britannica.com/topic/languages-by-number-of-native-speakers-2228882" TargetMode="External"/><Relationship Id="rId4" Type="http://schemas.openxmlformats.org/officeDocument/2006/relationships/hyperlink" Target="https://www.statista.com/statistics/262946/most-common-languages-on-the-internet/" TargetMode="External"/><Relationship Id="rId5" Type="http://schemas.openxmlformats.org/officeDocument/2006/relationships/chart" Target="../charts/char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s://uasg.tech/download/uasg-004-use-cases-for-ua-readiness-evaluation-en/?wpdmdl=3607&amp;refresh=67a5fdbcd562a1738931644'" TargetMode="External"/><Relationship Id="rId4" Type="http://schemas.openxmlformats.org/officeDocument/2006/relationships/image" Target="../media/image16.png"/><Relationship Id="rId5" Type="http://schemas.openxmlformats.org/officeDocument/2006/relationships/image" Target="../media/image19.png"/><Relationship Id="rId6" Type="http://schemas.openxmlformats.org/officeDocument/2006/relationships/image" Target="../media/image14.png"/><Relationship Id="rId7" Type="http://schemas.openxmlformats.org/officeDocument/2006/relationships/image" Target="../media/image20.png"/><Relationship Id="rId8"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hyperlink" Target="https://www.icann.org/en/announcements/details/icann-publishes-ua-roadmap-for-domain-name-registry-and-registrar-systems-25-01-2023-en" TargetMode="External"/><Relationship Id="rId4" Type="http://schemas.openxmlformats.org/officeDocument/2006/relationships/hyperlink" Target="https://www.icann.org/en/system/files/files/ua-roadmap-registries-registrars-30oct24-en.pdf" TargetMode="External"/><Relationship Id="rId5" Type="http://schemas.openxmlformats.org/officeDocument/2006/relationships/image" Target="../media/image2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hyperlink" Target="https://uasg.tech/download/uasg-047-ua-readiness-report-fy23/" TargetMode="External"/><Relationship Id="rId4" Type="http://schemas.openxmlformats.org/officeDocument/2006/relationships/hyperlink" Target="https://uasg.tech/download/uasg-002-webmaster-engagement-letter-en/" TargetMode="External"/><Relationship Id="rId5" Type="http://schemas.openxmlformats.org/officeDocument/2006/relationships/hyperlink" Target="https://uasg.tech/global-support-center/"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9.png"/><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5.jpg"/><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3.png"/><Relationship Id="rId4" Type="http://schemas.openxmlformats.org/officeDocument/2006/relationships/image" Target="../media/image30.png"/><Relationship Id="rId5" Type="http://schemas.openxmlformats.org/officeDocument/2006/relationships/image" Target="../media/image3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3.png"/><Relationship Id="rId4" Type="http://schemas.openxmlformats.org/officeDocument/2006/relationships/image" Target="../media/image36.png"/><Relationship Id="rId5" Type="http://schemas.openxmlformats.org/officeDocument/2006/relationships/image" Target="../media/image32.png"/><Relationship Id="rId6" Type="http://schemas.openxmlformats.org/officeDocument/2006/relationships/hyperlink" Target="https://en.wal.unesco.org/" TargetMode="External"/><Relationship Id="rId7" Type="http://schemas.openxmlformats.org/officeDocument/2006/relationships/hyperlink" Target="https://en.wal.unesco.org/"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 Id="rId3" Type="http://schemas.openxmlformats.org/officeDocument/2006/relationships/image" Target="../media/image31.png"/><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www.itu.int/net/wsis/docs/geneva/official/dop.html" TargetMode="External"/><Relationship Id="rId4" Type="http://schemas.openxmlformats.org/officeDocument/2006/relationships/hyperlink" Target="https://www.itu.int/net/wsis/docs2/tunis/off/6rev1.html" TargetMode="External"/><Relationship Id="rId5" Type="http://schemas.openxmlformats.org/officeDocument/2006/relationships/hyperlink" Target="https://www.itu.int/net/wsis/docs2/tunis/off/6rev1.html" TargetMode="External"/><Relationship Id="rId6" Type="http://schemas.openxmlformats.org/officeDocument/2006/relationships/hyperlink" Target="https://www.unesco.org/en/legal-affairs/recommendation-concerning-promotion-and-use-multilingualism-and-universal-access-cyberspace" TargetMode="External"/><Relationship Id="rId7" Type="http://schemas.openxmlformats.org/officeDocument/2006/relationships/hyperlink" Target="https://www.un.org/global-digital-compact/en"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image" Target="../media/image3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 Id="rId3" Type="http://schemas.openxmlformats.org/officeDocument/2006/relationships/hyperlink" Target="https://www.iana.org/domains/root/db/xn--ngbc5azd.html"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 Id="rId3" Type="http://schemas.openxmlformats.org/officeDocument/2006/relationships/image" Target="../media/image4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4.xml"/><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5.xml"/><Relationship Id="rId3" Type="http://schemas.openxmlformats.org/officeDocument/2006/relationships/hyperlink" Target="mailto:nextroundinfo@icann.org" TargetMode="External"/><Relationship Id="rId4" Type="http://schemas.openxmlformats.org/officeDocument/2006/relationships/hyperlink" Target="mailto:globalsupport@icann.org" TargetMode="External"/><Relationship Id="rId5" Type="http://schemas.openxmlformats.org/officeDocument/2006/relationships/hyperlink" Target="https://newgtldprogram.icann.org/ar" TargetMode="External"/><Relationship Id="rId6" Type="http://schemas.openxmlformats.org/officeDocument/2006/relationships/image" Target="../media/image45.png"/><Relationship Id="rId7" Type="http://schemas.openxmlformats.org/officeDocument/2006/relationships/image" Target="../media/image4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6.xml"/><Relationship Id="rId3" Type="http://schemas.openxmlformats.org/officeDocument/2006/relationships/image" Target="../media/image46.png"/><Relationship Id="rId4" Type="http://schemas.openxmlformats.org/officeDocument/2006/relationships/image" Target="../media/image43.png"/><Relationship Id="rId10" Type="http://schemas.openxmlformats.org/officeDocument/2006/relationships/hyperlink" Target="https://www.icann.org/en/beginners/courses-and-learning" TargetMode="External"/><Relationship Id="rId9" Type="http://schemas.openxmlformats.org/officeDocument/2006/relationships/hyperlink" Target="https://newgtlds.icann.org/en/announcements-and-media/case-studies" TargetMode="External"/><Relationship Id="rId5" Type="http://schemas.openxmlformats.org/officeDocument/2006/relationships/hyperlink" Target="https://newgtldprogram.icann.org/ar/application-rounds/round2/asp" TargetMode="External"/><Relationship Id="rId6" Type="http://schemas.openxmlformats.org/officeDocument/2006/relationships/hyperlink" Target="https://newgtldprogram.icann.org/ar/application-rounds/round2/asp/handbook" TargetMode="External"/><Relationship Id="rId7" Type="http://schemas.openxmlformats.org/officeDocument/2006/relationships/hyperlink" Target="https://community.icann.org/display/SPIR/ASP+%7C+Applicant+Support+Program" TargetMode="External"/><Relationship Id="rId8" Type="http://schemas.openxmlformats.org/officeDocument/2006/relationships/hyperlink" Target="https://newgtldprogram.icann.org/ar/application-rounds/round2/asp/resources"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hyperlink" Target="https://www.icann.org/fellowshipprogram" TargetMode="External"/><Relationship Id="rId4" Type="http://schemas.openxmlformats.org/officeDocument/2006/relationships/hyperlink" Target="https://www.icann.org/fellowshipprogram" TargetMode="External"/><Relationship Id="rId5" Type="http://schemas.openxmlformats.org/officeDocument/2006/relationships/hyperlink" Target="https://www.icann.org/public-responsibility-support/nextgen"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 Id="rId3" Type="http://schemas.openxmlformats.org/officeDocument/2006/relationships/hyperlink" Target="https://uasg.tech/" TargetMode="External"/><Relationship Id="rId4" Type="http://schemas.openxmlformats.org/officeDocument/2006/relationships/hyperlink" Target="https://icann.org/ua" TargetMode="External"/><Relationship Id="rId5" Type="http://schemas.openxmlformats.org/officeDocument/2006/relationships/hyperlink" Target="https://www.linkedin.com/company/uasgtech" TargetMode="External"/><Relationship Id="rId6" Type="http://schemas.openxmlformats.org/officeDocument/2006/relationships/hyperlink" Target="https://www.facebook.com/uasgtech"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hyperlink" Target="https://www.icann.org/resources/pages/fast-track-2012-02-25-en"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
          <p:cNvSpPr txBox="1"/>
          <p:nvPr/>
        </p:nvSpPr>
        <p:spPr>
          <a:xfrm>
            <a:off x="1222635" y="5362254"/>
            <a:ext cx="7655116" cy="439591"/>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rgbClr val="FAFAFA"/>
              </a:buClr>
              <a:buSzPts val="1800"/>
              <a:buFont typeface="Arial"/>
              <a:buNone/>
            </a:pPr>
            <a:r>
              <a:rPr b="0" i="0" lang="en-US" sz="1800" u="none" cap="none" strike="noStrike">
                <a:solidFill>
                  <a:srgbClr val="FAFAFA"/>
                </a:solidFill>
                <a:latin typeface="Open Sans Light"/>
                <a:ea typeface="Open Sans Light"/>
                <a:cs typeface="Open Sans Light"/>
                <a:sym typeface="Open Sans Light"/>
              </a:rPr>
              <a:t>[اسم المُقدِّم] / </a:t>
            </a:r>
            <a:r>
              <a:rPr b="0" i="0" lang="en-US" sz="1800" u="none" cap="none" strike="noStrike">
                <a:solidFill>
                  <a:srgbClr val="FAFAFA"/>
                </a:solidFill>
                <a:latin typeface="Open Sans Light"/>
                <a:ea typeface="Open Sans Light"/>
                <a:cs typeface="Open Sans Light"/>
                <a:sym typeface="Open Sans Light"/>
                <a:extLst>
                  <a:ext uri="http://customooxmlschemas.google.com/">
                    <go:slidesCustomData xmlns:go="http://customooxmlschemas.google.com/" textRoundtripDataId="0"/>
                  </a:ext>
                </a:extLst>
              </a:rPr>
              <a:t>جلسة</a:t>
            </a:r>
            <a:r>
              <a:rPr b="0" i="0" lang="en-US" sz="1800" u="none" cap="none" strike="noStrike">
                <a:solidFill>
                  <a:srgbClr val="FAFAFA"/>
                </a:solidFill>
                <a:latin typeface="Open Sans Light"/>
                <a:ea typeface="Open Sans Light"/>
                <a:cs typeface="Open Sans Light"/>
                <a:sym typeface="Open Sans Light"/>
              </a:rPr>
              <a:t> التوعية بيوم القبول الشامل / [يوم، شهر] 2025</a:t>
            </a:r>
            <a:endParaRPr/>
          </a:p>
        </p:txBody>
      </p:sp>
      <p:sp>
        <p:nvSpPr>
          <p:cNvPr id="96" name="Google Shape;96;p1"/>
          <p:cNvSpPr txBox="1"/>
          <p:nvPr>
            <p:ph type="title"/>
          </p:nvPr>
        </p:nvSpPr>
        <p:spPr>
          <a:xfrm>
            <a:off x="222872" y="4770070"/>
            <a:ext cx="8654879" cy="577433"/>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rgbClr val="262626"/>
              </a:buClr>
              <a:buSzPts val="3200"/>
              <a:buFont typeface="Open Sans"/>
              <a:buNone/>
            </a:pPr>
            <a:r>
              <a:rPr lang="en-US"/>
              <a:t>القبول الشامل (UA) لأسماء النطاقات </a:t>
            </a:r>
            <a:r>
              <a:rPr lang="en-US">
                <a:extLst>
                  <a:ext uri="http://customooxmlschemas.google.com/">
                    <go:slidesCustomData xmlns:go="http://customooxmlschemas.google.com/" textRoundtripDataId="1"/>
                  </a:ext>
                </a:extLst>
              </a:rPr>
              <a:t>وعناوين البريد الإلكتروني</a:t>
            </a:r>
            <a:endParaRPr/>
          </a:p>
        </p:txBody>
      </p:sp>
      <p:sp>
        <p:nvSpPr>
          <p:cNvPr id="97" name="Google Shape;97;p1"/>
          <p:cNvSpPr/>
          <p:nvPr/>
        </p:nvSpPr>
        <p:spPr>
          <a:xfrm>
            <a:off x="6278726" y="6080912"/>
            <a:ext cx="2487058" cy="492421"/>
          </a:xfrm>
          <a:custGeom>
            <a:rect b="b" l="l" r="r" t="t"/>
            <a:pathLst>
              <a:path extrusionOk="0" h="984841" w="4974115">
                <a:moveTo>
                  <a:pt x="0" y="0"/>
                </a:moveTo>
                <a:lnTo>
                  <a:pt x="4974116" y="0"/>
                </a:lnTo>
                <a:lnTo>
                  <a:pt x="4974116" y="984840"/>
                </a:lnTo>
                <a:lnTo>
                  <a:pt x="0" y="984840"/>
                </a:lnTo>
                <a:lnTo>
                  <a:pt x="0" y="0"/>
                </a:lnTo>
                <a:close/>
              </a:path>
            </a:pathLst>
          </a:custGeom>
          <a:blipFill rotWithShape="1">
            <a:blip r:embed="rId3">
              <a:alphaModFix/>
            </a:blip>
            <a:stretch>
              <a:fillRect b="-6436" l="0" r="-1078" t="-280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t/>
            </a:r>
            <a:endParaRPr b="0" i="0" sz="600" u="none" cap="none" strike="noStrike">
              <a:solidFill>
                <a:schemeClr val="dk1"/>
              </a:solidFill>
              <a:latin typeface="Arial"/>
              <a:ea typeface="Arial"/>
              <a:cs typeface="Arial"/>
              <a:sym typeface="Arial"/>
            </a:endParaRPr>
          </a:p>
        </p:txBody>
      </p:sp>
      <p:sp>
        <p:nvSpPr>
          <p:cNvPr id="98" name="Google Shape;98;p1"/>
          <p:cNvSpPr/>
          <p:nvPr/>
        </p:nvSpPr>
        <p:spPr>
          <a:xfrm>
            <a:off x="4419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9" name="Google Shape;99;p1"/>
          <p:cNvPicPr preferRelativeResize="0"/>
          <p:nvPr/>
        </p:nvPicPr>
        <p:blipFill rotWithShape="1">
          <a:blip r:embed="rId4">
            <a:alphaModFix/>
          </a:blip>
          <a:srcRect b="0" l="0" r="0" t="0"/>
          <a:stretch/>
        </p:blipFill>
        <p:spPr>
          <a:xfrm>
            <a:off x="3854964" y="6085546"/>
            <a:ext cx="2207608" cy="48778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9"/>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rgbClr val="000000"/>
              </a:buClr>
              <a:buSzPts val="3200"/>
              <a:buFont typeface="Open Sans"/>
              <a:buNone/>
            </a:pPr>
            <a:r>
              <a:rPr lang="en-US" sz="2800"/>
              <a:t>تطور عناوين البريد الإلكتروني</a:t>
            </a:r>
            <a:endParaRPr/>
          </a:p>
        </p:txBody>
      </p:sp>
      <p:sp>
        <p:nvSpPr>
          <p:cNvPr id="203" name="Google Shape;203;p9"/>
          <p:cNvSpPr txBox="1"/>
          <p:nvPr>
            <p:ph idx="1" type="body"/>
          </p:nvPr>
        </p:nvSpPr>
        <p:spPr>
          <a:xfrm>
            <a:off x="68581" y="1318686"/>
            <a:ext cx="8851430" cy="5015853"/>
          </a:xfrm>
          <a:prstGeom prst="rect">
            <a:avLst/>
          </a:prstGeom>
          <a:noFill/>
          <a:ln>
            <a:noFill/>
          </a:ln>
        </p:spPr>
        <p:txBody>
          <a:bodyPr anchorCtr="0" anchor="t" bIns="45700" lIns="91425" spcFirstLastPara="1" rIns="91425" wrap="square" tIns="45700">
            <a:noAutofit/>
          </a:bodyPr>
          <a:lstStyle/>
          <a:p>
            <a:pPr indent="-182880" lvl="0" marL="274320" rtl="1" algn="r">
              <a:lnSpc>
                <a:spcPct val="100000"/>
              </a:lnSpc>
              <a:spcBef>
                <a:spcPts val="0"/>
              </a:spcBef>
              <a:spcAft>
                <a:spcPts val="0"/>
              </a:spcAft>
              <a:buClr>
                <a:schemeClr val="accent3"/>
              </a:buClr>
              <a:buSzPts val="1530"/>
              <a:buFont typeface="Merriweather Sans"/>
              <a:buChar char="*"/>
            </a:pPr>
            <a:r>
              <a:rPr lang="en-US" sz="1800">
                <a:latin typeface="Arial"/>
                <a:ea typeface="Arial"/>
                <a:cs typeface="Arial"/>
                <a:sym typeface="Arial"/>
              </a:rPr>
              <a:t>في البداية لم تكن عناوين البريد الإلكتروني متوفرة أيضًا باللغات والنصوص المحلية.</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latin typeface="Arial"/>
              <a:ea typeface="Arial"/>
              <a:cs typeface="Arial"/>
              <a:sym typeface="Arial"/>
            </a:endParaRPr>
          </a:p>
          <a:p>
            <a:pPr indent="-182880" lvl="0" marL="274320" rtl="1" algn="r">
              <a:lnSpc>
                <a:spcPct val="100000"/>
              </a:lnSpc>
              <a:spcBef>
                <a:spcPts val="360"/>
              </a:spcBef>
              <a:spcAft>
                <a:spcPts val="0"/>
              </a:spcAft>
              <a:buClr>
                <a:schemeClr val="accent3"/>
              </a:buClr>
              <a:buSzPts val="1530"/>
              <a:buFont typeface="Merriweather Sans"/>
              <a:buChar char="*"/>
            </a:pPr>
            <a:r>
              <a:rPr lang="en-US" sz="1800">
                <a:latin typeface="Arial"/>
                <a:ea typeface="Arial"/>
                <a:cs typeface="Arial"/>
                <a:sym typeface="Arial"/>
              </a:rPr>
              <a:t>يعالج تدويل عناوين البريد الإلكتروني (EAI) هذا القيد ويتيح وجود عناوين بريد إلكتروني بلغات ونصوص المحلية.</a:t>
            </a:r>
            <a:endParaRPr/>
          </a:p>
          <a:p>
            <a:pPr indent="0" lvl="0" marL="91440" rtl="0" algn="l">
              <a:lnSpc>
                <a:spcPct val="100000"/>
              </a:lnSpc>
              <a:spcBef>
                <a:spcPts val="360"/>
              </a:spcBef>
              <a:spcAft>
                <a:spcPts val="0"/>
              </a:spcAft>
              <a:buSzPts val="1530"/>
              <a:buNone/>
            </a:pPr>
            <a:r>
              <a:t/>
            </a:r>
            <a:endParaRPr sz="1800">
              <a:latin typeface="Arial"/>
              <a:ea typeface="Arial"/>
              <a:cs typeface="Arial"/>
              <a:sym typeface="Arial"/>
            </a:endParaRPr>
          </a:p>
          <a:p>
            <a:pPr indent="-182880" lvl="0" marL="274320" rtl="1" algn="r">
              <a:lnSpc>
                <a:spcPct val="100000"/>
              </a:lnSpc>
              <a:spcBef>
                <a:spcPts val="360"/>
              </a:spcBef>
              <a:spcAft>
                <a:spcPts val="0"/>
              </a:spcAft>
              <a:buClr>
                <a:schemeClr val="accent3"/>
              </a:buClr>
              <a:buSzPts val="1530"/>
              <a:buFont typeface="Merriweather Sans"/>
              <a:buChar char="*"/>
            </a:pPr>
            <a:r>
              <a:rPr lang="en-US" sz="1800">
                <a:latin typeface="Arial"/>
                <a:ea typeface="Arial"/>
                <a:cs typeface="Arial"/>
                <a:sym typeface="Arial"/>
              </a:rPr>
              <a:t>لا ترتبط </a:t>
            </a:r>
            <a:r>
              <a:rPr lang="en-US" sz="1800">
                <a:latin typeface="Arial"/>
                <a:ea typeface="Arial"/>
                <a:cs typeface="Arial"/>
                <a:sym typeface="Arial"/>
                <a:extLst>
                  <a:ext uri="http://customooxmlschemas.google.com/">
                    <go:slidesCustomData xmlns:go="http://customooxmlschemas.google.com/" textRoundtripDataId="16"/>
                  </a:ext>
                </a:extLst>
              </a:rPr>
              <a:t>عناوين</a:t>
            </a:r>
            <a:r>
              <a:rPr lang="en-US" sz="1800">
                <a:latin typeface="Arial"/>
                <a:ea typeface="Arial"/>
                <a:cs typeface="Arial"/>
                <a:sym typeface="Arial"/>
              </a:rPr>
              <a:t> البريد الإلكتروني المدوَّلة بالنص الموجود في متن رسالة البريد.</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latin typeface="Arial"/>
              <a:ea typeface="Arial"/>
              <a:cs typeface="Arial"/>
              <a:sym typeface="Arial"/>
            </a:endParaRPr>
          </a:p>
          <a:p>
            <a:pPr indent="-107315" lvl="3" marL="1097280" rtl="0" algn="l">
              <a:lnSpc>
                <a:spcPct val="100000"/>
              </a:lnSpc>
              <a:spcBef>
                <a:spcPts val="280"/>
              </a:spcBef>
              <a:spcAft>
                <a:spcPts val="0"/>
              </a:spcAft>
              <a:buSzPts val="1190"/>
              <a:buNone/>
            </a:pPr>
            <a:r>
              <a:t/>
            </a:r>
            <a:endParaRPr>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3"/>
          <p:cNvSpPr txBox="1"/>
          <p:nvPr>
            <p:ph type="title"/>
          </p:nvPr>
        </p:nvSpPr>
        <p:spPr>
          <a:xfrm>
            <a:off x="320040" y="275167"/>
            <a:ext cx="8441502" cy="11430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chemeClr val="dk2"/>
              </a:buClr>
              <a:buSzPts val="3200"/>
              <a:buFont typeface="Open Sans"/>
              <a:buNone/>
            </a:pPr>
            <a:r>
              <a:rPr lang="en-US" sz="2800">
                <a:extLst>
                  <a:ext uri="http://customooxmlschemas.google.com/">
                    <go:slidesCustomData xmlns:go="http://customooxmlschemas.google.com/" textRoundtripDataId="17"/>
                  </a:ext>
                </a:extLst>
              </a:rPr>
              <a:t>أمثلة على أسماء النطاقات المدوّلة IDN</a:t>
            </a:r>
            <a:endParaRPr/>
          </a:p>
        </p:txBody>
      </p:sp>
      <p:sp>
        <p:nvSpPr>
          <p:cNvPr id="209" name="Google Shape;209;p13"/>
          <p:cNvSpPr/>
          <p:nvPr/>
        </p:nvSpPr>
        <p:spPr>
          <a:xfrm>
            <a:off x="1770927" y="1443796"/>
            <a:ext cx="7080069" cy="4929295"/>
          </a:xfrm>
          <a:prstGeom prst="rect">
            <a:avLst/>
          </a:prstGeom>
          <a:noFill/>
          <a:ln>
            <a:noFill/>
          </a:ln>
        </p:spPr>
        <p:txBody>
          <a:bodyPr anchorCtr="0" anchor="t" bIns="0" lIns="0" spcFirstLastPara="1" rIns="0" wrap="square" tIns="0">
            <a:normAutofit/>
          </a:bodyPr>
          <a:lstStyle/>
          <a:p>
            <a:pPr indent="-277813" lvl="0" marL="457200" marR="0" rtl="1" algn="r">
              <a:lnSpc>
                <a:spcPct val="100000"/>
              </a:lnSpc>
              <a:spcBef>
                <a:spcPts val="0"/>
              </a:spcBef>
              <a:spcAft>
                <a:spcPts val="0"/>
              </a:spcAft>
              <a:buClr>
                <a:srgbClr val="000000"/>
              </a:buClr>
              <a:buSzPts val="1500"/>
              <a:buFont typeface="Arial"/>
              <a:buAutoNum type="arabicPeriod"/>
            </a:pPr>
            <a:r>
              <a:rPr b="0" i="0" lang="en-US" sz="2000" u="none" cap="none" strike="noStrike">
                <a:solidFill>
                  <a:srgbClr val="000000"/>
                </a:solidFill>
                <a:latin typeface="Times New Roman"/>
                <a:ea typeface="Times New Roman"/>
                <a:cs typeface="Times New Roman"/>
                <a:sym typeface="Times New Roman"/>
              </a:rPr>
              <a:t>համընդհանուր-ընկալում-թեստ.հայ</a:t>
            </a:r>
            <a:endParaRPr/>
          </a:p>
          <a:p>
            <a:pPr indent="-277813" lvl="0" marL="457200" marR="0" rtl="1" algn="r">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Open Sans"/>
                <a:ea typeface="Open Sans"/>
                <a:cs typeface="Open Sans"/>
                <a:sym typeface="Open Sans"/>
              </a:rPr>
              <a:t>ଯୁନିଭରସାଲ-ଏକସେପ୍ଟନ୍ସ-ଟେଷ୍ଟ.ଭାରତ</a:t>
            </a:r>
            <a:endParaRPr b="0" i="0" sz="2000" u="none" cap="none" strike="noStrike">
              <a:solidFill>
                <a:srgbClr val="000000"/>
              </a:solidFill>
              <a:latin typeface="Open Sans"/>
              <a:ea typeface="Open Sans"/>
              <a:cs typeface="Open Sans"/>
              <a:sym typeface="Open Sans"/>
            </a:endParaRPr>
          </a:p>
          <a:p>
            <a:pPr indent="-277813" lvl="0" marL="457200" marR="0" rtl="1" algn="r">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Times New Roman"/>
                <a:ea typeface="Times New Roman"/>
                <a:cs typeface="Times New Roman"/>
                <a:sym typeface="Times New Roman"/>
              </a:rPr>
              <a:t>უნივერსალური-თავსობადობის-ტესტი.გე</a:t>
            </a:r>
            <a:endParaRPr/>
          </a:p>
          <a:p>
            <a:pPr indent="-277813" lvl="0" marL="457200" marR="0" rtl="1" algn="r">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Open Sans"/>
                <a:ea typeface="Open Sans"/>
                <a:cs typeface="Open Sans"/>
                <a:sym typeface="Open Sans"/>
              </a:rPr>
              <a:t>다국어도메인이용환경테스트.한국</a:t>
            </a:r>
            <a:endParaRPr/>
          </a:p>
          <a:p>
            <a:pPr indent="-277813" lvl="0" marL="457200" marR="0" rtl="1" algn="r">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Open Sans"/>
                <a:ea typeface="Open Sans"/>
                <a:cs typeface="Open Sans"/>
                <a:sym typeface="Open Sans"/>
              </a:rPr>
              <a:t>സാർവത്രിക-സ്വീകാര്യതാ-പരിശോധന.ഭാരതം</a:t>
            </a:r>
            <a:endParaRPr b="0" i="0" sz="2000" u="none" cap="none" strike="noStrike">
              <a:solidFill>
                <a:srgbClr val="000000"/>
              </a:solidFill>
              <a:latin typeface="Open Sans"/>
              <a:ea typeface="Open Sans"/>
              <a:cs typeface="Open Sans"/>
              <a:sym typeface="Open Sans"/>
            </a:endParaRPr>
          </a:p>
          <a:p>
            <a:pPr indent="-277813" lvl="0" marL="457200" marR="0" rtl="1" algn="r">
              <a:lnSpc>
                <a:spcPct val="100000"/>
              </a:lnSpc>
              <a:spcBef>
                <a:spcPts val="2000"/>
              </a:spcBef>
              <a:spcAft>
                <a:spcPts val="0"/>
              </a:spcAft>
              <a:buClr>
                <a:srgbClr val="000000"/>
              </a:buClr>
              <a:buSzPts val="1500"/>
              <a:buFont typeface="Arial"/>
              <a:buAutoNum type="arabicPeriod"/>
            </a:pPr>
            <a:r>
              <a:rPr b="0" i="0" lang="en-US" sz="2000" u="none" cap="none" strike="noStrike">
                <a:solidFill>
                  <a:schemeClr val="dk1"/>
                </a:solidFill>
                <a:latin typeface="Open Sans"/>
                <a:ea typeface="Open Sans"/>
                <a:cs typeface="Open Sans"/>
                <a:sym typeface="Open Sans"/>
              </a:rPr>
              <a:t>تجربة-القبول-الشامل.موريتانيا </a:t>
            </a:r>
            <a:br>
              <a:rPr b="0" i="0" lang="en-US" sz="2000" u="none" cap="none" strike="noStrike">
                <a:solidFill>
                  <a:schemeClr val="dk1"/>
                </a:solidFill>
                <a:latin typeface="Open Sans"/>
                <a:ea typeface="Open Sans"/>
                <a:cs typeface="Open Sans"/>
                <a:sym typeface="Open Sans"/>
              </a:rPr>
            </a:br>
            <a:endParaRPr b="0" i="0" sz="2000" u="none" cap="none" strike="noStrike">
              <a:solidFill>
                <a:schemeClr val="dk1"/>
              </a:solidFill>
              <a:latin typeface="Open Sans"/>
              <a:ea typeface="Open Sans"/>
              <a:cs typeface="Open Sans"/>
              <a:sym typeface="Open Sans"/>
            </a:endParaRPr>
          </a:p>
          <a:p>
            <a:pPr indent="0" lvl="0" marL="0" marR="0" rtl="0" algn="l">
              <a:lnSpc>
                <a:spcPct val="100000"/>
              </a:lnSpc>
              <a:spcBef>
                <a:spcPts val="2000"/>
              </a:spcBef>
              <a:spcAft>
                <a:spcPts val="0"/>
              </a:spcAft>
              <a:buClr>
                <a:srgbClr val="000000"/>
              </a:buClr>
              <a:buSzPts val="2000"/>
              <a:buFont typeface="Arial"/>
              <a:buNone/>
            </a:pPr>
            <a:r>
              <a:t/>
            </a:r>
            <a:endParaRPr b="0" i="0" sz="2000" u="none" cap="none" strike="noStrike">
              <a:solidFill>
                <a:srgbClr val="000000"/>
              </a:solidFill>
              <a:latin typeface="Open Sans"/>
              <a:ea typeface="Open Sans"/>
              <a:cs typeface="Open Sans"/>
              <a:sym typeface="Open Sans"/>
            </a:endParaRPr>
          </a:p>
        </p:txBody>
      </p:sp>
      <p:sp>
        <p:nvSpPr>
          <p:cNvPr id="210" name="Google Shape;210;p13"/>
          <p:cNvSpPr/>
          <p:nvPr/>
        </p:nvSpPr>
        <p:spPr>
          <a:xfrm>
            <a:off x="-231494" y="1443796"/>
            <a:ext cx="1569644" cy="4929295"/>
          </a:xfrm>
          <a:prstGeom prst="rect">
            <a:avLst/>
          </a:prstGeom>
          <a:noFill/>
          <a:ln>
            <a:noFill/>
          </a:ln>
        </p:spPr>
        <p:txBody>
          <a:bodyPr anchorCtr="0" anchor="t" bIns="0" lIns="0" spcFirstLastPara="1" rIns="0" wrap="square" tIns="0">
            <a:normAutofit/>
          </a:bodyPr>
          <a:lstStyle/>
          <a:p>
            <a:pPr indent="0" lvl="0" marL="0" marR="0" rtl="1" algn="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الأرمينية</a:t>
            </a:r>
            <a:endParaRPr/>
          </a:p>
          <a:p>
            <a:pPr indent="0" lvl="0" marL="0" marR="0" rtl="1" algn="r">
              <a:lnSpc>
                <a:spcPct val="100000"/>
              </a:lnSpc>
              <a:spcBef>
                <a:spcPts val="200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الأوريا</a:t>
            </a:r>
            <a:endParaRPr/>
          </a:p>
          <a:p>
            <a:pPr indent="0" lvl="0" marL="0" marR="0" rtl="1" algn="r">
              <a:lnSpc>
                <a:spcPct val="100000"/>
              </a:lnSpc>
              <a:spcBef>
                <a:spcPts val="200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الجيورجية</a:t>
            </a:r>
            <a:endParaRPr/>
          </a:p>
          <a:p>
            <a:pPr indent="0" lvl="0" marL="0" marR="0" rtl="1" algn="r">
              <a:lnSpc>
                <a:spcPct val="100000"/>
              </a:lnSpc>
              <a:spcBef>
                <a:spcPts val="200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الكورية</a:t>
            </a:r>
            <a:endParaRPr/>
          </a:p>
          <a:p>
            <a:pPr indent="0" lvl="0" marL="0" marR="0" rtl="1" algn="r">
              <a:lnSpc>
                <a:spcPct val="100000"/>
              </a:lnSpc>
              <a:spcBef>
                <a:spcPts val="200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المالايالامية</a:t>
            </a:r>
            <a:endParaRPr/>
          </a:p>
          <a:p>
            <a:pPr indent="0" lvl="0" marL="0" marR="0" rtl="1" algn="r">
              <a:lnSpc>
                <a:spcPct val="100000"/>
              </a:lnSpc>
              <a:spcBef>
                <a:spcPts val="200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العربية</a:t>
            </a:r>
            <a:br>
              <a:rPr b="0" i="0" lang="en-US" sz="2000" u="none" cap="none" strike="noStrike">
                <a:solidFill>
                  <a:srgbClr val="000000"/>
                </a:solidFill>
                <a:latin typeface="Open Sans"/>
                <a:ea typeface="Open Sans"/>
                <a:cs typeface="Open Sans"/>
                <a:sym typeface="Open Sans"/>
              </a:rPr>
            </a:br>
            <a:endParaRPr b="0" i="0" sz="2000" u="none" cap="none" strike="noStrike">
              <a:solidFill>
                <a:srgbClr val="000000"/>
              </a:solidFill>
              <a:latin typeface="Open Sans"/>
              <a:ea typeface="Open Sans"/>
              <a:cs typeface="Open Sans"/>
              <a:sym typeface="Open Sans"/>
            </a:endParaRPr>
          </a:p>
          <a:p>
            <a:pPr indent="-247650" lvl="0" marL="342900" marR="0" rtl="0" algn="l">
              <a:lnSpc>
                <a:spcPct val="100000"/>
              </a:lnSpc>
              <a:spcBef>
                <a:spcPts val="2000"/>
              </a:spcBef>
              <a:spcAft>
                <a:spcPts val="0"/>
              </a:spcAft>
              <a:buClr>
                <a:srgbClr val="000000"/>
              </a:buClr>
              <a:buSzPts val="1500"/>
              <a:buFont typeface="Noto Sans Symbols"/>
              <a:buNone/>
            </a:pPr>
            <a:r>
              <a:t/>
            </a:r>
            <a:endParaRPr b="0" i="0" sz="2000" u="none" cap="none" strike="noStrike">
              <a:solidFill>
                <a:srgbClr val="000000"/>
              </a:solidFill>
              <a:latin typeface="Open Sans"/>
              <a:ea typeface="Open Sans"/>
              <a:cs typeface="Open Sans"/>
              <a:sym typeface="Open Sans"/>
            </a:endParaRPr>
          </a:p>
          <a:p>
            <a:pPr indent="-247650" lvl="0" marL="342900" marR="0" rtl="0" algn="l">
              <a:lnSpc>
                <a:spcPct val="100000"/>
              </a:lnSpc>
              <a:spcBef>
                <a:spcPts val="2000"/>
              </a:spcBef>
              <a:spcAft>
                <a:spcPts val="0"/>
              </a:spcAft>
              <a:buClr>
                <a:srgbClr val="000000"/>
              </a:buClr>
              <a:buSzPts val="1500"/>
              <a:buFont typeface="Noto Sans Symbols"/>
              <a:buNone/>
            </a:pPr>
            <a:r>
              <a:t/>
            </a:r>
            <a:endParaRPr b="0" i="0" sz="2000" u="none" cap="none" strike="noStrike">
              <a:solidFill>
                <a:srgbClr val="000000"/>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4"/>
          <p:cNvSpPr txBox="1"/>
          <p:nvPr>
            <p:ph type="title"/>
          </p:nvPr>
        </p:nvSpPr>
        <p:spPr>
          <a:xfrm>
            <a:off x="320040" y="275167"/>
            <a:ext cx="8441502" cy="11430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chemeClr val="dk2"/>
              </a:buClr>
              <a:buSzPts val="3200"/>
              <a:buFont typeface="Open Sans"/>
              <a:buNone/>
            </a:pPr>
            <a:r>
              <a:rPr lang="en-US" sz="2800">
                <a:extLst>
                  <a:ext uri="http://customooxmlschemas.google.com/">
                    <go:slidesCustomData xmlns:go="http://customooxmlschemas.google.com/" textRoundtripDataId="18"/>
                  </a:ext>
                </a:extLst>
              </a:rPr>
              <a:t>أمثلة على البريد الإلكتروني المدوّل</a:t>
            </a:r>
            <a:endParaRPr/>
          </a:p>
        </p:txBody>
      </p:sp>
      <p:sp>
        <p:nvSpPr>
          <p:cNvPr id="216" name="Google Shape;216;p14"/>
          <p:cNvSpPr/>
          <p:nvPr/>
        </p:nvSpPr>
        <p:spPr>
          <a:xfrm>
            <a:off x="1817226" y="1443796"/>
            <a:ext cx="7068494" cy="4929295"/>
          </a:xfrm>
          <a:prstGeom prst="rect">
            <a:avLst/>
          </a:prstGeom>
          <a:noFill/>
          <a:ln>
            <a:noFill/>
          </a:ln>
        </p:spPr>
        <p:txBody>
          <a:bodyPr anchorCtr="0" anchor="t" bIns="0" lIns="0" spcFirstLastPara="1" rIns="0" wrap="square" tIns="0">
            <a:normAutofit/>
          </a:bodyPr>
          <a:lstStyle/>
          <a:p>
            <a:pPr indent="-277813" lvl="0" marL="457200" marR="0" rtl="1" algn="r">
              <a:lnSpc>
                <a:spcPct val="100000"/>
              </a:lnSpc>
              <a:spcBef>
                <a:spcPts val="0"/>
              </a:spcBef>
              <a:spcAft>
                <a:spcPts val="0"/>
              </a:spcAft>
              <a:buClr>
                <a:srgbClr val="000000"/>
              </a:buClr>
              <a:buSzPts val="1500"/>
              <a:buFont typeface="Arial"/>
              <a:buAutoNum type="arabicPeriod"/>
            </a:pPr>
            <a:r>
              <a:rPr b="0" i="0" lang="en-US" sz="2000" u="none" cap="none" strike="noStrike">
                <a:solidFill>
                  <a:srgbClr val="000000"/>
                </a:solidFill>
                <a:latin typeface="Times New Roman"/>
                <a:ea typeface="Times New Roman"/>
                <a:cs typeface="Times New Roman"/>
                <a:sym typeface="Times New Roman"/>
              </a:rPr>
              <a:t>Էլփոստ-թեստ@համընդհանուր-ընկալում-թեստ.հայ</a:t>
            </a:r>
            <a:endParaRPr/>
          </a:p>
          <a:p>
            <a:pPr indent="-277813" lvl="0" marL="457200" marR="0" rtl="1" algn="r">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Times New Roman"/>
                <a:ea typeface="Times New Roman"/>
                <a:cs typeface="Times New Roman"/>
                <a:sym typeface="Times New Roman"/>
              </a:rPr>
              <a:t>电子邮件测试@普遍适用测试.我爱你</a:t>
            </a:r>
            <a:endParaRPr/>
          </a:p>
          <a:p>
            <a:pPr indent="-277813" lvl="0" marL="457200" marR="0" rtl="1" algn="r">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Times New Roman"/>
                <a:ea typeface="Times New Roman"/>
                <a:cs typeface="Times New Roman"/>
                <a:sym typeface="Times New Roman"/>
              </a:rPr>
              <a:t> ईमेल-परीक्षण@सार्वभौमिक-स्वीकृति-परीक्षण.संगठन</a:t>
            </a:r>
            <a:endParaRPr/>
          </a:p>
          <a:p>
            <a:pPr indent="-277813" lvl="0" marL="457200" marR="0" rtl="1" algn="r">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Times New Roman"/>
                <a:ea typeface="Times New Roman"/>
                <a:cs typeface="Times New Roman"/>
                <a:sym typeface="Times New Roman"/>
              </a:rPr>
              <a:t>تجربة-بريد-الكتروني@تجربة-القبول-الشامل.موريتانيا</a:t>
            </a:r>
            <a:endParaRPr/>
          </a:p>
          <a:p>
            <a:pPr indent="-277813" lvl="0" marL="457200" marR="0" rtl="1" algn="r">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Times New Roman"/>
                <a:ea typeface="Times New Roman"/>
                <a:cs typeface="Times New Roman"/>
                <a:sym typeface="Times New Roman"/>
              </a:rPr>
              <a:t>ηλεκτρονικό-μήνυμα-δοκιμή@καθολική-αποδοχή-δοκιμή.ευ</a:t>
            </a:r>
            <a:endParaRPr/>
          </a:p>
          <a:p>
            <a:pPr indent="-277813" lvl="0" marL="457200" marR="0" rtl="1" algn="r">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Times New Roman"/>
                <a:ea typeface="Times New Roman"/>
                <a:cs typeface="Times New Roman"/>
                <a:sym typeface="Times New Roman"/>
              </a:rPr>
              <a:t>மின்னஞ்சல்-சோதனை@பொது-ஏற்பு-சோதனை.சிங்கப்பூர்</a:t>
            </a:r>
            <a:endParaRPr/>
          </a:p>
          <a:p>
            <a:pPr indent="0" lvl="0" marL="0" marR="0" rtl="0" algn="l">
              <a:lnSpc>
                <a:spcPct val="100000"/>
              </a:lnSpc>
              <a:spcBef>
                <a:spcPts val="2000"/>
              </a:spcBef>
              <a:spcAft>
                <a:spcPts val="0"/>
              </a:spcAft>
              <a:buClr>
                <a:srgbClr val="000000"/>
              </a:buClr>
              <a:buSzPts val="2000"/>
              <a:buFont typeface="Arial"/>
              <a:buNone/>
            </a:pPr>
            <a:r>
              <a:t/>
            </a:r>
            <a:endParaRPr b="0" i="0" sz="2000" u="none" cap="none" strike="noStrike">
              <a:solidFill>
                <a:srgbClr val="000000"/>
              </a:solidFill>
              <a:latin typeface="Open Sans"/>
              <a:ea typeface="Open Sans"/>
              <a:cs typeface="Open Sans"/>
              <a:sym typeface="Open Sans"/>
            </a:endParaRPr>
          </a:p>
        </p:txBody>
      </p:sp>
      <p:sp>
        <p:nvSpPr>
          <p:cNvPr id="217" name="Google Shape;217;p14"/>
          <p:cNvSpPr/>
          <p:nvPr/>
        </p:nvSpPr>
        <p:spPr>
          <a:xfrm>
            <a:off x="107215" y="1443796"/>
            <a:ext cx="1450854" cy="4929295"/>
          </a:xfrm>
          <a:prstGeom prst="rect">
            <a:avLst/>
          </a:prstGeom>
          <a:noFill/>
          <a:ln>
            <a:noFill/>
          </a:ln>
        </p:spPr>
        <p:txBody>
          <a:bodyPr anchorCtr="0" anchor="t" bIns="0" lIns="0" spcFirstLastPara="1" rIns="0" wrap="square" tIns="0">
            <a:normAutofit/>
          </a:bodyPr>
          <a:lstStyle/>
          <a:p>
            <a:pPr indent="0" lvl="0" marL="0" marR="0" rtl="1" algn="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الأرمينية</a:t>
            </a:r>
            <a:endParaRPr/>
          </a:p>
          <a:p>
            <a:pPr indent="0" lvl="0" marL="0" marR="0" rtl="1" algn="r">
              <a:lnSpc>
                <a:spcPct val="100000"/>
              </a:lnSpc>
              <a:spcBef>
                <a:spcPts val="200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الصينية</a:t>
            </a:r>
            <a:endParaRPr/>
          </a:p>
          <a:p>
            <a:pPr indent="0" lvl="0" marL="0" marR="0" rtl="1" algn="r">
              <a:lnSpc>
                <a:spcPct val="100000"/>
              </a:lnSpc>
              <a:spcBef>
                <a:spcPts val="200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الديفنجارية</a:t>
            </a:r>
            <a:endParaRPr/>
          </a:p>
          <a:p>
            <a:pPr indent="0" lvl="0" marL="0" marR="0" rtl="1" algn="r">
              <a:lnSpc>
                <a:spcPct val="100000"/>
              </a:lnSpc>
              <a:spcBef>
                <a:spcPts val="200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العربية</a:t>
            </a:r>
            <a:endParaRPr/>
          </a:p>
          <a:p>
            <a:pPr indent="0" lvl="0" marL="0" marR="0" rtl="1" algn="r">
              <a:lnSpc>
                <a:spcPct val="100000"/>
              </a:lnSpc>
              <a:spcBef>
                <a:spcPts val="200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الأغريقية            </a:t>
            </a:r>
            <a:endParaRPr/>
          </a:p>
          <a:p>
            <a:pPr indent="0" lvl="0" marL="0" marR="0" rtl="1" algn="r">
              <a:lnSpc>
                <a:spcPct val="100000"/>
              </a:lnSpc>
              <a:spcBef>
                <a:spcPts val="200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التاميل</a:t>
            </a:r>
            <a:br>
              <a:rPr b="0" i="0" lang="en-US" sz="2000" u="none" cap="none" strike="noStrike">
                <a:solidFill>
                  <a:srgbClr val="000000"/>
                </a:solidFill>
                <a:latin typeface="Open Sans"/>
                <a:ea typeface="Open Sans"/>
                <a:cs typeface="Open Sans"/>
                <a:sym typeface="Open Sans"/>
              </a:rPr>
            </a:br>
            <a:endParaRPr b="0" i="0" sz="2000" u="none" cap="none" strike="noStrike">
              <a:solidFill>
                <a:srgbClr val="000000"/>
              </a:solidFill>
              <a:latin typeface="Open Sans"/>
              <a:ea typeface="Open Sans"/>
              <a:cs typeface="Open Sans"/>
              <a:sym typeface="Open Sans"/>
            </a:endParaRPr>
          </a:p>
          <a:p>
            <a:pPr indent="-247650" lvl="0" marL="342900" marR="0" rtl="0" algn="l">
              <a:lnSpc>
                <a:spcPct val="100000"/>
              </a:lnSpc>
              <a:spcBef>
                <a:spcPts val="2000"/>
              </a:spcBef>
              <a:spcAft>
                <a:spcPts val="0"/>
              </a:spcAft>
              <a:buClr>
                <a:srgbClr val="000000"/>
              </a:buClr>
              <a:buSzPts val="1500"/>
              <a:buFont typeface="Noto Sans Symbols"/>
              <a:buNone/>
            </a:pPr>
            <a:r>
              <a:t/>
            </a:r>
            <a:endParaRPr b="0" i="0" sz="2000" u="none" cap="none" strike="noStrike">
              <a:solidFill>
                <a:srgbClr val="000000"/>
              </a:solidFill>
              <a:latin typeface="Open Sans"/>
              <a:ea typeface="Open Sans"/>
              <a:cs typeface="Open Sans"/>
              <a:sym typeface="Open Sans"/>
            </a:endParaRPr>
          </a:p>
          <a:p>
            <a:pPr indent="-247650" lvl="0" marL="342900" marR="0" rtl="0" algn="l">
              <a:lnSpc>
                <a:spcPct val="100000"/>
              </a:lnSpc>
              <a:spcBef>
                <a:spcPts val="2000"/>
              </a:spcBef>
              <a:spcAft>
                <a:spcPts val="0"/>
              </a:spcAft>
              <a:buClr>
                <a:srgbClr val="000000"/>
              </a:buClr>
              <a:buSzPts val="1500"/>
              <a:buFont typeface="Noto Sans Symbols"/>
              <a:buNone/>
            </a:pPr>
            <a:r>
              <a:t/>
            </a:r>
            <a:endParaRPr b="0" i="0" sz="2000" u="none" cap="none" strike="noStrike">
              <a:solidFill>
                <a:srgbClr val="000000"/>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7"/>
          <p:cNvSpPr txBox="1"/>
          <p:nvPr>
            <p:ph type="title"/>
          </p:nvPr>
        </p:nvSpPr>
        <p:spPr>
          <a:xfrm>
            <a:off x="320040" y="275167"/>
            <a:ext cx="8441502" cy="11430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chemeClr val="dk2"/>
              </a:buClr>
              <a:buSzPts val="3200"/>
              <a:buFont typeface="Open Sans"/>
              <a:buNone/>
            </a:pPr>
            <a:r>
              <a:rPr lang="en-US" sz="2800">
                <a:extLst>
                  <a:ext uri="http://customooxmlschemas.google.com/">
                    <go:slidesCustomData xmlns:go="http://customooxmlschemas.google.com/" textRoundtripDataId="19"/>
                  </a:ext>
                </a:extLst>
              </a:rPr>
              <a:t>التحدي</a:t>
            </a:r>
            <a:endParaRPr/>
          </a:p>
        </p:txBody>
      </p:sp>
      <p:sp>
        <p:nvSpPr>
          <p:cNvPr id="223" name="Google Shape;223;p17"/>
          <p:cNvSpPr txBox="1"/>
          <p:nvPr/>
        </p:nvSpPr>
        <p:spPr>
          <a:xfrm>
            <a:off x="280359" y="1222129"/>
            <a:ext cx="8481183" cy="2031285"/>
          </a:xfrm>
          <a:prstGeom prst="rect">
            <a:avLst/>
          </a:prstGeom>
          <a:noFill/>
          <a:ln>
            <a:noFill/>
          </a:ln>
        </p:spPr>
        <p:txBody>
          <a:bodyPr anchorCtr="0" anchor="t" bIns="45700" lIns="91425" spcFirstLastPara="1" rIns="91425" wrap="square" tIns="45700">
            <a:spAutoFit/>
          </a:bodyPr>
          <a:lstStyle/>
          <a:p>
            <a:pPr indent="0" lvl="0" marL="0" marR="0" rtl="1" algn="r">
              <a:lnSpc>
                <a:spcPct val="14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extLst>
                  <a:ext uri="http://customooxmlschemas.google.com/">
                    <go:slidesCustomData xmlns:go="http://customooxmlschemas.google.com/" textRoundtripDataId="20"/>
                  </a:ext>
                </a:extLst>
              </a:rPr>
              <a:t>تسمح نطاقات المستوى الأعلى لاسم النطاق المدوّل IDN TLD لأسماء النطاقات وعناوين البريد الإلكتروني متعددة اللغات للمجتمعات بالتسجيل والاستخدام، مما يسمح بمزيد من الإدماج الرقمي.</a:t>
            </a:r>
            <a:endParaRPr/>
          </a:p>
          <a:p>
            <a:pPr indent="0" lvl="0" marL="0" marR="0" rtl="0" algn="l">
              <a:lnSpc>
                <a:spcPct val="14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xtLst>
                <a:ext uri="http://customooxmlschemas.google.com/">
                  <go:slidesCustomData xmlns:go="http://customooxmlschemas.google.com/" textRoundtripDataId="21"/>
                </a:ext>
              </a:extLst>
            </a:endParaRPr>
          </a:p>
          <a:p>
            <a:pPr indent="0" lvl="0" marL="0" marR="0" rtl="1" algn="r">
              <a:lnSpc>
                <a:spcPct val="14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extLst>
                  <a:ext uri="http://customooxmlschemas.google.com/">
                    <go:slidesCustomData xmlns:go="http://customooxmlschemas.google.com/" textRoundtripDataId="22"/>
                  </a:ext>
                </a:extLst>
              </a:rPr>
              <a:t>لكن هناك مشكلات في قبولها الشامل، على سبيل المثال، يُرفض بريد إلكتروني صالح من خلال نموذج مستخدم على موقع ويب ويُعرض بشكل غير صحيح من اليسار إلى اليمين بدلاً من اليمين إلى اليسار:</a:t>
            </a:r>
            <a:endParaRPr/>
          </a:p>
        </p:txBody>
      </p:sp>
      <p:pic>
        <p:nvPicPr>
          <p:cNvPr id="224" name="Google Shape;224;p17"/>
          <p:cNvPicPr preferRelativeResize="0"/>
          <p:nvPr/>
        </p:nvPicPr>
        <p:blipFill rotWithShape="1">
          <a:blip r:embed="rId3">
            <a:alphaModFix/>
          </a:blip>
          <a:srcRect b="0" l="0" r="0" t="0"/>
          <a:stretch/>
        </p:blipFill>
        <p:spPr>
          <a:xfrm>
            <a:off x="155717" y="3787466"/>
            <a:ext cx="8832566" cy="2672646"/>
          </a:xfrm>
          <a:prstGeom prst="rect">
            <a:avLst/>
          </a:prstGeom>
          <a:noFill/>
          <a:ln cap="flat" cmpd="sng" w="19050">
            <a:solidFill>
              <a:schemeClr val="dk1"/>
            </a:solidFill>
            <a:prstDash val="solid"/>
            <a:round/>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6"/>
          <p:cNvSpPr txBox="1"/>
          <p:nvPr>
            <p:ph type="title"/>
          </p:nvPr>
        </p:nvSpPr>
        <p:spPr>
          <a:xfrm>
            <a:off x="320041" y="391885"/>
            <a:ext cx="8451381" cy="1026281"/>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rgbClr val="000000"/>
              </a:buClr>
              <a:buSzPts val="3200"/>
              <a:buFont typeface="Open Sans"/>
              <a:buNone/>
            </a:pPr>
            <a:r>
              <a:rPr lang="en-US" sz="2800"/>
              <a:t>أمثلة على الفئات المتأثرة بالقبول الشامل UA</a:t>
            </a:r>
            <a:endParaRPr/>
          </a:p>
        </p:txBody>
      </p:sp>
      <p:sp>
        <p:nvSpPr>
          <p:cNvPr id="230" name="Google Shape;230;p16"/>
          <p:cNvSpPr txBox="1"/>
          <p:nvPr>
            <p:ph idx="1" type="body"/>
          </p:nvPr>
        </p:nvSpPr>
        <p:spPr>
          <a:xfrm>
            <a:off x="152400" y="1318686"/>
            <a:ext cx="8619021" cy="4927131"/>
          </a:xfrm>
          <a:prstGeom prst="rect">
            <a:avLst/>
          </a:prstGeom>
          <a:noFill/>
          <a:ln>
            <a:noFill/>
          </a:ln>
        </p:spPr>
        <p:txBody>
          <a:bodyPr anchorCtr="0" anchor="t" bIns="45700" lIns="91425" spcFirstLastPara="1" rIns="91425" wrap="square" tIns="45700">
            <a:noAutofit/>
          </a:bodyPr>
          <a:lstStyle/>
          <a:p>
            <a:pPr indent="-182880" lvl="0" marL="274320" rtl="1" algn="r">
              <a:lnSpc>
                <a:spcPct val="100000"/>
              </a:lnSpc>
              <a:spcBef>
                <a:spcPts val="0"/>
              </a:spcBef>
              <a:spcAft>
                <a:spcPts val="0"/>
              </a:spcAft>
              <a:buClr>
                <a:schemeClr val="accent3"/>
              </a:buClr>
              <a:buSzPts val="1530"/>
              <a:buFont typeface="Merriweather Sans"/>
              <a:buChar char="*"/>
            </a:pPr>
            <a:r>
              <a:rPr lang="en-US" sz="1800">
                <a:latin typeface="Arial"/>
                <a:ea typeface="Arial"/>
                <a:cs typeface="Arial"/>
                <a:sym typeface="Arial"/>
              </a:rPr>
              <a:t>أسماء النطاقات </a:t>
            </a:r>
            <a:r>
              <a:rPr lang="en-US" sz="1800">
                <a:latin typeface="Arial"/>
                <a:ea typeface="Arial"/>
                <a:cs typeface="Arial"/>
                <a:sym typeface="Arial"/>
                <a:extLst>
                  <a:ext uri="http://customooxmlschemas.google.com/">
                    <go:slidesCustomData xmlns:go="http://customooxmlschemas.google.com/" textRoundtripDataId="23"/>
                  </a:ext>
                </a:extLst>
              </a:rPr>
              <a:t>التي</a:t>
            </a:r>
            <a:r>
              <a:rPr lang="en-US" sz="1800">
                <a:latin typeface="Arial"/>
                <a:ea typeface="Arial"/>
                <a:cs typeface="Arial"/>
                <a:sym typeface="Arial"/>
              </a:rPr>
              <a:t> قد لا تعمل في التطبيقات:</a:t>
            </a:r>
            <a:endParaRPr/>
          </a:p>
          <a:p>
            <a:pPr indent="-182880" lvl="1" marL="548640" rtl="1" algn="r">
              <a:lnSpc>
                <a:spcPct val="100000"/>
              </a:lnSpc>
              <a:spcBef>
                <a:spcPts val="360"/>
              </a:spcBef>
              <a:spcAft>
                <a:spcPts val="0"/>
              </a:spcAft>
              <a:buSzPts val="1530"/>
              <a:buChar char="*"/>
            </a:pPr>
            <a:r>
              <a:rPr lang="en-US" sz="1800">
                <a:latin typeface="Arial"/>
                <a:ea typeface="Arial"/>
                <a:cs typeface="Arial"/>
                <a:sym typeface="Arial"/>
              </a:rPr>
              <a:t>ASCII 		example</a:t>
            </a:r>
            <a:r>
              <a:rPr lang="en-US" sz="1800">
                <a:solidFill>
                  <a:schemeClr val="dk1"/>
                </a:solidFill>
                <a:latin typeface="Arial"/>
                <a:ea typeface="Arial"/>
                <a:cs typeface="Arial"/>
                <a:sym typeface="Arial"/>
              </a:rPr>
              <a:t>.</a:t>
            </a:r>
            <a:r>
              <a:rPr lang="en-US" sz="1800">
                <a:solidFill>
                  <a:schemeClr val="accent3"/>
                </a:solidFill>
                <a:latin typeface="Arial"/>
                <a:ea typeface="Arial"/>
                <a:cs typeface="Arial"/>
                <a:sym typeface="Arial"/>
              </a:rPr>
              <a:t>sky</a:t>
            </a:r>
            <a:endParaRPr/>
          </a:p>
          <a:p>
            <a:pPr indent="-182880" lvl="1" marL="548640" rtl="1" algn="r">
              <a:lnSpc>
                <a:spcPct val="100000"/>
              </a:lnSpc>
              <a:spcBef>
                <a:spcPts val="360"/>
              </a:spcBef>
              <a:spcAft>
                <a:spcPts val="0"/>
              </a:spcAft>
              <a:buSzPts val="1530"/>
              <a:buChar char="*"/>
            </a:pPr>
            <a:r>
              <a:rPr lang="en-US" sz="1800">
                <a:latin typeface="Arial"/>
                <a:ea typeface="Arial"/>
                <a:cs typeface="Arial"/>
                <a:sym typeface="Arial"/>
              </a:rPr>
              <a:t>ASCII</a:t>
            </a:r>
            <a:r>
              <a:rPr lang="en-US">
                <a:latin typeface="Arial"/>
                <a:ea typeface="Arial"/>
                <a:cs typeface="Arial"/>
                <a:sym typeface="Arial"/>
              </a:rPr>
              <a:t>		</a:t>
            </a:r>
            <a:r>
              <a:rPr lang="en-US" sz="1800">
                <a:latin typeface="Arial"/>
                <a:ea typeface="Arial"/>
                <a:cs typeface="Arial"/>
                <a:sym typeface="Arial"/>
              </a:rPr>
              <a:t>example.</a:t>
            </a:r>
            <a:r>
              <a:rPr lang="en-US" sz="1800">
                <a:solidFill>
                  <a:schemeClr val="accent3"/>
                </a:solidFill>
                <a:latin typeface="Arial"/>
                <a:ea typeface="Arial"/>
                <a:cs typeface="Arial"/>
                <a:sym typeface="Arial"/>
              </a:rPr>
              <a:t>engineering</a:t>
            </a:r>
            <a:endParaRPr/>
          </a:p>
          <a:p>
            <a:pPr indent="-182880" lvl="1" marL="548640" rtl="1" algn="r">
              <a:lnSpc>
                <a:spcPct val="100000"/>
              </a:lnSpc>
              <a:spcBef>
                <a:spcPts val="480"/>
              </a:spcBef>
              <a:spcAft>
                <a:spcPts val="0"/>
              </a:spcAft>
              <a:buSzPts val="1530"/>
              <a:buChar char="*"/>
            </a:pPr>
            <a:r>
              <a:rPr lang="en-US" sz="1800">
                <a:solidFill>
                  <a:schemeClr val="dk1"/>
                </a:solidFill>
                <a:latin typeface="Arial"/>
                <a:ea typeface="Arial"/>
                <a:cs typeface="Arial"/>
                <a:sym typeface="Arial"/>
              </a:rPr>
              <a:t>Unicode</a:t>
            </a:r>
            <a:r>
              <a:rPr lang="en-US" sz="1800">
                <a:solidFill>
                  <a:srgbClr val="FF0000"/>
                </a:solidFill>
                <a:latin typeface="Arial"/>
                <a:ea typeface="Arial"/>
                <a:cs typeface="Arial"/>
                <a:sym typeface="Arial"/>
              </a:rPr>
              <a:t>	</a:t>
            </a:r>
            <a:r>
              <a:rPr lang="en-US" sz="2400">
                <a:solidFill>
                  <a:schemeClr val="accent3"/>
                </a:solidFill>
                <a:latin typeface="Arial"/>
                <a:ea typeface="Arial"/>
                <a:cs typeface="Arial"/>
                <a:sym typeface="Arial"/>
              </a:rPr>
              <a:t>คน.ไทย</a:t>
            </a:r>
            <a:endParaRPr/>
          </a:p>
          <a:p>
            <a:pPr indent="-182880" lvl="0" marL="274320" rtl="1" algn="r">
              <a:lnSpc>
                <a:spcPct val="100000"/>
              </a:lnSpc>
              <a:spcBef>
                <a:spcPts val="360"/>
              </a:spcBef>
              <a:spcAft>
                <a:spcPts val="0"/>
              </a:spcAft>
              <a:buClr>
                <a:schemeClr val="accent3"/>
              </a:buClr>
              <a:buSzPts val="1530"/>
              <a:buFont typeface="Merriweather Sans"/>
              <a:buChar char="*"/>
            </a:pPr>
            <a:r>
              <a:rPr lang="en-US" sz="1800">
                <a:latin typeface="Arial"/>
                <a:ea typeface="Arial"/>
                <a:cs typeface="Arial"/>
                <a:sym typeface="Arial"/>
              </a:rPr>
              <a:t>عناوين البريد الإلكتروني المدوّلة (EAI) </a:t>
            </a:r>
            <a:r>
              <a:rPr lang="en-US" sz="1800">
                <a:latin typeface="Arial"/>
                <a:ea typeface="Arial"/>
                <a:cs typeface="Arial"/>
                <a:sym typeface="Arial"/>
                <a:extLst>
                  <a:ext uri="http://customooxmlschemas.google.com/">
                    <go:slidesCustomData xmlns:go="http://customooxmlschemas.google.com/" textRoundtripDataId="24"/>
                  </a:ext>
                </a:extLst>
              </a:rPr>
              <a:t>التي</a:t>
            </a:r>
            <a:r>
              <a:rPr lang="en-US" sz="1800">
                <a:latin typeface="Arial"/>
                <a:ea typeface="Arial"/>
                <a:cs typeface="Arial"/>
                <a:sym typeface="Arial"/>
              </a:rPr>
              <a:t> قد لا تعمل في التطبيقات:</a:t>
            </a:r>
            <a:endParaRPr/>
          </a:p>
          <a:p>
            <a:pPr indent="-182880" lvl="1" marL="548640" rtl="1" algn="r">
              <a:lnSpc>
                <a:spcPct val="100000"/>
              </a:lnSpc>
              <a:spcBef>
                <a:spcPts val="360"/>
              </a:spcBef>
              <a:spcAft>
                <a:spcPts val="0"/>
              </a:spcAft>
              <a:buSzPts val="1530"/>
              <a:buChar char="*"/>
            </a:pPr>
            <a:r>
              <a:rPr lang="en-US" sz="1800">
                <a:latin typeface="Arial"/>
                <a:ea typeface="Arial"/>
                <a:cs typeface="Arial"/>
                <a:sym typeface="Arial"/>
              </a:rPr>
              <a:t>Unicode	marc@</a:t>
            </a:r>
            <a:r>
              <a:rPr lang="en-US" sz="1800">
                <a:solidFill>
                  <a:schemeClr val="accent3"/>
                </a:solidFill>
                <a:latin typeface="Arial"/>
                <a:ea typeface="Arial"/>
                <a:cs typeface="Arial"/>
                <a:sym typeface="Arial"/>
              </a:rPr>
              <a:t>société</a:t>
            </a:r>
            <a:r>
              <a:rPr lang="en-US" sz="1800">
                <a:latin typeface="Arial"/>
                <a:ea typeface="Arial"/>
                <a:cs typeface="Arial"/>
                <a:sym typeface="Arial"/>
              </a:rPr>
              <a:t>.org</a:t>
            </a:r>
            <a:endParaRPr/>
          </a:p>
          <a:p>
            <a:pPr indent="-182880" lvl="1" marL="548640" rtl="1" algn="r">
              <a:lnSpc>
                <a:spcPct val="100000"/>
              </a:lnSpc>
              <a:spcBef>
                <a:spcPts val="360"/>
              </a:spcBef>
              <a:spcAft>
                <a:spcPts val="0"/>
              </a:spcAft>
              <a:buSzPts val="1530"/>
              <a:buChar char="*"/>
            </a:pPr>
            <a:r>
              <a:rPr lang="en-US" sz="1800">
                <a:latin typeface="Arial"/>
                <a:ea typeface="Arial"/>
                <a:cs typeface="Arial"/>
                <a:sym typeface="Arial"/>
              </a:rPr>
              <a:t>Unicode	</a:t>
            </a:r>
            <a:r>
              <a:rPr lang="en-US" sz="1800">
                <a:solidFill>
                  <a:schemeClr val="accent3"/>
                </a:solidFill>
                <a:latin typeface="Arial"/>
                <a:ea typeface="Arial"/>
                <a:cs typeface="Arial"/>
                <a:sym typeface="Arial"/>
              </a:rPr>
              <a:t>测试</a:t>
            </a:r>
            <a:r>
              <a:rPr lang="en-US" sz="1800">
                <a:latin typeface="Arial"/>
                <a:ea typeface="Arial"/>
                <a:cs typeface="Arial"/>
                <a:sym typeface="Arial"/>
              </a:rPr>
              <a:t>@example.com</a:t>
            </a:r>
            <a:endParaRPr/>
          </a:p>
          <a:p>
            <a:pPr indent="-182880" lvl="1" marL="548640" rtl="1" algn="r">
              <a:lnSpc>
                <a:spcPct val="100000"/>
              </a:lnSpc>
              <a:spcBef>
                <a:spcPts val="360"/>
              </a:spcBef>
              <a:spcAft>
                <a:spcPts val="0"/>
              </a:spcAft>
              <a:buSzPts val="1530"/>
              <a:buChar char="*"/>
            </a:pPr>
            <a:r>
              <a:rPr lang="en-US" sz="1800">
                <a:latin typeface="Arial"/>
                <a:ea typeface="Arial"/>
                <a:cs typeface="Arial"/>
                <a:sym typeface="Arial"/>
              </a:rPr>
              <a:t>Unicode</a:t>
            </a:r>
            <a:r>
              <a:rPr lang="en-US" sz="1800">
                <a:latin typeface="Arial"/>
                <a:ea typeface="Arial"/>
                <a:cs typeface="Arial"/>
                <a:sym typeface="Arial"/>
              </a:rPr>
              <a:t>	</a:t>
            </a:r>
            <a:r>
              <a:rPr lang="en-US" sz="1800">
                <a:solidFill>
                  <a:schemeClr val="accent3"/>
                </a:solidFill>
                <a:latin typeface="Arial"/>
                <a:ea typeface="Arial"/>
                <a:cs typeface="Arial"/>
                <a:sym typeface="Arial"/>
              </a:rPr>
              <a:t>ईमेल@उदाहरण.भारत</a:t>
            </a:r>
            <a:endParaRPr/>
          </a:p>
          <a:p>
            <a:pPr indent="-182880" lvl="1" marL="548640" rtl="1" algn="r">
              <a:lnSpc>
                <a:spcPct val="100000"/>
              </a:lnSpc>
              <a:spcBef>
                <a:spcPts val="360"/>
              </a:spcBef>
              <a:spcAft>
                <a:spcPts val="0"/>
              </a:spcAft>
              <a:buSzPts val="1530"/>
              <a:buChar char="*"/>
            </a:pPr>
            <a:r>
              <a:rPr lang="en-US" sz="1800">
                <a:latin typeface="Arial"/>
                <a:ea typeface="Arial"/>
                <a:cs typeface="Arial"/>
                <a:sym typeface="Arial"/>
              </a:rPr>
              <a:t>Unicode	</a:t>
            </a:r>
            <a:r>
              <a:rPr lang="en-US" sz="1800">
                <a:solidFill>
                  <a:schemeClr val="accent3"/>
                </a:solidFill>
                <a:latin typeface="Arial"/>
                <a:ea typeface="Arial"/>
                <a:cs typeface="Arial"/>
                <a:sym typeface="Arial"/>
              </a:rPr>
              <a:t> ای-میل@ مثال.موقع </a:t>
            </a:r>
            <a:r>
              <a:rPr lang="en-US" sz="1800">
                <a:solidFill>
                  <a:schemeClr val="dk1"/>
                </a:solidFill>
                <a:latin typeface="Arial"/>
                <a:ea typeface="Arial"/>
                <a:cs typeface="Arial"/>
                <a:sym typeface="Arial"/>
              </a:rPr>
              <a:t> (مكتوب من اليمين إلى اليسار</a:t>
            </a:r>
            <a:r>
              <a:rPr lang="en-US" sz="1800">
                <a:solidFill>
                  <a:schemeClr val="dk1"/>
                </a:solidFill>
                <a:latin typeface="Arial"/>
                <a:ea typeface="Arial"/>
                <a:cs typeface="Arial"/>
                <a:sym typeface="Arial"/>
              </a:rPr>
              <a:t>، RTL</a:t>
            </a:r>
            <a:r>
              <a:rPr lang="en-US">
                <a:latin typeface="Arial"/>
                <a:ea typeface="Arial"/>
                <a:cs typeface="Arial"/>
                <a:sym typeface="Arial"/>
              </a:rPr>
              <a:t>)</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a:latin typeface="Arial"/>
              <a:ea typeface="Arial"/>
              <a:cs typeface="Arial"/>
              <a:sym typeface="Arial"/>
            </a:endParaRPr>
          </a:p>
          <a:p>
            <a:pPr indent="0" lvl="0" marL="0" rtl="1" algn="r">
              <a:lnSpc>
                <a:spcPct val="100000"/>
              </a:lnSpc>
              <a:spcBef>
                <a:spcPts val="400"/>
              </a:spcBef>
              <a:spcAft>
                <a:spcPts val="0"/>
              </a:spcAft>
              <a:buSzPts val="1700"/>
              <a:buNone/>
            </a:pPr>
            <a:r>
              <a:rPr b="1" lang="en-US" sz="1800">
                <a:latin typeface="Arial"/>
                <a:ea typeface="Arial"/>
                <a:cs typeface="Arial"/>
                <a:sym typeface="Arial"/>
              </a:rPr>
              <a:t>نظام الترميز المعياري الأمريكي لتبادل المعلومات ASCII</a:t>
            </a:r>
            <a:r>
              <a:rPr lang="en-US" sz="1800">
                <a:latin typeface="Arial"/>
                <a:ea typeface="Arial"/>
                <a:cs typeface="Arial"/>
                <a:sym typeface="Arial"/>
              </a:rPr>
              <a:t> يعتمد على الأحرف A-Z وa-z والأرقام 0-9 والواصلة.</a:t>
            </a:r>
            <a:endParaRPr/>
          </a:p>
          <a:p>
            <a:pPr indent="0" lvl="0" marL="0" rtl="1" algn="r">
              <a:lnSpc>
                <a:spcPct val="100000"/>
              </a:lnSpc>
              <a:spcBef>
                <a:spcPts val="400"/>
              </a:spcBef>
              <a:spcAft>
                <a:spcPts val="0"/>
              </a:spcAft>
              <a:buSzPts val="1700"/>
              <a:buNone/>
            </a:pPr>
            <a:r>
              <a:rPr b="1" lang="en-US" sz="1800">
                <a:latin typeface="Arial"/>
                <a:ea typeface="Arial"/>
                <a:cs typeface="Arial"/>
                <a:sym typeface="Arial"/>
              </a:rPr>
              <a:t>يونيكود Unicode</a:t>
            </a:r>
            <a:r>
              <a:rPr lang="en-US" sz="1800">
                <a:latin typeface="Arial"/>
                <a:ea typeface="Arial"/>
                <a:cs typeface="Arial"/>
                <a:sym typeface="Arial"/>
              </a:rPr>
              <a:t> يدعم أحرف </a:t>
            </a:r>
            <a:r>
              <a:rPr lang="en-US" sz="1800">
                <a:latin typeface="Arial"/>
                <a:ea typeface="Arial"/>
                <a:cs typeface="Arial"/>
                <a:sym typeface="Arial"/>
                <a:extLst>
                  <a:ext uri="http://customooxmlschemas.google.com/">
                    <go:slidesCustomData xmlns:go="http://customooxmlschemas.google.com/" textRoundtripDataId="25"/>
                  </a:ext>
                </a:extLst>
              </a:rPr>
              <a:t>اللغات</a:t>
            </a:r>
            <a:r>
              <a:rPr lang="en-US" sz="1800">
                <a:latin typeface="Arial"/>
                <a:ea typeface="Arial"/>
                <a:cs typeface="Arial"/>
                <a:sym typeface="Arial"/>
              </a:rPr>
              <a:t> والنصوص المستخدمة في جميع أنحاء العالم.</a:t>
            </a:r>
            <a:endParaRPr/>
          </a:p>
          <a:p>
            <a:pPr indent="-107315" lvl="3" marL="1097280" rtl="0" algn="l">
              <a:lnSpc>
                <a:spcPct val="100000"/>
              </a:lnSpc>
              <a:spcBef>
                <a:spcPts val="280"/>
              </a:spcBef>
              <a:spcAft>
                <a:spcPts val="0"/>
              </a:spcAft>
              <a:buSzPts val="1190"/>
              <a:buNone/>
            </a:pPr>
            <a:r>
              <a:t/>
            </a:r>
            <a:endParaRPr>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3"/>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rgbClr val="000000"/>
              </a:buClr>
              <a:buSzPts val="3200"/>
              <a:buFont typeface="Open Sans"/>
              <a:buNone/>
            </a:pPr>
            <a:r>
              <a:rPr lang="en-US" sz="2800">
                <a:solidFill>
                  <a:schemeClr val="dk2"/>
                </a:solidFill>
              </a:rPr>
              <a:t>التحدي: قبول مواقع الويب لعناوين البريد الإلكتروني المدوَّلة</a:t>
            </a:r>
            <a:endParaRPr/>
          </a:p>
        </p:txBody>
      </p:sp>
      <p:sp>
        <p:nvSpPr>
          <p:cNvPr id="236" name="Google Shape;236;p33"/>
          <p:cNvSpPr txBox="1"/>
          <p:nvPr/>
        </p:nvSpPr>
        <p:spPr>
          <a:xfrm>
            <a:off x="6193222" y="1781876"/>
            <a:ext cx="2578200" cy="2031285"/>
          </a:xfrm>
          <a:prstGeom prst="rect">
            <a:avLst/>
          </a:prstGeom>
          <a:noFill/>
          <a:ln>
            <a:noFill/>
          </a:ln>
        </p:spPr>
        <p:txBody>
          <a:bodyPr anchorCtr="0" anchor="t" bIns="45700" lIns="91425" spcFirstLastPara="1" rIns="91425" wrap="square" tIns="45700">
            <a:spAutoFit/>
          </a:bodyPr>
          <a:lstStyle/>
          <a:p>
            <a:pPr indent="0" lvl="0" marL="0" marR="0" rtl="1" algn="ctr">
              <a:lnSpc>
                <a:spcPct val="100000"/>
              </a:lnSpc>
              <a:spcBef>
                <a:spcPts val="0"/>
              </a:spcBef>
              <a:spcAft>
                <a:spcPts val="0"/>
              </a:spcAft>
              <a:buClr>
                <a:srgbClr val="000000"/>
              </a:buClr>
              <a:buSzPts val="1800"/>
              <a:buFont typeface="Arial"/>
              <a:buNone/>
            </a:pPr>
            <a:r>
              <a:rPr b="0" i="0" lang="en-US" sz="1800" u="none" cap="none" strike="noStrike">
                <a:solidFill>
                  <a:srgbClr val="595959"/>
                </a:solidFill>
                <a:latin typeface="Arial"/>
                <a:ea typeface="Arial"/>
                <a:cs typeface="Arial"/>
                <a:sym typeface="Arial"/>
              </a:rPr>
              <a:t>معدلات قبول عناوين البريد الإلكتروني (باللغة المحلية) (%) في حقول النماذج </a:t>
            </a:r>
            <a:br>
              <a:rPr b="0" i="0" lang="en-US" sz="1800" u="none" cap="none" strike="noStrike">
                <a:solidFill>
                  <a:srgbClr val="595959"/>
                </a:solidFill>
                <a:latin typeface="Arial"/>
                <a:ea typeface="Arial"/>
                <a:cs typeface="Arial"/>
                <a:sym typeface="Arial"/>
              </a:rPr>
            </a:br>
            <a:r>
              <a:rPr b="0" i="0" lang="en-US" sz="1800" u="none" cap="none" strike="noStrike">
                <a:solidFill>
                  <a:srgbClr val="595959"/>
                </a:solidFill>
                <a:latin typeface="Arial"/>
                <a:ea typeface="Arial"/>
                <a:cs typeface="Arial"/>
                <a:sym typeface="Arial"/>
              </a:rPr>
              <a:t>على 1000 موقع ويب محلي</a:t>
            </a:r>
            <a:endParaRPr/>
          </a:p>
          <a:p>
            <a:pPr indent="0" lvl="0" marL="0" marR="0" rtl="1" algn="ctr">
              <a:lnSpc>
                <a:spcPct val="100000"/>
              </a:lnSpc>
              <a:spcBef>
                <a:spcPts val="0"/>
              </a:spcBef>
              <a:spcAft>
                <a:spcPts val="0"/>
              </a:spcAft>
              <a:buClr>
                <a:srgbClr val="000000"/>
              </a:buClr>
              <a:buSzPts val="1800"/>
              <a:buFont typeface="Arial"/>
              <a:buNone/>
            </a:pPr>
            <a:r>
              <a:rPr b="0" i="0" lang="en-US" sz="1800" u="none" cap="none" strike="noStrike">
                <a:solidFill>
                  <a:srgbClr val="595959"/>
                </a:solidFill>
                <a:latin typeface="Arial"/>
                <a:ea typeface="Arial"/>
                <a:cs typeface="Arial"/>
                <a:sym typeface="Arial"/>
              </a:rPr>
              <a:t> (ستُنشر بيانات من الدراسة عام 2025 على الموقع (UASG.tech</a:t>
            </a:r>
            <a:endParaRPr b="0" i="0" sz="1800" u="none" cap="none" strike="noStrike">
              <a:solidFill>
                <a:srgbClr val="595959"/>
              </a:solidFill>
              <a:latin typeface="Arial"/>
              <a:ea typeface="Arial"/>
              <a:cs typeface="Arial"/>
              <a:sym typeface="Arial"/>
            </a:endParaRPr>
          </a:p>
        </p:txBody>
      </p:sp>
      <p:pic>
        <p:nvPicPr>
          <p:cNvPr id="237" name="Google Shape;237;p33"/>
          <p:cNvPicPr preferRelativeResize="0"/>
          <p:nvPr/>
        </p:nvPicPr>
        <p:blipFill rotWithShape="1">
          <a:blip r:embed="rId3">
            <a:alphaModFix/>
          </a:blip>
          <a:srcRect b="0" l="0" r="0" t="6697"/>
          <a:stretch/>
        </p:blipFill>
        <p:spPr>
          <a:xfrm>
            <a:off x="277343" y="1418167"/>
            <a:ext cx="5621404" cy="508373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7"/>
          <p:cNvSpPr txBox="1"/>
          <p:nvPr>
            <p:ph type="title"/>
          </p:nvPr>
        </p:nvSpPr>
        <p:spPr>
          <a:xfrm>
            <a:off x="1569308" y="275167"/>
            <a:ext cx="7202114" cy="11430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chemeClr val="dk2"/>
              </a:buClr>
              <a:buSzPts val="3200"/>
              <a:buFont typeface="Open Sans"/>
              <a:buNone/>
            </a:pPr>
            <a:r>
              <a:rPr lang="en-US" sz="2800">
                <a:latin typeface="Arial"/>
                <a:ea typeface="Arial"/>
                <a:cs typeface="Arial"/>
                <a:sym typeface="Arial"/>
              </a:rPr>
              <a:t>التحدي: دعم عناوين البريد الإلكتروني </a:t>
            </a:r>
            <a:r>
              <a:rPr lang="en-US" sz="2800">
                <a:solidFill>
                  <a:schemeClr val="dk2"/>
                </a:solidFill>
                <a:latin typeface="Arial"/>
                <a:ea typeface="Arial"/>
                <a:cs typeface="Arial"/>
                <a:sym typeface="Arial"/>
              </a:rPr>
              <a:t>المدوَّلة </a:t>
            </a:r>
            <a:r>
              <a:rPr lang="en-US" sz="2800">
                <a:latin typeface="Arial"/>
                <a:ea typeface="Arial"/>
                <a:cs typeface="Arial"/>
                <a:sym typeface="Arial"/>
              </a:rPr>
              <a:t> عبر خوادم البريد الإلكتروني</a:t>
            </a:r>
            <a:endParaRPr/>
          </a:p>
        </p:txBody>
      </p:sp>
      <p:sp>
        <p:nvSpPr>
          <p:cNvPr id="243" name="Google Shape;243;p37"/>
          <p:cNvSpPr txBox="1"/>
          <p:nvPr/>
        </p:nvSpPr>
        <p:spPr>
          <a:xfrm>
            <a:off x="1964410" y="6164379"/>
            <a:ext cx="5884628" cy="307777"/>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400"/>
              <a:buFont typeface="Arial"/>
              <a:buNone/>
            </a:pPr>
            <a:r>
              <a:rPr b="0" i="1" lang="en-US" sz="1400" u="none" cap="none" strike="noStrike">
                <a:solidFill>
                  <a:schemeClr val="dk1"/>
                </a:solidFill>
                <a:latin typeface="Arial"/>
                <a:ea typeface="Arial"/>
                <a:cs typeface="Arial"/>
                <a:sym typeface="Arial"/>
              </a:rPr>
              <a:t>المصدر: </a:t>
            </a:r>
            <a:r>
              <a:rPr b="0" i="1" lang="en-US" sz="1400" u="sng" cap="none" strike="noStrike">
                <a:solidFill>
                  <a:schemeClr val="dk1"/>
                </a:solidFill>
                <a:latin typeface="Arial"/>
                <a:ea typeface="Arial"/>
                <a:cs typeface="Arial"/>
                <a:sym typeface="Arial"/>
                <a:hlinkClick r:id="rId3">
                  <a:extLst>
                    <a:ext uri="{A12FA001-AC4F-418D-AE19-62706E023703}">
                      <ahyp:hlinkClr val="tx"/>
                    </a:ext>
                  </a:extLst>
                </a:hlinkClick>
              </a:rPr>
              <a:t>https://ithi.research.icann.org/graph-eai.html</a:t>
            </a:r>
            <a:endParaRPr/>
          </a:p>
        </p:txBody>
      </p:sp>
      <p:pic>
        <p:nvPicPr>
          <p:cNvPr id="244" name="Google Shape;244;p37"/>
          <p:cNvPicPr preferRelativeResize="0"/>
          <p:nvPr/>
        </p:nvPicPr>
        <p:blipFill rotWithShape="1">
          <a:blip r:embed="rId4">
            <a:alphaModFix/>
          </a:blip>
          <a:srcRect b="0" l="0" r="0" t="0"/>
          <a:stretch/>
        </p:blipFill>
        <p:spPr>
          <a:xfrm>
            <a:off x="228599" y="1663700"/>
            <a:ext cx="8880537" cy="3609340"/>
          </a:xfrm>
          <a:prstGeom prst="rect">
            <a:avLst/>
          </a:prstGeom>
          <a:noFill/>
          <a:ln>
            <a:noFill/>
          </a:ln>
        </p:spPr>
      </p:pic>
      <p:sp>
        <p:nvSpPr>
          <p:cNvPr id="245" name="Google Shape;245;p37"/>
          <p:cNvSpPr txBox="1"/>
          <p:nvPr>
            <p:ph idx="1" type="body"/>
          </p:nvPr>
        </p:nvSpPr>
        <p:spPr>
          <a:xfrm>
            <a:off x="320675" y="5404278"/>
            <a:ext cx="8450700" cy="645801"/>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36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من بين 33.7 مليون خادم بريد إلكتروني خضعت للاختبار في يناير/كانون الثاني لعام 2025، أظهرت نسبة 25.86% فقط دعمًا لعناوين البريد الإلكتروني المدوَّلة.</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20"/>
          <p:cNvSpPr txBox="1"/>
          <p:nvPr>
            <p:ph type="title"/>
          </p:nvPr>
        </p:nvSpPr>
        <p:spPr>
          <a:xfrm>
            <a:off x="-102869" y="275167"/>
            <a:ext cx="8874292" cy="11430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chemeClr val="dk2"/>
              </a:buClr>
              <a:buSzPts val="3200"/>
              <a:buFont typeface="Open Sans"/>
              <a:buNone/>
            </a:pPr>
            <a:r>
              <a:rPr lang="en-US" sz="2800">
                <a:latin typeface="Arial"/>
                <a:ea typeface="Arial"/>
                <a:cs typeface="Arial"/>
                <a:sym typeface="Arial"/>
              </a:rPr>
              <a:t>هل يدعم خادم البريد الإلكتروني لديك تدويل عناوين البريد الإلكتروني EAI؟</a:t>
            </a:r>
            <a:endParaRPr/>
          </a:p>
        </p:txBody>
      </p:sp>
      <p:pic>
        <p:nvPicPr>
          <p:cNvPr descr="Graphical user interface, text, website&#10;&#10;Description automatically generated" id="251" name="Google Shape;251;p20"/>
          <p:cNvPicPr preferRelativeResize="0"/>
          <p:nvPr/>
        </p:nvPicPr>
        <p:blipFill rotWithShape="1">
          <a:blip r:embed="rId3">
            <a:alphaModFix/>
          </a:blip>
          <a:srcRect b="7724" l="3866" r="5906" t="18548"/>
          <a:stretch/>
        </p:blipFill>
        <p:spPr>
          <a:xfrm>
            <a:off x="320041" y="1789639"/>
            <a:ext cx="8451381" cy="4640961"/>
          </a:xfrm>
          <a:prstGeom prst="rect">
            <a:avLst/>
          </a:prstGeom>
          <a:noFill/>
          <a:ln>
            <a:noFill/>
          </a:ln>
        </p:spPr>
      </p:pic>
      <p:sp>
        <p:nvSpPr>
          <p:cNvPr id="252" name="Google Shape;252;p20"/>
          <p:cNvSpPr/>
          <p:nvPr/>
        </p:nvSpPr>
        <p:spPr>
          <a:xfrm>
            <a:off x="748145" y="1233501"/>
            <a:ext cx="7056932" cy="369332"/>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أدخل بريدك الإلكتروني وتحقق الآن على: </a:t>
            </a:r>
            <a:r>
              <a:rPr b="0" i="0" lang="en-US" sz="1800" u="sng" cap="none" strike="noStrike">
                <a:solidFill>
                  <a:schemeClr val="dk1"/>
                </a:solidFill>
                <a:latin typeface="Arial"/>
                <a:ea typeface="Arial"/>
                <a:cs typeface="Arial"/>
                <a:sym typeface="Arial"/>
                <a:hlinkClick r:id="rId4">
                  <a:extLst>
                    <a:ext uri="{A12FA001-AC4F-418D-AE19-62706E023703}">
                      <ahyp:hlinkClr val="tx"/>
                    </a:ext>
                  </a:extLst>
                </a:hlinkClick>
              </a:rPr>
              <a:t>/https://uasg.tech/eai-check</a:t>
            </a:r>
            <a:endParaRPr b="0" i="0" sz="1800" u="sng" cap="none" strike="noStrike">
              <a:solidFill>
                <a:schemeClr val="dk1"/>
              </a:solidFill>
              <a:latin typeface="Arial"/>
              <a:ea typeface="Arial"/>
              <a:cs typeface="Arial"/>
              <a:sym typeface="Arial"/>
              <a:hlinkClick r:id="rId5">
                <a:extLst>
                  <a:ext uri="{A12FA001-AC4F-418D-AE19-62706E023703}">
                    <ahyp:hlinkClr val="tx"/>
                  </a:ext>
                </a:extLst>
              </a:hlinkClick>
            </a:endParaRPr>
          </a:p>
        </p:txBody>
      </p:sp>
      <p:cxnSp>
        <p:nvCxnSpPr>
          <p:cNvPr id="253" name="Google Shape;253;p20"/>
          <p:cNvCxnSpPr/>
          <p:nvPr/>
        </p:nvCxnSpPr>
        <p:spPr>
          <a:xfrm>
            <a:off x="27686" y="6013343"/>
            <a:ext cx="584709" cy="0"/>
          </a:xfrm>
          <a:prstGeom prst="straightConnector1">
            <a:avLst/>
          </a:prstGeom>
          <a:noFill/>
          <a:ln cap="flat" cmpd="sng" w="57150">
            <a:solidFill>
              <a:schemeClr val="accent1"/>
            </a:solidFill>
            <a:prstDash val="solid"/>
            <a:round/>
            <a:headEnd len="sm" w="sm" type="none"/>
            <a:tailEnd len="med" w="med" type="triangle"/>
          </a:ln>
          <a:effectLst>
            <a:outerShdw blurRad="40000" rotWithShape="0" dir="5400000" dist="20000">
              <a:srgbClr val="000000">
                <a:alpha val="36862"/>
              </a:srgbClr>
            </a:outerShdw>
          </a:effectLst>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58"/>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dk2"/>
              </a:buClr>
              <a:buSzPts val="3200"/>
              <a:buFont typeface="Open Sans"/>
              <a:buNone/>
            </a:pPr>
            <a:r>
              <a:rPr lang="en-US" sz="2800">
                <a:latin typeface="Arial"/>
                <a:ea typeface="Arial"/>
                <a:cs typeface="Arial"/>
                <a:sym typeface="Arial"/>
              </a:rPr>
              <a:t>الإدماج الرقمي، فرصة</a:t>
            </a:r>
            <a:endParaRPr/>
          </a:p>
        </p:txBody>
      </p:sp>
      <p:sp>
        <p:nvSpPr>
          <p:cNvPr id="259" name="Google Shape;259;p58"/>
          <p:cNvSpPr txBox="1"/>
          <p:nvPr/>
        </p:nvSpPr>
        <p:spPr>
          <a:xfrm>
            <a:off x="5499922" y="3107934"/>
            <a:ext cx="3271500" cy="2585283"/>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ما تزال نسبة 32% من سكان العالم –أي حوالي 2.6 مليار شخص– غير متصلين بالإنترنت؛ ويرتكزون في المقام الأول في آسيا وأفريقيا (شاهد نسبة الزيادة).</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1" algn="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يتواصل العديد من المتصلين بالإنترنت بالفعل ومعظم من سيتصلون بالإنترنت بلغاتهم الأصلية.</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0" name="Google Shape;260;p58"/>
          <p:cNvSpPr txBox="1"/>
          <p:nvPr/>
        </p:nvSpPr>
        <p:spPr>
          <a:xfrm>
            <a:off x="1733590" y="6244060"/>
            <a:ext cx="7037832" cy="307777"/>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400"/>
              <a:buFont typeface="Arial"/>
              <a:buNone/>
            </a:pPr>
            <a:r>
              <a:rPr b="0" i="1" lang="en-US" sz="1400" u="none" cap="none" strike="noStrike">
                <a:solidFill>
                  <a:srgbClr val="000000"/>
                </a:solidFill>
                <a:latin typeface="Arial"/>
                <a:ea typeface="Arial"/>
                <a:cs typeface="Arial"/>
                <a:sym typeface="Arial"/>
              </a:rPr>
              <a:t>المصدر: </a:t>
            </a:r>
            <a:r>
              <a:rPr b="0" i="1" lang="en-US" sz="1400" u="sng" cap="none" strike="noStrike">
                <a:solidFill>
                  <a:schemeClr val="accent2"/>
                </a:solidFill>
                <a:latin typeface="Arial"/>
                <a:ea typeface="Arial"/>
                <a:cs typeface="Arial"/>
                <a:sym typeface="Arial"/>
                <a:hlinkClick r:id="rId3">
                  <a:extLst>
                    <a:ext uri="{A12FA001-AC4F-418D-AE19-62706E023703}">
                      <ahyp:hlinkClr val="tx"/>
                    </a:ext>
                  </a:extLst>
                </a:hlinkClick>
              </a:rPr>
              <a:t>/https://www.itu.int/itu-d/reports/statistics/2024/11/10/ff24-internet-use</a:t>
            </a:r>
            <a:endParaRPr b="0" i="1" sz="1400" u="none" cap="none" strike="noStrike">
              <a:solidFill>
                <a:srgbClr val="000000"/>
              </a:solidFill>
              <a:latin typeface="Arial"/>
              <a:ea typeface="Arial"/>
              <a:cs typeface="Arial"/>
              <a:sym typeface="Arial"/>
            </a:endParaRPr>
          </a:p>
        </p:txBody>
      </p:sp>
      <p:pic>
        <p:nvPicPr>
          <p:cNvPr id="261" name="Google Shape;261;p58"/>
          <p:cNvPicPr preferRelativeResize="0"/>
          <p:nvPr/>
        </p:nvPicPr>
        <p:blipFill rotWithShape="1">
          <a:blip r:embed="rId4">
            <a:alphaModFix/>
          </a:blip>
          <a:srcRect b="0" l="0" r="0" t="0"/>
          <a:stretch/>
        </p:blipFill>
        <p:spPr>
          <a:xfrm>
            <a:off x="372578" y="1069834"/>
            <a:ext cx="4814256" cy="5136549"/>
          </a:xfrm>
          <a:prstGeom prst="rect">
            <a:avLst/>
          </a:prstGeom>
          <a:noFill/>
          <a:ln>
            <a:noFill/>
          </a:ln>
        </p:spPr>
      </p:pic>
      <p:sp>
        <p:nvSpPr>
          <p:cNvPr id="262" name="Google Shape;262;p58"/>
          <p:cNvSpPr/>
          <p:nvPr/>
        </p:nvSpPr>
        <p:spPr>
          <a:xfrm>
            <a:off x="5867722" y="1069826"/>
            <a:ext cx="2903700" cy="1935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r>
              <a:t/>
            </a:r>
            <a:endParaRPr b="1" i="0" sz="1050" u="none" cap="none" strike="noStrike">
              <a:solidFill>
                <a:srgbClr val="0070C0"/>
              </a:solidFill>
              <a:latin typeface="Arial"/>
              <a:ea typeface="Arial"/>
              <a:cs typeface="Arial"/>
              <a:sym typeface="Arial"/>
            </a:endParaRPr>
          </a:p>
          <a:p>
            <a:pPr indent="0" lvl="0" marL="0" marR="0" rtl="1" algn="r">
              <a:lnSpc>
                <a:spcPct val="100000"/>
              </a:lnSpc>
              <a:spcBef>
                <a:spcPts val="0"/>
              </a:spcBef>
              <a:spcAft>
                <a:spcPts val="0"/>
              </a:spcAft>
              <a:buClr>
                <a:srgbClr val="000000"/>
              </a:buClr>
              <a:buSzPts val="4000"/>
              <a:buFont typeface="Arial"/>
              <a:buNone/>
            </a:pPr>
            <a:r>
              <a:rPr b="1" i="0" lang="en-US" sz="4000" u="none" cap="none" strike="noStrike">
                <a:solidFill>
                  <a:srgbClr val="0070C0"/>
                </a:solidFill>
                <a:latin typeface="Arial"/>
                <a:ea typeface="Arial"/>
                <a:cs typeface="Arial"/>
                <a:sym typeface="Arial"/>
              </a:rPr>
              <a:t>5.5 مليار</a:t>
            </a:r>
            <a:endParaRPr/>
          </a:p>
          <a:p>
            <a:pPr indent="0" lvl="0" marL="0" marR="0" rtl="1" algn="r">
              <a:lnSpc>
                <a:spcPct val="100000"/>
              </a:lnSpc>
              <a:spcBef>
                <a:spcPts val="0"/>
              </a:spcBef>
              <a:spcAft>
                <a:spcPts val="0"/>
              </a:spcAft>
              <a:buClr>
                <a:srgbClr val="000000"/>
              </a:buClr>
              <a:buSzPts val="1600"/>
              <a:buFont typeface="Arial"/>
              <a:buNone/>
            </a:pPr>
            <a:r>
              <a:rPr b="1" i="0" lang="en-US" sz="1600" u="none" cap="none" strike="noStrike">
                <a:solidFill>
                  <a:schemeClr val="accent2"/>
                </a:solidFill>
                <a:latin typeface="Arial"/>
                <a:ea typeface="Arial"/>
                <a:cs typeface="Arial"/>
                <a:sym typeface="Arial"/>
              </a:rPr>
              <a:t> مستخدمي الإنترنت في جميع أنحاء العالم</a:t>
            </a:r>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a:p>
            <a:pPr indent="0" lvl="0" marL="0" marR="0" rtl="1" algn="r">
              <a:lnSpc>
                <a:spcPct val="100000"/>
              </a:lnSpc>
              <a:spcBef>
                <a:spcPts val="0"/>
              </a:spcBef>
              <a:spcAft>
                <a:spcPts val="0"/>
              </a:spcAft>
              <a:buClr>
                <a:srgbClr val="000000"/>
              </a:buClr>
              <a:buSzPts val="4000"/>
              <a:buFont typeface="Arial"/>
              <a:buNone/>
            </a:pPr>
            <a:r>
              <a:rPr b="1" i="0" lang="en-US" sz="4000" u="none" cap="none" strike="noStrike">
                <a:solidFill>
                  <a:srgbClr val="FF9300"/>
                </a:solidFill>
                <a:latin typeface="Arial"/>
                <a:ea typeface="Arial"/>
                <a:cs typeface="Arial"/>
                <a:sym typeface="Arial"/>
              </a:rPr>
              <a:t>68%</a:t>
            </a:r>
            <a:endParaRPr/>
          </a:p>
          <a:p>
            <a:pPr indent="0" lvl="0" marL="0" marR="0" rtl="1" algn="r">
              <a:lnSpc>
                <a:spcPct val="100000"/>
              </a:lnSpc>
              <a:spcBef>
                <a:spcPts val="0"/>
              </a:spcBef>
              <a:spcAft>
                <a:spcPts val="0"/>
              </a:spcAft>
              <a:buClr>
                <a:srgbClr val="000000"/>
              </a:buClr>
              <a:buSzPts val="1600"/>
              <a:buFont typeface="Arial"/>
              <a:buNone/>
            </a:pPr>
            <a:r>
              <a:rPr b="1" i="0" lang="en-US" sz="1600" u="none" cap="none" strike="noStrike">
                <a:solidFill>
                  <a:schemeClr val="accent2"/>
                </a:solidFill>
                <a:latin typeface="Arial"/>
                <a:ea typeface="Arial"/>
                <a:cs typeface="Arial"/>
                <a:sym typeface="Arial"/>
              </a:rPr>
              <a:t>مستخدمو الإنترنت</a:t>
            </a:r>
            <a:endParaRPr/>
          </a:p>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15"/>
          <p:cNvSpPr txBox="1"/>
          <p:nvPr>
            <p:ph type="title"/>
          </p:nvPr>
        </p:nvSpPr>
        <p:spPr>
          <a:xfrm>
            <a:off x="320041" y="275167"/>
            <a:ext cx="8503284" cy="11430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rgbClr val="000000"/>
              </a:buClr>
              <a:buSzPts val="3200"/>
              <a:buFont typeface="Open Sans"/>
              <a:buNone/>
            </a:pPr>
            <a:r>
              <a:rPr lang="en-US" sz="2800">
                <a:latin typeface="Arial"/>
                <a:ea typeface="Arial"/>
                <a:cs typeface="Arial"/>
                <a:sym typeface="Arial"/>
              </a:rPr>
              <a:t>ما هو القبول الشامل (UA)؟</a:t>
            </a:r>
            <a:endParaRPr/>
          </a:p>
        </p:txBody>
      </p:sp>
      <p:sp>
        <p:nvSpPr>
          <p:cNvPr id="268" name="Google Shape;268;p15"/>
          <p:cNvSpPr txBox="1"/>
          <p:nvPr>
            <p:ph idx="1" type="body"/>
          </p:nvPr>
        </p:nvSpPr>
        <p:spPr>
          <a:xfrm>
            <a:off x="320675" y="1318686"/>
            <a:ext cx="8450746" cy="4973626"/>
          </a:xfrm>
          <a:prstGeom prst="rect">
            <a:avLst/>
          </a:prstGeom>
          <a:noFill/>
          <a:ln>
            <a:noFill/>
          </a:ln>
        </p:spPr>
        <p:txBody>
          <a:bodyPr anchorCtr="0" anchor="t" bIns="45700" lIns="91425" spcFirstLastPara="1" rIns="91425" wrap="square" tIns="45700">
            <a:noAutofit/>
          </a:bodyPr>
          <a:lstStyle/>
          <a:p>
            <a:pPr indent="-182880" lvl="0" marL="274320" rtl="1" algn="r">
              <a:lnSpc>
                <a:spcPct val="100000"/>
              </a:lnSpc>
              <a:spcBef>
                <a:spcPts val="0"/>
              </a:spcBef>
              <a:spcAft>
                <a:spcPts val="0"/>
              </a:spcAft>
              <a:buClr>
                <a:schemeClr val="accent3"/>
              </a:buClr>
              <a:buSzPts val="1530"/>
              <a:buFont typeface="Merriweather Sans"/>
              <a:buChar char="*"/>
            </a:pPr>
            <a:r>
              <a:rPr lang="en-US" sz="1800">
                <a:latin typeface="Arial"/>
                <a:ea typeface="Arial"/>
                <a:cs typeface="Arial"/>
                <a:sym typeface="Arial"/>
              </a:rPr>
              <a:t>على الرغم من تطور نظام اسم النطاق DNS، إلا أن عمليات التحقق التي تستخدمها العديد من تطبيقات البرامج للتحقق من صحة أسماء النطاقات وعناوين البريد الإلكتروني لا تزال قديمة.</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latin typeface="Arial"/>
              <a:ea typeface="Arial"/>
              <a:cs typeface="Arial"/>
              <a:sym typeface="Arial"/>
            </a:endParaRPr>
          </a:p>
          <a:p>
            <a:pPr indent="-182880" lvl="0" marL="274320" rtl="1" algn="r">
              <a:lnSpc>
                <a:spcPct val="100000"/>
              </a:lnSpc>
              <a:spcBef>
                <a:spcPts val="360"/>
              </a:spcBef>
              <a:spcAft>
                <a:spcPts val="0"/>
              </a:spcAft>
              <a:buClr>
                <a:schemeClr val="accent3"/>
              </a:buClr>
              <a:buSzPts val="1530"/>
              <a:buFont typeface="Merriweather Sans"/>
              <a:buChar char="*"/>
            </a:pPr>
            <a:r>
              <a:rPr lang="en-US" sz="1800">
                <a:latin typeface="Arial"/>
                <a:ea typeface="Arial"/>
                <a:cs typeface="Arial"/>
                <a:sym typeface="Arial"/>
              </a:rPr>
              <a:t>بالإضافة إلى ذلك، ليست كل بوابات الإنترنت مبرمجة لفتح حساب مستخدم بعنوان بريد إلكتروني ذي صلة، </a:t>
            </a:r>
            <a:br>
              <a:rPr lang="en-US" sz="1800">
                <a:latin typeface="Arial"/>
                <a:ea typeface="Arial"/>
                <a:cs typeface="Arial"/>
                <a:sym typeface="Arial"/>
              </a:rPr>
            </a:br>
            <a:r>
              <a:rPr lang="en-US" sz="1800">
                <a:latin typeface="Arial"/>
                <a:ea typeface="Arial"/>
                <a:cs typeface="Arial"/>
                <a:sym typeface="Arial"/>
              </a:rPr>
              <a:t>مما يترك العديد من الأشخاص غير قادرين على التنقل عبر الإنترنت باستخدام لغتهم وهويتهم على الإنترنت التي يختارونها.</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latin typeface="Arial"/>
              <a:ea typeface="Arial"/>
              <a:cs typeface="Arial"/>
              <a:sym typeface="Arial"/>
            </a:endParaRPr>
          </a:p>
          <a:p>
            <a:pPr indent="-182880" lvl="0" marL="274320" rtl="1" algn="r">
              <a:lnSpc>
                <a:spcPct val="100000"/>
              </a:lnSpc>
              <a:spcBef>
                <a:spcPts val="360"/>
              </a:spcBef>
              <a:spcAft>
                <a:spcPts val="0"/>
              </a:spcAft>
              <a:buClr>
                <a:schemeClr val="accent3"/>
              </a:buClr>
              <a:buSzPts val="1530"/>
              <a:buFont typeface="Merriweather Sans"/>
              <a:buChar char="*"/>
            </a:pPr>
            <a:r>
              <a:rPr lang="en-US" sz="1800">
                <a:latin typeface="Arial"/>
                <a:ea typeface="Arial"/>
                <a:cs typeface="Arial"/>
                <a:sym typeface="Arial"/>
              </a:rPr>
              <a:t>القبول الشامل UA الذي يعتبر أفضل ممارسات الامتثال التقني يحل هذه المشكلات من خلال ضمان إمكانية استخدام كافة أسماء النطاقات وعناوين البريد الإلكتروني الصالحة، بغض النظر عن النص أو اللغة أو طول الأحرف، على قدم المساواة بواسطة كافة التطبيقات والأجهزة والأنظمة التي تدعم الإنترنت.</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latin typeface="Arial"/>
              <a:ea typeface="Arial"/>
              <a:cs typeface="Arial"/>
              <a:sym typeface="Arial"/>
            </a:endParaRPr>
          </a:p>
          <a:p>
            <a:pPr indent="-182880" lvl="0" marL="274320" rtl="1" algn="r">
              <a:lnSpc>
                <a:spcPct val="100000"/>
              </a:lnSpc>
              <a:spcBef>
                <a:spcPts val="360"/>
              </a:spcBef>
              <a:spcAft>
                <a:spcPts val="0"/>
              </a:spcAft>
              <a:buClr>
                <a:schemeClr val="accent3"/>
              </a:buClr>
              <a:buSzPts val="1530"/>
              <a:buFont typeface="Merriweather Sans"/>
              <a:buChar char="*"/>
            </a:pPr>
            <a:r>
              <a:rPr lang="en-US" sz="1800">
                <a:latin typeface="Arial"/>
                <a:ea typeface="Arial"/>
                <a:cs typeface="Arial"/>
                <a:sym typeface="Arial"/>
              </a:rPr>
              <a:t>تحقيق القبول الشامل UA يضمن لكل شخص القدرة على التصفح والتواصل عبر الإنترنت باستخدام اسم النطاق وعنوان البريد الإلكتروني اللذين يختارهما ويتماشيا على أحسن وجه مع اهتماماته وأعماله وثقافته ولغته ونصه.</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a:latin typeface="Arial"/>
              <a:ea typeface="Arial"/>
              <a:cs typeface="Arial"/>
              <a:sym typeface="Arial"/>
            </a:endParaRPr>
          </a:p>
          <a:p>
            <a:pPr indent="-85725" lvl="0" marL="274320" rtl="0" algn="l">
              <a:lnSpc>
                <a:spcPct val="100000"/>
              </a:lnSpc>
              <a:spcBef>
                <a:spcPts val="360"/>
              </a:spcBef>
              <a:spcAft>
                <a:spcPts val="0"/>
              </a:spcAft>
              <a:buClr>
                <a:schemeClr val="accent3"/>
              </a:buClr>
              <a:buSzPts val="1530"/>
              <a:buFont typeface="Merriweather Sans"/>
              <a:buNone/>
            </a:pPr>
            <a:r>
              <a:t/>
            </a:r>
            <a:endParaRPr>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rgbClr val="000000"/>
              </a:buClr>
              <a:buSzPts val="3200"/>
              <a:buFont typeface="Open Sans"/>
              <a:buNone/>
            </a:pPr>
            <a:r>
              <a:rPr lang="en-US" sz="2800"/>
              <a:t>الإدماج الرقمي، التزام طويل الأمد</a:t>
            </a:r>
            <a:endParaRPr/>
          </a:p>
        </p:txBody>
      </p:sp>
      <p:sp>
        <p:nvSpPr>
          <p:cNvPr id="105" name="Google Shape;105;p2"/>
          <p:cNvSpPr txBox="1"/>
          <p:nvPr>
            <p:ph idx="1" type="body"/>
          </p:nvPr>
        </p:nvSpPr>
        <p:spPr>
          <a:xfrm>
            <a:off x="0" y="1318686"/>
            <a:ext cx="8771421" cy="4620517"/>
          </a:xfrm>
          <a:prstGeom prst="rect">
            <a:avLst/>
          </a:prstGeom>
          <a:noFill/>
          <a:ln>
            <a:noFill/>
          </a:ln>
        </p:spPr>
        <p:txBody>
          <a:bodyPr anchorCtr="0" anchor="t" bIns="45700" lIns="91425" spcFirstLastPara="1" rIns="91425" wrap="square" tIns="45700">
            <a:noAutofit/>
          </a:bodyPr>
          <a:lstStyle/>
          <a:p>
            <a:pPr indent="0" lvl="0" marL="91440" rtl="1" algn="r">
              <a:lnSpc>
                <a:spcPct val="100000"/>
              </a:lnSpc>
              <a:spcBef>
                <a:spcPts val="0"/>
              </a:spcBef>
              <a:spcAft>
                <a:spcPts val="0"/>
              </a:spcAft>
              <a:buClr>
                <a:schemeClr val="accent3"/>
              </a:buClr>
              <a:buSzPts val="1530"/>
              <a:buNone/>
            </a:pPr>
            <a:r>
              <a:rPr lang="en-US" sz="1800"/>
              <a:t>بناء مجتمع المعلومات: تحدٍ عالمي في الألفية الجديدة</a:t>
            </a:r>
            <a:endParaRPr/>
          </a:p>
          <a:p>
            <a:pPr indent="-85725" lvl="0" marL="274320" rtl="0" algn="l">
              <a:lnSpc>
                <a:spcPct val="100000"/>
              </a:lnSpc>
              <a:spcBef>
                <a:spcPts val="0"/>
              </a:spcBef>
              <a:spcAft>
                <a:spcPts val="0"/>
              </a:spcAft>
              <a:buClr>
                <a:schemeClr val="accent3"/>
              </a:buClr>
              <a:buSzPts val="1530"/>
              <a:buFont typeface="Merriweather Sans"/>
              <a:buNone/>
            </a:pPr>
            <a:r>
              <a:t/>
            </a:r>
            <a:endParaRPr sz="1800"/>
          </a:p>
          <a:p>
            <a:pPr indent="0" lvl="0" marL="91440" rtl="1" algn="r">
              <a:lnSpc>
                <a:spcPct val="100000"/>
              </a:lnSpc>
              <a:spcBef>
                <a:spcPts val="0"/>
              </a:spcBef>
              <a:spcAft>
                <a:spcPts val="0"/>
              </a:spcAft>
              <a:buClr>
                <a:schemeClr val="accent3"/>
              </a:buClr>
              <a:buSzPts val="1530"/>
              <a:buNone/>
            </a:pPr>
            <a:r>
              <a:rPr lang="en-US" sz="1800" u="sng">
                <a:solidFill>
                  <a:schemeClr val="hlink"/>
                </a:solidFill>
                <a:hlinkClick r:id="rId3"/>
              </a:rPr>
              <a:t>إعلان المبادئ الصادر في قمة جنيف لعام 2003</a:t>
            </a:r>
            <a:endParaRPr/>
          </a:p>
          <a:p>
            <a:pPr indent="-85725" lvl="0" marL="274320" rtl="0" algn="l">
              <a:lnSpc>
                <a:spcPct val="100000"/>
              </a:lnSpc>
              <a:spcBef>
                <a:spcPts val="0"/>
              </a:spcBef>
              <a:spcAft>
                <a:spcPts val="0"/>
              </a:spcAft>
              <a:buClr>
                <a:schemeClr val="accent3"/>
              </a:buClr>
              <a:buSzPts val="1530"/>
              <a:buFont typeface="Merriweather Sans"/>
              <a:buNone/>
            </a:pPr>
            <a:r>
              <a:t/>
            </a:r>
            <a:endParaRPr sz="1800"/>
          </a:p>
          <a:p>
            <a:pPr indent="-182880" lvl="0" marL="274320" rtl="1" algn="r">
              <a:lnSpc>
                <a:spcPct val="100000"/>
              </a:lnSpc>
              <a:spcBef>
                <a:spcPts val="0"/>
              </a:spcBef>
              <a:spcAft>
                <a:spcPts val="0"/>
              </a:spcAft>
              <a:buClr>
                <a:schemeClr val="accent3"/>
              </a:buClr>
              <a:buSzPts val="1530"/>
              <a:buFont typeface="Merriweather Sans"/>
              <a:buChar char="*"/>
            </a:pPr>
            <a:r>
              <a:rPr lang="en-US" sz="1800"/>
              <a:t>نحن ممثلي شعوب العالم وقد اجتمعنا من أجل المرحلة الأولى من القمة العالمية لمجتمع المعلومات (</a:t>
            </a:r>
            <a:r>
              <a:rPr lang="en-US" sz="1800">
                <a:latin typeface="Arial"/>
                <a:ea typeface="Arial"/>
                <a:cs typeface="Arial"/>
                <a:sym typeface="Arial"/>
              </a:rPr>
              <a:t>WSIS</a:t>
            </a:r>
            <a:r>
              <a:rPr lang="en-US" sz="1800"/>
              <a:t>)، </a:t>
            </a:r>
            <a:br>
              <a:rPr lang="en-US" sz="1800"/>
            </a:br>
            <a:r>
              <a:rPr lang="en-US" sz="1800"/>
              <a:t>نعلن رغبتنا المشتركة والتزامنا المشترك</a:t>
            </a:r>
            <a:endParaRPr/>
          </a:p>
          <a:p>
            <a:pPr indent="-85725" lvl="0" marL="274320" rtl="0" algn="l">
              <a:lnSpc>
                <a:spcPct val="100000"/>
              </a:lnSpc>
              <a:spcBef>
                <a:spcPts val="0"/>
              </a:spcBef>
              <a:spcAft>
                <a:spcPts val="0"/>
              </a:spcAft>
              <a:buClr>
                <a:schemeClr val="accent3"/>
              </a:buClr>
              <a:buSzPts val="1530"/>
              <a:buFont typeface="Merriweather Sans"/>
              <a:buNone/>
            </a:pPr>
            <a:r>
              <a:t/>
            </a:r>
            <a:endParaRPr sz="1800"/>
          </a:p>
          <a:p>
            <a:pPr indent="-182879" lvl="1" marL="731520" rtl="1" algn="r">
              <a:lnSpc>
                <a:spcPct val="100000"/>
              </a:lnSpc>
              <a:spcBef>
                <a:spcPts val="0"/>
              </a:spcBef>
              <a:spcAft>
                <a:spcPts val="0"/>
              </a:spcAft>
              <a:buSzPts val="1530"/>
              <a:buChar char="*"/>
            </a:pPr>
            <a:r>
              <a:rPr lang="en-US" sz="1600"/>
              <a:t> لبناء مجتمع معلومات جامع هدفه الإنسان ويتجه نحو التنمية.</a:t>
            </a:r>
            <a:endParaRPr/>
          </a:p>
          <a:p>
            <a:pPr indent="-85725" lvl="0" marL="274320" rtl="0" algn="l">
              <a:lnSpc>
                <a:spcPct val="100000"/>
              </a:lnSpc>
              <a:spcBef>
                <a:spcPts val="0"/>
              </a:spcBef>
              <a:spcAft>
                <a:spcPts val="0"/>
              </a:spcAft>
              <a:buClr>
                <a:schemeClr val="accent3"/>
              </a:buClr>
              <a:buSzPts val="1530"/>
              <a:buFont typeface="Merriweather Sans"/>
              <a:buNone/>
            </a:pPr>
            <a:r>
              <a:t/>
            </a:r>
            <a:endParaRPr sz="1800"/>
          </a:p>
          <a:p>
            <a:pPr indent="-182879" lvl="1" marL="731520" rtl="1" algn="r">
              <a:lnSpc>
                <a:spcPct val="100000"/>
              </a:lnSpc>
              <a:spcBef>
                <a:spcPts val="0"/>
              </a:spcBef>
              <a:spcAft>
                <a:spcPts val="0"/>
              </a:spcAft>
              <a:buSzPts val="1530"/>
              <a:buChar char="*"/>
            </a:pPr>
            <a:r>
              <a:rPr lang="en-US" sz="1600"/>
              <a:t> مجتمع يستطيع كل فرد فيه استحداث المعلومات والمعارف والنفاذ إليها واستخدامها وتقاسمها.</a:t>
            </a:r>
            <a:endParaRPr/>
          </a:p>
          <a:p>
            <a:pPr indent="-85725" lvl="0" marL="274320" rtl="0" algn="l">
              <a:lnSpc>
                <a:spcPct val="100000"/>
              </a:lnSpc>
              <a:spcBef>
                <a:spcPts val="0"/>
              </a:spcBef>
              <a:spcAft>
                <a:spcPts val="0"/>
              </a:spcAft>
              <a:buClr>
                <a:schemeClr val="accent3"/>
              </a:buClr>
              <a:buSzPts val="1530"/>
              <a:buFont typeface="Merriweather Sans"/>
              <a:buNone/>
            </a:pPr>
            <a:r>
              <a:t/>
            </a:r>
            <a:endParaRPr sz="1800"/>
          </a:p>
          <a:p>
            <a:pPr indent="-182879" lvl="1" marL="731520" rtl="1" algn="r">
              <a:lnSpc>
                <a:spcPct val="100000"/>
              </a:lnSpc>
              <a:spcBef>
                <a:spcPts val="0"/>
              </a:spcBef>
              <a:spcAft>
                <a:spcPts val="0"/>
              </a:spcAft>
              <a:buSzPts val="1530"/>
              <a:buChar char="*"/>
            </a:pPr>
            <a:r>
              <a:rPr lang="en-US" sz="1600"/>
              <a:t> ويتمكن فيه الأفراد والمجتمعات والشعوب من تسخير كامل إمكاناتهم للنهوض بتنميتهم المستدامة ولتحسين نوعية حياتهم.</a:t>
            </a:r>
            <a:endParaRPr/>
          </a:p>
          <a:p>
            <a:pPr indent="-85725" lvl="0" marL="274320" rtl="0" algn="l">
              <a:lnSpc>
                <a:spcPct val="100000"/>
              </a:lnSpc>
              <a:spcBef>
                <a:spcPts val="0"/>
              </a:spcBef>
              <a:spcAft>
                <a:spcPts val="0"/>
              </a:spcAft>
              <a:buClr>
                <a:schemeClr val="accent3"/>
              </a:buClr>
              <a:buSzPts val="1530"/>
              <a:buFont typeface="Merriweather Sans"/>
              <a:buNone/>
            </a:pPr>
            <a:r>
              <a:t/>
            </a:r>
            <a:endParaRPr sz="1800"/>
          </a:p>
          <a:p>
            <a:pPr indent="0" lvl="0" marL="91440" rtl="0" algn="l">
              <a:lnSpc>
                <a:spcPct val="100000"/>
              </a:lnSpc>
              <a:spcBef>
                <a:spcPts val="1200"/>
              </a:spcBef>
              <a:spcAft>
                <a:spcPts val="0"/>
              </a:spcAft>
              <a:buSzPts val="17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39"/>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chemeClr val="dk2"/>
              </a:buClr>
              <a:buSzPts val="3200"/>
              <a:buFont typeface="Open Sans"/>
              <a:buNone/>
            </a:pPr>
            <a:r>
              <a:rPr lang="en-US">
                <a:latin typeface="Arial"/>
                <a:ea typeface="Arial"/>
                <a:cs typeface="Arial"/>
                <a:sym typeface="Arial"/>
              </a:rPr>
              <a:t>هدف القبول الشامل وأثره</a:t>
            </a:r>
            <a:endParaRPr/>
          </a:p>
        </p:txBody>
      </p:sp>
      <p:sp>
        <p:nvSpPr>
          <p:cNvPr id="274" name="Google Shape;274;p39"/>
          <p:cNvSpPr txBox="1"/>
          <p:nvPr/>
        </p:nvSpPr>
        <p:spPr>
          <a:xfrm>
            <a:off x="609600" y="1470212"/>
            <a:ext cx="7907338" cy="4571813"/>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360"/>
              </a:spcBef>
              <a:spcAft>
                <a:spcPts val="0"/>
              </a:spcAft>
              <a:buClr>
                <a:schemeClr val="dk1"/>
              </a:buClr>
              <a:buSzPts val="1800"/>
              <a:buFont typeface="Arial"/>
              <a:buNone/>
            </a:pPr>
            <a:r>
              <a:t/>
            </a:r>
            <a:endParaRPr b="1" i="0" sz="1800" u="none" cap="none" strike="noStrike">
              <a:solidFill>
                <a:schemeClr val="dk1"/>
              </a:solidFill>
              <a:latin typeface="Arial"/>
              <a:ea typeface="Arial"/>
              <a:cs typeface="Arial"/>
              <a:sym typeface="Arial"/>
            </a:endParaRPr>
          </a:p>
          <a:p>
            <a:pPr indent="0" lvl="0" marL="0" marR="0" rtl="1" algn="ctr">
              <a:lnSpc>
                <a:spcPct val="100000"/>
              </a:lnSpc>
              <a:spcBef>
                <a:spcPts val="360"/>
              </a:spcBef>
              <a:spcAft>
                <a:spcPts val="0"/>
              </a:spcAft>
              <a:buClr>
                <a:schemeClr val="dk1"/>
              </a:buClr>
              <a:buSzPts val="1800"/>
              <a:buFont typeface="Arial"/>
              <a:buNone/>
            </a:pPr>
            <a:r>
              <a:rPr b="1" i="0" lang="en-US" sz="1800" u="none" cap="none" strike="noStrike">
                <a:solidFill>
                  <a:srgbClr val="000000"/>
                </a:solidFill>
                <a:latin typeface="Arial"/>
                <a:ea typeface="Arial"/>
                <a:cs typeface="Arial"/>
                <a:sym typeface="Arial"/>
              </a:rPr>
              <a:t>الهدف</a:t>
            </a:r>
            <a:endParaRPr/>
          </a:p>
          <a:p>
            <a:pPr indent="0" lvl="0" marL="0" marR="0" rtl="1" algn="ctr">
              <a:lnSpc>
                <a:spcPct val="100000"/>
              </a:lnSpc>
              <a:spcBef>
                <a:spcPts val="360"/>
              </a:spcBef>
              <a:spcAft>
                <a:spcPts val="0"/>
              </a:spcAft>
              <a:buClr>
                <a:schemeClr val="dk1"/>
              </a:buClr>
              <a:buSzPts val="1800"/>
              <a:buFont typeface="Arial"/>
              <a:buNone/>
            </a:pPr>
            <a:r>
              <a:rPr b="0" i="0" lang="en-US" sz="1800" u="none" cap="none" strike="noStrike">
                <a:solidFill>
                  <a:srgbClr val="000000"/>
                </a:solidFill>
                <a:latin typeface="Arial"/>
                <a:ea typeface="Arial"/>
                <a:cs typeface="Arial"/>
                <a:sym typeface="Arial"/>
              </a:rPr>
              <a:t>أن تعمل جميع أسماء النطاقات وعناوين البريد الإلكتروني الصالحة في جميع التطبيقات البرمجية.</a:t>
            </a:r>
            <a:endParaRPr/>
          </a:p>
          <a:p>
            <a:pPr indent="0" lvl="0" marL="0" marR="0" rtl="0" algn="ctr">
              <a:lnSpc>
                <a:spcPct val="100000"/>
              </a:lnSpc>
              <a:spcBef>
                <a:spcPts val="36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36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1" algn="ctr">
              <a:lnSpc>
                <a:spcPct val="100000"/>
              </a:lnSpc>
              <a:spcBef>
                <a:spcPts val="360"/>
              </a:spcBef>
              <a:spcAft>
                <a:spcPts val="0"/>
              </a:spcAft>
              <a:buClr>
                <a:schemeClr val="dk1"/>
              </a:buClr>
              <a:buSzPts val="1800"/>
              <a:buFont typeface="Arial"/>
              <a:buNone/>
            </a:pPr>
            <a:r>
              <a:rPr b="1" i="0" lang="en-US" sz="1800" u="none" cap="none" strike="noStrike">
                <a:solidFill>
                  <a:srgbClr val="000000"/>
                </a:solidFill>
                <a:latin typeface="Arial"/>
                <a:ea typeface="Arial"/>
                <a:cs typeface="Arial"/>
                <a:sym typeface="Arial"/>
              </a:rPr>
              <a:t>الأثر</a:t>
            </a:r>
            <a:endParaRPr/>
          </a:p>
          <a:p>
            <a:pPr indent="0" lvl="0" marL="0" marR="0" rtl="1" algn="ctr">
              <a:lnSpc>
                <a:spcPct val="100000"/>
              </a:lnSpc>
              <a:spcBef>
                <a:spcPts val="360"/>
              </a:spcBef>
              <a:spcAft>
                <a:spcPts val="0"/>
              </a:spcAft>
              <a:buClr>
                <a:schemeClr val="dk1"/>
              </a:buClr>
              <a:buSzPts val="1800"/>
              <a:buFont typeface="Arial"/>
              <a:buNone/>
            </a:pPr>
            <a:r>
              <a:rPr b="0" i="0" lang="en-US" sz="1800" u="none" cap="none" strike="noStrike">
                <a:solidFill>
                  <a:srgbClr val="000000"/>
                </a:solidFill>
                <a:latin typeface="Arial"/>
                <a:ea typeface="Arial"/>
                <a:cs typeface="Arial"/>
                <a:sym typeface="Arial"/>
              </a:rPr>
              <a:t>تعزيز اختيار المستهلك، وتحسين المنافسة، وتوفير وصول أوسع للمستخدمين النهائيين.</a:t>
            </a:r>
            <a:endParaRPr/>
          </a:p>
          <a:p>
            <a:pPr indent="-228600" lvl="0" marL="342900" marR="0" rtl="0" algn="l">
              <a:lnSpc>
                <a:spcPct val="100000"/>
              </a:lnSpc>
              <a:spcBef>
                <a:spcPts val="36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228600" lvl="0" marL="342900" marR="0" rtl="0" algn="l">
              <a:lnSpc>
                <a:spcPct val="100000"/>
              </a:lnSpc>
              <a:spcBef>
                <a:spcPts val="36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139700" lvl="0" marL="342900" marR="0" rtl="0" algn="l">
              <a:lnSpc>
                <a:spcPct val="100000"/>
              </a:lnSpc>
              <a:spcBef>
                <a:spcPts val="64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g1f5ee761316_0_0"/>
          <p:cNvSpPr txBox="1"/>
          <p:nvPr>
            <p:ph type="title"/>
          </p:nvPr>
        </p:nvSpPr>
        <p:spPr>
          <a:xfrm>
            <a:off x="320041" y="275167"/>
            <a:ext cx="8451300" cy="11430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chemeClr val="dk2"/>
              </a:buClr>
              <a:buSzPts val="3200"/>
              <a:buFont typeface="Open Sans"/>
              <a:buNone/>
            </a:pPr>
            <a:r>
              <a:rPr lang="en-US" sz="2800">
                <a:latin typeface="Arial"/>
                <a:ea typeface="Arial"/>
                <a:cs typeface="Arial"/>
                <a:sym typeface="Arial"/>
                <a:extLst>
                  <a:ext uri="http://customooxmlschemas.google.com/">
                    <go:slidesCustomData xmlns:go="http://customooxmlschemas.google.com/" textRoundtripDataId="26"/>
                  </a:ext>
                </a:extLst>
              </a:rPr>
              <a:t>لماذا يعتبر القبول الشامل UA مهمًا؟</a:t>
            </a:r>
            <a:endParaRPr/>
          </a:p>
        </p:txBody>
      </p:sp>
      <p:sp>
        <p:nvSpPr>
          <p:cNvPr id="280" name="Google Shape;280;g1f5ee761316_0_0"/>
          <p:cNvSpPr txBox="1"/>
          <p:nvPr/>
        </p:nvSpPr>
        <p:spPr>
          <a:xfrm>
            <a:off x="320675" y="1318686"/>
            <a:ext cx="8450746" cy="5264147"/>
          </a:xfrm>
          <a:prstGeom prst="rect">
            <a:avLst/>
          </a:prstGeom>
          <a:noFill/>
          <a:ln>
            <a:noFill/>
          </a:ln>
        </p:spPr>
        <p:txBody>
          <a:bodyPr anchorCtr="0" anchor="t" bIns="45700" lIns="91425" spcFirstLastPara="1" rIns="91425" wrap="square" tIns="45700">
            <a:noAutofit/>
          </a:bodyPr>
          <a:lstStyle/>
          <a:p>
            <a:pPr indent="0" lvl="0" marL="91440" marR="0" rtl="1" algn="r">
              <a:lnSpc>
                <a:spcPct val="100000"/>
              </a:lnSpc>
              <a:spcBef>
                <a:spcPts val="0"/>
              </a:spcBef>
              <a:spcAft>
                <a:spcPts val="0"/>
              </a:spcAft>
              <a:buClr>
                <a:srgbClr val="000000"/>
              </a:buClr>
              <a:buSzPts val="1800"/>
              <a:buFont typeface="Arial"/>
              <a:buNone/>
            </a:pPr>
            <a:r>
              <a:rPr b="0" i="0" lang="en-US" sz="1800" u="none" cap="none" strike="noStrike">
                <a:solidFill>
                  <a:srgbClr val="0A1F24"/>
                </a:solidFill>
                <a:latin typeface="Arial"/>
                <a:ea typeface="Arial"/>
                <a:cs typeface="Arial"/>
                <a:sym typeface="Arial"/>
              </a:rPr>
              <a:t>يمكن أن يساعد القبول الشامل UA أيضًا في الآتي:</a:t>
            </a:r>
            <a:endParaRPr/>
          </a:p>
          <a:p>
            <a:pPr indent="0" lvl="0" marL="9144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182880" lvl="0" marL="274320" marR="0" rtl="1" algn="r">
              <a:lnSpc>
                <a:spcPct val="100000"/>
              </a:lnSpc>
              <a:spcBef>
                <a:spcPts val="0"/>
              </a:spcBef>
              <a:spcAft>
                <a:spcPts val="0"/>
              </a:spcAft>
              <a:buClr>
                <a:schemeClr val="accent3"/>
              </a:buClr>
              <a:buSzPts val="1530"/>
              <a:buFont typeface="Merriweather Sans"/>
              <a:buChar char="*"/>
            </a:pPr>
            <a:r>
              <a:rPr b="0" i="0" lang="en-US" sz="1800" u="none" cap="none" strike="noStrike">
                <a:solidFill>
                  <a:srgbClr val="000000"/>
                </a:solidFill>
                <a:latin typeface="Arial"/>
                <a:ea typeface="Arial"/>
                <a:cs typeface="Arial"/>
                <a:sym typeface="Arial"/>
              </a:rPr>
              <a:t>دعم شبكة إنترنت متنوعة ومتعددة الثقافات واللغات.</a:t>
            </a:r>
            <a:endParaRPr/>
          </a:p>
          <a:p>
            <a:pPr indent="-182880" lvl="0" marL="274320" marR="0" rtl="1" algn="r">
              <a:lnSpc>
                <a:spcPct val="100000"/>
              </a:lnSpc>
              <a:spcBef>
                <a:spcPts val="0"/>
              </a:spcBef>
              <a:spcAft>
                <a:spcPts val="0"/>
              </a:spcAft>
              <a:buClr>
                <a:schemeClr val="accent3"/>
              </a:buClr>
              <a:buSzPts val="1530"/>
              <a:buFont typeface="Merriweather Sans"/>
              <a:buChar char="*"/>
            </a:pPr>
            <a:r>
              <a:rPr b="0" i="0" lang="en-US" sz="1800" u="none" cap="none" strike="noStrike">
                <a:solidFill>
                  <a:srgbClr val="000000"/>
                </a:solidFill>
                <a:latin typeface="Arial"/>
                <a:ea typeface="Arial"/>
                <a:cs typeface="Arial"/>
                <a:sym typeface="Arial"/>
              </a:rPr>
              <a:t>إتاحة المزيد من الثقة وحرية التعبير عن الرأي.</a:t>
            </a:r>
            <a:endParaRPr/>
          </a:p>
          <a:p>
            <a:pPr indent="-182880" lvl="0" marL="274320" marR="0" rtl="1" algn="r">
              <a:lnSpc>
                <a:spcPct val="100000"/>
              </a:lnSpc>
              <a:spcBef>
                <a:spcPts val="360"/>
              </a:spcBef>
              <a:spcAft>
                <a:spcPts val="0"/>
              </a:spcAft>
              <a:buClr>
                <a:schemeClr val="accent3"/>
              </a:buClr>
              <a:buSzPts val="1530"/>
              <a:buFont typeface="Merriweather Sans"/>
              <a:buChar char="*"/>
            </a:pPr>
            <a:r>
              <a:rPr b="0" i="0" lang="en-US" sz="1800" u="none" cap="none" strike="noStrike">
                <a:solidFill>
                  <a:srgbClr val="000000"/>
                </a:solidFill>
                <a:latin typeface="Arial"/>
                <a:ea typeface="Arial"/>
                <a:cs typeface="Arial"/>
                <a:sym typeface="Arial"/>
              </a:rPr>
              <a:t>تمكين قدر أكبر من المنافسة والابتكار واختيار المستهلك.</a:t>
            </a:r>
            <a:endParaRPr/>
          </a:p>
          <a:p>
            <a:pPr indent="-182880" lvl="0" marL="274320" marR="0" rtl="1" algn="r">
              <a:lnSpc>
                <a:spcPct val="100000"/>
              </a:lnSpc>
              <a:spcBef>
                <a:spcPts val="360"/>
              </a:spcBef>
              <a:spcAft>
                <a:spcPts val="0"/>
              </a:spcAft>
              <a:buClr>
                <a:schemeClr val="accent3"/>
              </a:buClr>
              <a:buSzPts val="1530"/>
              <a:buFont typeface="Merriweather Sans"/>
              <a:buChar char="*"/>
            </a:pPr>
            <a:r>
              <a:rPr b="0" i="0" lang="en-US" sz="1800" u="none" cap="none" strike="noStrike">
                <a:solidFill>
                  <a:srgbClr val="000000"/>
                </a:solidFill>
                <a:latin typeface="Arial"/>
                <a:ea typeface="Arial"/>
                <a:cs typeface="Arial"/>
                <a:sym typeface="Arial"/>
              </a:rPr>
              <a:t>خلق فرص اجتماعية وفرص أعمال.</a:t>
            </a:r>
            <a:endParaRPr/>
          </a:p>
          <a:p>
            <a:pPr indent="-182880" lvl="0" marL="274320" marR="0" rtl="1" algn="r">
              <a:lnSpc>
                <a:spcPct val="100000"/>
              </a:lnSpc>
              <a:spcBef>
                <a:spcPts val="360"/>
              </a:spcBef>
              <a:spcAft>
                <a:spcPts val="0"/>
              </a:spcAft>
              <a:buClr>
                <a:schemeClr val="accent3"/>
              </a:buClr>
              <a:buSzPts val="1530"/>
              <a:buFont typeface="Merriweather Sans"/>
              <a:buChar char="*"/>
            </a:pPr>
            <a:r>
              <a:rPr b="0" i="0" lang="en-US" sz="1800" u="none" cap="none" strike="noStrike">
                <a:solidFill>
                  <a:srgbClr val="000000"/>
                </a:solidFill>
                <a:latin typeface="Arial"/>
                <a:ea typeface="Arial"/>
                <a:cs typeface="Arial"/>
                <a:sym typeface="Arial"/>
              </a:rPr>
              <a:t>تقديم مزايا وظيفية للمطورين ومديري الأنظمة.</a:t>
            </a:r>
            <a:endParaRPr/>
          </a:p>
          <a:p>
            <a:pPr indent="-182880" lvl="0" marL="274320" marR="0" rtl="1" algn="r">
              <a:lnSpc>
                <a:spcPct val="100000"/>
              </a:lnSpc>
              <a:spcBef>
                <a:spcPts val="360"/>
              </a:spcBef>
              <a:spcAft>
                <a:spcPts val="0"/>
              </a:spcAft>
              <a:buClr>
                <a:schemeClr val="accent3"/>
              </a:buClr>
              <a:buSzPts val="1530"/>
              <a:buFont typeface="Merriweather Sans"/>
              <a:buChar char="*"/>
            </a:pPr>
            <a:r>
              <a:rPr b="0" i="0" lang="en-US" sz="1800" u="none" cap="none" strike="noStrike">
                <a:solidFill>
                  <a:srgbClr val="000000"/>
                </a:solidFill>
                <a:latin typeface="Arial"/>
                <a:ea typeface="Arial"/>
                <a:cs typeface="Arial"/>
                <a:sym typeface="Arial"/>
              </a:rPr>
              <a:t>مساعدة الحكومات وصناع السياسات في التواصل مع مواطنيهم.</a:t>
            </a:r>
            <a:endParaRPr/>
          </a:p>
          <a:p>
            <a:pPr indent="-85725" lvl="0" marL="274320" marR="0" rtl="0" algn="l">
              <a:lnSpc>
                <a:spcPct val="100000"/>
              </a:lnSpc>
              <a:spcBef>
                <a:spcPts val="360"/>
              </a:spcBef>
              <a:spcAft>
                <a:spcPts val="0"/>
              </a:spcAft>
              <a:buClr>
                <a:schemeClr val="accent3"/>
              </a:buClr>
              <a:buSzPts val="1530"/>
              <a:buFont typeface="Merriweather Sans"/>
              <a:buNone/>
            </a:pPr>
            <a:r>
              <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22"/>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rgbClr val="000000"/>
              </a:buClr>
              <a:buSzPts val="3200"/>
              <a:buFont typeface="Open Sans"/>
              <a:buNone/>
            </a:pPr>
            <a:r>
              <a:rPr lang="en-US" sz="2800"/>
              <a:t>دعم إنترنت متعدد اللغات وشامل</a:t>
            </a:r>
            <a:endParaRPr/>
          </a:p>
        </p:txBody>
      </p:sp>
      <p:sp>
        <p:nvSpPr>
          <p:cNvPr id="286" name="Google Shape;286;p22"/>
          <p:cNvSpPr txBox="1"/>
          <p:nvPr>
            <p:ph idx="1" type="body"/>
          </p:nvPr>
        </p:nvSpPr>
        <p:spPr>
          <a:xfrm>
            <a:off x="320041" y="1224093"/>
            <a:ext cx="8450746" cy="5264147"/>
          </a:xfrm>
          <a:prstGeom prst="rect">
            <a:avLst/>
          </a:prstGeom>
          <a:noFill/>
          <a:ln>
            <a:noFill/>
          </a:ln>
        </p:spPr>
        <p:txBody>
          <a:bodyPr anchorCtr="0" anchor="t" bIns="45700" lIns="91425" spcFirstLastPara="1" rIns="91425" wrap="square" tIns="45700">
            <a:noAutofit/>
          </a:bodyPr>
          <a:lstStyle/>
          <a:p>
            <a:pPr indent="-182880" lvl="0" marL="274320" rtl="1" algn="r">
              <a:lnSpc>
                <a:spcPct val="100000"/>
              </a:lnSpc>
              <a:spcBef>
                <a:spcPts val="0"/>
              </a:spcBef>
              <a:spcAft>
                <a:spcPts val="0"/>
              </a:spcAft>
              <a:buClr>
                <a:schemeClr val="accent3"/>
              </a:buClr>
              <a:buSzPts val="1530"/>
              <a:buFont typeface="Merriweather Sans"/>
              <a:buChar char="*"/>
            </a:pPr>
            <a:r>
              <a:rPr lang="en-US" sz="1800">
                <a:latin typeface="Arial"/>
                <a:ea typeface="Arial"/>
                <a:cs typeface="Arial"/>
                <a:sym typeface="Arial"/>
              </a:rPr>
              <a:t>يتألف اليوم مجتمع مستخدمي الإنترنت من 5.5 مليارات مستخدم نشط، ومن المتوقع أن تضاف مليارات أخرى إلى هذا الرقم. ومن خلال القبول الشامل UA، سيختبرون الفوائد الكاملة للإنترنت.</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latin typeface="Arial"/>
              <a:ea typeface="Arial"/>
              <a:cs typeface="Arial"/>
              <a:sym typeface="Arial"/>
            </a:endParaRPr>
          </a:p>
          <a:p>
            <a:pPr indent="-182880" lvl="0" marL="274320" rtl="1" algn="r">
              <a:lnSpc>
                <a:spcPct val="100000"/>
              </a:lnSpc>
              <a:spcBef>
                <a:spcPts val="360"/>
              </a:spcBef>
              <a:spcAft>
                <a:spcPts val="0"/>
              </a:spcAft>
              <a:buClr>
                <a:schemeClr val="accent3"/>
              </a:buClr>
              <a:buSzPts val="1530"/>
              <a:buFont typeface="Merriweather Sans"/>
              <a:buChar char="*"/>
            </a:pPr>
            <a:r>
              <a:rPr lang="en-US" sz="1800">
                <a:latin typeface="Arial"/>
                <a:ea typeface="Arial"/>
                <a:cs typeface="Arial"/>
                <a:sym typeface="Arial"/>
              </a:rPr>
              <a:t>غالبية العالم لا يتحدث الإنجليزية كلغة أولى. وفي الواقع، أكثر من ثلث سكان العالم فقط يستخدمون الأبجدية اللاتينية باللغة الإنجليزية، في حين أن هناك مليارات الأشخاص الذين يفضلون القراءة والكتابة باللغة العربية </a:t>
            </a:r>
            <a:br>
              <a:rPr lang="en-US" sz="1800">
                <a:latin typeface="Arial"/>
                <a:ea typeface="Arial"/>
                <a:cs typeface="Arial"/>
                <a:sym typeface="Arial"/>
              </a:rPr>
            </a:br>
            <a:r>
              <a:rPr lang="en-US" sz="1800">
                <a:latin typeface="Arial"/>
                <a:ea typeface="Arial"/>
                <a:cs typeface="Arial"/>
                <a:sym typeface="Arial"/>
              </a:rPr>
              <a:t>أو الإثيوبية أو الصينية أو السيريلية أو غيرها من نظم الكتابة.</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latin typeface="Arial"/>
              <a:ea typeface="Arial"/>
              <a:cs typeface="Arial"/>
              <a:sym typeface="Arial"/>
            </a:endParaRPr>
          </a:p>
          <a:p>
            <a:pPr indent="-182880" lvl="0" marL="274320" rtl="1" algn="r">
              <a:lnSpc>
                <a:spcPct val="100000"/>
              </a:lnSpc>
              <a:spcBef>
                <a:spcPts val="360"/>
              </a:spcBef>
              <a:spcAft>
                <a:spcPts val="0"/>
              </a:spcAft>
              <a:buClr>
                <a:schemeClr val="accent3"/>
              </a:buClr>
              <a:buSzPts val="1530"/>
              <a:buFont typeface="Merriweather Sans"/>
              <a:buChar char="*"/>
            </a:pPr>
            <a:r>
              <a:rPr lang="en-US" sz="1800">
                <a:latin typeface="Arial"/>
                <a:ea typeface="Arial"/>
                <a:cs typeface="Arial"/>
                <a:sym typeface="Arial"/>
              </a:rPr>
              <a:t>من خلال الجاهزية للقبول الشامل UA، هناك فوائد اقتصادية واجتماعية مهمة لدعم مستخدمي الإنترنت </a:t>
            </a:r>
            <a:br>
              <a:rPr lang="en-US" sz="1800">
                <a:latin typeface="Arial"/>
                <a:ea typeface="Arial"/>
                <a:cs typeface="Arial"/>
                <a:sym typeface="Arial"/>
              </a:rPr>
            </a:br>
            <a:r>
              <a:rPr lang="en-US" sz="1800">
                <a:latin typeface="Arial"/>
                <a:ea typeface="Arial"/>
                <a:cs typeface="Arial"/>
                <a:sym typeface="Arial"/>
              </a:rPr>
              <a:t>متعدد اللغات:</a:t>
            </a:r>
            <a:endParaRPr/>
          </a:p>
          <a:p>
            <a:pPr indent="-182879" lvl="1" marL="731520" rtl="1" algn="r">
              <a:lnSpc>
                <a:spcPct val="100000"/>
              </a:lnSpc>
              <a:spcBef>
                <a:spcPts val="360"/>
              </a:spcBef>
              <a:spcAft>
                <a:spcPts val="0"/>
              </a:spcAft>
              <a:buSzPts val="1530"/>
              <a:buChar char="*"/>
            </a:pPr>
            <a:r>
              <a:rPr lang="en-US">
                <a:latin typeface="Arial"/>
                <a:ea typeface="Arial"/>
                <a:cs typeface="Arial"/>
                <a:sym typeface="Arial"/>
              </a:rPr>
              <a:t>زيادة قدرتهم على الوصول إلى التجارة الإلكترونية والمجتمعات المحلية والحكومات والاتصال بها.</a:t>
            </a:r>
            <a:endParaRPr/>
          </a:p>
          <a:p>
            <a:pPr indent="-182879" lvl="1" marL="731520" rtl="1" algn="r">
              <a:lnSpc>
                <a:spcPct val="100000"/>
              </a:lnSpc>
              <a:spcBef>
                <a:spcPts val="360"/>
              </a:spcBef>
              <a:spcAft>
                <a:spcPts val="0"/>
              </a:spcAft>
              <a:buSzPts val="1530"/>
              <a:buChar char="*"/>
            </a:pPr>
            <a:r>
              <a:rPr lang="en-US">
                <a:latin typeface="Arial"/>
                <a:ea typeface="Arial"/>
                <a:cs typeface="Arial"/>
                <a:sym typeface="Arial"/>
              </a:rPr>
              <a:t>التمسك بالتقاليد الثقافية ونشرها من خلال اللغة التي تعزز من تنوع الإنترنت وانفتاحه.</a:t>
            </a:r>
            <a:endParaRPr/>
          </a:p>
          <a:p>
            <a:pPr indent="-85723" lvl="1" marL="731520" rtl="0" algn="l">
              <a:lnSpc>
                <a:spcPct val="100000"/>
              </a:lnSpc>
              <a:spcBef>
                <a:spcPts val="360"/>
              </a:spcBef>
              <a:spcAft>
                <a:spcPts val="0"/>
              </a:spcAft>
              <a:buSzPts val="1530"/>
              <a:buNone/>
            </a:pPr>
            <a:r>
              <a:t/>
            </a:r>
            <a:endParaRPr sz="1600">
              <a:latin typeface="Arial"/>
              <a:ea typeface="Arial"/>
              <a:cs typeface="Arial"/>
              <a:sym typeface="Arial"/>
            </a:endParaRPr>
          </a:p>
          <a:p>
            <a:pPr indent="-85723" lvl="1" marL="731520" rtl="0" algn="l">
              <a:lnSpc>
                <a:spcPct val="100000"/>
              </a:lnSpc>
              <a:spcBef>
                <a:spcPts val="360"/>
              </a:spcBef>
              <a:spcAft>
                <a:spcPts val="0"/>
              </a:spcAft>
              <a:buSzPts val="1530"/>
              <a:buNone/>
            </a:pPr>
            <a:r>
              <a:t/>
            </a:r>
            <a:endParaRPr sz="1600">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23"/>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rgbClr val="000000"/>
              </a:buClr>
              <a:buSzPts val="3200"/>
              <a:buFont typeface="Open Sans"/>
              <a:buNone/>
            </a:pPr>
            <a:r>
              <a:rPr lang="en-US" sz="2800"/>
              <a:t>جعل التطبيقات جاهزة للقبول الشامل UA</a:t>
            </a:r>
            <a:endParaRPr/>
          </a:p>
        </p:txBody>
      </p:sp>
      <p:sp>
        <p:nvSpPr>
          <p:cNvPr id="292" name="Google Shape;292;p23"/>
          <p:cNvSpPr txBox="1"/>
          <p:nvPr>
            <p:ph idx="1" type="body"/>
          </p:nvPr>
        </p:nvSpPr>
        <p:spPr>
          <a:xfrm>
            <a:off x="320675" y="1318686"/>
            <a:ext cx="8450746" cy="4620517"/>
          </a:xfrm>
          <a:prstGeom prst="rect">
            <a:avLst/>
          </a:prstGeom>
          <a:noFill/>
          <a:ln>
            <a:noFill/>
          </a:ln>
        </p:spPr>
        <p:txBody>
          <a:bodyPr anchorCtr="0" anchor="t" bIns="45700" lIns="91425" spcFirstLastPara="1" rIns="91425" wrap="square" tIns="45700">
            <a:noAutofit/>
          </a:bodyPr>
          <a:lstStyle/>
          <a:p>
            <a:pPr indent="-182880" lvl="0" marL="274320" rtl="1" algn="r">
              <a:lnSpc>
                <a:spcPct val="100000"/>
              </a:lnSpc>
              <a:spcBef>
                <a:spcPts val="0"/>
              </a:spcBef>
              <a:spcAft>
                <a:spcPts val="0"/>
              </a:spcAft>
              <a:buClr>
                <a:schemeClr val="accent3"/>
              </a:buClr>
              <a:buSzPts val="1530"/>
              <a:buFont typeface="Merriweather Sans"/>
              <a:buChar char="*"/>
            </a:pPr>
            <a:r>
              <a:rPr lang="en-US" sz="1800"/>
              <a:t>دعم جميع أسماء النطاق وعناوين البريد الإلكتروني الصالحة:</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p>
          <a:p>
            <a:pPr indent="-85725" lvl="0" marL="274320" rtl="0" algn="l">
              <a:lnSpc>
                <a:spcPct val="100000"/>
              </a:lnSpc>
              <a:spcBef>
                <a:spcPts val="360"/>
              </a:spcBef>
              <a:spcAft>
                <a:spcPts val="0"/>
              </a:spcAft>
              <a:buClr>
                <a:schemeClr val="accent3"/>
              </a:buClr>
              <a:buSzPts val="1530"/>
              <a:buFont typeface="Merriweather Sans"/>
              <a:buNone/>
            </a:pPr>
            <a:r>
              <a:t/>
            </a:r>
            <a:endParaRPr sz="1800"/>
          </a:p>
          <a:p>
            <a:pPr indent="-85725" lvl="0" marL="274320" rtl="0" algn="l">
              <a:lnSpc>
                <a:spcPct val="100000"/>
              </a:lnSpc>
              <a:spcBef>
                <a:spcPts val="360"/>
              </a:spcBef>
              <a:spcAft>
                <a:spcPts val="0"/>
              </a:spcAft>
              <a:buClr>
                <a:schemeClr val="accent3"/>
              </a:buClr>
              <a:buSzPts val="1530"/>
              <a:buFont typeface="Merriweather Sans"/>
              <a:buNone/>
            </a:pPr>
            <a:r>
              <a:t/>
            </a:r>
            <a:endParaRPr sz="1800"/>
          </a:p>
          <a:p>
            <a:pPr indent="-85725" lvl="0" marL="274320" rtl="0" algn="l">
              <a:lnSpc>
                <a:spcPct val="100000"/>
              </a:lnSpc>
              <a:spcBef>
                <a:spcPts val="360"/>
              </a:spcBef>
              <a:spcAft>
                <a:spcPts val="0"/>
              </a:spcAft>
              <a:buClr>
                <a:schemeClr val="accent3"/>
              </a:buClr>
              <a:buSzPts val="1530"/>
              <a:buFont typeface="Merriweather Sans"/>
              <a:buNone/>
            </a:pPr>
            <a:r>
              <a:t/>
            </a:r>
            <a:endParaRPr sz="1800"/>
          </a:p>
          <a:p>
            <a:pPr indent="-85725" lvl="0" marL="274320" rtl="0" algn="l">
              <a:lnSpc>
                <a:spcPct val="100000"/>
              </a:lnSpc>
              <a:spcBef>
                <a:spcPts val="360"/>
              </a:spcBef>
              <a:spcAft>
                <a:spcPts val="0"/>
              </a:spcAft>
              <a:buClr>
                <a:schemeClr val="accent3"/>
              </a:buClr>
              <a:buSzPts val="1530"/>
              <a:buFont typeface="Merriweather Sans"/>
              <a:buNone/>
            </a:pPr>
            <a:r>
              <a:t/>
            </a:r>
            <a:endParaRPr sz="1800"/>
          </a:p>
          <a:p>
            <a:pPr indent="-182880" lvl="0" marL="274320" rtl="1" algn="r">
              <a:lnSpc>
                <a:spcPct val="100000"/>
              </a:lnSpc>
              <a:spcBef>
                <a:spcPts val="360"/>
              </a:spcBef>
              <a:spcAft>
                <a:spcPts val="0"/>
              </a:spcAft>
              <a:buClr>
                <a:schemeClr val="accent3"/>
              </a:buClr>
              <a:buSzPts val="1530"/>
              <a:buFont typeface="Merriweather Sans"/>
              <a:buChar char="*"/>
            </a:pPr>
            <a:r>
              <a:rPr lang="en-US" sz="1800"/>
              <a:t>القبول: يمكن للمستخدم إدخال أحرف من نصه المحلي في حقل نصي.</a:t>
            </a:r>
            <a:endParaRPr/>
          </a:p>
          <a:p>
            <a:pPr indent="-182880" lvl="0" marL="274320" rtl="1" algn="r">
              <a:lnSpc>
                <a:spcPct val="100000"/>
              </a:lnSpc>
              <a:spcBef>
                <a:spcPts val="360"/>
              </a:spcBef>
              <a:spcAft>
                <a:spcPts val="0"/>
              </a:spcAft>
              <a:buClr>
                <a:schemeClr val="accent3"/>
              </a:buClr>
              <a:buSzPts val="1530"/>
              <a:buFont typeface="Merriweather Sans"/>
              <a:buChar char="*"/>
            </a:pPr>
            <a:r>
              <a:rPr lang="en-US" sz="1800"/>
              <a:t>التحقق من الصحة: يقبل البرنامج الأحرف ويتعرف بصلاحيتها.</a:t>
            </a:r>
            <a:endParaRPr/>
          </a:p>
          <a:p>
            <a:pPr indent="-182880" lvl="0" marL="274320" rtl="1" algn="r">
              <a:lnSpc>
                <a:spcPct val="100000"/>
              </a:lnSpc>
              <a:spcBef>
                <a:spcPts val="360"/>
              </a:spcBef>
              <a:spcAft>
                <a:spcPts val="0"/>
              </a:spcAft>
              <a:buClr>
                <a:schemeClr val="accent3"/>
              </a:buClr>
              <a:buSzPts val="1530"/>
              <a:buFont typeface="Merriweather Sans"/>
              <a:buChar char="*"/>
            </a:pPr>
            <a:r>
              <a:rPr lang="en-US" sz="1800"/>
              <a:t>العملية: يجري النظام عمليات باستخدام الأحرف.</a:t>
            </a:r>
            <a:endParaRPr/>
          </a:p>
          <a:p>
            <a:pPr indent="-182880" lvl="0" marL="274320" rtl="1" algn="r">
              <a:lnSpc>
                <a:spcPct val="100000"/>
              </a:lnSpc>
              <a:spcBef>
                <a:spcPts val="360"/>
              </a:spcBef>
              <a:spcAft>
                <a:spcPts val="0"/>
              </a:spcAft>
              <a:buClr>
                <a:schemeClr val="accent3"/>
              </a:buClr>
              <a:buSzPts val="1530"/>
              <a:buFont typeface="Merriweather Sans"/>
              <a:buChar char="*"/>
            </a:pPr>
            <a:r>
              <a:rPr lang="en-US" sz="1800"/>
              <a:t>التخزين: يمكن لقاعدة البيانات تخزين النص من دون كسر أو إتلاف.</a:t>
            </a:r>
            <a:endParaRPr/>
          </a:p>
          <a:p>
            <a:pPr indent="-182880" lvl="0" marL="274320" rtl="1" algn="r">
              <a:lnSpc>
                <a:spcPct val="100000"/>
              </a:lnSpc>
              <a:spcBef>
                <a:spcPts val="360"/>
              </a:spcBef>
              <a:spcAft>
                <a:spcPts val="0"/>
              </a:spcAft>
              <a:buClr>
                <a:schemeClr val="accent3"/>
              </a:buClr>
              <a:buSzPts val="1530"/>
              <a:buFont typeface="Merriweather Sans"/>
              <a:buChar char="*"/>
            </a:pPr>
            <a:r>
              <a:rPr lang="en-US" sz="1800"/>
              <a:t>العرض: عند إحضار المعلومات من قاعدة البيانات تُعرض عرضًا صحيحًا.</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solidFill>
                <a:srgbClr val="FF0000"/>
              </a:solidFill>
            </a:endParaRPr>
          </a:p>
          <a:p>
            <a:pPr indent="-107315" lvl="3" marL="1097280" rtl="0" algn="l">
              <a:lnSpc>
                <a:spcPct val="100000"/>
              </a:lnSpc>
              <a:spcBef>
                <a:spcPts val="280"/>
              </a:spcBef>
              <a:spcAft>
                <a:spcPts val="0"/>
              </a:spcAft>
              <a:buSzPts val="1190"/>
              <a:buNone/>
            </a:pPr>
            <a:r>
              <a:t/>
            </a:r>
            <a:endParaRPr/>
          </a:p>
        </p:txBody>
      </p:sp>
      <p:grpSp>
        <p:nvGrpSpPr>
          <p:cNvPr id="293" name="Google Shape;293;p23"/>
          <p:cNvGrpSpPr/>
          <p:nvPr/>
        </p:nvGrpSpPr>
        <p:grpSpPr>
          <a:xfrm>
            <a:off x="821510" y="1945911"/>
            <a:ext cx="7732858" cy="1052917"/>
            <a:chOff x="5309483" y="5269981"/>
            <a:chExt cx="7507167" cy="1009341"/>
          </a:xfrm>
        </p:grpSpPr>
        <p:grpSp>
          <p:nvGrpSpPr>
            <p:cNvPr id="294" name="Google Shape;294;p23"/>
            <p:cNvGrpSpPr/>
            <p:nvPr/>
          </p:nvGrpSpPr>
          <p:grpSpPr>
            <a:xfrm>
              <a:off x="11514398" y="5273672"/>
              <a:ext cx="1302252" cy="1000476"/>
              <a:chOff x="15630535" y="1643185"/>
              <a:chExt cx="2011681" cy="1690898"/>
            </a:xfrm>
          </p:grpSpPr>
          <p:sp>
            <p:nvSpPr>
              <p:cNvPr id="295" name="Google Shape;295;p23"/>
              <p:cNvSpPr/>
              <p:nvPr/>
            </p:nvSpPr>
            <p:spPr>
              <a:xfrm>
                <a:off x="15630535" y="2835439"/>
                <a:ext cx="2011681" cy="498644"/>
              </a:xfrm>
              <a:prstGeom prst="rect">
                <a:avLst/>
              </a:prstGeom>
              <a:noFill/>
              <a:ln>
                <a:noFill/>
              </a:ln>
            </p:spPr>
            <p:txBody>
              <a:bodyPr anchorCtr="0" anchor="t" bIns="0" lIns="0" spcFirstLastPara="1" rIns="91425" wrap="square" tIns="0">
                <a:spAutoFit/>
              </a:bodyPr>
              <a:lstStyle/>
              <a:p>
                <a:pPr indent="0" lvl="0" marL="0" marR="0" rtl="1"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القبول</a:t>
                </a:r>
                <a:endParaRPr/>
              </a:p>
            </p:txBody>
          </p:sp>
          <p:sp>
            <p:nvSpPr>
              <p:cNvPr id="296" name="Google Shape;296;p23"/>
              <p:cNvSpPr/>
              <p:nvPr/>
            </p:nvSpPr>
            <p:spPr>
              <a:xfrm>
                <a:off x="15630536" y="1643185"/>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pic>
            <p:nvPicPr>
              <p:cNvPr descr="ua-capability-icons_wht_Accept.png" id="297" name="Google Shape;297;p23"/>
              <p:cNvPicPr preferRelativeResize="0"/>
              <p:nvPr/>
            </p:nvPicPr>
            <p:blipFill rotWithShape="1">
              <a:blip r:embed="rId3">
                <a:alphaModFix/>
              </a:blip>
              <a:srcRect b="0" l="0" r="0" t="0"/>
              <a:stretch/>
            </p:blipFill>
            <p:spPr>
              <a:xfrm>
                <a:off x="16339610" y="1900022"/>
                <a:ext cx="562359" cy="643725"/>
              </a:xfrm>
              <a:prstGeom prst="rect">
                <a:avLst/>
              </a:prstGeom>
              <a:noFill/>
              <a:ln>
                <a:noFill/>
              </a:ln>
            </p:spPr>
          </p:pic>
        </p:grpSp>
        <p:grpSp>
          <p:nvGrpSpPr>
            <p:cNvPr id="298" name="Google Shape;298;p23"/>
            <p:cNvGrpSpPr/>
            <p:nvPr/>
          </p:nvGrpSpPr>
          <p:grpSpPr>
            <a:xfrm>
              <a:off x="9910287" y="5273672"/>
              <a:ext cx="1526940" cy="1005650"/>
              <a:chOff x="13329798" y="1646720"/>
              <a:chExt cx="2358772" cy="1699642"/>
            </a:xfrm>
          </p:grpSpPr>
          <p:sp>
            <p:nvSpPr>
              <p:cNvPr id="299" name="Google Shape;299;p23"/>
              <p:cNvSpPr/>
              <p:nvPr/>
            </p:nvSpPr>
            <p:spPr>
              <a:xfrm>
                <a:off x="13431479" y="1646720"/>
                <a:ext cx="2011680" cy="1188721"/>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300" name="Google Shape;300;p23"/>
              <p:cNvSpPr/>
              <p:nvPr/>
            </p:nvSpPr>
            <p:spPr>
              <a:xfrm>
                <a:off x="13329798" y="2847718"/>
                <a:ext cx="2358772" cy="498644"/>
              </a:xfrm>
              <a:prstGeom prst="rect">
                <a:avLst/>
              </a:prstGeom>
              <a:noFill/>
              <a:ln>
                <a:noFill/>
              </a:ln>
            </p:spPr>
            <p:txBody>
              <a:bodyPr anchorCtr="0" anchor="t" bIns="0" lIns="0" spcFirstLastPara="1" rIns="91425" wrap="square" tIns="0">
                <a:spAutoFit/>
              </a:bodyPr>
              <a:lstStyle/>
              <a:p>
                <a:pPr indent="0" lvl="0" marL="0" marR="0" rtl="1"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التحقق من الصحة</a:t>
                </a:r>
                <a:endParaRPr/>
              </a:p>
            </p:txBody>
          </p:sp>
          <p:pic>
            <p:nvPicPr>
              <p:cNvPr descr="ua-capability-icons_wht_Validate.png" id="301" name="Google Shape;301;p23"/>
              <p:cNvPicPr preferRelativeResize="0"/>
              <p:nvPr/>
            </p:nvPicPr>
            <p:blipFill rotWithShape="1">
              <a:blip r:embed="rId4">
                <a:alphaModFix/>
              </a:blip>
              <a:srcRect b="0" l="0" r="0" t="0"/>
              <a:stretch/>
            </p:blipFill>
            <p:spPr>
              <a:xfrm>
                <a:off x="14047467" y="1895570"/>
                <a:ext cx="779706" cy="643725"/>
              </a:xfrm>
              <a:prstGeom prst="rect">
                <a:avLst/>
              </a:prstGeom>
              <a:noFill/>
              <a:ln>
                <a:noFill/>
              </a:ln>
            </p:spPr>
          </p:pic>
        </p:grpSp>
        <p:grpSp>
          <p:nvGrpSpPr>
            <p:cNvPr id="302" name="Google Shape;302;p23"/>
            <p:cNvGrpSpPr/>
            <p:nvPr/>
          </p:nvGrpSpPr>
          <p:grpSpPr>
            <a:xfrm>
              <a:off x="6847770" y="5269981"/>
              <a:ext cx="1302255" cy="996198"/>
              <a:chOff x="6263129" y="1643185"/>
              <a:chExt cx="2011685" cy="1683668"/>
            </a:xfrm>
          </p:grpSpPr>
          <p:sp>
            <p:nvSpPr>
              <p:cNvPr id="303" name="Google Shape;303;p23"/>
              <p:cNvSpPr/>
              <p:nvPr/>
            </p:nvSpPr>
            <p:spPr>
              <a:xfrm>
                <a:off x="6263129" y="1643185"/>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304" name="Google Shape;304;p23"/>
              <p:cNvSpPr/>
              <p:nvPr/>
            </p:nvSpPr>
            <p:spPr>
              <a:xfrm>
                <a:off x="6263133" y="2828209"/>
                <a:ext cx="2011681" cy="498644"/>
              </a:xfrm>
              <a:prstGeom prst="rect">
                <a:avLst/>
              </a:prstGeom>
              <a:noFill/>
              <a:ln>
                <a:noFill/>
              </a:ln>
            </p:spPr>
            <p:txBody>
              <a:bodyPr anchorCtr="0" anchor="t" bIns="0" lIns="0" spcFirstLastPara="1" rIns="91425" wrap="square" tIns="0">
                <a:spAutoFit/>
              </a:bodyPr>
              <a:lstStyle/>
              <a:p>
                <a:pPr indent="0" lvl="0" marL="0" marR="0" rtl="1"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التخزين</a:t>
                </a:r>
                <a:endParaRPr/>
              </a:p>
            </p:txBody>
          </p:sp>
          <p:pic>
            <p:nvPicPr>
              <p:cNvPr descr="ua-capability-icons_wht_Store.png" id="305" name="Google Shape;305;p23"/>
              <p:cNvPicPr preferRelativeResize="0"/>
              <p:nvPr/>
            </p:nvPicPr>
            <p:blipFill rotWithShape="1">
              <a:blip r:embed="rId5">
                <a:alphaModFix/>
              </a:blip>
              <a:srcRect b="0" l="0" r="0" t="0"/>
              <a:stretch/>
            </p:blipFill>
            <p:spPr>
              <a:xfrm>
                <a:off x="6930925" y="1900022"/>
                <a:ext cx="647296" cy="647296"/>
              </a:xfrm>
              <a:prstGeom prst="rect">
                <a:avLst/>
              </a:prstGeom>
              <a:noFill/>
              <a:ln>
                <a:noFill/>
              </a:ln>
            </p:spPr>
          </p:pic>
        </p:grpSp>
        <p:grpSp>
          <p:nvGrpSpPr>
            <p:cNvPr id="306" name="Google Shape;306;p23"/>
            <p:cNvGrpSpPr/>
            <p:nvPr/>
          </p:nvGrpSpPr>
          <p:grpSpPr>
            <a:xfrm>
              <a:off x="8399322" y="5269981"/>
              <a:ext cx="1302251" cy="998384"/>
              <a:chOff x="7087688" y="3852184"/>
              <a:chExt cx="2011680" cy="1687363"/>
            </a:xfrm>
          </p:grpSpPr>
          <p:sp>
            <p:nvSpPr>
              <p:cNvPr id="307" name="Google Shape;307;p23"/>
              <p:cNvSpPr/>
              <p:nvPr/>
            </p:nvSpPr>
            <p:spPr>
              <a:xfrm>
                <a:off x="7087688" y="3852184"/>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308" name="Google Shape;308;p23"/>
              <p:cNvSpPr/>
              <p:nvPr/>
            </p:nvSpPr>
            <p:spPr>
              <a:xfrm>
                <a:off x="7087688" y="5040903"/>
                <a:ext cx="2011680" cy="498644"/>
              </a:xfrm>
              <a:prstGeom prst="rect">
                <a:avLst/>
              </a:prstGeom>
              <a:noFill/>
              <a:ln>
                <a:noFill/>
              </a:ln>
            </p:spPr>
            <p:txBody>
              <a:bodyPr anchorCtr="0" anchor="t" bIns="0" lIns="0" spcFirstLastPara="1" rIns="91425" wrap="square" tIns="0">
                <a:spAutoFit/>
              </a:bodyPr>
              <a:lstStyle/>
              <a:p>
                <a:pPr indent="0" lvl="0" marL="0" marR="0" rtl="1"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العملية</a:t>
                </a:r>
                <a:endParaRPr/>
              </a:p>
            </p:txBody>
          </p:sp>
          <p:pic>
            <p:nvPicPr>
              <p:cNvPr descr="ua-capability-icons_wht_Process.png" id="309" name="Google Shape;309;p23"/>
              <p:cNvPicPr preferRelativeResize="0"/>
              <p:nvPr/>
            </p:nvPicPr>
            <p:blipFill rotWithShape="1">
              <a:blip r:embed="rId6">
                <a:alphaModFix/>
              </a:blip>
              <a:srcRect b="0" l="0" r="0" t="0"/>
              <a:stretch/>
            </p:blipFill>
            <p:spPr>
              <a:xfrm>
                <a:off x="7571549" y="4119755"/>
                <a:ext cx="1027282" cy="632805"/>
              </a:xfrm>
              <a:prstGeom prst="rect">
                <a:avLst/>
              </a:prstGeom>
              <a:noFill/>
              <a:ln>
                <a:noFill/>
              </a:ln>
            </p:spPr>
          </p:pic>
        </p:grpSp>
        <p:grpSp>
          <p:nvGrpSpPr>
            <p:cNvPr id="310" name="Google Shape;310;p23"/>
            <p:cNvGrpSpPr/>
            <p:nvPr/>
          </p:nvGrpSpPr>
          <p:grpSpPr>
            <a:xfrm>
              <a:off x="5309483" y="5275764"/>
              <a:ext cx="1302251" cy="998384"/>
              <a:chOff x="-56606" y="3852184"/>
              <a:chExt cx="2011680" cy="1687363"/>
            </a:xfrm>
          </p:grpSpPr>
          <p:sp>
            <p:nvSpPr>
              <p:cNvPr id="311" name="Google Shape;311;p23"/>
              <p:cNvSpPr/>
              <p:nvPr/>
            </p:nvSpPr>
            <p:spPr>
              <a:xfrm>
                <a:off x="-56606" y="3852184"/>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312" name="Google Shape;312;p23"/>
              <p:cNvSpPr/>
              <p:nvPr/>
            </p:nvSpPr>
            <p:spPr>
              <a:xfrm>
                <a:off x="-53902" y="5040903"/>
                <a:ext cx="2008976" cy="498644"/>
              </a:xfrm>
              <a:prstGeom prst="rect">
                <a:avLst/>
              </a:prstGeom>
              <a:noFill/>
              <a:ln>
                <a:noFill/>
              </a:ln>
            </p:spPr>
            <p:txBody>
              <a:bodyPr anchorCtr="0" anchor="t" bIns="0" lIns="0" spcFirstLastPara="1" rIns="91425" wrap="square" tIns="0">
                <a:spAutoFit/>
              </a:bodyPr>
              <a:lstStyle/>
              <a:p>
                <a:pPr indent="0" lvl="0" marL="0" marR="0" rtl="1"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العرض</a:t>
                </a:r>
                <a:endParaRPr/>
              </a:p>
            </p:txBody>
          </p:sp>
          <p:pic>
            <p:nvPicPr>
              <p:cNvPr descr="ua-capability-icons_wht_Display.png" id="313" name="Google Shape;313;p23"/>
              <p:cNvPicPr preferRelativeResize="0"/>
              <p:nvPr/>
            </p:nvPicPr>
            <p:blipFill rotWithShape="1">
              <a:blip r:embed="rId7">
                <a:alphaModFix/>
              </a:blip>
              <a:srcRect b="0" l="0" r="0" t="0"/>
              <a:stretch/>
            </p:blipFill>
            <p:spPr>
              <a:xfrm>
                <a:off x="710973" y="4126903"/>
                <a:ext cx="489490" cy="633398"/>
              </a:xfrm>
              <a:prstGeom prst="rect">
                <a:avLst/>
              </a:prstGeom>
              <a:noFill/>
              <a:ln>
                <a:noFill/>
              </a:ln>
            </p:spPr>
          </p:pic>
        </p:gr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40"/>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rgbClr val="000000"/>
              </a:buClr>
              <a:buSzPts val="3200"/>
              <a:buFont typeface="Open Sans"/>
              <a:buNone/>
            </a:pPr>
            <a:r>
              <a:rPr lang="en-US" sz="2800">
                <a:latin typeface="Arial"/>
                <a:ea typeface="Arial"/>
                <a:cs typeface="Arial"/>
                <a:sym typeface="Arial"/>
              </a:rPr>
              <a:t>العمل نحو الجاهزية للقبول الشامل UA</a:t>
            </a:r>
            <a:endParaRPr/>
          </a:p>
        </p:txBody>
      </p:sp>
      <p:sp>
        <p:nvSpPr>
          <p:cNvPr id="319" name="Google Shape;319;p40"/>
          <p:cNvSpPr txBox="1"/>
          <p:nvPr>
            <p:ph idx="1" type="body"/>
          </p:nvPr>
        </p:nvSpPr>
        <p:spPr>
          <a:xfrm>
            <a:off x="372577" y="1318686"/>
            <a:ext cx="8398843" cy="4620517"/>
          </a:xfrm>
          <a:prstGeom prst="rect">
            <a:avLst/>
          </a:prstGeom>
          <a:noFill/>
          <a:ln>
            <a:noFill/>
          </a:ln>
        </p:spPr>
        <p:txBody>
          <a:bodyPr anchorCtr="0" anchor="t" bIns="45700" lIns="91425" spcFirstLastPara="1" rIns="91425" wrap="square" tIns="45700">
            <a:noAutofit/>
          </a:bodyPr>
          <a:lstStyle/>
          <a:p>
            <a:pPr indent="-182880" lvl="0" marL="274320" rtl="1" algn="r">
              <a:lnSpc>
                <a:spcPct val="100000"/>
              </a:lnSpc>
              <a:spcBef>
                <a:spcPts val="0"/>
              </a:spcBef>
              <a:spcAft>
                <a:spcPts val="0"/>
              </a:spcAft>
              <a:buClr>
                <a:schemeClr val="accent3"/>
              </a:buClr>
              <a:buSzPts val="1530"/>
              <a:buFont typeface="Merriweather Sans"/>
              <a:buChar char="*"/>
            </a:pPr>
            <a:r>
              <a:rPr lang="en-US" sz="1800">
                <a:latin typeface="Arial"/>
                <a:ea typeface="Arial"/>
                <a:cs typeface="Arial"/>
                <a:sym typeface="Arial"/>
              </a:rPr>
              <a:t>أنشأ مجتمع ICANN المجموعة التوجيهية للقبول الشامل (UASG) لتعزيز الجاهزية للقبول الشامل UA </a:t>
            </a:r>
            <a:br>
              <a:rPr lang="en-US" sz="1800">
                <a:latin typeface="Arial"/>
                <a:ea typeface="Arial"/>
                <a:cs typeface="Arial"/>
                <a:sym typeface="Arial"/>
              </a:rPr>
            </a:br>
            <a:r>
              <a:rPr lang="en-US" sz="1800">
                <a:latin typeface="Arial"/>
                <a:ea typeface="Arial"/>
                <a:cs typeface="Arial"/>
                <a:sym typeface="Arial"/>
              </a:rPr>
              <a:t>على الصعيد العالمي.</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latin typeface="Arial"/>
              <a:ea typeface="Arial"/>
              <a:cs typeface="Arial"/>
              <a:sym typeface="Arial"/>
            </a:endParaRPr>
          </a:p>
          <a:p>
            <a:pPr indent="-182880" lvl="0" marL="274320" rtl="1" algn="r">
              <a:lnSpc>
                <a:spcPct val="100000"/>
              </a:lnSpc>
              <a:spcBef>
                <a:spcPts val="360"/>
              </a:spcBef>
              <a:spcAft>
                <a:spcPts val="0"/>
              </a:spcAft>
              <a:buClr>
                <a:schemeClr val="accent3"/>
              </a:buClr>
              <a:buSzPts val="1530"/>
              <a:buFont typeface="Merriweather Sans"/>
              <a:buChar char="*"/>
            </a:pPr>
            <a:r>
              <a:rPr lang="en-US" sz="1800">
                <a:latin typeface="Arial"/>
                <a:ea typeface="Arial"/>
                <a:cs typeface="Arial"/>
                <a:sym typeface="Arial"/>
              </a:rPr>
              <a:t>تعمل ICANN بنشاط على تعزيز القبول الشامل UA وتدعم المجموعة التوجيهية للقبول الشامل UASG ماليًا.</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latin typeface="Arial"/>
              <a:ea typeface="Arial"/>
              <a:cs typeface="Arial"/>
              <a:sym typeface="Arial"/>
            </a:endParaRPr>
          </a:p>
          <a:p>
            <a:pPr indent="-182880" lvl="0" marL="274320" rtl="1" algn="r">
              <a:lnSpc>
                <a:spcPct val="100000"/>
              </a:lnSpc>
              <a:spcBef>
                <a:spcPts val="360"/>
              </a:spcBef>
              <a:spcAft>
                <a:spcPts val="0"/>
              </a:spcAft>
              <a:buClr>
                <a:schemeClr val="accent3"/>
              </a:buClr>
              <a:buSzPts val="1530"/>
              <a:buFont typeface="Merriweather Sans"/>
              <a:buChar char="*"/>
            </a:pPr>
            <a:r>
              <a:rPr lang="en-US" sz="1800">
                <a:latin typeface="Arial"/>
                <a:ea typeface="Arial"/>
                <a:cs typeface="Arial"/>
                <a:sym typeface="Arial"/>
              </a:rPr>
              <a:t>تعمل المجموعة التوجيهية للقبول الشامل UASG وICANN لتحقيق الجاهزية للقبول الشامل UA من خلال:</a:t>
            </a:r>
            <a:endParaRPr/>
          </a:p>
          <a:p>
            <a:pPr indent="-182880" lvl="1" marL="548640" rtl="1" algn="r">
              <a:lnSpc>
                <a:spcPct val="100000"/>
              </a:lnSpc>
              <a:spcBef>
                <a:spcPts val="360"/>
              </a:spcBef>
              <a:spcAft>
                <a:spcPts val="0"/>
              </a:spcAft>
              <a:buSzPts val="1530"/>
              <a:buChar char="*"/>
            </a:pPr>
            <a:r>
              <a:rPr lang="en-US" sz="1800">
                <a:latin typeface="Arial"/>
                <a:ea typeface="Arial"/>
                <a:cs typeface="Arial"/>
                <a:sym typeface="Arial"/>
              </a:rPr>
              <a:t>تنظيم التوعية لرفع مستوى الوعي بقضايا القبول الشامل UA.</a:t>
            </a:r>
            <a:endParaRPr/>
          </a:p>
          <a:p>
            <a:pPr indent="-182880" lvl="1" marL="548640" rtl="1" algn="r">
              <a:lnSpc>
                <a:spcPct val="100000"/>
              </a:lnSpc>
              <a:spcBef>
                <a:spcPts val="360"/>
              </a:spcBef>
              <a:spcAft>
                <a:spcPts val="0"/>
              </a:spcAft>
              <a:buSzPts val="1530"/>
              <a:buChar char="*"/>
            </a:pPr>
            <a:r>
              <a:rPr lang="en-US" sz="1800">
                <a:latin typeface="Arial"/>
                <a:ea typeface="Arial"/>
                <a:cs typeface="Arial"/>
                <a:sym typeface="Arial"/>
              </a:rPr>
              <a:t>إجراء الدراسات التفصيلية لتحديد الثغرات التقنية.</a:t>
            </a:r>
            <a:endParaRPr/>
          </a:p>
          <a:p>
            <a:pPr indent="-182880" lvl="1" marL="548640" rtl="1" algn="r">
              <a:lnSpc>
                <a:spcPct val="100000"/>
              </a:lnSpc>
              <a:spcBef>
                <a:spcPts val="360"/>
              </a:spcBef>
              <a:spcAft>
                <a:spcPts val="0"/>
              </a:spcAft>
              <a:buSzPts val="1530"/>
              <a:buChar char="*"/>
            </a:pPr>
            <a:r>
              <a:rPr lang="en-US" sz="1800">
                <a:latin typeface="Arial"/>
                <a:ea typeface="Arial"/>
                <a:cs typeface="Arial"/>
                <a:sym typeface="Arial"/>
              </a:rPr>
              <a:t>تحديد الحلول لمعالجة الثغرات التقنية.</a:t>
            </a:r>
            <a:endParaRPr/>
          </a:p>
          <a:p>
            <a:pPr indent="-182880" lvl="1" marL="548640" rtl="1" algn="r">
              <a:lnSpc>
                <a:spcPct val="100000"/>
              </a:lnSpc>
              <a:spcBef>
                <a:spcPts val="360"/>
              </a:spcBef>
              <a:spcAft>
                <a:spcPts val="0"/>
              </a:spcAft>
              <a:buSzPts val="1530"/>
              <a:buChar char="*"/>
            </a:pPr>
            <a:r>
              <a:rPr lang="en-US" sz="1800">
                <a:latin typeface="Arial"/>
                <a:ea typeface="Arial"/>
                <a:cs typeface="Arial"/>
                <a:sym typeface="Arial"/>
              </a:rPr>
              <a:t>تقديم تقارير الأخطاء في الأدوات والأنظمة والتطبيقات ذات الصلة.</a:t>
            </a:r>
            <a:endParaRPr/>
          </a:p>
          <a:p>
            <a:pPr indent="-182880" lvl="1" marL="548640" rtl="1" algn="r">
              <a:lnSpc>
                <a:spcPct val="100000"/>
              </a:lnSpc>
              <a:spcBef>
                <a:spcPts val="360"/>
              </a:spcBef>
              <a:spcAft>
                <a:spcPts val="0"/>
              </a:spcAft>
              <a:buSzPts val="1530"/>
              <a:buChar char="*"/>
            </a:pPr>
            <a:r>
              <a:rPr lang="en-US" sz="1800">
                <a:latin typeface="Arial"/>
                <a:ea typeface="Arial"/>
                <a:cs typeface="Arial"/>
                <a:sym typeface="Arial"/>
              </a:rPr>
              <a:t>تطوير وإجراء تدريب تقني على حلول دعم الجاهزية للقبول الشامل UA.</a:t>
            </a:r>
            <a:endParaRPr/>
          </a:p>
          <a:p>
            <a:pPr indent="-85725" lvl="1" marL="548640" rtl="0" algn="l">
              <a:lnSpc>
                <a:spcPct val="100000"/>
              </a:lnSpc>
              <a:spcBef>
                <a:spcPts val="360"/>
              </a:spcBef>
              <a:spcAft>
                <a:spcPts val="0"/>
              </a:spcAft>
              <a:buSzPts val="1530"/>
              <a:buNone/>
            </a:pPr>
            <a:r>
              <a:t/>
            </a:r>
            <a:endParaRPr>
              <a:latin typeface="Arial"/>
              <a:ea typeface="Arial"/>
              <a:cs typeface="Arial"/>
              <a:sym typeface="Arial"/>
            </a:endParaRPr>
          </a:p>
          <a:p>
            <a:pPr indent="-97155" lvl="0" marL="91440" rtl="1" algn="r">
              <a:lnSpc>
                <a:spcPct val="100000"/>
              </a:lnSpc>
              <a:spcBef>
                <a:spcPts val="360"/>
              </a:spcBef>
              <a:spcAft>
                <a:spcPts val="0"/>
              </a:spcAft>
              <a:buSzPts val="1530"/>
              <a:buChar char="*"/>
            </a:pPr>
            <a:r>
              <a:rPr lang="en-US" sz="1800">
                <a:latin typeface="Arial"/>
                <a:ea typeface="Arial"/>
                <a:cs typeface="Arial"/>
                <a:sym typeface="Arial"/>
              </a:rPr>
              <a:t> المزيد من المعلومات على </a:t>
            </a:r>
            <a:r>
              <a:rPr lang="en-US" sz="1800" u="sng">
                <a:solidFill>
                  <a:schemeClr val="hlink"/>
                </a:solidFill>
                <a:latin typeface="Arial"/>
                <a:ea typeface="Arial"/>
                <a:cs typeface="Arial"/>
                <a:sym typeface="Arial"/>
                <a:hlinkClick r:id="rId3"/>
              </a:rPr>
              <a:t>https://uasg.tech</a:t>
            </a:r>
            <a:r>
              <a:rPr lang="en-US" sz="1800">
                <a:latin typeface="Arial"/>
                <a:ea typeface="Arial"/>
                <a:cs typeface="Arial"/>
                <a:sym typeface="Arial"/>
              </a:rPr>
              <a:t> وعلى </a:t>
            </a:r>
            <a:r>
              <a:rPr lang="en-US" sz="1800" u="sng">
                <a:solidFill>
                  <a:schemeClr val="hlink"/>
                </a:solidFill>
                <a:latin typeface="Arial"/>
                <a:ea typeface="Arial"/>
                <a:cs typeface="Arial"/>
                <a:sym typeface="Arial"/>
                <a:hlinkClick r:id="rId4"/>
              </a:rPr>
              <a:t>https://icann.org/ua</a:t>
            </a:r>
            <a:r>
              <a:rPr lang="en-US" sz="1800">
                <a:latin typeface="Arial"/>
                <a:ea typeface="Arial"/>
                <a:cs typeface="Arial"/>
                <a:sym typeface="Arial"/>
              </a:rPr>
              <a:t>.  </a:t>
            </a:r>
            <a:endParaRPr/>
          </a:p>
          <a:p>
            <a:pPr indent="5715" lvl="0" marL="91440" rtl="0" algn="l">
              <a:lnSpc>
                <a:spcPct val="100000"/>
              </a:lnSpc>
              <a:spcBef>
                <a:spcPts val="360"/>
              </a:spcBef>
              <a:spcAft>
                <a:spcPts val="0"/>
              </a:spcAft>
              <a:buSzPts val="1530"/>
              <a:buNone/>
            </a:pPr>
            <a:r>
              <a:t/>
            </a:r>
            <a:endParaRPr>
              <a:latin typeface="Arial"/>
              <a:ea typeface="Arial"/>
              <a:cs typeface="Arial"/>
              <a:sym typeface="Arial"/>
            </a:endParaRPr>
          </a:p>
          <a:p>
            <a:pPr indent="5715" lvl="0" marL="91440" rtl="0" algn="l">
              <a:lnSpc>
                <a:spcPct val="100000"/>
              </a:lnSpc>
              <a:spcBef>
                <a:spcPts val="360"/>
              </a:spcBef>
              <a:spcAft>
                <a:spcPts val="0"/>
              </a:spcAft>
              <a:buSzPts val="1530"/>
              <a:buNone/>
            </a:pPr>
            <a:r>
              <a:t/>
            </a:r>
            <a:endParaRPr>
              <a:latin typeface="Arial"/>
              <a:ea typeface="Arial"/>
              <a:cs typeface="Arial"/>
              <a:sym typeface="Arial"/>
            </a:endParaRPr>
          </a:p>
          <a:p>
            <a:pPr indent="-107315" lvl="3" marL="1097280" rtl="0" algn="l">
              <a:lnSpc>
                <a:spcPct val="100000"/>
              </a:lnSpc>
              <a:spcBef>
                <a:spcPts val="280"/>
              </a:spcBef>
              <a:spcAft>
                <a:spcPts val="0"/>
              </a:spcAft>
              <a:buSzPts val="1190"/>
              <a:buNone/>
            </a:pPr>
            <a:r>
              <a:t/>
            </a:r>
            <a:endParaRPr>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25"/>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rgbClr val="000000"/>
              </a:buClr>
              <a:buSzPts val="3200"/>
              <a:buFont typeface="Open Sans"/>
              <a:buNone/>
            </a:pPr>
            <a:r>
              <a:rPr lang="en-US" sz="2800">
                <a:latin typeface="Arial"/>
                <a:ea typeface="Arial"/>
                <a:cs typeface="Arial"/>
                <a:sym typeface="Arial"/>
              </a:rPr>
              <a:t>من يمكنه المساعدة في تحقيق الجاهزية للقبول الشامل UA؟</a:t>
            </a:r>
            <a:endParaRPr/>
          </a:p>
        </p:txBody>
      </p:sp>
      <p:sp>
        <p:nvSpPr>
          <p:cNvPr id="325" name="Google Shape;325;p25"/>
          <p:cNvSpPr txBox="1"/>
          <p:nvPr>
            <p:ph idx="1" type="body"/>
          </p:nvPr>
        </p:nvSpPr>
        <p:spPr>
          <a:xfrm>
            <a:off x="320675" y="1069383"/>
            <a:ext cx="8450746" cy="5284921"/>
          </a:xfrm>
          <a:prstGeom prst="rect">
            <a:avLst/>
          </a:prstGeom>
          <a:noFill/>
          <a:ln>
            <a:noFill/>
          </a:ln>
        </p:spPr>
        <p:txBody>
          <a:bodyPr anchorCtr="0" anchor="t" bIns="45700" lIns="91425" spcFirstLastPara="1" rIns="91425" wrap="square" tIns="45700">
            <a:noAutofit/>
          </a:bodyPr>
          <a:lstStyle/>
          <a:p>
            <a:pPr indent="-182880" lvl="0" marL="274320" rtl="1" algn="r">
              <a:lnSpc>
                <a:spcPct val="100000"/>
              </a:lnSpc>
              <a:spcBef>
                <a:spcPts val="0"/>
              </a:spcBef>
              <a:spcAft>
                <a:spcPts val="0"/>
              </a:spcAft>
              <a:buClr>
                <a:schemeClr val="accent3"/>
              </a:buClr>
              <a:buSzPts val="1530"/>
              <a:buFont typeface="Merriweather Sans"/>
              <a:buChar char="*"/>
            </a:pPr>
            <a:r>
              <a:rPr b="1" lang="en-US" sz="1800">
                <a:solidFill>
                  <a:schemeClr val="dk1"/>
                </a:solidFill>
                <a:latin typeface="Arial"/>
                <a:ea typeface="Arial"/>
                <a:cs typeface="Arial"/>
                <a:sym typeface="Arial"/>
              </a:rPr>
              <a:t>عوامل التمكين التكنولوجية </a:t>
            </a:r>
            <a:r>
              <a:rPr lang="en-US" sz="1800">
                <a:solidFill>
                  <a:schemeClr val="dk1"/>
                </a:solidFill>
                <a:latin typeface="Arial"/>
                <a:ea typeface="Arial"/>
                <a:cs typeface="Arial"/>
                <a:sym typeface="Arial"/>
              </a:rPr>
              <a:t>– المنظمات التي تضع المعايير ذات الصلة وأفضل الممارسات الحالية وموفرو لغات البرمجة للبرامج والأدوات والأطر.</a:t>
            </a:r>
            <a:endParaRPr/>
          </a:p>
          <a:p>
            <a:pPr indent="-182880" lvl="0" marL="274320" rtl="1" algn="r">
              <a:lnSpc>
                <a:spcPct val="100000"/>
              </a:lnSpc>
              <a:spcBef>
                <a:spcPts val="360"/>
              </a:spcBef>
              <a:spcAft>
                <a:spcPts val="0"/>
              </a:spcAft>
              <a:buClr>
                <a:schemeClr val="accent3"/>
              </a:buClr>
              <a:buSzPts val="1530"/>
              <a:buFont typeface="Merriweather Sans"/>
              <a:buChar char="*"/>
            </a:pPr>
            <a:r>
              <a:rPr b="1" lang="en-US" sz="1800">
                <a:solidFill>
                  <a:schemeClr val="dk1"/>
                </a:solidFill>
                <a:latin typeface="Arial"/>
                <a:ea typeface="Arial"/>
                <a:cs typeface="Arial"/>
                <a:sym typeface="Arial"/>
              </a:rPr>
              <a:t>مطورو التكنولوجيا </a:t>
            </a:r>
            <a:r>
              <a:rPr lang="en-US" sz="1800">
                <a:solidFill>
                  <a:schemeClr val="dk1"/>
                </a:solidFill>
                <a:latin typeface="Arial"/>
                <a:ea typeface="Arial"/>
                <a:cs typeface="Arial"/>
                <a:sym typeface="Arial"/>
              </a:rPr>
              <a:t>– المنظمات والأفراد الذين يقومون بتطوير ونشر التطبيقات والخدمات عبر الإنترنت باستخدام لغات البرمجة والأدوات والأطر.</a:t>
            </a:r>
            <a:endParaRPr/>
          </a:p>
          <a:p>
            <a:pPr indent="-182880" lvl="0" marL="274320" rtl="1" algn="r">
              <a:lnSpc>
                <a:spcPct val="100000"/>
              </a:lnSpc>
              <a:spcBef>
                <a:spcPts val="360"/>
              </a:spcBef>
              <a:spcAft>
                <a:spcPts val="0"/>
              </a:spcAft>
              <a:buClr>
                <a:schemeClr val="accent3"/>
              </a:buClr>
              <a:buSzPts val="1530"/>
              <a:buFont typeface="Merriweather Sans"/>
              <a:buChar char="*"/>
            </a:pPr>
            <a:r>
              <a:rPr b="1" lang="en-US" sz="1800">
                <a:solidFill>
                  <a:schemeClr val="dk1"/>
                </a:solidFill>
                <a:latin typeface="Arial"/>
                <a:ea typeface="Arial"/>
                <a:cs typeface="Arial"/>
                <a:sym typeface="Arial"/>
              </a:rPr>
              <a:t>برامج البريد الإلكتروني وموفرو الخدمات</a:t>
            </a:r>
            <a:endParaRPr/>
          </a:p>
          <a:p>
            <a:pPr indent="-182880" lvl="1" marL="548640" rtl="1" algn="r">
              <a:lnSpc>
                <a:spcPct val="100000"/>
              </a:lnSpc>
              <a:spcBef>
                <a:spcPts val="360"/>
              </a:spcBef>
              <a:spcAft>
                <a:spcPts val="0"/>
              </a:spcAft>
              <a:buSzPts val="1530"/>
              <a:buChar char="*"/>
            </a:pPr>
            <a:r>
              <a:rPr b="1" lang="en-US">
                <a:solidFill>
                  <a:schemeClr val="dk1"/>
                </a:solidFill>
                <a:latin typeface="Arial"/>
                <a:ea typeface="Arial"/>
                <a:cs typeface="Arial"/>
                <a:sym typeface="Arial"/>
              </a:rPr>
              <a:t>موفرو برامج البريد الإلكتروني </a:t>
            </a:r>
            <a:r>
              <a:rPr lang="en-US">
                <a:solidFill>
                  <a:schemeClr val="dk1"/>
                </a:solidFill>
                <a:latin typeface="Arial"/>
                <a:ea typeface="Arial"/>
                <a:cs typeface="Arial"/>
                <a:sym typeface="Arial"/>
              </a:rPr>
              <a:t>– المنظمات والأفراد الذين يقدمون تطبيقات وأدوات وأدوات مساعدة مختلفة لمنظومة البريد الإلكتروني.</a:t>
            </a:r>
            <a:endParaRPr/>
          </a:p>
          <a:p>
            <a:pPr indent="-182880" lvl="1" marL="548640" rtl="1" algn="r">
              <a:lnSpc>
                <a:spcPct val="100000"/>
              </a:lnSpc>
              <a:spcBef>
                <a:spcPts val="360"/>
              </a:spcBef>
              <a:spcAft>
                <a:spcPts val="0"/>
              </a:spcAft>
              <a:buSzPts val="1530"/>
              <a:buChar char="*"/>
            </a:pPr>
            <a:r>
              <a:rPr b="1" lang="en-US">
                <a:solidFill>
                  <a:schemeClr val="dk1"/>
                </a:solidFill>
                <a:latin typeface="Arial"/>
                <a:ea typeface="Arial"/>
                <a:cs typeface="Arial"/>
                <a:sym typeface="Arial"/>
              </a:rPr>
              <a:t>موفرو خدمات البريد الإلكتروني </a:t>
            </a:r>
            <a:r>
              <a:rPr lang="en-US">
                <a:solidFill>
                  <a:schemeClr val="dk1"/>
                </a:solidFill>
                <a:latin typeface="Arial"/>
                <a:ea typeface="Arial"/>
                <a:cs typeface="Arial"/>
                <a:sym typeface="Arial"/>
              </a:rPr>
              <a:t> المنظمات والأفراد الذين يقدمون خدمات لمنظومة البريد الإلكتروني.</a:t>
            </a:r>
            <a:endParaRPr/>
          </a:p>
          <a:p>
            <a:pPr indent="-182880" lvl="1" marL="548640" rtl="1" algn="r">
              <a:lnSpc>
                <a:spcPct val="100000"/>
              </a:lnSpc>
              <a:spcBef>
                <a:spcPts val="360"/>
              </a:spcBef>
              <a:spcAft>
                <a:spcPts val="0"/>
              </a:spcAft>
              <a:buSzPts val="1530"/>
              <a:buChar char="*"/>
            </a:pPr>
            <a:r>
              <a:rPr b="1" lang="en-US">
                <a:solidFill>
                  <a:schemeClr val="dk1"/>
                </a:solidFill>
                <a:latin typeface="Arial"/>
                <a:ea typeface="Arial"/>
                <a:cs typeface="Arial"/>
                <a:sym typeface="Arial"/>
              </a:rPr>
              <a:t>مسؤولو البريد الإلكتروني (والنظام) </a:t>
            </a:r>
            <a:r>
              <a:rPr lang="en-US">
                <a:solidFill>
                  <a:schemeClr val="dk1"/>
                </a:solidFill>
                <a:latin typeface="Arial"/>
                <a:ea typeface="Arial"/>
                <a:cs typeface="Arial"/>
                <a:sym typeface="Arial"/>
              </a:rPr>
              <a:t>– المنظمات والأفراد الذين ينشرون ويديرون البرامج والخدمات المتعلقة بالبريد الإلكتروني.</a:t>
            </a:r>
            <a:endParaRPr/>
          </a:p>
          <a:p>
            <a:pPr indent="-182880" lvl="0" marL="274320" rtl="1" algn="r">
              <a:lnSpc>
                <a:spcPct val="100000"/>
              </a:lnSpc>
              <a:spcBef>
                <a:spcPts val="360"/>
              </a:spcBef>
              <a:spcAft>
                <a:spcPts val="0"/>
              </a:spcAft>
              <a:buClr>
                <a:schemeClr val="accent3"/>
              </a:buClr>
              <a:buSzPts val="1530"/>
              <a:buFont typeface="Merriweather Sans"/>
              <a:buChar char="*"/>
            </a:pPr>
            <a:r>
              <a:rPr b="1" lang="en-US" sz="1800">
                <a:solidFill>
                  <a:schemeClr val="dk1"/>
                </a:solidFill>
                <a:latin typeface="Arial"/>
                <a:ea typeface="Arial"/>
                <a:cs typeface="Arial"/>
                <a:sym typeface="Arial"/>
              </a:rPr>
              <a:t>واضعو السياسات الحكومية </a:t>
            </a:r>
            <a:r>
              <a:rPr lang="en-US" sz="1800">
                <a:solidFill>
                  <a:schemeClr val="dk1"/>
                </a:solidFill>
                <a:latin typeface="Arial"/>
                <a:ea typeface="Arial"/>
                <a:cs typeface="Arial"/>
                <a:sym typeface="Arial"/>
              </a:rPr>
              <a:t>– المسؤولون الحكوميون الذين يضعون الطلب على المنتجات والخدمات الجاهزة للقبول الشامل UA من خلال تحديث معايير إمكانية الوصول وعمليات المشتريات والمناقصات.</a:t>
            </a:r>
            <a:endParaRPr/>
          </a:p>
          <a:p>
            <a:pPr indent="-182880" lvl="0" marL="274320" rtl="1" algn="r">
              <a:lnSpc>
                <a:spcPct val="100000"/>
              </a:lnSpc>
              <a:spcBef>
                <a:spcPts val="360"/>
              </a:spcBef>
              <a:spcAft>
                <a:spcPts val="0"/>
              </a:spcAft>
              <a:buClr>
                <a:schemeClr val="accent3"/>
              </a:buClr>
              <a:buSzPts val="1530"/>
              <a:buFont typeface="Merriweather Sans"/>
              <a:buChar char="*"/>
            </a:pPr>
            <a:r>
              <a:rPr b="1" lang="en-US" sz="1800">
                <a:solidFill>
                  <a:schemeClr val="dk1"/>
                </a:solidFill>
                <a:latin typeface="Arial"/>
                <a:ea typeface="Arial"/>
                <a:cs typeface="Arial"/>
                <a:sym typeface="Arial"/>
              </a:rPr>
              <a:t> القطاع الأكاديمي</a:t>
            </a:r>
            <a:r>
              <a:rPr lang="en-US" sz="1800">
                <a:solidFill>
                  <a:schemeClr val="dk1"/>
                </a:solidFill>
                <a:latin typeface="Arial"/>
                <a:ea typeface="Arial"/>
                <a:cs typeface="Arial"/>
                <a:sym typeface="Arial"/>
              </a:rPr>
              <a:t> – برامج جامعية تقدم برامج شهادات متعلقة بتكنولوجيا المعلومات.</a:t>
            </a:r>
            <a:endParaRPr/>
          </a:p>
          <a:p>
            <a:pPr indent="-107315" lvl="3" marL="1097280" rtl="0" algn="l">
              <a:lnSpc>
                <a:spcPct val="100000"/>
              </a:lnSpc>
              <a:spcBef>
                <a:spcPts val="280"/>
              </a:spcBef>
              <a:spcAft>
                <a:spcPts val="0"/>
              </a:spcAft>
              <a:buSzPts val="1190"/>
              <a:buNone/>
            </a:pPr>
            <a:r>
              <a:t/>
            </a:r>
            <a:endParaRPr sz="1800">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26"/>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rgbClr val="000000"/>
              </a:buClr>
              <a:buSzPts val="3200"/>
              <a:buFont typeface="Open Sans"/>
              <a:buNone/>
            </a:pPr>
            <a:r>
              <a:rPr lang="en-US" sz="2800">
                <a:latin typeface="Arial"/>
                <a:ea typeface="Arial"/>
                <a:cs typeface="Arial"/>
                <a:sym typeface="Arial"/>
              </a:rPr>
              <a:t>ما هو دورك: الأعمال</a:t>
            </a:r>
            <a:endParaRPr/>
          </a:p>
        </p:txBody>
      </p:sp>
      <p:sp>
        <p:nvSpPr>
          <p:cNvPr id="331" name="Google Shape;331;p26"/>
          <p:cNvSpPr txBox="1"/>
          <p:nvPr>
            <p:ph idx="1" type="body"/>
          </p:nvPr>
        </p:nvSpPr>
        <p:spPr>
          <a:xfrm>
            <a:off x="320041" y="982355"/>
            <a:ext cx="8450746" cy="4620517"/>
          </a:xfrm>
          <a:prstGeom prst="rect">
            <a:avLst/>
          </a:prstGeom>
          <a:noFill/>
          <a:ln>
            <a:noFill/>
          </a:ln>
        </p:spPr>
        <p:txBody>
          <a:bodyPr anchorCtr="0" anchor="t" bIns="45700" lIns="91425" spcFirstLastPara="1" rIns="91425" wrap="square" tIns="45700">
            <a:noAutofit/>
          </a:bodyPr>
          <a:lstStyle/>
          <a:p>
            <a:pPr indent="0" lvl="0" marL="91440" rtl="1" algn="r">
              <a:lnSpc>
                <a:spcPct val="100000"/>
              </a:lnSpc>
              <a:spcBef>
                <a:spcPts val="0"/>
              </a:spcBef>
              <a:spcAft>
                <a:spcPts val="0"/>
              </a:spcAft>
              <a:buClr>
                <a:schemeClr val="accent3"/>
              </a:buClr>
              <a:buSzPts val="1700"/>
              <a:buNone/>
            </a:pPr>
            <a:r>
              <a:rPr lang="en-US" sz="1800">
                <a:latin typeface="Arial"/>
                <a:ea typeface="Arial"/>
                <a:cs typeface="Arial"/>
                <a:sym typeface="Arial"/>
              </a:rPr>
              <a:t>تترك العديد من الأعمال أموالًا يمكن تحقيقها جراء عدم تحديث أنظمتها لتكون جاهزة للقبول الشامل UA الأمر الذي ينطوي على إمكانية تحرير إيرادات تصل إلى المليارات من العملاء غير المستغَلين.</a:t>
            </a:r>
            <a:endParaRPr/>
          </a:p>
          <a:p>
            <a:pPr indent="0" lvl="0" marL="91440" rtl="0" algn="l">
              <a:lnSpc>
                <a:spcPct val="100000"/>
              </a:lnSpc>
              <a:spcBef>
                <a:spcPts val="0"/>
              </a:spcBef>
              <a:spcAft>
                <a:spcPts val="0"/>
              </a:spcAft>
              <a:buClr>
                <a:schemeClr val="accent3"/>
              </a:buClr>
              <a:buSzPts val="1700"/>
              <a:buNone/>
            </a:pPr>
            <a:r>
              <a:t/>
            </a:r>
            <a:endParaRPr sz="1800">
              <a:latin typeface="Arial"/>
              <a:ea typeface="Arial"/>
              <a:cs typeface="Arial"/>
              <a:sym typeface="Arial"/>
            </a:endParaRPr>
          </a:p>
          <a:p>
            <a:pPr indent="0" lvl="0" marL="91440" rtl="1" algn="r">
              <a:lnSpc>
                <a:spcPct val="100000"/>
              </a:lnSpc>
              <a:spcBef>
                <a:spcPts val="0"/>
              </a:spcBef>
              <a:spcAft>
                <a:spcPts val="0"/>
              </a:spcAft>
              <a:buClr>
                <a:schemeClr val="accent3"/>
              </a:buClr>
              <a:buSzPts val="1700"/>
              <a:buNone/>
            </a:pPr>
            <a:r>
              <a:rPr lang="en-US" sz="1800">
                <a:latin typeface="Arial"/>
                <a:ea typeface="Arial"/>
                <a:cs typeface="Arial"/>
                <a:sym typeface="Arial"/>
              </a:rPr>
              <a:t>فقد خلصت دراسة للمجموعة التوجيهية للقبول الشامل (UASG) أُجريت في عام 2017، إلى أن القبول الشامل لأسماء نطاقات الإنترنت يمثل فرصة تحقق أكثر من 9.8 مليار دولار أميركي على أقل تقدير.</a:t>
            </a:r>
            <a:endParaRPr/>
          </a:p>
          <a:p>
            <a:pPr indent="0" lvl="0" marL="91440" rtl="0" algn="l">
              <a:lnSpc>
                <a:spcPct val="100000"/>
              </a:lnSpc>
              <a:spcBef>
                <a:spcPts val="0"/>
              </a:spcBef>
              <a:spcAft>
                <a:spcPts val="0"/>
              </a:spcAft>
              <a:buClr>
                <a:schemeClr val="accent3"/>
              </a:buClr>
              <a:buSzPts val="1700"/>
              <a:buNone/>
            </a:pPr>
            <a:r>
              <a:t/>
            </a:r>
            <a:endParaRPr sz="1800">
              <a:latin typeface="Arial"/>
              <a:ea typeface="Arial"/>
              <a:cs typeface="Arial"/>
              <a:sym typeface="Arial"/>
            </a:endParaRPr>
          </a:p>
          <a:p>
            <a:pPr indent="0" lvl="0" marL="91440" rtl="1" algn="r">
              <a:lnSpc>
                <a:spcPct val="100000"/>
              </a:lnSpc>
              <a:spcBef>
                <a:spcPts val="0"/>
              </a:spcBef>
              <a:spcAft>
                <a:spcPts val="0"/>
              </a:spcAft>
              <a:buClr>
                <a:schemeClr val="accent3"/>
              </a:buClr>
              <a:buSzPts val="1700"/>
              <a:buNone/>
            </a:pPr>
            <a:r>
              <a:rPr lang="en-US" sz="1800">
                <a:latin typeface="Arial"/>
                <a:ea typeface="Arial"/>
                <a:cs typeface="Arial"/>
                <a:sym typeface="Arial"/>
              </a:rPr>
              <a:t>وستكون الأعمال التجارية ذات الجاهزية للقبول الشامل في وضع أفضل للوصول إلى الجماهير العالمية المتزايدة وزيادة إمكانات تحصيل الإيرادات من مستخدمي الإنترنت الحاليين، فضلاً عن المليار مستخدم المستقبلي.</a:t>
            </a:r>
            <a:endParaRPr/>
          </a:p>
          <a:p>
            <a:pPr indent="0" lvl="0" marL="91440" rtl="0" algn="l">
              <a:lnSpc>
                <a:spcPct val="100000"/>
              </a:lnSpc>
              <a:spcBef>
                <a:spcPts val="0"/>
              </a:spcBef>
              <a:spcAft>
                <a:spcPts val="0"/>
              </a:spcAft>
              <a:buClr>
                <a:schemeClr val="accent3"/>
              </a:buClr>
              <a:buSzPts val="1700"/>
              <a:buNone/>
            </a:pPr>
            <a:r>
              <a:t/>
            </a:r>
            <a:endParaRPr sz="1800">
              <a:latin typeface="Arial"/>
              <a:ea typeface="Arial"/>
              <a:cs typeface="Arial"/>
              <a:sym typeface="Arial"/>
            </a:endParaRPr>
          </a:p>
          <a:p>
            <a:pPr indent="-182880" lvl="0" marL="274320" rtl="1" algn="r">
              <a:lnSpc>
                <a:spcPct val="100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التنظيم داخليًا والتقييم إن كانت أنظمة أعمالك متوافقة مع معايير القبول الشامل UA.</a:t>
            </a:r>
            <a:endParaRPr/>
          </a:p>
          <a:p>
            <a:pPr indent="-182880" lvl="0" marL="274320" rtl="1" algn="r">
              <a:lnSpc>
                <a:spcPct val="100000"/>
              </a:lnSpc>
              <a:spcBef>
                <a:spcPts val="400"/>
              </a:spcBef>
              <a:spcAft>
                <a:spcPts val="0"/>
              </a:spcAft>
              <a:buClr>
                <a:schemeClr val="accent3"/>
              </a:buClr>
              <a:buSzPts val="1700"/>
              <a:buFont typeface="Merriweather Sans"/>
              <a:buChar char="*"/>
            </a:pPr>
            <a:r>
              <a:rPr lang="en-US" sz="1800">
                <a:latin typeface="Arial"/>
                <a:ea typeface="Arial"/>
                <a:cs typeface="Arial"/>
                <a:sym typeface="Arial"/>
              </a:rPr>
              <a:t>تحديث أنظمة تكنولوجيا المعلومات لديك لتكون جاهزًا للقبول الشامل UA.</a:t>
            </a:r>
            <a:endParaRPr/>
          </a:p>
          <a:p>
            <a:pPr indent="-182880" lvl="0" marL="274320" rtl="1" algn="r">
              <a:lnSpc>
                <a:spcPct val="100000"/>
              </a:lnSpc>
              <a:spcBef>
                <a:spcPts val="400"/>
              </a:spcBef>
              <a:spcAft>
                <a:spcPts val="0"/>
              </a:spcAft>
              <a:buClr>
                <a:schemeClr val="accent3"/>
              </a:buClr>
              <a:buSzPts val="1700"/>
              <a:buFont typeface="Merriweather Sans"/>
              <a:buChar char="*"/>
            </a:pPr>
            <a:r>
              <a:rPr lang="en-US" sz="1800">
                <a:latin typeface="Arial"/>
                <a:ea typeface="Arial"/>
                <a:cs typeface="Arial"/>
                <a:sym typeface="Arial"/>
              </a:rPr>
              <a:t>تشجيع المتعاونين معك على المشاركة والتعزيز للمناقشات المحلية المتعلقة بالقبول الشامل UA.</a:t>
            </a:r>
            <a:endParaRPr/>
          </a:p>
          <a:p>
            <a:pPr indent="-182880" lvl="0" marL="274320" rtl="1" algn="r">
              <a:lnSpc>
                <a:spcPct val="100000"/>
              </a:lnSpc>
              <a:spcBef>
                <a:spcPts val="400"/>
              </a:spcBef>
              <a:spcAft>
                <a:spcPts val="0"/>
              </a:spcAft>
              <a:buClr>
                <a:schemeClr val="accent3"/>
              </a:buClr>
              <a:buSzPts val="1700"/>
              <a:buFont typeface="Merriweather Sans"/>
              <a:buChar char="*"/>
            </a:pPr>
            <a:r>
              <a:rPr lang="en-US" sz="1800">
                <a:latin typeface="Arial"/>
                <a:ea typeface="Arial"/>
                <a:cs typeface="Arial"/>
                <a:sym typeface="Arial"/>
              </a:rPr>
              <a:t>التوعية بالقبول الشامل UA مع المنظمات والشركات الشريكة، بهدف تحديث أنظمتها على المعايير الحالية الشاملة عالميًا.</a:t>
            </a:r>
            <a:endParaRPr/>
          </a:p>
          <a:p>
            <a:pPr indent="-107315" lvl="3" marL="1097280" rtl="0" algn="l">
              <a:lnSpc>
                <a:spcPct val="100000"/>
              </a:lnSpc>
              <a:spcBef>
                <a:spcPts val="280"/>
              </a:spcBef>
              <a:spcAft>
                <a:spcPts val="0"/>
              </a:spcAft>
              <a:buSzPts val="1190"/>
              <a:buNone/>
            </a:pPr>
            <a:r>
              <a:t/>
            </a:r>
            <a:endParaRPr sz="1800">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27"/>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rgbClr val="000000"/>
              </a:buClr>
              <a:buSzPts val="3200"/>
              <a:buFont typeface="Open Sans"/>
              <a:buNone/>
            </a:pPr>
            <a:r>
              <a:rPr lang="en-US" sz="2800">
                <a:latin typeface="Arial"/>
                <a:ea typeface="Arial"/>
                <a:cs typeface="Arial"/>
                <a:sym typeface="Arial"/>
              </a:rPr>
              <a:t> ما هو دورك: الحكومة</a:t>
            </a:r>
            <a:endParaRPr/>
          </a:p>
        </p:txBody>
      </p:sp>
      <p:sp>
        <p:nvSpPr>
          <p:cNvPr id="337" name="Google Shape;337;p27"/>
          <p:cNvSpPr txBox="1"/>
          <p:nvPr>
            <p:ph idx="1" type="body"/>
          </p:nvPr>
        </p:nvSpPr>
        <p:spPr>
          <a:xfrm>
            <a:off x="320675" y="1318686"/>
            <a:ext cx="8450746" cy="4620517"/>
          </a:xfrm>
          <a:prstGeom prst="rect">
            <a:avLst/>
          </a:prstGeom>
          <a:noFill/>
          <a:ln>
            <a:noFill/>
          </a:ln>
        </p:spPr>
        <p:txBody>
          <a:bodyPr anchorCtr="0" anchor="t" bIns="45700" lIns="91425" spcFirstLastPara="1" rIns="91425" wrap="square" tIns="45700">
            <a:noAutofit/>
          </a:bodyPr>
          <a:lstStyle/>
          <a:p>
            <a:pPr indent="0" lvl="0" marL="91440" rtl="1" algn="r">
              <a:lnSpc>
                <a:spcPct val="100000"/>
              </a:lnSpc>
              <a:spcBef>
                <a:spcPts val="0"/>
              </a:spcBef>
              <a:spcAft>
                <a:spcPts val="0"/>
              </a:spcAft>
              <a:buClr>
                <a:schemeClr val="accent3"/>
              </a:buClr>
              <a:buSzPts val="1700"/>
              <a:buNone/>
            </a:pPr>
            <a:r>
              <a:rPr lang="en-US" sz="1800">
                <a:latin typeface="Arial"/>
                <a:ea typeface="Arial"/>
                <a:cs typeface="Arial"/>
                <a:sym typeface="Arial"/>
              </a:rPr>
              <a:t>الجاهزية للقبول الشامل UA يمكن أن تساعد الحكومات وواضعي السياسات في الوصول إلى مواطنيهم.</a:t>
            </a:r>
            <a:endParaRPr/>
          </a:p>
          <a:p>
            <a:pPr indent="0" lvl="0" marL="91440" rtl="0" algn="l">
              <a:lnSpc>
                <a:spcPct val="100000"/>
              </a:lnSpc>
              <a:spcBef>
                <a:spcPts val="0"/>
              </a:spcBef>
              <a:spcAft>
                <a:spcPts val="0"/>
              </a:spcAft>
              <a:buClr>
                <a:schemeClr val="accent3"/>
              </a:buClr>
              <a:buSzPts val="1700"/>
              <a:buNone/>
            </a:pPr>
            <a:r>
              <a:t/>
            </a:r>
            <a:endParaRPr sz="1800">
              <a:latin typeface="Arial"/>
              <a:ea typeface="Arial"/>
              <a:cs typeface="Arial"/>
              <a:sym typeface="Arial"/>
            </a:endParaRPr>
          </a:p>
          <a:p>
            <a:pPr indent="-182880" lvl="0" marL="274320" rtl="1" algn="r">
              <a:lnSpc>
                <a:spcPct val="100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تقييم إمكانية إدخال </a:t>
            </a:r>
            <a:r>
              <a:rPr lang="en-US" sz="1800" u="sng">
                <a:solidFill>
                  <a:schemeClr val="hlink"/>
                </a:solidFill>
                <a:latin typeface="Arial"/>
                <a:ea typeface="Arial"/>
                <a:cs typeface="Arial"/>
                <a:sym typeface="Arial"/>
                <a:hlinkClick r:id="rId3"/>
              </a:rPr>
              <a:t>متطلبات القبول الشامل UA</a:t>
            </a:r>
            <a:r>
              <a:rPr lang="en-US" sz="1800">
                <a:latin typeface="Arial"/>
                <a:ea typeface="Arial"/>
                <a:cs typeface="Arial"/>
                <a:sym typeface="Arial"/>
              </a:rPr>
              <a:t> في المشتريات الحكومية.</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latin typeface="Arial"/>
              <a:ea typeface="Arial"/>
              <a:cs typeface="Arial"/>
              <a:sym typeface="Arial"/>
            </a:endParaRPr>
          </a:p>
          <a:p>
            <a:pPr indent="-182880" lvl="0" marL="274320" rtl="1" algn="r">
              <a:lnSpc>
                <a:spcPct val="100000"/>
              </a:lnSpc>
              <a:spcBef>
                <a:spcPts val="400"/>
              </a:spcBef>
              <a:spcAft>
                <a:spcPts val="0"/>
              </a:spcAft>
              <a:buClr>
                <a:schemeClr val="accent3"/>
              </a:buClr>
              <a:buSzPts val="1700"/>
              <a:buFont typeface="Merriweather Sans"/>
              <a:buChar char="*"/>
            </a:pPr>
            <a:r>
              <a:rPr lang="en-US" sz="1800">
                <a:latin typeface="Arial"/>
                <a:ea typeface="Arial"/>
                <a:cs typeface="Arial"/>
                <a:sym typeface="Arial"/>
              </a:rPr>
              <a:t>التواصل مع الإدارات الحكومية المشاركة في خدمات الحكومة الإلكترونية للمواطنين والطلب منهم أن يدمجوا ممارسات القبول الشامل UA لتوفير الشمولية الرقمية.</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latin typeface="Arial"/>
              <a:ea typeface="Arial"/>
              <a:cs typeface="Arial"/>
              <a:sym typeface="Arial"/>
            </a:endParaRPr>
          </a:p>
          <a:p>
            <a:pPr indent="-182880" lvl="0" marL="274320" rtl="1" algn="r">
              <a:lnSpc>
                <a:spcPct val="100000"/>
              </a:lnSpc>
              <a:spcBef>
                <a:spcPts val="400"/>
              </a:spcBef>
              <a:spcAft>
                <a:spcPts val="0"/>
              </a:spcAft>
              <a:buClr>
                <a:schemeClr val="accent3"/>
              </a:buClr>
              <a:buSzPts val="1700"/>
              <a:buFont typeface="Merriweather Sans"/>
              <a:buChar char="*"/>
            </a:pPr>
            <a:r>
              <a:rPr lang="en-US" sz="1800">
                <a:latin typeface="Arial"/>
                <a:ea typeface="Arial"/>
                <a:cs typeface="Arial"/>
                <a:sym typeface="Arial"/>
              </a:rPr>
              <a:t>التنسيق مع مديري نطاقات المستوى الأعلى لرمز البلد ccTLD الوطنيين ومندوبي اللجنة الاستشارية الحكومية (GAC) التابعة لمؤسسة ICANN للمشاركة في الإجراءات المتعلقة بالقبول الشامل UA وتعزيزها.</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latin typeface="Arial"/>
              <a:ea typeface="Arial"/>
              <a:cs typeface="Arial"/>
              <a:sym typeface="Arial"/>
            </a:endParaRPr>
          </a:p>
          <a:p>
            <a:pPr indent="-107315" lvl="3" marL="1097280" rtl="0" algn="l">
              <a:lnSpc>
                <a:spcPct val="100000"/>
              </a:lnSpc>
              <a:spcBef>
                <a:spcPts val="280"/>
              </a:spcBef>
              <a:spcAft>
                <a:spcPts val="0"/>
              </a:spcAft>
              <a:buSzPts val="1190"/>
              <a:buNone/>
            </a:pPr>
            <a:r>
              <a:t/>
            </a:r>
            <a:endParaRPr sz="1200">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28"/>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rgbClr val="000000"/>
              </a:buClr>
              <a:buSzPts val="3200"/>
              <a:buFont typeface="Open Sans"/>
              <a:buNone/>
            </a:pPr>
            <a:r>
              <a:rPr lang="en-US" sz="2800">
                <a:latin typeface="Arial"/>
                <a:ea typeface="Arial"/>
                <a:cs typeface="Arial"/>
                <a:sym typeface="Arial"/>
              </a:rPr>
              <a:t>ما هو دورك: المجتمع المدني</a:t>
            </a:r>
            <a:endParaRPr/>
          </a:p>
        </p:txBody>
      </p:sp>
      <p:sp>
        <p:nvSpPr>
          <p:cNvPr id="343" name="Google Shape;343;p28"/>
          <p:cNvSpPr txBox="1"/>
          <p:nvPr>
            <p:ph idx="1" type="body"/>
          </p:nvPr>
        </p:nvSpPr>
        <p:spPr>
          <a:xfrm>
            <a:off x="80010" y="1318686"/>
            <a:ext cx="8691411" cy="4620517"/>
          </a:xfrm>
          <a:prstGeom prst="rect">
            <a:avLst/>
          </a:prstGeom>
          <a:noFill/>
          <a:ln>
            <a:noFill/>
          </a:ln>
        </p:spPr>
        <p:txBody>
          <a:bodyPr anchorCtr="0" anchor="t" bIns="45700" lIns="91425" spcFirstLastPara="1" rIns="91425" wrap="square" tIns="45700">
            <a:noAutofit/>
          </a:bodyPr>
          <a:lstStyle/>
          <a:p>
            <a:pPr indent="-182880" lvl="0" marL="274320" rtl="1" algn="r">
              <a:lnSpc>
                <a:spcPct val="100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تشجيع مجتمعك على حضور الأحداث المحلية والإقليمية ذات الصلة بالقبول الشامل UA؛ والمساعدة في تنسيقها والترويج لها.</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latin typeface="Arial"/>
              <a:ea typeface="Arial"/>
              <a:cs typeface="Arial"/>
              <a:sym typeface="Arial"/>
            </a:endParaRPr>
          </a:p>
          <a:p>
            <a:pPr indent="-182880" lvl="0" marL="274320" rtl="1" algn="r">
              <a:lnSpc>
                <a:spcPct val="100000"/>
              </a:lnSpc>
              <a:spcBef>
                <a:spcPts val="400"/>
              </a:spcBef>
              <a:spcAft>
                <a:spcPts val="0"/>
              </a:spcAft>
              <a:buClr>
                <a:schemeClr val="accent3"/>
              </a:buClr>
              <a:buSzPts val="1700"/>
              <a:buFont typeface="Merriweather Sans"/>
              <a:buChar char="*"/>
            </a:pPr>
            <a:r>
              <a:rPr lang="en-US" sz="1800">
                <a:latin typeface="Arial"/>
                <a:ea typeface="Arial"/>
                <a:cs typeface="Arial"/>
                <a:sym typeface="Arial"/>
              </a:rPr>
              <a:t>جعل الأنظمة لديك جاهزة للقبول الشامل UA لإدماج رقمي أوسع.</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latin typeface="Arial"/>
              <a:ea typeface="Arial"/>
              <a:cs typeface="Arial"/>
              <a:sym typeface="Arial"/>
            </a:endParaRPr>
          </a:p>
          <a:p>
            <a:pPr indent="-182880" lvl="0" marL="274320" rtl="1" algn="r">
              <a:lnSpc>
                <a:spcPct val="100000"/>
              </a:lnSpc>
              <a:spcBef>
                <a:spcPts val="400"/>
              </a:spcBef>
              <a:spcAft>
                <a:spcPts val="0"/>
              </a:spcAft>
              <a:buClr>
                <a:schemeClr val="accent3"/>
              </a:buClr>
              <a:buSzPts val="1700"/>
              <a:buFont typeface="Merriweather Sans"/>
              <a:buChar char="*"/>
            </a:pPr>
            <a:r>
              <a:rPr lang="en-US" sz="1800">
                <a:latin typeface="Arial"/>
                <a:ea typeface="Arial"/>
                <a:cs typeface="Arial"/>
                <a:sym typeface="Arial"/>
              </a:rPr>
              <a:t>تشجيع البحث حول الإدماج والوصول الذي يعزز مبادئ القبول الشامل UA.</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latin typeface="Arial"/>
              <a:ea typeface="Arial"/>
              <a:cs typeface="Arial"/>
              <a:sym typeface="Arial"/>
            </a:endParaRPr>
          </a:p>
          <a:p>
            <a:pPr indent="-182880" lvl="0" marL="274320" rtl="1" algn="r">
              <a:lnSpc>
                <a:spcPct val="100000"/>
              </a:lnSpc>
              <a:spcBef>
                <a:spcPts val="400"/>
              </a:spcBef>
              <a:spcAft>
                <a:spcPts val="0"/>
              </a:spcAft>
              <a:buClr>
                <a:schemeClr val="accent3"/>
              </a:buClr>
              <a:buSzPts val="1700"/>
              <a:buFont typeface="Merriweather Sans"/>
              <a:buChar char="*"/>
            </a:pPr>
            <a:r>
              <a:rPr lang="en-US" sz="1800">
                <a:latin typeface="Arial"/>
                <a:ea typeface="Arial"/>
                <a:cs typeface="Arial"/>
                <a:sym typeface="Arial"/>
              </a:rPr>
              <a:t>التوعية بالقبول الشامل UA مع المنظمات والشركات الشريكة لتحديث أنظمتها على المعايير الحالية الشاملة عالميًا.</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latin typeface="Arial"/>
              <a:ea typeface="Arial"/>
              <a:cs typeface="Arial"/>
              <a:sym typeface="Arial"/>
            </a:endParaRPr>
          </a:p>
          <a:p>
            <a:pPr indent="-107315" lvl="3" marL="1097280" rtl="0" algn="l">
              <a:lnSpc>
                <a:spcPct val="100000"/>
              </a:lnSpc>
              <a:spcBef>
                <a:spcPts val="280"/>
              </a:spcBef>
              <a:spcAft>
                <a:spcPts val="0"/>
              </a:spcAft>
              <a:buSzPts val="1190"/>
              <a:buNone/>
            </a:pPr>
            <a:r>
              <a:t/>
            </a:r>
            <a:endParaRPr sz="1200">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29"/>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rgbClr val="000000"/>
              </a:buClr>
              <a:buSzPts val="3200"/>
              <a:buFont typeface="Open Sans"/>
              <a:buNone/>
            </a:pPr>
            <a:r>
              <a:rPr lang="en-US" sz="2800">
                <a:latin typeface="Arial"/>
                <a:ea typeface="Arial"/>
                <a:cs typeface="Arial"/>
                <a:sym typeface="Arial"/>
              </a:rPr>
              <a:t>ما هو دورك: القطاع الأكاديمي</a:t>
            </a:r>
            <a:endParaRPr/>
          </a:p>
        </p:txBody>
      </p:sp>
      <p:sp>
        <p:nvSpPr>
          <p:cNvPr id="349" name="Google Shape;349;p29"/>
          <p:cNvSpPr txBox="1"/>
          <p:nvPr>
            <p:ph idx="1" type="body"/>
          </p:nvPr>
        </p:nvSpPr>
        <p:spPr>
          <a:xfrm>
            <a:off x="4621213" y="1318686"/>
            <a:ext cx="4150209" cy="4620517"/>
          </a:xfrm>
          <a:prstGeom prst="rect">
            <a:avLst/>
          </a:prstGeom>
          <a:noFill/>
          <a:ln>
            <a:noFill/>
          </a:ln>
        </p:spPr>
        <p:txBody>
          <a:bodyPr anchorCtr="0" anchor="t" bIns="45700" lIns="91425" spcFirstLastPara="1" rIns="91425" wrap="square" tIns="45700">
            <a:noAutofit/>
          </a:bodyPr>
          <a:lstStyle/>
          <a:p>
            <a:pPr indent="-182880" lvl="0" marL="274320" rtl="1" algn="r">
              <a:lnSpc>
                <a:spcPct val="100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ترقية أنظمة البريد الإلكتروني لدعم تدويل عناوين البريد الإلكتروني EAI.</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latin typeface="Arial"/>
              <a:ea typeface="Arial"/>
              <a:cs typeface="Arial"/>
              <a:sym typeface="Arial"/>
            </a:endParaRPr>
          </a:p>
          <a:p>
            <a:pPr indent="-182880" lvl="0" marL="274320" rtl="1" algn="r">
              <a:lnSpc>
                <a:spcPct val="100000"/>
              </a:lnSpc>
              <a:spcBef>
                <a:spcPts val="400"/>
              </a:spcBef>
              <a:spcAft>
                <a:spcPts val="0"/>
              </a:spcAft>
              <a:buClr>
                <a:schemeClr val="accent3"/>
              </a:buClr>
              <a:buSzPts val="1700"/>
              <a:buFont typeface="Merriweather Sans"/>
              <a:buChar char="*"/>
            </a:pPr>
            <a:r>
              <a:rPr lang="en-US" sz="1800">
                <a:latin typeface="Arial"/>
                <a:ea typeface="Arial"/>
                <a:cs typeface="Arial"/>
                <a:sym typeface="Arial"/>
              </a:rPr>
              <a:t>تحديث مناهج تكنولوجيا المعلومات لتشمل تدريس وتعلم مفاهيم أسماء النطاقات المدوَّلة والقبول الشامل والبرمجيات القائمة على التدويل.</a:t>
            </a:r>
            <a:endParaRPr/>
          </a:p>
          <a:p>
            <a:pPr indent="-182879" lvl="1" marL="731520" rtl="1" algn="r">
              <a:lnSpc>
                <a:spcPct val="100000"/>
              </a:lnSpc>
              <a:spcBef>
                <a:spcPts val="400"/>
              </a:spcBef>
              <a:spcAft>
                <a:spcPts val="0"/>
              </a:spcAft>
              <a:buSzPts val="1700"/>
              <a:buChar char="*"/>
            </a:pPr>
            <a:r>
              <a:rPr lang="en-US" sz="1600">
                <a:latin typeface="Arial"/>
                <a:ea typeface="Arial"/>
                <a:cs typeface="Arial"/>
                <a:sym typeface="Arial"/>
              </a:rPr>
              <a:t>راجع </a:t>
            </a:r>
            <a:r>
              <a:rPr lang="en-US" sz="1600" u="sng">
                <a:solidFill>
                  <a:schemeClr val="hlink"/>
                </a:solidFill>
                <a:latin typeface="Arial"/>
                <a:ea typeface="Arial"/>
                <a:cs typeface="Arial"/>
                <a:sym typeface="Arial"/>
                <a:hlinkClick r:id="rId3"/>
              </a:rPr>
              <a:t>برنامج تكامل مناهج القبول الشامل</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latin typeface="Arial"/>
              <a:ea typeface="Arial"/>
              <a:cs typeface="Arial"/>
              <a:sym typeface="Arial"/>
            </a:endParaRPr>
          </a:p>
          <a:p>
            <a:pPr indent="-182880" lvl="0" marL="274320" rtl="1" algn="r">
              <a:lnSpc>
                <a:spcPct val="100000"/>
              </a:lnSpc>
              <a:spcBef>
                <a:spcPts val="400"/>
              </a:spcBef>
              <a:spcAft>
                <a:spcPts val="0"/>
              </a:spcAft>
              <a:buClr>
                <a:schemeClr val="accent3"/>
              </a:buClr>
              <a:buSzPts val="1700"/>
              <a:buFont typeface="Merriweather Sans"/>
              <a:buChar char="*"/>
            </a:pPr>
            <a:r>
              <a:rPr lang="en-US" sz="1800">
                <a:latin typeface="Arial"/>
                <a:ea typeface="Arial"/>
                <a:cs typeface="Arial"/>
                <a:sym typeface="Arial"/>
              </a:rPr>
              <a:t>تدريب أعضاء هيئة التدريس والطلاب على </a:t>
            </a:r>
            <a:br>
              <a:rPr lang="en-US" sz="1800">
                <a:latin typeface="Arial"/>
                <a:ea typeface="Arial"/>
                <a:cs typeface="Arial"/>
                <a:sym typeface="Arial"/>
              </a:rPr>
            </a:br>
            <a:r>
              <a:rPr lang="en-US" sz="1800">
                <a:latin typeface="Arial"/>
                <a:ea typeface="Arial"/>
                <a:cs typeface="Arial"/>
                <a:sym typeface="Arial"/>
              </a:rPr>
              <a:t>تبني ممارسات القبول الشامل UA في تطوير البرمجيات.</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latin typeface="Arial"/>
              <a:ea typeface="Arial"/>
              <a:cs typeface="Arial"/>
              <a:sym typeface="Arial"/>
            </a:endParaRPr>
          </a:p>
          <a:p>
            <a:pPr indent="-182880" lvl="0" marL="274320" rtl="1" algn="r">
              <a:lnSpc>
                <a:spcPct val="100000"/>
              </a:lnSpc>
              <a:spcBef>
                <a:spcPts val="400"/>
              </a:spcBef>
              <a:spcAft>
                <a:spcPts val="0"/>
              </a:spcAft>
              <a:buClr>
                <a:schemeClr val="accent3"/>
              </a:buClr>
              <a:buSzPts val="1700"/>
              <a:buFont typeface="Merriweather Sans"/>
              <a:buChar char="*"/>
            </a:pPr>
            <a:r>
              <a:rPr lang="en-US" sz="1800">
                <a:latin typeface="Arial"/>
                <a:ea typeface="Arial"/>
                <a:cs typeface="Arial"/>
                <a:sym typeface="Arial"/>
              </a:rPr>
              <a:t>التوعية بقضايا القبول الشامل UA وحلولها في المجتمع التقني المحلي.</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latin typeface="Arial"/>
              <a:ea typeface="Arial"/>
              <a:cs typeface="Arial"/>
              <a:sym typeface="Arial"/>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latin typeface="Arial"/>
              <a:ea typeface="Arial"/>
              <a:cs typeface="Arial"/>
              <a:sym typeface="Arial"/>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latin typeface="Arial"/>
              <a:ea typeface="Arial"/>
              <a:cs typeface="Arial"/>
              <a:sym typeface="Arial"/>
            </a:endParaRPr>
          </a:p>
          <a:p>
            <a:pPr indent="-107315" lvl="3" marL="1097280" rtl="0" algn="l">
              <a:lnSpc>
                <a:spcPct val="100000"/>
              </a:lnSpc>
              <a:spcBef>
                <a:spcPts val="280"/>
              </a:spcBef>
              <a:spcAft>
                <a:spcPts val="0"/>
              </a:spcAft>
              <a:buSzPts val="1190"/>
              <a:buNone/>
            </a:pPr>
            <a:r>
              <a:t/>
            </a:r>
            <a:endParaRPr sz="1200">
              <a:latin typeface="Arial"/>
              <a:ea typeface="Arial"/>
              <a:cs typeface="Arial"/>
              <a:sym typeface="Arial"/>
            </a:endParaRPr>
          </a:p>
        </p:txBody>
      </p:sp>
      <p:pic>
        <p:nvPicPr>
          <p:cNvPr id="350" name="Google Shape;350;p29"/>
          <p:cNvPicPr preferRelativeResize="0"/>
          <p:nvPr/>
        </p:nvPicPr>
        <p:blipFill rotWithShape="1">
          <a:blip r:embed="rId4">
            <a:alphaModFix/>
          </a:blip>
          <a:srcRect b="0" l="0" r="0" t="0"/>
          <a:stretch/>
        </p:blipFill>
        <p:spPr>
          <a:xfrm>
            <a:off x="320041" y="846667"/>
            <a:ext cx="4300538" cy="556038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3"/>
          <p:cNvSpPr txBox="1"/>
          <p:nvPr>
            <p:ph type="title"/>
          </p:nvPr>
        </p:nvSpPr>
        <p:spPr>
          <a:xfrm>
            <a:off x="320040" y="275167"/>
            <a:ext cx="8441502" cy="11430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chemeClr val="dk2"/>
              </a:buClr>
              <a:buSzPts val="3200"/>
              <a:buFont typeface="Open Sans"/>
              <a:buNone/>
            </a:pPr>
            <a:r>
              <a:rPr lang="en-US" sz="2800"/>
              <a:t>العالم الذي نعيش فيه متعدد اللغات!</a:t>
            </a:r>
            <a:endParaRPr/>
          </a:p>
        </p:txBody>
      </p:sp>
      <p:sp>
        <p:nvSpPr>
          <p:cNvPr id="111" name="Google Shape;111;p3"/>
          <p:cNvSpPr txBox="1"/>
          <p:nvPr/>
        </p:nvSpPr>
        <p:spPr>
          <a:xfrm>
            <a:off x="130629" y="5813055"/>
            <a:ext cx="4141821" cy="738623"/>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400"/>
              <a:buFont typeface="Arial"/>
              <a:buNone/>
            </a:pPr>
            <a:r>
              <a:rPr b="0" i="1" lang="en-US" sz="1400" u="none" cap="none" strike="noStrike">
                <a:solidFill>
                  <a:schemeClr val="accent2"/>
                </a:solidFill>
                <a:latin typeface="Open Sans"/>
                <a:ea typeface="Open Sans"/>
                <a:cs typeface="Open Sans"/>
                <a:sym typeface="Open Sans"/>
              </a:rPr>
              <a:t>المصدر</a:t>
            </a:r>
            <a:endParaRPr/>
          </a:p>
          <a:p>
            <a:pPr indent="0" lvl="0" marL="0" marR="0" rtl="1" algn="r">
              <a:lnSpc>
                <a:spcPct val="100000"/>
              </a:lnSpc>
              <a:spcBef>
                <a:spcPts val="0"/>
              </a:spcBef>
              <a:spcAft>
                <a:spcPts val="0"/>
              </a:spcAft>
              <a:buNone/>
            </a:pPr>
            <a:r>
              <a:rPr b="0" i="0" lang="en-US" sz="1400" u="none" cap="none" strike="noStrike">
                <a:solidFill>
                  <a:srgbClr val="6F7371"/>
                </a:solidFill>
                <a:latin typeface="Arial"/>
                <a:ea typeface="Arial"/>
                <a:cs typeface="Arial"/>
                <a:sym typeface="Arial"/>
              </a:rPr>
              <a:t>https://www.britannica.com/topic/languages-by-number-of-native-speakers-2228882</a:t>
            </a:r>
            <a:endParaRPr b="0" i="0" sz="1400" u="sng" cap="none" strike="noStrike">
              <a:solidFill>
                <a:schemeClr val="accent2"/>
              </a:solidFill>
              <a:latin typeface="Arial"/>
              <a:ea typeface="Arial"/>
              <a:cs typeface="Arial"/>
              <a:sym typeface="Arial"/>
              <a:hlinkClick r:id="rId3">
                <a:extLst>
                  <a:ext uri="{A12FA001-AC4F-418D-AE19-62706E023703}">
                    <ahyp:hlinkClr val="tx"/>
                  </a:ext>
                </a:extLst>
              </a:hlinkClick>
            </a:endParaRPr>
          </a:p>
        </p:txBody>
      </p:sp>
      <p:sp>
        <p:nvSpPr>
          <p:cNvPr id="112" name="Google Shape;112;p3"/>
          <p:cNvSpPr txBox="1"/>
          <p:nvPr/>
        </p:nvSpPr>
        <p:spPr>
          <a:xfrm>
            <a:off x="4968069" y="5813055"/>
            <a:ext cx="3728439" cy="738623"/>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0" i="1" lang="en-US" sz="1400" u="none" cap="none" strike="noStrike">
                <a:solidFill>
                  <a:schemeClr val="accent2"/>
                </a:solidFill>
                <a:latin typeface="Open Sans"/>
                <a:ea typeface="Open Sans"/>
                <a:cs typeface="Open Sans"/>
                <a:sym typeface="Open Sans"/>
              </a:rPr>
              <a:t> المصدر: </a:t>
            </a:r>
            <a:endParaRPr b="0" i="1" sz="1400" u="none" cap="none" strike="noStrike">
              <a:solidFill>
                <a:schemeClr val="accent2"/>
              </a:solidFill>
              <a:latin typeface="Open Sans"/>
              <a:ea typeface="Open Sans"/>
              <a:cs typeface="Open Sans"/>
              <a:sym typeface="Open Sans"/>
            </a:endParaRPr>
          </a:p>
          <a:p>
            <a:pPr indent="0" lvl="0" marL="0" marR="0" rtl="1" algn="r">
              <a:lnSpc>
                <a:spcPct val="100000"/>
              </a:lnSpc>
              <a:spcBef>
                <a:spcPts val="0"/>
              </a:spcBef>
              <a:spcAft>
                <a:spcPts val="0"/>
              </a:spcAft>
              <a:buNone/>
            </a:pPr>
            <a:r>
              <a:rPr b="0" i="1" lang="en-US" sz="1400" u="none" cap="none" strike="noStrike">
                <a:solidFill>
                  <a:srgbClr val="6F7371"/>
                </a:solidFill>
                <a:latin typeface="Open Sans"/>
                <a:ea typeface="Open Sans"/>
                <a:cs typeface="Open Sans"/>
                <a:sym typeface="Open Sans"/>
              </a:rPr>
              <a:t>https://www.statista.com/statistics/262946/most-common-languages-on-the-internet/</a:t>
            </a:r>
            <a:endParaRPr b="0" i="1" sz="1400" u="sng" cap="none" strike="noStrike">
              <a:solidFill>
                <a:schemeClr val="accent2"/>
              </a:solidFill>
              <a:latin typeface="Open Sans"/>
              <a:ea typeface="Open Sans"/>
              <a:cs typeface="Open Sans"/>
              <a:sym typeface="Open Sans"/>
              <a:hlinkClick r:id="rId4">
                <a:extLst>
                  <a:ext uri="{A12FA001-AC4F-418D-AE19-62706E023703}">
                    <ahyp:hlinkClr val="tx"/>
                  </a:ext>
                </a:extLst>
              </a:hlinkClick>
            </a:endParaRPr>
          </a:p>
        </p:txBody>
      </p:sp>
      <p:sp>
        <p:nvSpPr>
          <p:cNvPr id="113" name="Google Shape;113;p3"/>
          <p:cNvSpPr txBox="1"/>
          <p:nvPr/>
        </p:nvSpPr>
        <p:spPr>
          <a:xfrm>
            <a:off x="374903" y="1108300"/>
            <a:ext cx="8306110" cy="92333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إن استخدام اللغة متنوع على الصعيد العالمي. وتحتل اللغة الإنجليزية المرتبة الثالثة من حيث المتحدثين الأصليين في جميع أنحاء العالم، بعد اللغتين الصينية والإسبانية. وتمثل اللغة الإنجليزية 52% من إجمالي المحتوى المتوفر على الإنترنت غير أن النسبة آخذة في التناقص.</a:t>
            </a:r>
            <a:endParaRPr/>
          </a:p>
        </p:txBody>
      </p:sp>
      <p:graphicFrame>
        <p:nvGraphicFramePr>
          <p:cNvPr id="114" name="Google Shape;114;p3"/>
          <p:cNvGraphicFramePr/>
          <p:nvPr/>
        </p:nvGraphicFramePr>
        <p:xfrm>
          <a:off x="4862857" y="2251300"/>
          <a:ext cx="3898685" cy="3498400"/>
        </p:xfrm>
        <a:graphic>
          <a:graphicData uri="http://schemas.openxmlformats.org/drawingml/2006/chart">
            <c:chart r:id="rId5"/>
          </a:graphicData>
        </a:graphic>
      </p:graphicFrame>
      <p:graphicFrame>
        <p:nvGraphicFramePr>
          <p:cNvPr id="115" name="Google Shape;115;p3"/>
          <p:cNvGraphicFramePr/>
          <p:nvPr/>
        </p:nvGraphicFramePr>
        <p:xfrm>
          <a:off x="642332" y="2251300"/>
          <a:ext cx="3000000" cy="3000000"/>
        </p:xfrm>
        <a:graphic>
          <a:graphicData uri="http://schemas.openxmlformats.org/drawingml/2006/table">
            <a:tbl>
              <a:tblPr bandRow="1" firstRow="1">
                <a:noFill/>
                <a:tableStyleId>{0B049E30-D764-4FA8-834E-C0B8FB8A3B8C}</a:tableStyleId>
              </a:tblPr>
              <a:tblGrid>
                <a:gridCol w="1766800"/>
                <a:gridCol w="1766800"/>
              </a:tblGrid>
              <a:tr h="395750">
                <a:tc>
                  <a:txBody>
                    <a:bodyPr/>
                    <a:lstStyle/>
                    <a:p>
                      <a:pPr indent="0" lvl="0" marL="0" marR="0" rtl="1" algn="ctr">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Open Sans"/>
                          <a:ea typeface="Open Sans"/>
                          <a:cs typeface="Open Sans"/>
                          <a:sym typeface="Open Sans"/>
                        </a:rPr>
                        <a:t>اللغة</a:t>
                      </a:r>
                      <a:endParaRPr/>
                    </a:p>
                  </a:txBody>
                  <a:tcPr marT="9525" marB="0" marR="9525" marL="9525" anchor="ctr"/>
                </a:tc>
                <a:tc>
                  <a:txBody>
                    <a:bodyPr/>
                    <a:lstStyle/>
                    <a:p>
                      <a:pPr indent="0" lvl="0" marL="0" marR="0" rtl="1" algn="ctr">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Open Sans"/>
                          <a:ea typeface="Open Sans"/>
                          <a:cs typeface="Open Sans"/>
                          <a:sym typeface="Open Sans"/>
                        </a:rPr>
                        <a:t> المتحدثون</a:t>
                      </a:r>
                      <a:endParaRPr/>
                    </a:p>
                  </a:txBody>
                  <a:tcPr marT="9525" marB="0" marR="9525" marL="9525" anchor="ctr"/>
                </a:tc>
              </a:tr>
              <a:tr h="395750">
                <a:tc>
                  <a:txBody>
                    <a:bodyPr/>
                    <a:lstStyle/>
                    <a:p>
                      <a:pPr indent="0" lvl="0" marL="0" marR="0" rtl="1"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الصينية</a:t>
                      </a:r>
                      <a:endParaRPr/>
                    </a:p>
                  </a:txBody>
                  <a:tcPr marT="9525" marB="0" marR="9525" marL="9525" anchor="ctr"/>
                </a:tc>
                <a:tc>
                  <a:txBody>
                    <a:bodyPr/>
                    <a:lstStyle/>
                    <a:p>
                      <a:pPr indent="0" lvl="0" marL="0" marR="0" rtl="1"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1,346,000,000</a:t>
                      </a:r>
                      <a:endParaRPr/>
                    </a:p>
                  </a:txBody>
                  <a:tcPr marT="9525" marB="0" marR="9525" marL="9525" anchor="ctr"/>
                </a:tc>
              </a:tr>
              <a:tr h="395750">
                <a:tc>
                  <a:txBody>
                    <a:bodyPr/>
                    <a:lstStyle/>
                    <a:p>
                      <a:pPr indent="0" lvl="0" marL="0" marR="0" rtl="1"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الإسبانية</a:t>
                      </a:r>
                      <a:endParaRPr/>
                    </a:p>
                  </a:txBody>
                  <a:tcPr marT="9525" marB="0" marR="9525" marL="9525" anchor="ctr"/>
                </a:tc>
                <a:tc>
                  <a:txBody>
                    <a:bodyPr/>
                    <a:lstStyle/>
                    <a:p>
                      <a:pPr indent="0" lvl="0" marL="0" marR="0" rtl="1"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485,063,960</a:t>
                      </a:r>
                      <a:endParaRPr/>
                    </a:p>
                  </a:txBody>
                  <a:tcPr marT="9525" marB="0" marR="9525" marL="9525" anchor="ctr"/>
                </a:tc>
              </a:tr>
              <a:tr h="395750">
                <a:tc>
                  <a:txBody>
                    <a:bodyPr/>
                    <a:lstStyle/>
                    <a:p>
                      <a:pPr indent="0" lvl="0" marL="0" marR="0" rtl="1"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الإنجليزية</a:t>
                      </a:r>
                      <a:endParaRPr/>
                    </a:p>
                  </a:txBody>
                  <a:tcPr marT="9525" marB="0" marR="9525" marL="9525" anchor="ctr"/>
                </a:tc>
                <a:tc>
                  <a:txBody>
                    <a:bodyPr/>
                    <a:lstStyle/>
                    <a:p>
                      <a:pPr indent="0" lvl="0" marL="0" marR="0" rtl="1"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379,682,200</a:t>
                      </a:r>
                      <a:endParaRPr/>
                    </a:p>
                  </a:txBody>
                  <a:tcPr marT="9525" marB="0" marR="9525" marL="9525" anchor="ctr"/>
                </a:tc>
              </a:tr>
              <a:tr h="395750">
                <a:tc>
                  <a:txBody>
                    <a:bodyPr/>
                    <a:lstStyle/>
                    <a:p>
                      <a:pPr indent="0" lvl="0" marL="0" marR="0" rtl="1"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العربية</a:t>
                      </a:r>
                      <a:endParaRPr/>
                    </a:p>
                  </a:txBody>
                  <a:tcPr marT="9525" marB="0" marR="9525" marL="9525" anchor="ctr"/>
                </a:tc>
                <a:tc>
                  <a:txBody>
                    <a:bodyPr/>
                    <a:lstStyle/>
                    <a:p>
                      <a:pPr indent="0" lvl="0" marL="0" marR="0" rtl="1"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373,000,000</a:t>
                      </a:r>
                      <a:endParaRPr/>
                    </a:p>
                  </a:txBody>
                  <a:tcPr marT="9525" marB="0" marR="9525" marL="9525" anchor="ctr"/>
                </a:tc>
              </a:tr>
              <a:tr h="395750">
                <a:tc>
                  <a:txBody>
                    <a:bodyPr/>
                    <a:lstStyle/>
                    <a:p>
                      <a:pPr indent="0" lvl="0" marL="0" marR="0" rtl="1"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الهندية</a:t>
                      </a:r>
                      <a:endParaRPr/>
                    </a:p>
                  </a:txBody>
                  <a:tcPr marT="9525" marB="0" marR="9525" marL="9525" anchor="ctr"/>
                </a:tc>
                <a:tc>
                  <a:txBody>
                    <a:bodyPr/>
                    <a:lstStyle/>
                    <a:p>
                      <a:pPr indent="0" lvl="0" marL="0" marR="0" rtl="1"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344,650,870</a:t>
                      </a:r>
                      <a:endParaRPr/>
                    </a:p>
                  </a:txBody>
                  <a:tcPr marT="9525" marB="0" marR="9525" marL="9525" anchor="ctr"/>
                </a:tc>
              </a:tr>
              <a:tr h="395750">
                <a:tc>
                  <a:txBody>
                    <a:bodyPr/>
                    <a:lstStyle/>
                    <a:p>
                      <a:pPr indent="0" lvl="0" marL="0" marR="0" rtl="1"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البرتغالية</a:t>
                      </a:r>
                      <a:endParaRPr/>
                    </a:p>
                  </a:txBody>
                  <a:tcPr marT="9525" marB="0" marR="9525" marL="9525" anchor="ctr"/>
                </a:tc>
                <a:tc>
                  <a:txBody>
                    <a:bodyPr/>
                    <a:lstStyle/>
                    <a:p>
                      <a:pPr indent="0" lvl="0" marL="0" marR="0" rtl="1"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236,266,650</a:t>
                      </a:r>
                      <a:endParaRPr/>
                    </a:p>
                  </a:txBody>
                  <a:tcPr marT="9525" marB="0" marR="9525" marL="9525" anchor="ctr"/>
                </a:tc>
              </a:tr>
              <a:tr h="395750">
                <a:tc>
                  <a:txBody>
                    <a:bodyPr/>
                    <a:lstStyle/>
                    <a:p>
                      <a:pPr indent="0" lvl="0" marL="0" marR="0" rtl="1"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البنغالية</a:t>
                      </a:r>
                      <a:endParaRPr/>
                    </a:p>
                  </a:txBody>
                  <a:tcPr marT="9525" marB="0" marR="9525" marL="9525" anchor="ctr"/>
                </a:tc>
                <a:tc>
                  <a:txBody>
                    <a:bodyPr/>
                    <a:lstStyle/>
                    <a:p>
                      <a:pPr indent="0" lvl="0" marL="0" marR="0" rtl="1"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233,808,880</a:t>
                      </a:r>
                      <a:endParaRPr/>
                    </a:p>
                  </a:txBody>
                  <a:tcPr marT="9525" marB="0" marR="9525" marL="9525" anchor="ctr"/>
                </a:tc>
              </a:tr>
              <a:tr h="395750">
                <a:tc>
                  <a:txBody>
                    <a:bodyPr/>
                    <a:lstStyle/>
                    <a:p>
                      <a:pPr indent="0" lvl="0" marL="0" marR="0" rtl="1"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الروسية</a:t>
                      </a:r>
                      <a:endParaRPr/>
                    </a:p>
                  </a:txBody>
                  <a:tcPr marT="9525" marB="0" marR="9525" marL="9525" anchor="ctr"/>
                </a:tc>
                <a:tc>
                  <a:txBody>
                    <a:bodyPr/>
                    <a:lstStyle/>
                    <a:p>
                      <a:pPr indent="0" lvl="0" marL="0" marR="0" rtl="1"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146,954,150</a:t>
                      </a:r>
                      <a:endParaRPr/>
                    </a:p>
                  </a:txBody>
                  <a:tcPr marT="9525" marB="0" marR="9525" marL="9525" anchor="ct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30"/>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rgbClr val="000000"/>
              </a:buClr>
              <a:buSzPts val="3200"/>
              <a:buFont typeface="Open Sans"/>
              <a:buNone/>
            </a:pPr>
            <a:r>
              <a:rPr lang="en-US" sz="2800">
                <a:latin typeface="Arial"/>
                <a:ea typeface="Arial"/>
                <a:cs typeface="Arial"/>
                <a:sym typeface="Arial"/>
              </a:rPr>
              <a:t>ما هو دورك: المجتمع التقني</a:t>
            </a:r>
            <a:endParaRPr/>
          </a:p>
        </p:txBody>
      </p:sp>
      <p:sp>
        <p:nvSpPr>
          <p:cNvPr id="356" name="Google Shape;356;p30"/>
          <p:cNvSpPr txBox="1"/>
          <p:nvPr>
            <p:ph idx="1" type="body"/>
          </p:nvPr>
        </p:nvSpPr>
        <p:spPr>
          <a:xfrm>
            <a:off x="549275" y="1318686"/>
            <a:ext cx="8180388" cy="4620517"/>
          </a:xfrm>
          <a:prstGeom prst="rect">
            <a:avLst/>
          </a:prstGeom>
          <a:noFill/>
          <a:ln>
            <a:noFill/>
          </a:ln>
        </p:spPr>
        <p:txBody>
          <a:bodyPr anchorCtr="0" anchor="t" bIns="45700" lIns="91425" spcFirstLastPara="1" rIns="91425" wrap="square" tIns="45700">
            <a:noAutofit/>
          </a:bodyPr>
          <a:lstStyle/>
          <a:p>
            <a:pPr indent="-182880" lvl="0" marL="274320" rtl="1" algn="r">
              <a:lnSpc>
                <a:spcPct val="100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تنفيذ أنشطة تدريبية وتعليمية تسمح لمطوري البرامج ومديري المشاريع بمعالجة المشكلات المتعلقة بالقبول الشامل UA.</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latin typeface="Arial"/>
              <a:ea typeface="Arial"/>
              <a:cs typeface="Arial"/>
              <a:sym typeface="Arial"/>
            </a:endParaRPr>
          </a:p>
          <a:p>
            <a:pPr indent="-182880" lvl="0" marL="274320" rtl="1" algn="r">
              <a:lnSpc>
                <a:spcPct val="100000"/>
              </a:lnSpc>
              <a:spcBef>
                <a:spcPts val="400"/>
              </a:spcBef>
              <a:spcAft>
                <a:spcPts val="0"/>
              </a:spcAft>
              <a:buClr>
                <a:schemeClr val="accent3"/>
              </a:buClr>
              <a:buSzPts val="1700"/>
              <a:buFont typeface="Merriweather Sans"/>
              <a:buChar char="*"/>
            </a:pPr>
            <a:r>
              <a:rPr lang="en-US" sz="1800">
                <a:latin typeface="Arial"/>
                <a:ea typeface="Arial"/>
                <a:cs typeface="Arial"/>
                <a:sym typeface="Arial"/>
              </a:rPr>
              <a:t>اختبار ومعالجة المشكلات المتعلقة بالقبول الشامل UA في منتجاتك وخدماتك.</a:t>
            </a:r>
            <a:endParaRPr/>
          </a:p>
          <a:p>
            <a:pPr indent="-182879" lvl="1" marL="731520" rtl="1" algn="r">
              <a:lnSpc>
                <a:spcPct val="100000"/>
              </a:lnSpc>
              <a:spcBef>
                <a:spcPts val="400"/>
              </a:spcBef>
              <a:spcAft>
                <a:spcPts val="0"/>
              </a:spcAft>
              <a:buSzPts val="1700"/>
              <a:buChar char="*"/>
            </a:pPr>
            <a:r>
              <a:rPr lang="en-US" sz="1600">
                <a:latin typeface="Arial"/>
                <a:ea typeface="Arial"/>
                <a:cs typeface="Arial"/>
                <a:sym typeface="Arial"/>
              </a:rPr>
              <a:t>اختبار أسماء النطاقات وعناوين البريد الإلكتروني في </a:t>
            </a:r>
            <a:r>
              <a:rPr lang="en-US" sz="1600" u="sng">
                <a:solidFill>
                  <a:schemeClr val="hlink"/>
                </a:solidFill>
                <a:latin typeface="Arial"/>
                <a:ea typeface="Arial"/>
                <a:cs typeface="Arial"/>
                <a:sym typeface="Arial"/>
                <a:hlinkClick r:id="rId3"/>
              </a:rPr>
              <a:t>المجموعة التوجيهية للقبول الشامل 004</a:t>
            </a:r>
            <a:r>
              <a:rPr lang="en-US" sz="1600">
                <a:latin typeface="Arial"/>
                <a:ea typeface="Arial"/>
                <a:cs typeface="Arial"/>
                <a:sym typeface="Arial"/>
              </a:rPr>
              <a:t>.</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latin typeface="Arial"/>
              <a:ea typeface="Arial"/>
              <a:cs typeface="Arial"/>
              <a:sym typeface="Arial"/>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latin typeface="Arial"/>
              <a:ea typeface="Arial"/>
              <a:cs typeface="Arial"/>
              <a:sym typeface="Arial"/>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latin typeface="Arial"/>
              <a:ea typeface="Arial"/>
              <a:cs typeface="Arial"/>
              <a:sym typeface="Arial"/>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latin typeface="Arial"/>
              <a:ea typeface="Arial"/>
              <a:cs typeface="Arial"/>
              <a:sym typeface="Arial"/>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latin typeface="Arial"/>
              <a:ea typeface="Arial"/>
              <a:cs typeface="Arial"/>
              <a:sym typeface="Arial"/>
            </a:endParaRPr>
          </a:p>
          <a:p>
            <a:pPr indent="-182880" lvl="0" marL="274320" rtl="1" algn="r">
              <a:lnSpc>
                <a:spcPct val="100000"/>
              </a:lnSpc>
              <a:spcBef>
                <a:spcPts val="400"/>
              </a:spcBef>
              <a:spcAft>
                <a:spcPts val="0"/>
              </a:spcAft>
              <a:buClr>
                <a:schemeClr val="accent3"/>
              </a:buClr>
              <a:buSzPts val="1700"/>
              <a:buFont typeface="Merriweather Sans"/>
              <a:buChar char="*"/>
            </a:pPr>
            <a:r>
              <a:rPr lang="en-US" sz="1800">
                <a:latin typeface="Arial"/>
                <a:ea typeface="Arial"/>
                <a:cs typeface="Arial"/>
                <a:sym typeface="Arial"/>
              </a:rPr>
              <a:t>الإبلاغ عن الأخطاء المتعلقة بالقبول الشامل UA في المنتجات والخدمات الأخرى.</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latin typeface="Arial"/>
              <a:ea typeface="Arial"/>
              <a:cs typeface="Arial"/>
              <a:sym typeface="Arial"/>
            </a:endParaRPr>
          </a:p>
          <a:p>
            <a:pPr indent="0" lvl="0" marL="91440" rtl="0" algn="l">
              <a:lnSpc>
                <a:spcPct val="100000"/>
              </a:lnSpc>
              <a:spcBef>
                <a:spcPts val="400"/>
              </a:spcBef>
              <a:spcAft>
                <a:spcPts val="0"/>
              </a:spcAft>
              <a:buSzPts val="1700"/>
              <a:buNone/>
            </a:pPr>
            <a:r>
              <a:t/>
            </a:r>
            <a:endParaRPr sz="1800">
              <a:latin typeface="Arial"/>
              <a:ea typeface="Arial"/>
              <a:cs typeface="Arial"/>
              <a:sym typeface="Arial"/>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latin typeface="Arial"/>
              <a:ea typeface="Arial"/>
              <a:cs typeface="Arial"/>
              <a:sym typeface="Arial"/>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latin typeface="Arial"/>
              <a:ea typeface="Arial"/>
              <a:cs typeface="Arial"/>
              <a:sym typeface="Arial"/>
            </a:endParaRPr>
          </a:p>
          <a:p>
            <a:pPr indent="-107315" lvl="3" marL="1097280" rtl="0" algn="l">
              <a:lnSpc>
                <a:spcPct val="100000"/>
              </a:lnSpc>
              <a:spcBef>
                <a:spcPts val="280"/>
              </a:spcBef>
              <a:spcAft>
                <a:spcPts val="0"/>
              </a:spcAft>
              <a:buSzPts val="1190"/>
              <a:buNone/>
            </a:pPr>
            <a:r>
              <a:t/>
            </a:r>
            <a:endParaRPr sz="1200">
              <a:latin typeface="Arial"/>
              <a:ea typeface="Arial"/>
              <a:cs typeface="Arial"/>
              <a:sym typeface="Arial"/>
            </a:endParaRPr>
          </a:p>
        </p:txBody>
      </p:sp>
      <p:grpSp>
        <p:nvGrpSpPr>
          <p:cNvPr id="357" name="Google Shape;357;p30"/>
          <p:cNvGrpSpPr/>
          <p:nvPr/>
        </p:nvGrpSpPr>
        <p:grpSpPr>
          <a:xfrm>
            <a:off x="608485" y="3169347"/>
            <a:ext cx="7874491" cy="1052917"/>
            <a:chOff x="5855685" y="5269981"/>
            <a:chExt cx="7644667" cy="1009341"/>
          </a:xfrm>
        </p:grpSpPr>
        <p:grpSp>
          <p:nvGrpSpPr>
            <p:cNvPr id="358" name="Google Shape;358;p30"/>
            <p:cNvGrpSpPr/>
            <p:nvPr/>
          </p:nvGrpSpPr>
          <p:grpSpPr>
            <a:xfrm>
              <a:off x="12198101" y="5273672"/>
              <a:ext cx="1302251" cy="1000476"/>
              <a:chOff x="16686705" y="1643185"/>
              <a:chExt cx="2011680" cy="1690898"/>
            </a:xfrm>
          </p:grpSpPr>
          <p:sp>
            <p:nvSpPr>
              <p:cNvPr id="359" name="Google Shape;359;p30"/>
              <p:cNvSpPr/>
              <p:nvPr/>
            </p:nvSpPr>
            <p:spPr>
              <a:xfrm>
                <a:off x="16686705" y="2835439"/>
                <a:ext cx="2011680" cy="498644"/>
              </a:xfrm>
              <a:prstGeom prst="rect">
                <a:avLst/>
              </a:prstGeom>
              <a:noFill/>
              <a:ln>
                <a:noFill/>
              </a:ln>
            </p:spPr>
            <p:txBody>
              <a:bodyPr anchorCtr="0" anchor="t" bIns="0" lIns="0" spcFirstLastPara="1" rIns="91425" wrap="square" tIns="0">
                <a:spAutoFit/>
              </a:bodyPr>
              <a:lstStyle/>
              <a:p>
                <a:pPr indent="0" lvl="0" marL="0" marR="0" rtl="1"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القبول</a:t>
                </a:r>
                <a:endParaRPr/>
              </a:p>
            </p:txBody>
          </p:sp>
          <p:sp>
            <p:nvSpPr>
              <p:cNvPr id="360" name="Google Shape;360;p30"/>
              <p:cNvSpPr/>
              <p:nvPr/>
            </p:nvSpPr>
            <p:spPr>
              <a:xfrm>
                <a:off x="16686705" y="1643185"/>
                <a:ext cx="2011680" cy="1188721"/>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pic>
            <p:nvPicPr>
              <p:cNvPr descr="ua-capability-icons_wht_Accept.png" id="361" name="Google Shape;361;p30"/>
              <p:cNvPicPr preferRelativeResize="0"/>
              <p:nvPr/>
            </p:nvPicPr>
            <p:blipFill rotWithShape="1">
              <a:blip r:embed="rId4">
                <a:alphaModFix/>
              </a:blip>
              <a:srcRect b="0" l="0" r="0" t="0"/>
              <a:stretch/>
            </p:blipFill>
            <p:spPr>
              <a:xfrm>
                <a:off x="17395783" y="1900022"/>
                <a:ext cx="562360" cy="643725"/>
              </a:xfrm>
              <a:prstGeom prst="rect">
                <a:avLst/>
              </a:prstGeom>
              <a:noFill/>
              <a:ln>
                <a:noFill/>
              </a:ln>
            </p:spPr>
          </p:pic>
        </p:grpSp>
        <p:grpSp>
          <p:nvGrpSpPr>
            <p:cNvPr id="362" name="Google Shape;362;p30"/>
            <p:cNvGrpSpPr/>
            <p:nvPr/>
          </p:nvGrpSpPr>
          <p:grpSpPr>
            <a:xfrm>
              <a:off x="10498876" y="5273672"/>
              <a:ext cx="1667783" cy="1005650"/>
              <a:chOff x="14239038" y="1646720"/>
              <a:chExt cx="2576343" cy="1699642"/>
            </a:xfrm>
          </p:grpSpPr>
          <p:sp>
            <p:nvSpPr>
              <p:cNvPr id="363" name="Google Shape;363;p30"/>
              <p:cNvSpPr/>
              <p:nvPr/>
            </p:nvSpPr>
            <p:spPr>
              <a:xfrm>
                <a:off x="14442562" y="1646720"/>
                <a:ext cx="2011680" cy="1188721"/>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364" name="Google Shape;364;p30"/>
              <p:cNvSpPr/>
              <p:nvPr/>
            </p:nvSpPr>
            <p:spPr>
              <a:xfrm>
                <a:off x="14239038" y="2847718"/>
                <a:ext cx="2576343" cy="498644"/>
              </a:xfrm>
              <a:prstGeom prst="rect">
                <a:avLst/>
              </a:prstGeom>
              <a:noFill/>
              <a:ln>
                <a:noFill/>
              </a:ln>
            </p:spPr>
            <p:txBody>
              <a:bodyPr anchorCtr="0" anchor="t" bIns="0" lIns="0" spcFirstLastPara="1" rIns="91425" wrap="square" tIns="0">
                <a:spAutoFit/>
              </a:bodyPr>
              <a:lstStyle/>
              <a:p>
                <a:pPr indent="0" lvl="0" marL="0" marR="0" rtl="1"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التحقق من الصحة</a:t>
                </a:r>
                <a:endParaRPr/>
              </a:p>
            </p:txBody>
          </p:sp>
          <p:pic>
            <p:nvPicPr>
              <p:cNvPr descr="ua-capability-icons_wht_Validate.png" id="365" name="Google Shape;365;p30"/>
              <p:cNvPicPr preferRelativeResize="0"/>
              <p:nvPr/>
            </p:nvPicPr>
            <p:blipFill rotWithShape="1">
              <a:blip r:embed="rId5">
                <a:alphaModFix/>
              </a:blip>
              <a:srcRect b="0" l="0" r="0" t="0"/>
              <a:stretch/>
            </p:blipFill>
            <p:spPr>
              <a:xfrm>
                <a:off x="15058550" y="1895570"/>
                <a:ext cx="779705" cy="643725"/>
              </a:xfrm>
              <a:prstGeom prst="rect">
                <a:avLst/>
              </a:prstGeom>
              <a:noFill/>
              <a:ln>
                <a:noFill/>
              </a:ln>
            </p:spPr>
          </p:pic>
        </p:grpSp>
        <p:grpSp>
          <p:nvGrpSpPr>
            <p:cNvPr id="366" name="Google Shape;366;p30"/>
            <p:cNvGrpSpPr/>
            <p:nvPr/>
          </p:nvGrpSpPr>
          <p:grpSpPr>
            <a:xfrm>
              <a:off x="7432045" y="5269981"/>
              <a:ext cx="1302251" cy="996198"/>
              <a:chOff x="7165704" y="1643185"/>
              <a:chExt cx="2011680" cy="1683668"/>
            </a:xfrm>
          </p:grpSpPr>
          <p:sp>
            <p:nvSpPr>
              <p:cNvPr id="367" name="Google Shape;367;p30"/>
              <p:cNvSpPr/>
              <p:nvPr/>
            </p:nvSpPr>
            <p:spPr>
              <a:xfrm>
                <a:off x="7165704" y="1643185"/>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368" name="Google Shape;368;p30"/>
              <p:cNvSpPr/>
              <p:nvPr/>
            </p:nvSpPr>
            <p:spPr>
              <a:xfrm>
                <a:off x="7165704" y="2828209"/>
                <a:ext cx="2011680" cy="498644"/>
              </a:xfrm>
              <a:prstGeom prst="rect">
                <a:avLst/>
              </a:prstGeom>
              <a:noFill/>
              <a:ln>
                <a:noFill/>
              </a:ln>
            </p:spPr>
            <p:txBody>
              <a:bodyPr anchorCtr="0" anchor="t" bIns="0" lIns="0" spcFirstLastPara="1" rIns="91425" wrap="square" tIns="0">
                <a:spAutoFit/>
              </a:bodyPr>
              <a:lstStyle/>
              <a:p>
                <a:pPr indent="0" lvl="0" marL="0" marR="0" rtl="1"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التخزين</a:t>
                </a:r>
                <a:endParaRPr/>
              </a:p>
            </p:txBody>
          </p:sp>
          <p:pic>
            <p:nvPicPr>
              <p:cNvPr descr="ua-capability-icons_wht_Store.png" id="369" name="Google Shape;369;p30"/>
              <p:cNvPicPr preferRelativeResize="0"/>
              <p:nvPr/>
            </p:nvPicPr>
            <p:blipFill rotWithShape="1">
              <a:blip r:embed="rId6">
                <a:alphaModFix/>
              </a:blip>
              <a:srcRect b="0" l="0" r="0" t="0"/>
              <a:stretch/>
            </p:blipFill>
            <p:spPr>
              <a:xfrm>
                <a:off x="7833499" y="1900022"/>
                <a:ext cx="647296" cy="647296"/>
              </a:xfrm>
              <a:prstGeom prst="rect">
                <a:avLst/>
              </a:prstGeom>
              <a:noFill/>
              <a:ln>
                <a:noFill/>
              </a:ln>
            </p:spPr>
          </p:pic>
        </p:grpSp>
        <p:grpSp>
          <p:nvGrpSpPr>
            <p:cNvPr id="370" name="Google Shape;370;p30"/>
            <p:cNvGrpSpPr/>
            <p:nvPr/>
          </p:nvGrpSpPr>
          <p:grpSpPr>
            <a:xfrm>
              <a:off x="9020731" y="5269981"/>
              <a:ext cx="1302251" cy="998384"/>
              <a:chOff x="8047623" y="3852184"/>
              <a:chExt cx="2011680" cy="1687363"/>
            </a:xfrm>
          </p:grpSpPr>
          <p:sp>
            <p:nvSpPr>
              <p:cNvPr id="371" name="Google Shape;371;p30"/>
              <p:cNvSpPr/>
              <p:nvPr/>
            </p:nvSpPr>
            <p:spPr>
              <a:xfrm>
                <a:off x="8047623" y="3852184"/>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372" name="Google Shape;372;p30"/>
              <p:cNvSpPr/>
              <p:nvPr/>
            </p:nvSpPr>
            <p:spPr>
              <a:xfrm>
                <a:off x="8047623" y="5040903"/>
                <a:ext cx="2011680" cy="498644"/>
              </a:xfrm>
              <a:prstGeom prst="rect">
                <a:avLst/>
              </a:prstGeom>
              <a:noFill/>
              <a:ln>
                <a:noFill/>
              </a:ln>
            </p:spPr>
            <p:txBody>
              <a:bodyPr anchorCtr="0" anchor="t" bIns="0" lIns="0" spcFirstLastPara="1" rIns="91425" wrap="square" tIns="0">
                <a:spAutoFit/>
              </a:bodyPr>
              <a:lstStyle/>
              <a:p>
                <a:pPr indent="0" lvl="0" marL="0" marR="0" rtl="1"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العملية</a:t>
                </a:r>
                <a:endParaRPr/>
              </a:p>
            </p:txBody>
          </p:sp>
          <p:pic>
            <p:nvPicPr>
              <p:cNvPr descr="ua-capability-icons_wht_Process.png" id="373" name="Google Shape;373;p30"/>
              <p:cNvPicPr preferRelativeResize="0"/>
              <p:nvPr/>
            </p:nvPicPr>
            <p:blipFill rotWithShape="1">
              <a:blip r:embed="rId7">
                <a:alphaModFix/>
              </a:blip>
              <a:srcRect b="0" l="0" r="0" t="0"/>
              <a:stretch/>
            </p:blipFill>
            <p:spPr>
              <a:xfrm>
                <a:off x="8531483" y="4119755"/>
                <a:ext cx="1027282" cy="632805"/>
              </a:xfrm>
              <a:prstGeom prst="rect">
                <a:avLst/>
              </a:prstGeom>
              <a:noFill/>
              <a:ln>
                <a:noFill/>
              </a:ln>
            </p:spPr>
          </p:pic>
        </p:grpSp>
        <p:grpSp>
          <p:nvGrpSpPr>
            <p:cNvPr id="374" name="Google Shape;374;p30"/>
            <p:cNvGrpSpPr/>
            <p:nvPr/>
          </p:nvGrpSpPr>
          <p:grpSpPr>
            <a:xfrm>
              <a:off x="5855685" y="5275764"/>
              <a:ext cx="1302252" cy="998384"/>
              <a:chOff x="787152" y="3852184"/>
              <a:chExt cx="2011682" cy="1687363"/>
            </a:xfrm>
          </p:grpSpPr>
          <p:sp>
            <p:nvSpPr>
              <p:cNvPr id="375" name="Google Shape;375;p30"/>
              <p:cNvSpPr/>
              <p:nvPr/>
            </p:nvSpPr>
            <p:spPr>
              <a:xfrm>
                <a:off x="787152" y="3852184"/>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376" name="Google Shape;376;p30"/>
              <p:cNvSpPr/>
              <p:nvPr/>
            </p:nvSpPr>
            <p:spPr>
              <a:xfrm>
                <a:off x="789858" y="5040903"/>
                <a:ext cx="2008976" cy="498644"/>
              </a:xfrm>
              <a:prstGeom prst="rect">
                <a:avLst/>
              </a:prstGeom>
              <a:noFill/>
              <a:ln>
                <a:noFill/>
              </a:ln>
            </p:spPr>
            <p:txBody>
              <a:bodyPr anchorCtr="0" anchor="t" bIns="0" lIns="0" spcFirstLastPara="1" rIns="91425" wrap="square" tIns="0">
                <a:spAutoFit/>
              </a:bodyPr>
              <a:lstStyle/>
              <a:p>
                <a:pPr indent="0" lvl="0" marL="0" marR="0" rtl="1"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العرض</a:t>
                </a:r>
                <a:endParaRPr/>
              </a:p>
            </p:txBody>
          </p:sp>
          <p:pic>
            <p:nvPicPr>
              <p:cNvPr descr="ua-capability-icons_wht_Display.png" id="377" name="Google Shape;377;p30"/>
              <p:cNvPicPr preferRelativeResize="0"/>
              <p:nvPr/>
            </p:nvPicPr>
            <p:blipFill rotWithShape="1">
              <a:blip r:embed="rId8">
                <a:alphaModFix/>
              </a:blip>
              <a:srcRect b="0" l="0" r="0" t="0"/>
              <a:stretch/>
            </p:blipFill>
            <p:spPr>
              <a:xfrm>
                <a:off x="1554733" y="4126903"/>
                <a:ext cx="489490" cy="633398"/>
              </a:xfrm>
              <a:prstGeom prst="rect">
                <a:avLst/>
              </a:prstGeom>
              <a:noFill/>
              <a:ln>
                <a:noFill/>
              </a:ln>
            </p:spPr>
          </p:pic>
        </p:grpSp>
      </p:gr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31"/>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rgbClr val="000000"/>
              </a:buClr>
              <a:buSzPts val="3200"/>
              <a:buFont typeface="Open Sans"/>
              <a:buNone/>
            </a:pPr>
            <a:r>
              <a:rPr lang="en-US" sz="2800">
                <a:latin typeface="Arial"/>
                <a:ea typeface="Arial"/>
                <a:cs typeface="Arial"/>
                <a:sym typeface="Arial"/>
              </a:rPr>
              <a:t>ما هو دورك: سجلات وأمناء سجلات النطاقات</a:t>
            </a:r>
            <a:endParaRPr/>
          </a:p>
        </p:txBody>
      </p:sp>
      <p:sp>
        <p:nvSpPr>
          <p:cNvPr id="383" name="Google Shape;383;p31"/>
          <p:cNvSpPr txBox="1"/>
          <p:nvPr>
            <p:ph idx="1" type="body"/>
          </p:nvPr>
        </p:nvSpPr>
        <p:spPr>
          <a:xfrm>
            <a:off x="4105559" y="1318675"/>
            <a:ext cx="4718400" cy="4620600"/>
          </a:xfrm>
          <a:prstGeom prst="rect">
            <a:avLst/>
          </a:prstGeom>
          <a:noFill/>
          <a:ln>
            <a:noFill/>
          </a:ln>
        </p:spPr>
        <p:txBody>
          <a:bodyPr anchorCtr="0" anchor="t" bIns="45700" lIns="91425" spcFirstLastPara="1" rIns="91425" wrap="square" tIns="45700">
            <a:noAutofit/>
          </a:bodyPr>
          <a:lstStyle/>
          <a:p>
            <a:pPr indent="-182880" lvl="0" marL="274320" rtl="1" algn="r">
              <a:lnSpc>
                <a:spcPct val="100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تقييم الثغرات المتعلقة بالقبول الشامل UA في الأنظمة </a:t>
            </a:r>
            <a:br>
              <a:rPr lang="en-US" sz="1800">
                <a:latin typeface="Arial"/>
                <a:ea typeface="Arial"/>
                <a:cs typeface="Arial"/>
                <a:sym typeface="Arial"/>
              </a:rPr>
            </a:br>
            <a:r>
              <a:rPr lang="en-US" sz="1800">
                <a:latin typeface="Arial"/>
                <a:ea typeface="Arial"/>
                <a:cs typeface="Arial"/>
                <a:sym typeface="Arial"/>
              </a:rPr>
              <a:t>التي تواجه العملاء.</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latin typeface="Arial"/>
              <a:ea typeface="Arial"/>
              <a:cs typeface="Arial"/>
              <a:sym typeface="Arial"/>
            </a:endParaRPr>
          </a:p>
          <a:p>
            <a:pPr indent="-182880" lvl="0" marL="274320" rtl="1" algn="r">
              <a:lnSpc>
                <a:spcPct val="100000"/>
              </a:lnSpc>
              <a:spcBef>
                <a:spcPts val="400"/>
              </a:spcBef>
              <a:spcAft>
                <a:spcPts val="0"/>
              </a:spcAft>
              <a:buClr>
                <a:schemeClr val="accent3"/>
              </a:buClr>
              <a:buSzPts val="1700"/>
              <a:buFont typeface="Merriweather Sans"/>
              <a:buChar char="*"/>
            </a:pPr>
            <a:r>
              <a:rPr lang="en-US" sz="1800">
                <a:latin typeface="Arial"/>
                <a:ea typeface="Arial"/>
                <a:cs typeface="Arial"/>
                <a:sym typeface="Arial"/>
              </a:rPr>
              <a:t>ترقية الأنظمة التي تواجه العملاء لدعم القبول الشامل UA؛ تتوفر </a:t>
            </a:r>
            <a:r>
              <a:rPr lang="en-US" sz="1800" u="sng">
                <a:solidFill>
                  <a:schemeClr val="hlink"/>
                </a:solidFill>
                <a:latin typeface="Arial"/>
                <a:ea typeface="Arial"/>
                <a:cs typeface="Arial"/>
                <a:sym typeface="Arial"/>
                <a:hlinkClick r:id="rId3"/>
              </a:rPr>
              <a:t>خارطة طريق القبول الشامل UA لأنظمة سجلات وأمناء سجلات أسماء النطاقات</a:t>
            </a:r>
            <a:r>
              <a:rPr lang="en-US" sz="1800">
                <a:latin typeface="Arial"/>
                <a:ea typeface="Arial"/>
                <a:cs typeface="Arial"/>
                <a:sym typeface="Arial"/>
              </a:rPr>
              <a:t> كدليل.</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latin typeface="Arial"/>
              <a:ea typeface="Arial"/>
              <a:cs typeface="Arial"/>
              <a:sym typeface="Arial"/>
            </a:endParaRPr>
          </a:p>
          <a:p>
            <a:pPr indent="-182880" lvl="0" marL="274320" rtl="1" algn="r">
              <a:lnSpc>
                <a:spcPct val="100000"/>
              </a:lnSpc>
              <a:spcBef>
                <a:spcPts val="400"/>
              </a:spcBef>
              <a:spcAft>
                <a:spcPts val="0"/>
              </a:spcAft>
              <a:buClr>
                <a:schemeClr val="accent3"/>
              </a:buClr>
              <a:buSzPts val="1700"/>
              <a:buFont typeface="Merriweather Sans"/>
              <a:buChar char="*"/>
            </a:pPr>
            <a:r>
              <a:rPr lang="en-US" sz="1800">
                <a:latin typeface="Arial"/>
                <a:ea typeface="Arial"/>
                <a:cs typeface="Arial"/>
                <a:sym typeface="Arial"/>
              </a:rPr>
              <a:t>التوعية بالقبول الشامل UA مع أصحاب المصلحة في أعمالك وتشجيعهم على ترقية أنظمتهم أيضًا.</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latin typeface="Arial"/>
              <a:ea typeface="Arial"/>
              <a:cs typeface="Arial"/>
              <a:sym typeface="Arial"/>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latin typeface="Arial"/>
              <a:ea typeface="Arial"/>
              <a:cs typeface="Arial"/>
              <a:sym typeface="Arial"/>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latin typeface="Arial"/>
              <a:ea typeface="Arial"/>
              <a:cs typeface="Arial"/>
              <a:sym typeface="Arial"/>
            </a:endParaRPr>
          </a:p>
          <a:p>
            <a:pPr indent="-107315" lvl="3" marL="1097280" rtl="0" algn="l">
              <a:lnSpc>
                <a:spcPct val="100000"/>
              </a:lnSpc>
              <a:spcBef>
                <a:spcPts val="280"/>
              </a:spcBef>
              <a:spcAft>
                <a:spcPts val="0"/>
              </a:spcAft>
              <a:buSzPts val="1190"/>
              <a:buNone/>
            </a:pPr>
            <a:r>
              <a:t/>
            </a:r>
            <a:endParaRPr sz="1200">
              <a:latin typeface="Arial"/>
              <a:ea typeface="Arial"/>
              <a:cs typeface="Arial"/>
              <a:sym typeface="Arial"/>
            </a:endParaRPr>
          </a:p>
        </p:txBody>
      </p:sp>
      <p:pic>
        <p:nvPicPr>
          <p:cNvPr id="384" name="Google Shape;384;p31">
            <a:hlinkClick r:id="rId4"/>
          </p:cNvPr>
          <p:cNvPicPr preferRelativeResize="0"/>
          <p:nvPr/>
        </p:nvPicPr>
        <p:blipFill rotWithShape="1">
          <a:blip r:embed="rId5">
            <a:alphaModFix/>
          </a:blip>
          <a:srcRect b="0" l="0" r="0" t="0"/>
          <a:stretch/>
        </p:blipFill>
        <p:spPr>
          <a:xfrm>
            <a:off x="621489" y="1318667"/>
            <a:ext cx="3399025" cy="44115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32"/>
          <p:cNvSpPr txBox="1"/>
          <p:nvPr>
            <p:ph type="title"/>
          </p:nvPr>
        </p:nvSpPr>
        <p:spPr>
          <a:xfrm>
            <a:off x="320041" y="275167"/>
            <a:ext cx="8343899" cy="11430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rgbClr val="000000"/>
              </a:buClr>
              <a:buSzPts val="3200"/>
              <a:buFont typeface="Open Sans"/>
              <a:buNone/>
            </a:pPr>
            <a:r>
              <a:rPr lang="en-US" sz="2800">
                <a:latin typeface="Arial"/>
                <a:ea typeface="Arial"/>
                <a:cs typeface="Arial"/>
                <a:sym typeface="Arial"/>
              </a:rPr>
              <a:t>ما هو دورك: مالك النطاق / المسجل</a:t>
            </a:r>
            <a:endParaRPr/>
          </a:p>
        </p:txBody>
      </p:sp>
      <p:sp>
        <p:nvSpPr>
          <p:cNvPr id="390" name="Google Shape;390;p32"/>
          <p:cNvSpPr txBox="1"/>
          <p:nvPr>
            <p:ph idx="1" type="body"/>
          </p:nvPr>
        </p:nvSpPr>
        <p:spPr>
          <a:xfrm>
            <a:off x="320675" y="1318686"/>
            <a:ext cx="8450746" cy="4620517"/>
          </a:xfrm>
          <a:prstGeom prst="rect">
            <a:avLst/>
          </a:prstGeom>
          <a:noFill/>
          <a:ln>
            <a:noFill/>
          </a:ln>
        </p:spPr>
        <p:txBody>
          <a:bodyPr anchorCtr="0" anchor="t" bIns="45700" lIns="91425" spcFirstLastPara="1" rIns="91425" wrap="square" tIns="45700">
            <a:noAutofit/>
          </a:bodyPr>
          <a:lstStyle/>
          <a:p>
            <a:pPr indent="-182880" lvl="0" marL="274320" rtl="1" algn="r">
              <a:lnSpc>
                <a:spcPct val="100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التحقق مع موفر خدمة الإنترنت (ISP) لديك الذي يستضيف موقع الويب والبريد الإلكتروني لمعرفة إن </a:t>
            </a:r>
            <a:br>
              <a:rPr lang="en-US" sz="1800">
                <a:latin typeface="Arial"/>
                <a:ea typeface="Arial"/>
                <a:cs typeface="Arial"/>
                <a:sym typeface="Arial"/>
              </a:rPr>
            </a:br>
            <a:r>
              <a:rPr lang="en-US" sz="1800">
                <a:latin typeface="Arial"/>
                <a:ea typeface="Arial"/>
                <a:cs typeface="Arial"/>
                <a:sym typeface="Arial"/>
              </a:rPr>
              <a:t>كانت خدماتهم جاهزة للقبول الشامل UA.</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latin typeface="Arial"/>
              <a:ea typeface="Arial"/>
              <a:cs typeface="Arial"/>
              <a:sym typeface="Arial"/>
            </a:endParaRPr>
          </a:p>
          <a:p>
            <a:pPr indent="-182880" lvl="0" marL="274320" rtl="1" algn="r">
              <a:lnSpc>
                <a:spcPct val="100000"/>
              </a:lnSpc>
              <a:spcBef>
                <a:spcPts val="400"/>
              </a:spcBef>
              <a:spcAft>
                <a:spcPts val="0"/>
              </a:spcAft>
              <a:buClr>
                <a:schemeClr val="accent3"/>
              </a:buClr>
              <a:buSzPts val="1700"/>
              <a:buFont typeface="Merriweather Sans"/>
              <a:buChar char="*"/>
            </a:pPr>
            <a:r>
              <a:rPr lang="en-US" sz="1800">
                <a:latin typeface="Arial"/>
                <a:ea typeface="Arial"/>
                <a:cs typeface="Arial"/>
                <a:sym typeface="Arial"/>
              </a:rPr>
              <a:t>التحقق مع مسؤول موقع الويب والبريد الإلكتروني لديك إن كان موقع الويب والبريد الإلكتروني جاهزين للقبول الشامل UA. وإن لم يكن الأمر كذلك، ففكر في أخذ زمام المبادرة لتحديثه وجعله جاهزًا للقبول الشامل UA.</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latin typeface="Arial"/>
              <a:ea typeface="Arial"/>
              <a:cs typeface="Arial"/>
              <a:sym typeface="Arial"/>
            </a:endParaRPr>
          </a:p>
          <a:p>
            <a:pPr indent="-182880" lvl="0" marL="274320" rtl="1" algn="r">
              <a:lnSpc>
                <a:spcPct val="100000"/>
              </a:lnSpc>
              <a:spcBef>
                <a:spcPts val="400"/>
              </a:spcBef>
              <a:spcAft>
                <a:spcPts val="0"/>
              </a:spcAft>
              <a:buClr>
                <a:schemeClr val="accent3"/>
              </a:buClr>
              <a:buSzPts val="1700"/>
              <a:buFont typeface="Merriweather Sans"/>
              <a:buChar char="*"/>
            </a:pPr>
            <a:r>
              <a:rPr lang="en-US" sz="1800">
                <a:latin typeface="Arial"/>
                <a:ea typeface="Arial"/>
                <a:cs typeface="Arial"/>
                <a:sym typeface="Arial"/>
              </a:rPr>
              <a:t>التوعية بالقبول الشامل UA مع موفر خدمة الإنترنت ISP لديك، ومطوري الويب ومسؤول البريد الإلكتروني، والطلب منهم تحديث أنظمتهم لتكون جاهزة للقبول الشامل UA.</a:t>
            </a:r>
            <a:endParaRPr/>
          </a:p>
          <a:p>
            <a:pPr indent="-182879" lvl="1" marL="731520" rtl="1" algn="r">
              <a:lnSpc>
                <a:spcPct val="100000"/>
              </a:lnSpc>
              <a:spcBef>
                <a:spcPts val="400"/>
              </a:spcBef>
              <a:spcAft>
                <a:spcPts val="0"/>
              </a:spcAft>
              <a:buSzPts val="1700"/>
              <a:buChar char="*"/>
            </a:pPr>
            <a:r>
              <a:rPr lang="en-US">
                <a:latin typeface="Arial"/>
                <a:ea typeface="Arial"/>
                <a:cs typeface="Arial"/>
                <a:sym typeface="Arial"/>
              </a:rPr>
              <a:t>إحالتهم </a:t>
            </a:r>
            <a:r>
              <a:rPr b="0" i="0" lang="en-US">
                <a:solidFill>
                  <a:srgbClr val="000000"/>
                </a:solidFill>
                <a:latin typeface="Arial"/>
                <a:ea typeface="Arial"/>
                <a:cs typeface="Arial"/>
                <a:sym typeface="Arial"/>
              </a:rPr>
              <a:t>إلى </a:t>
            </a:r>
            <a:r>
              <a:rPr lang="en-US" u="sng">
                <a:solidFill>
                  <a:schemeClr val="hlink"/>
                </a:solidFill>
                <a:latin typeface="Arial"/>
                <a:ea typeface="Arial"/>
                <a:cs typeface="Arial"/>
                <a:sym typeface="Arial"/>
                <a:hlinkClick r:id="rId3"/>
              </a:rPr>
              <a:t>تقرير جاهزية القبول الشامل UA للعام المالي 2023</a:t>
            </a:r>
            <a:r>
              <a:rPr b="0" i="0" lang="en-US">
                <a:solidFill>
                  <a:srgbClr val="000000"/>
                </a:solidFill>
                <a:latin typeface="Arial"/>
                <a:ea typeface="Arial"/>
                <a:cs typeface="Arial"/>
                <a:sym typeface="Arial"/>
              </a:rPr>
              <a:t> للحصول على مزيد من المعلومات</a:t>
            </a:r>
            <a:r>
              <a:rPr lang="en-US">
                <a:latin typeface="Arial"/>
                <a:ea typeface="Arial"/>
                <a:cs typeface="Arial"/>
                <a:sym typeface="Arial"/>
              </a:rPr>
              <a:t>.</a:t>
            </a:r>
            <a:r>
              <a:rPr b="0" i="0" lang="en-US">
                <a:solidFill>
                  <a:srgbClr val="000000"/>
                </a:solidFill>
                <a:latin typeface="Arial"/>
                <a:ea typeface="Arial"/>
                <a:cs typeface="Arial"/>
                <a:sym typeface="Arial"/>
              </a:rPr>
              <a:t> وربما </a:t>
            </a:r>
            <a:r>
              <a:rPr lang="en-US">
                <a:latin typeface="Arial"/>
                <a:ea typeface="Arial"/>
                <a:cs typeface="Arial"/>
                <a:sym typeface="Arial"/>
              </a:rPr>
              <a:t>تفكر في استخدام </a:t>
            </a:r>
            <a:r>
              <a:rPr b="0" i="0" lang="en-US">
                <a:solidFill>
                  <a:srgbClr val="000000"/>
                </a:solidFill>
                <a:latin typeface="Arial"/>
                <a:ea typeface="Arial"/>
                <a:cs typeface="Arial"/>
                <a:sym typeface="Arial"/>
              </a:rPr>
              <a:t>قالب </a:t>
            </a:r>
            <a:r>
              <a:rPr lang="en-US" u="sng">
                <a:solidFill>
                  <a:schemeClr val="hlink"/>
                </a:solidFill>
                <a:latin typeface="Arial"/>
                <a:ea typeface="Arial"/>
                <a:cs typeface="Arial"/>
                <a:sym typeface="Arial"/>
                <a:hlinkClick r:id="rId4"/>
              </a:rPr>
              <a:t>الخطابات</a:t>
            </a:r>
            <a:r>
              <a:rPr b="0" i="0" lang="en-US">
                <a:solidFill>
                  <a:srgbClr val="000000"/>
                </a:solidFill>
                <a:latin typeface="Arial"/>
                <a:ea typeface="Arial"/>
                <a:cs typeface="Arial"/>
                <a:sym typeface="Arial"/>
              </a:rPr>
              <a:t> أو عوضًا عن ذلك </a:t>
            </a:r>
            <a:r>
              <a:rPr lang="en-US" u="sng">
                <a:solidFill>
                  <a:schemeClr val="hlink"/>
                </a:solidFill>
                <a:latin typeface="Arial"/>
                <a:ea typeface="Arial"/>
                <a:cs typeface="Arial"/>
                <a:sym typeface="Arial"/>
                <a:hlinkClick r:id="rId5"/>
              </a:rPr>
              <a:t>تسجيل المشكلة</a:t>
            </a:r>
            <a:r>
              <a:rPr b="0" i="0" lang="en-US">
                <a:solidFill>
                  <a:srgbClr val="000000"/>
                </a:solidFill>
                <a:latin typeface="Arial"/>
                <a:ea typeface="Arial"/>
                <a:cs typeface="Arial"/>
                <a:sym typeface="Arial"/>
              </a:rPr>
              <a:t>.</a:t>
            </a:r>
            <a:endParaRPr/>
          </a:p>
          <a:p>
            <a:pPr indent="0" lvl="0" marL="91440" rtl="0" algn="l">
              <a:lnSpc>
                <a:spcPct val="100000"/>
              </a:lnSpc>
              <a:spcBef>
                <a:spcPts val="400"/>
              </a:spcBef>
              <a:spcAft>
                <a:spcPts val="0"/>
              </a:spcAft>
              <a:buSzPts val="1700"/>
              <a:buNone/>
            </a:pPr>
            <a:r>
              <a:t/>
            </a:r>
            <a:endParaRPr sz="1800">
              <a:latin typeface="Arial"/>
              <a:ea typeface="Arial"/>
              <a:cs typeface="Arial"/>
              <a:sym typeface="Arial"/>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u="sng">
              <a:solidFill>
                <a:schemeClr val="hlink"/>
              </a:solidFill>
              <a:latin typeface="Arial"/>
              <a:ea typeface="Arial"/>
              <a:cs typeface="Arial"/>
              <a:sym typeface="Arial"/>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latin typeface="Arial"/>
              <a:ea typeface="Arial"/>
              <a:cs typeface="Arial"/>
              <a:sym typeface="Arial"/>
            </a:endParaRPr>
          </a:p>
          <a:p>
            <a:pPr indent="-107315" lvl="3" marL="1097280" rtl="0" algn="l">
              <a:lnSpc>
                <a:spcPct val="100000"/>
              </a:lnSpc>
              <a:spcBef>
                <a:spcPts val="280"/>
              </a:spcBef>
              <a:spcAft>
                <a:spcPts val="0"/>
              </a:spcAft>
              <a:buSzPts val="1190"/>
              <a:buNone/>
            </a:pPr>
            <a:r>
              <a:t/>
            </a:r>
            <a:endParaRPr sz="1200">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59"/>
          <p:cNvSpPr txBox="1"/>
          <p:nvPr>
            <p:ph type="title"/>
          </p:nvPr>
        </p:nvSpPr>
        <p:spPr>
          <a:xfrm>
            <a:off x="320042" y="275167"/>
            <a:ext cx="8450746" cy="11430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rgbClr val="000000"/>
              </a:buClr>
              <a:buSzPts val="3200"/>
              <a:buFont typeface="Open Sans"/>
              <a:buNone/>
            </a:pPr>
            <a:r>
              <a:rPr lang="en-US" sz="2800">
                <a:latin typeface="Arial"/>
                <a:ea typeface="Arial"/>
                <a:cs typeface="Arial"/>
                <a:sym typeface="Arial"/>
              </a:rPr>
              <a:t>جهود إضافية من منظمة الأمم المتحدة للتربية والعلوم والثقافة "اليونسكو" وICANN لتعزيز وتقوية الإدماج الرقمي</a:t>
            </a:r>
            <a:endParaRPr/>
          </a:p>
        </p:txBody>
      </p:sp>
      <p:sp>
        <p:nvSpPr>
          <p:cNvPr id="396" name="Google Shape;396;p59"/>
          <p:cNvSpPr txBox="1"/>
          <p:nvPr>
            <p:ph idx="1" type="body"/>
          </p:nvPr>
        </p:nvSpPr>
        <p:spPr>
          <a:xfrm>
            <a:off x="320675" y="1905000"/>
            <a:ext cx="8450113" cy="4034203"/>
          </a:xfrm>
          <a:prstGeom prst="rect">
            <a:avLst/>
          </a:prstGeom>
          <a:noFill/>
          <a:ln>
            <a:noFill/>
          </a:ln>
        </p:spPr>
        <p:txBody>
          <a:bodyPr anchorCtr="0" anchor="t" bIns="45700" lIns="91425" spcFirstLastPara="1" rIns="91425" wrap="square" tIns="45700">
            <a:noAutofit/>
          </a:bodyPr>
          <a:lstStyle/>
          <a:p>
            <a:pPr indent="-182880" lvl="0" marL="274320" rtl="1" algn="r">
              <a:lnSpc>
                <a:spcPct val="100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تجري منظمة الأمم المتحدة للتربية والعلوم والثقافة "اليونسكو" العديد من البرامج من أجل تعزيز التعددية اللغوية على الإنترنت.</a:t>
            </a:r>
            <a:endParaRPr/>
          </a:p>
          <a:p>
            <a:pPr indent="-74930" lvl="0" marL="274320" rtl="0" algn="l">
              <a:lnSpc>
                <a:spcPct val="100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182880" lvl="0" marL="274320" rtl="1" algn="r">
              <a:lnSpc>
                <a:spcPct val="100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وتطلق ICANN الجولة القادمة من نطاقات gTLD الجديدة من أجل تعزيز الإدماج الرقمي.</a:t>
            </a:r>
            <a:endParaRPr sz="1800">
              <a:latin typeface="Arial"/>
              <a:ea typeface="Arial"/>
              <a:cs typeface="Arial"/>
              <a:sym typeface="Arial"/>
            </a:endParaRPr>
          </a:p>
          <a:p>
            <a:pPr indent="-74930" lvl="0" marL="274320" rtl="0" algn="l">
              <a:lnSpc>
                <a:spcPct val="100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182880" lvl="0" marL="274320" rtl="1" algn="r">
              <a:lnSpc>
                <a:spcPct val="100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تسلط الأقسام التالية الضوء على هذا العمل الذي تقوم به منظمة الأمم المتحدة للتربية والعلوم والثقافة "اليونسكو" وICANN.</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latin typeface="Arial"/>
              <a:ea typeface="Arial"/>
              <a:cs typeface="Arial"/>
              <a:sym typeface="Arial"/>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latin typeface="Arial"/>
              <a:ea typeface="Arial"/>
              <a:cs typeface="Arial"/>
              <a:sym typeface="Arial"/>
            </a:endParaRPr>
          </a:p>
          <a:p>
            <a:pPr indent="-107315" lvl="3" marL="1097280" rtl="0" algn="l">
              <a:lnSpc>
                <a:spcPct val="100000"/>
              </a:lnSpc>
              <a:spcBef>
                <a:spcPts val="280"/>
              </a:spcBef>
              <a:spcAft>
                <a:spcPts val="0"/>
              </a:spcAft>
              <a:buSzPts val="1190"/>
              <a:buNone/>
            </a:pPr>
            <a:r>
              <a:t/>
            </a:r>
            <a:endParaRPr sz="1200">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41"/>
          <p:cNvSpPr txBox="1"/>
          <p:nvPr>
            <p:ph type="title"/>
          </p:nvPr>
        </p:nvSpPr>
        <p:spPr>
          <a:xfrm>
            <a:off x="4343400" y="275166"/>
            <a:ext cx="4415378" cy="1599353"/>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rgbClr val="000000"/>
              </a:buClr>
              <a:buSzPts val="3200"/>
              <a:buFont typeface="Open Sans"/>
              <a:buNone/>
            </a:pPr>
            <a:r>
              <a:rPr lang="en-US" sz="2800">
                <a:latin typeface="Arial"/>
                <a:ea typeface="Arial"/>
                <a:cs typeface="Arial"/>
                <a:sym typeface="Arial"/>
              </a:rPr>
              <a:t>التزام منظمة الأمم المتحدة للتربية والعلوم والثقافة "اليونسكو" بتعزيز التعددية اللغوية</a:t>
            </a:r>
            <a:endParaRPr/>
          </a:p>
        </p:txBody>
      </p:sp>
      <p:sp>
        <p:nvSpPr>
          <p:cNvPr id="402" name="Google Shape;402;p41"/>
          <p:cNvSpPr txBox="1"/>
          <p:nvPr>
            <p:ph idx="1" type="body"/>
          </p:nvPr>
        </p:nvSpPr>
        <p:spPr>
          <a:xfrm>
            <a:off x="228600" y="2560320"/>
            <a:ext cx="8421129" cy="3865194"/>
          </a:xfrm>
          <a:prstGeom prst="rect">
            <a:avLst/>
          </a:prstGeom>
          <a:noFill/>
          <a:ln>
            <a:noFill/>
          </a:ln>
        </p:spPr>
        <p:txBody>
          <a:bodyPr anchorCtr="0" anchor="t" bIns="45700" lIns="91425" spcFirstLastPara="1" rIns="91425" wrap="square" tIns="45700">
            <a:noAutofit/>
          </a:bodyPr>
          <a:lstStyle/>
          <a:p>
            <a:pPr indent="-182880" lvl="0" marL="274320" rtl="1" algn="r">
              <a:lnSpc>
                <a:spcPct val="100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وضع المعايير من خلال صكوك شارعة</a:t>
            </a:r>
            <a:endParaRPr/>
          </a:p>
          <a:p>
            <a:pPr indent="-182879" lvl="1" marL="731520" rtl="1" algn="r">
              <a:lnSpc>
                <a:spcPct val="100000"/>
              </a:lnSpc>
              <a:spcBef>
                <a:spcPts val="200"/>
              </a:spcBef>
              <a:spcAft>
                <a:spcPts val="0"/>
              </a:spcAft>
              <a:buSzPts val="1700"/>
              <a:buChar char="*"/>
            </a:pPr>
            <a:r>
              <a:rPr lang="en-US" sz="1600">
                <a:latin typeface="Arial"/>
                <a:ea typeface="Arial"/>
                <a:cs typeface="Arial"/>
                <a:sym typeface="Arial"/>
              </a:rPr>
              <a:t>توصية 2003 فيما يخص تعزيز واستخدام التعددية اللغوية والوصول العام إلى مساحة الفضاء الإلكتروني</a:t>
            </a:r>
            <a:endParaRPr/>
          </a:p>
          <a:p>
            <a:pPr indent="-182880" lvl="0" marL="274320" rtl="1" algn="r">
              <a:lnSpc>
                <a:spcPct val="100000"/>
              </a:lnSpc>
              <a:spcBef>
                <a:spcPts val="200"/>
              </a:spcBef>
              <a:spcAft>
                <a:spcPts val="0"/>
              </a:spcAft>
              <a:buClr>
                <a:schemeClr val="accent3"/>
              </a:buClr>
              <a:buSzPts val="1700"/>
              <a:buFont typeface="Merriweather Sans"/>
              <a:buChar char="*"/>
            </a:pPr>
            <a:r>
              <a:rPr lang="en-US" sz="1800">
                <a:latin typeface="Arial"/>
                <a:ea typeface="Arial"/>
                <a:cs typeface="Arial"/>
                <a:sym typeface="Arial"/>
              </a:rPr>
              <a:t>المناداة بإنترنت لغوي أكثر تنوعًا</a:t>
            </a:r>
            <a:endParaRPr/>
          </a:p>
          <a:p>
            <a:pPr indent="-182879" lvl="1" marL="731520" rtl="1" algn="r">
              <a:lnSpc>
                <a:spcPct val="100000"/>
              </a:lnSpc>
              <a:spcBef>
                <a:spcPts val="200"/>
              </a:spcBef>
              <a:spcAft>
                <a:spcPts val="0"/>
              </a:spcAft>
              <a:buSzPts val="1700"/>
              <a:buChar char="*"/>
            </a:pPr>
            <a:r>
              <a:rPr lang="en-US" sz="1600">
                <a:latin typeface="Arial"/>
                <a:ea typeface="Arial"/>
                <a:cs typeface="Arial"/>
                <a:sym typeface="Arial"/>
              </a:rPr>
              <a:t>المسار الإجرائي C8 للقمة العالمية حول مجتمع المعلومات: التنوع الثقافي والهوية والتنوع اللغوي والمحتوى المحلي</a:t>
            </a:r>
            <a:endParaRPr/>
          </a:p>
          <a:p>
            <a:pPr indent="-182879" lvl="1" marL="731520" rtl="1" algn="r">
              <a:lnSpc>
                <a:spcPct val="100000"/>
              </a:lnSpc>
              <a:spcBef>
                <a:spcPts val="200"/>
              </a:spcBef>
              <a:spcAft>
                <a:spcPts val="0"/>
              </a:spcAft>
              <a:buSzPts val="1700"/>
              <a:buChar char="*"/>
            </a:pPr>
            <a:r>
              <a:rPr lang="en-US" sz="1600">
                <a:latin typeface="Arial"/>
                <a:ea typeface="Arial"/>
                <a:cs typeface="Arial"/>
                <a:sym typeface="Arial"/>
              </a:rPr>
              <a:t>الشراكة مع منتدى حوكمة الإنترنت (IGF) تحت موضوع "اللغة والإدماج – الأسماء متعددة اللغات"</a:t>
            </a:r>
            <a:endParaRPr/>
          </a:p>
          <a:p>
            <a:pPr indent="-182880" lvl="0" marL="274320" rtl="1" algn="r">
              <a:lnSpc>
                <a:spcPct val="100000"/>
              </a:lnSpc>
              <a:spcBef>
                <a:spcPts val="200"/>
              </a:spcBef>
              <a:spcAft>
                <a:spcPts val="0"/>
              </a:spcAft>
              <a:buSzPts val="1700"/>
              <a:buChar char="*"/>
            </a:pPr>
            <a:r>
              <a:rPr lang="en-US">
                <a:latin typeface="Arial"/>
                <a:ea typeface="Arial"/>
                <a:cs typeface="Arial"/>
                <a:sym typeface="Arial"/>
              </a:rPr>
              <a:t>بناء القدرات من أجل تمكين المجتمع من تقديم محتوى لغوي متنوع</a:t>
            </a:r>
            <a:endParaRPr/>
          </a:p>
          <a:p>
            <a:pPr indent="-182879" lvl="1" marL="731520" rtl="1" algn="r">
              <a:lnSpc>
                <a:spcPct val="100000"/>
              </a:lnSpc>
              <a:spcBef>
                <a:spcPts val="200"/>
              </a:spcBef>
              <a:spcAft>
                <a:spcPts val="0"/>
              </a:spcAft>
              <a:buSzPts val="1530"/>
              <a:buChar char="*"/>
            </a:pPr>
            <a:r>
              <a:rPr lang="en-US" sz="1600">
                <a:latin typeface="Arial"/>
                <a:ea typeface="Arial"/>
                <a:cs typeface="Arial"/>
                <a:sym typeface="Arial"/>
              </a:rPr>
              <a:t>مجموعة أدوات "المبادرات الرقمية للشعوب الأصلية"</a:t>
            </a:r>
            <a:endParaRPr/>
          </a:p>
          <a:p>
            <a:pPr indent="-182880" lvl="2" marL="1188720" rtl="1" algn="r">
              <a:lnSpc>
                <a:spcPct val="100000"/>
              </a:lnSpc>
              <a:spcBef>
                <a:spcPts val="200"/>
              </a:spcBef>
              <a:spcAft>
                <a:spcPts val="0"/>
              </a:spcAft>
              <a:buSzPts val="1360"/>
              <a:buChar char="*"/>
            </a:pPr>
            <a:r>
              <a:rPr lang="en-US" sz="1400">
                <a:latin typeface="Arial"/>
                <a:ea typeface="Arial"/>
                <a:cs typeface="Arial"/>
                <a:sym typeface="Arial"/>
              </a:rPr>
              <a:t>يهدف الأسلوب الرئيسي الثالث "التطبيع" إلى تعزيز القبول الشامل لاستخدام لغات الشعوب الأصلية</a:t>
            </a:r>
            <a:endParaRPr/>
          </a:p>
          <a:p>
            <a:pPr indent="-182880" lvl="0" marL="274320" rtl="1" algn="r">
              <a:lnSpc>
                <a:spcPct val="100000"/>
              </a:lnSpc>
              <a:spcBef>
                <a:spcPts val="200"/>
              </a:spcBef>
              <a:spcAft>
                <a:spcPts val="0"/>
              </a:spcAft>
              <a:buSzPts val="1700"/>
              <a:buChar char="*"/>
            </a:pPr>
            <a:r>
              <a:rPr lang="en-US">
                <a:latin typeface="Arial"/>
                <a:ea typeface="Arial"/>
                <a:cs typeface="Arial"/>
                <a:sym typeface="Arial"/>
              </a:rPr>
              <a:t>العمل مع الشركاء من أجل دعم مبادرات القواعد الشعبية</a:t>
            </a:r>
            <a:endParaRPr/>
          </a:p>
          <a:p>
            <a:pPr indent="-182879" lvl="1" marL="731520" rtl="1" algn="r">
              <a:lnSpc>
                <a:spcPct val="100000"/>
              </a:lnSpc>
              <a:spcBef>
                <a:spcPts val="200"/>
              </a:spcBef>
              <a:spcAft>
                <a:spcPts val="0"/>
              </a:spcAft>
              <a:buSzPts val="1530"/>
              <a:buChar char="*"/>
            </a:pPr>
            <a:r>
              <a:rPr lang="en-US" sz="1600">
                <a:latin typeface="Arial"/>
                <a:ea typeface="Arial"/>
                <a:cs typeface="Arial"/>
                <a:sym typeface="Arial"/>
              </a:rPr>
              <a:t>التعاون مع الشركات الفنية من أجل تطوير لوحات مفاتيح للغات الشعوب الأصلية</a:t>
            </a:r>
            <a:endParaRPr/>
          </a:p>
          <a:p>
            <a:pPr indent="-74930" lvl="0" marL="274320" rtl="1" algn="r">
              <a:lnSpc>
                <a:spcPct val="100000"/>
              </a:lnSpc>
              <a:spcBef>
                <a:spcPts val="200"/>
              </a:spcBef>
              <a:spcAft>
                <a:spcPts val="0"/>
              </a:spcAft>
              <a:buSzPts val="1700"/>
              <a:buNone/>
            </a:pPr>
            <a:r>
              <a:t/>
            </a:r>
            <a:endParaRPr>
              <a:latin typeface="Arial"/>
              <a:ea typeface="Arial"/>
              <a:cs typeface="Arial"/>
              <a:sym typeface="Arial"/>
            </a:endParaRPr>
          </a:p>
          <a:p>
            <a:pPr indent="-74930" lvl="0" marL="274320" rtl="1" algn="r">
              <a:lnSpc>
                <a:spcPct val="100000"/>
              </a:lnSpc>
              <a:spcBef>
                <a:spcPts val="200"/>
              </a:spcBef>
              <a:spcAft>
                <a:spcPts val="0"/>
              </a:spcAft>
              <a:buSzPts val="1700"/>
              <a:buNone/>
            </a:pPr>
            <a:r>
              <a:t/>
            </a:r>
            <a:endParaRPr>
              <a:latin typeface="Arial"/>
              <a:ea typeface="Arial"/>
              <a:cs typeface="Arial"/>
              <a:sym typeface="Arial"/>
            </a:endParaRPr>
          </a:p>
          <a:p>
            <a:pPr indent="-74930" lvl="0" marL="274320" rtl="0" algn="l">
              <a:lnSpc>
                <a:spcPct val="100000"/>
              </a:lnSpc>
              <a:spcBef>
                <a:spcPts val="600"/>
              </a:spcBef>
              <a:spcAft>
                <a:spcPts val="0"/>
              </a:spcAft>
              <a:buClr>
                <a:schemeClr val="accent3"/>
              </a:buClr>
              <a:buSzPts val="1700"/>
              <a:buFont typeface="Merriweather Sans"/>
              <a:buNone/>
            </a:pPr>
            <a:r>
              <a:t/>
            </a:r>
            <a:endParaRPr sz="1800">
              <a:latin typeface="Arial"/>
              <a:ea typeface="Arial"/>
              <a:cs typeface="Arial"/>
              <a:sym typeface="Arial"/>
            </a:endParaRPr>
          </a:p>
          <a:p>
            <a:pPr indent="-107315" lvl="3" marL="1097280" rtl="0" algn="l">
              <a:lnSpc>
                <a:spcPct val="100000"/>
              </a:lnSpc>
              <a:spcBef>
                <a:spcPts val="480"/>
              </a:spcBef>
              <a:spcAft>
                <a:spcPts val="200"/>
              </a:spcAft>
              <a:buSzPts val="1190"/>
              <a:buNone/>
            </a:pPr>
            <a:r>
              <a:t/>
            </a:r>
            <a:endParaRPr sz="1200">
              <a:latin typeface="Arial"/>
              <a:ea typeface="Arial"/>
              <a:cs typeface="Arial"/>
              <a:sym typeface="Arial"/>
            </a:endParaRPr>
          </a:p>
        </p:txBody>
      </p:sp>
      <p:pic>
        <p:nvPicPr>
          <p:cNvPr descr="文本&#10;&#10;已自动生成说明" id="403" name="Google Shape;403;p41"/>
          <p:cNvPicPr preferRelativeResize="0"/>
          <p:nvPr/>
        </p:nvPicPr>
        <p:blipFill rotWithShape="1">
          <a:blip r:embed="rId3">
            <a:alphaModFix/>
          </a:blip>
          <a:srcRect b="0" l="0" r="0" t="0"/>
          <a:stretch/>
        </p:blipFill>
        <p:spPr>
          <a:xfrm>
            <a:off x="584460" y="471990"/>
            <a:ext cx="3621146" cy="1985261"/>
          </a:xfrm>
          <a:prstGeom prst="rect">
            <a:avLst/>
          </a:prstGeom>
          <a:noFill/>
          <a:ln>
            <a:noFill/>
          </a:ln>
        </p:spPr>
      </p:pic>
      <p:sp>
        <p:nvSpPr>
          <p:cNvPr id="404" name="Google Shape;404;p41"/>
          <p:cNvSpPr/>
          <p:nvPr/>
        </p:nvSpPr>
        <p:spPr>
          <a:xfrm>
            <a:off x="2337899" y="88920"/>
            <a:ext cx="1694110" cy="383070"/>
          </a:xfrm>
          <a:custGeom>
            <a:rect b="b" l="l" r="r" t="t"/>
            <a:pathLst>
              <a:path extrusionOk="0" h="984841" w="4974115">
                <a:moveTo>
                  <a:pt x="0" y="0"/>
                </a:moveTo>
                <a:lnTo>
                  <a:pt x="4974116" y="0"/>
                </a:lnTo>
                <a:lnTo>
                  <a:pt x="4974116" y="984840"/>
                </a:lnTo>
                <a:lnTo>
                  <a:pt x="0" y="984840"/>
                </a:lnTo>
                <a:lnTo>
                  <a:pt x="0" y="0"/>
                </a:lnTo>
                <a:close/>
              </a:path>
            </a:pathLst>
          </a:custGeom>
          <a:blipFill rotWithShape="1">
            <a:blip r:embed="rId4">
              <a:alphaModFix/>
            </a:blip>
            <a:stretch>
              <a:fillRect b="-6436" l="0" r="-1078" t="-280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t/>
            </a:r>
            <a:endParaRPr b="0" i="0" sz="600" u="none" cap="none" strike="noStrike">
              <a:solidFill>
                <a:schemeClr val="dk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42"/>
          <p:cNvSpPr txBox="1"/>
          <p:nvPr>
            <p:ph type="title"/>
          </p:nvPr>
        </p:nvSpPr>
        <p:spPr>
          <a:xfrm>
            <a:off x="1980824" y="275167"/>
            <a:ext cx="6635578" cy="1121147"/>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rgbClr val="000000"/>
              </a:buClr>
              <a:buSzPts val="3200"/>
              <a:buFont typeface="Open Sans"/>
              <a:buNone/>
            </a:pPr>
            <a:r>
              <a:rPr lang="en-US" sz="2800"/>
              <a:t>التعددية اللغوية والوصول العام إلى مساحة الفضاء الإلكتروني (2003)</a:t>
            </a:r>
            <a:endParaRPr/>
          </a:p>
        </p:txBody>
      </p:sp>
      <p:sp>
        <p:nvSpPr>
          <p:cNvPr id="410" name="Google Shape;410;p42"/>
          <p:cNvSpPr txBox="1"/>
          <p:nvPr>
            <p:ph idx="1" type="body"/>
          </p:nvPr>
        </p:nvSpPr>
        <p:spPr>
          <a:xfrm>
            <a:off x="320675" y="1905000"/>
            <a:ext cx="8450746" cy="4034203"/>
          </a:xfrm>
          <a:prstGeom prst="rect">
            <a:avLst/>
          </a:prstGeom>
          <a:noFill/>
          <a:ln>
            <a:noFill/>
          </a:ln>
        </p:spPr>
        <p:txBody>
          <a:bodyPr anchorCtr="0" anchor="t" bIns="45700" lIns="91425" spcFirstLastPara="1" rIns="91425" wrap="square" tIns="45700">
            <a:noAutofit/>
          </a:bodyPr>
          <a:lstStyle/>
          <a:p>
            <a:pPr indent="0" lvl="0" marL="91440" rtl="1" algn="ctr">
              <a:lnSpc>
                <a:spcPct val="100000"/>
              </a:lnSpc>
              <a:spcBef>
                <a:spcPts val="0"/>
              </a:spcBef>
              <a:spcAft>
                <a:spcPts val="0"/>
              </a:spcAft>
              <a:buClr>
                <a:schemeClr val="accent3"/>
              </a:buClr>
              <a:buSzPts val="1700"/>
              <a:buNone/>
            </a:pPr>
            <a:r>
              <a:rPr lang="en-US" sz="1800"/>
              <a:t>توصية فيما يخص تعزيز واستخدام التعددية اللغوية والوصول العام إلى مساحة الفضاء الإلكتروني (2003)</a:t>
            </a:r>
            <a:endParaRPr/>
          </a:p>
          <a:p>
            <a:pPr indent="-74930" lvl="0" marL="274320" rtl="0" algn="l">
              <a:lnSpc>
                <a:spcPct val="100000"/>
              </a:lnSpc>
              <a:spcBef>
                <a:spcPts val="0"/>
              </a:spcBef>
              <a:spcAft>
                <a:spcPts val="0"/>
              </a:spcAft>
              <a:buClr>
                <a:schemeClr val="accent3"/>
              </a:buClr>
              <a:buSzPts val="1700"/>
              <a:buFont typeface="Merriweather Sans"/>
              <a:buNone/>
            </a:pPr>
            <a:r>
              <a:t/>
            </a:r>
            <a:endParaRPr sz="1800"/>
          </a:p>
          <a:p>
            <a:pPr indent="-74930" lvl="0" marL="274320" rtl="0" algn="l">
              <a:lnSpc>
                <a:spcPct val="100000"/>
              </a:lnSpc>
              <a:spcBef>
                <a:spcPts val="0"/>
              </a:spcBef>
              <a:spcAft>
                <a:spcPts val="0"/>
              </a:spcAft>
              <a:buClr>
                <a:schemeClr val="accent3"/>
              </a:buClr>
              <a:buSzPts val="1700"/>
              <a:buFont typeface="Merriweather Sans"/>
              <a:buNone/>
            </a:pPr>
            <a:r>
              <a:t/>
            </a:r>
            <a:endParaRPr sz="1800"/>
          </a:p>
          <a:p>
            <a:pPr indent="-182880" lvl="0" marL="274320" rtl="1" algn="r">
              <a:lnSpc>
                <a:spcPct val="100000"/>
              </a:lnSpc>
              <a:spcBef>
                <a:spcPts val="0"/>
              </a:spcBef>
              <a:spcAft>
                <a:spcPts val="0"/>
              </a:spcAft>
              <a:buClr>
                <a:schemeClr val="accent3"/>
              </a:buClr>
              <a:buSzPts val="1700"/>
              <a:buFont typeface="Merriweather Sans"/>
              <a:buChar char="*"/>
            </a:pPr>
            <a:r>
              <a:rPr lang="en-US" sz="1800"/>
              <a:t>وتركز التوصية على أربعة جوانب:</a:t>
            </a:r>
            <a:endParaRPr/>
          </a:p>
          <a:p>
            <a:pPr indent="-74930" lvl="0" marL="274320" rtl="0" algn="l">
              <a:lnSpc>
                <a:spcPct val="100000"/>
              </a:lnSpc>
              <a:spcBef>
                <a:spcPts val="0"/>
              </a:spcBef>
              <a:spcAft>
                <a:spcPts val="0"/>
              </a:spcAft>
              <a:buClr>
                <a:schemeClr val="accent3"/>
              </a:buClr>
              <a:buSzPts val="1700"/>
              <a:buFont typeface="Merriweather Sans"/>
              <a:buNone/>
            </a:pPr>
            <a:r>
              <a:t/>
            </a:r>
            <a:endParaRPr sz="1800"/>
          </a:p>
          <a:p>
            <a:pPr indent="-74930" lvl="0" marL="274320" rtl="0" algn="l">
              <a:lnSpc>
                <a:spcPct val="100000"/>
              </a:lnSpc>
              <a:spcBef>
                <a:spcPts val="0"/>
              </a:spcBef>
              <a:spcAft>
                <a:spcPts val="0"/>
              </a:spcAft>
              <a:buClr>
                <a:schemeClr val="accent3"/>
              </a:buClr>
              <a:buSzPts val="1700"/>
              <a:buFont typeface="Merriweather Sans"/>
              <a:buNone/>
            </a:pPr>
            <a:r>
              <a:t/>
            </a:r>
            <a:endParaRPr sz="1800"/>
          </a:p>
          <a:p>
            <a:pPr indent="-74930" lvl="0" marL="274320" rtl="0" algn="l">
              <a:lnSpc>
                <a:spcPct val="100000"/>
              </a:lnSpc>
              <a:spcBef>
                <a:spcPts val="0"/>
              </a:spcBef>
              <a:spcAft>
                <a:spcPts val="0"/>
              </a:spcAft>
              <a:buClr>
                <a:schemeClr val="accent3"/>
              </a:buClr>
              <a:buSzPts val="1700"/>
              <a:buFont typeface="Merriweather Sans"/>
              <a:buNone/>
            </a:pPr>
            <a:r>
              <a:t/>
            </a:r>
            <a:endParaRPr sz="1800"/>
          </a:p>
          <a:p>
            <a:pPr indent="-74930" lvl="0" marL="274320" rtl="0" algn="l">
              <a:lnSpc>
                <a:spcPct val="100000"/>
              </a:lnSpc>
              <a:spcBef>
                <a:spcPts val="0"/>
              </a:spcBef>
              <a:spcAft>
                <a:spcPts val="0"/>
              </a:spcAft>
              <a:buClr>
                <a:schemeClr val="accent3"/>
              </a:buClr>
              <a:buSzPts val="1700"/>
              <a:buFont typeface="Merriweather Sans"/>
              <a:buNone/>
            </a:pPr>
            <a:r>
              <a:t/>
            </a:r>
            <a:endParaRPr sz="1800"/>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107315" lvl="3" marL="1097280" rtl="0" algn="l">
              <a:lnSpc>
                <a:spcPct val="100000"/>
              </a:lnSpc>
              <a:spcBef>
                <a:spcPts val="280"/>
              </a:spcBef>
              <a:spcAft>
                <a:spcPts val="0"/>
              </a:spcAft>
              <a:buSzPts val="1190"/>
              <a:buNone/>
            </a:pPr>
            <a:r>
              <a:t/>
            </a:r>
            <a:endParaRPr sz="1200"/>
          </a:p>
        </p:txBody>
      </p:sp>
      <p:grpSp>
        <p:nvGrpSpPr>
          <p:cNvPr id="411" name="Google Shape;411;p42"/>
          <p:cNvGrpSpPr/>
          <p:nvPr/>
        </p:nvGrpSpPr>
        <p:grpSpPr>
          <a:xfrm>
            <a:off x="4044432" y="3499308"/>
            <a:ext cx="4384455" cy="2137600"/>
            <a:chOff x="2549953" y="38427"/>
            <a:chExt cx="4384455" cy="2137600"/>
          </a:xfrm>
        </p:grpSpPr>
        <p:sp>
          <p:nvSpPr>
            <p:cNvPr id="412" name="Google Shape;412;p42"/>
            <p:cNvSpPr/>
            <p:nvPr/>
          </p:nvSpPr>
          <p:spPr>
            <a:xfrm flipH="1">
              <a:off x="4711361" y="38427"/>
              <a:ext cx="2185505" cy="874202"/>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 name="Google Shape;413;p42"/>
            <p:cNvSpPr txBox="1"/>
            <p:nvPr/>
          </p:nvSpPr>
          <p:spPr>
            <a:xfrm>
              <a:off x="4949784" y="46546"/>
              <a:ext cx="1966955" cy="874202"/>
            </a:xfrm>
            <a:prstGeom prst="rect">
              <a:avLst/>
            </a:prstGeom>
            <a:noFill/>
            <a:ln>
              <a:noFill/>
            </a:ln>
          </p:spPr>
          <p:txBody>
            <a:bodyPr anchorCtr="0" anchor="ctr" bIns="29325" lIns="58650" spcFirstLastPara="1" rIns="14650" wrap="square" tIns="29325">
              <a:noAutofit/>
            </a:bodyPr>
            <a:lstStyle/>
            <a:p>
              <a:pPr indent="0" lvl="0" marL="0" marR="0" rtl="1" algn="ctr">
                <a:lnSpc>
                  <a:spcPct val="90000"/>
                </a:lnSpc>
                <a:spcBef>
                  <a:spcPts val="0"/>
                </a:spcBef>
                <a:spcAft>
                  <a:spcPts val="0"/>
                </a:spcAft>
                <a:buClr>
                  <a:srgbClr val="000000"/>
                </a:buClr>
                <a:buSzPts val="1100"/>
                <a:buFont typeface="Arial"/>
                <a:buNone/>
              </a:pPr>
              <a:r>
                <a:rPr b="0" i="0" lang="en-US" sz="1100" u="none" cap="none" strike="noStrike">
                  <a:solidFill>
                    <a:schemeClr val="lt1"/>
                  </a:solidFill>
                  <a:latin typeface="Open Sans"/>
                  <a:ea typeface="Open Sans"/>
                  <a:cs typeface="Open Sans"/>
                  <a:sym typeface="Open Sans"/>
                </a:rPr>
                <a:t>تطوير محتوى وأنظمة </a:t>
              </a:r>
              <a:br>
                <a:rPr b="0" i="0" lang="en-US" sz="1100" u="none" cap="none" strike="noStrike">
                  <a:solidFill>
                    <a:schemeClr val="lt1"/>
                  </a:solidFill>
                  <a:latin typeface="Open Sans"/>
                  <a:ea typeface="Open Sans"/>
                  <a:cs typeface="Open Sans"/>
                  <a:sym typeface="Open Sans"/>
                </a:rPr>
              </a:br>
              <a:r>
                <a:rPr b="0" i="0" lang="en-US" sz="1100" u="none" cap="none" strike="noStrike">
                  <a:solidFill>
                    <a:schemeClr val="lt1"/>
                  </a:solidFill>
                  <a:latin typeface="Open Sans"/>
                  <a:ea typeface="Open Sans"/>
                  <a:cs typeface="Open Sans"/>
                  <a:sym typeface="Open Sans"/>
                </a:rPr>
                <a:t>متعددة اللغات</a:t>
              </a:r>
              <a:endParaRPr/>
            </a:p>
          </p:txBody>
        </p:sp>
        <p:sp>
          <p:nvSpPr>
            <p:cNvPr id="414" name="Google Shape;414;p42"/>
            <p:cNvSpPr/>
            <p:nvPr/>
          </p:nvSpPr>
          <p:spPr>
            <a:xfrm flipH="1">
              <a:off x="2549953" y="44818"/>
              <a:ext cx="2185505" cy="874202"/>
            </a:xfrm>
            <a:prstGeom prst="chevron">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 name="Google Shape;415;p42"/>
            <p:cNvSpPr txBox="1"/>
            <p:nvPr/>
          </p:nvSpPr>
          <p:spPr>
            <a:xfrm>
              <a:off x="2987054" y="44818"/>
              <a:ext cx="1311303" cy="874202"/>
            </a:xfrm>
            <a:prstGeom prst="rect">
              <a:avLst/>
            </a:prstGeom>
            <a:noFill/>
            <a:ln>
              <a:noFill/>
            </a:ln>
          </p:spPr>
          <p:txBody>
            <a:bodyPr anchorCtr="0" anchor="ctr" bIns="29325" lIns="44000" spcFirstLastPara="1" rIns="14650" wrap="square" tIns="29325">
              <a:noAutofit/>
            </a:bodyPr>
            <a:lstStyle/>
            <a:p>
              <a:pPr indent="0" lvl="0" marL="0" marR="0" rtl="1" algn="ctr">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Open Sans"/>
                  <a:ea typeface="Open Sans"/>
                  <a:cs typeface="Open Sans"/>
                  <a:sym typeface="Open Sans"/>
                </a:rPr>
                <a:t>تسهيل الوصول إلى </a:t>
              </a:r>
              <a:br>
                <a:rPr b="0" i="0" lang="en-US" sz="1100" u="none" cap="none" strike="noStrike">
                  <a:solidFill>
                    <a:schemeClr val="lt1"/>
                  </a:solidFill>
                  <a:latin typeface="Open Sans"/>
                  <a:ea typeface="Open Sans"/>
                  <a:cs typeface="Open Sans"/>
                  <a:sym typeface="Open Sans"/>
                </a:rPr>
              </a:br>
              <a:r>
                <a:rPr b="0" i="0" lang="en-US" sz="1100" u="none" cap="none" strike="noStrike">
                  <a:solidFill>
                    <a:schemeClr val="lt1"/>
                  </a:solidFill>
                  <a:latin typeface="Open Sans"/>
                  <a:ea typeface="Open Sans"/>
                  <a:cs typeface="Open Sans"/>
                  <a:sym typeface="Open Sans"/>
                </a:rPr>
                <a:t>الشبكات والخدمات</a:t>
              </a:r>
              <a:endParaRPr/>
            </a:p>
          </p:txBody>
        </p:sp>
        <p:sp>
          <p:nvSpPr>
            <p:cNvPr id="416" name="Google Shape;416;p42"/>
            <p:cNvSpPr/>
            <p:nvPr/>
          </p:nvSpPr>
          <p:spPr>
            <a:xfrm flipH="1">
              <a:off x="4748903" y="1301825"/>
              <a:ext cx="2185505" cy="874202"/>
            </a:xfrm>
            <a:prstGeom prst="chevron">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 name="Google Shape;417;p42"/>
            <p:cNvSpPr txBox="1"/>
            <p:nvPr/>
          </p:nvSpPr>
          <p:spPr>
            <a:xfrm>
              <a:off x="5186004" y="1301825"/>
              <a:ext cx="1311303" cy="874202"/>
            </a:xfrm>
            <a:prstGeom prst="rect">
              <a:avLst/>
            </a:prstGeom>
            <a:noFill/>
            <a:ln>
              <a:noFill/>
            </a:ln>
          </p:spPr>
          <p:txBody>
            <a:bodyPr anchorCtr="0" anchor="ctr" bIns="29325" lIns="44000" spcFirstLastPara="1" rIns="14650" wrap="square" tIns="29325">
              <a:noAutofit/>
            </a:bodyPr>
            <a:lstStyle/>
            <a:p>
              <a:pPr indent="0" lvl="0" marL="0" marR="0" rtl="1" algn="ctr">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Open Sans"/>
                  <a:ea typeface="Open Sans"/>
                  <a:cs typeface="Open Sans"/>
                  <a:sym typeface="Open Sans"/>
                </a:rPr>
                <a:t>تطوير محتوى </a:t>
              </a:r>
              <a:br>
                <a:rPr b="0" i="0" lang="en-US" sz="1100" u="none" cap="none" strike="noStrike">
                  <a:solidFill>
                    <a:schemeClr val="lt1"/>
                  </a:solidFill>
                  <a:latin typeface="Open Sans"/>
                  <a:ea typeface="Open Sans"/>
                  <a:cs typeface="Open Sans"/>
                  <a:sym typeface="Open Sans"/>
                </a:rPr>
              </a:br>
              <a:r>
                <a:rPr b="0" i="0" lang="en-US" sz="1100" u="none" cap="none" strike="noStrike">
                  <a:solidFill>
                    <a:schemeClr val="lt1"/>
                  </a:solidFill>
                  <a:latin typeface="Open Sans"/>
                  <a:ea typeface="Open Sans"/>
                  <a:cs typeface="Open Sans"/>
                  <a:sym typeface="Open Sans"/>
                </a:rPr>
                <a:t>النطاقات العامة</a:t>
              </a:r>
              <a:endParaRPr/>
            </a:p>
          </p:txBody>
        </p:sp>
        <p:sp>
          <p:nvSpPr>
            <p:cNvPr id="418" name="Google Shape;418;p42"/>
            <p:cNvSpPr/>
            <p:nvPr/>
          </p:nvSpPr>
          <p:spPr>
            <a:xfrm flipH="1">
              <a:off x="2549953" y="1297707"/>
              <a:ext cx="2185505" cy="874202"/>
            </a:xfrm>
            <a:prstGeom prst="chevron">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p42"/>
            <p:cNvSpPr txBox="1"/>
            <p:nvPr/>
          </p:nvSpPr>
          <p:spPr>
            <a:xfrm>
              <a:off x="3000499" y="1297707"/>
              <a:ext cx="1311303" cy="874202"/>
            </a:xfrm>
            <a:prstGeom prst="rect">
              <a:avLst/>
            </a:prstGeom>
            <a:noFill/>
            <a:ln>
              <a:noFill/>
            </a:ln>
          </p:spPr>
          <p:txBody>
            <a:bodyPr anchorCtr="0" anchor="ctr" bIns="29325" lIns="44000" spcFirstLastPara="1" rIns="14650" wrap="square" tIns="29325">
              <a:noAutofit/>
            </a:bodyPr>
            <a:lstStyle/>
            <a:p>
              <a:pPr indent="0" lvl="0" marL="0" marR="0" rtl="1" algn="ctr">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Open Sans"/>
                  <a:ea typeface="Open Sans"/>
                  <a:cs typeface="Open Sans"/>
                  <a:sym typeface="Open Sans"/>
                </a:rPr>
                <a:t>إعادة تأكيد التوازن العادل بين مصالح أصحاب </a:t>
              </a:r>
              <a:br>
                <a:rPr b="0" i="0" lang="en-US" sz="1100" u="none" cap="none" strike="noStrike">
                  <a:solidFill>
                    <a:schemeClr val="lt1"/>
                  </a:solidFill>
                  <a:latin typeface="Open Sans"/>
                  <a:ea typeface="Open Sans"/>
                  <a:cs typeface="Open Sans"/>
                  <a:sym typeface="Open Sans"/>
                </a:rPr>
              </a:br>
              <a:r>
                <a:rPr b="0" i="0" lang="en-US" sz="1100" u="none" cap="none" strike="noStrike">
                  <a:solidFill>
                    <a:schemeClr val="lt1"/>
                  </a:solidFill>
                  <a:latin typeface="Open Sans"/>
                  <a:ea typeface="Open Sans"/>
                  <a:cs typeface="Open Sans"/>
                  <a:sym typeface="Open Sans"/>
                </a:rPr>
                <a:t>الحقوق والمصلحة العامة</a:t>
              </a:r>
              <a:endParaRPr/>
            </a:p>
          </p:txBody>
        </p:sp>
      </p:grpSp>
      <p:pic>
        <p:nvPicPr>
          <p:cNvPr descr="A picture containing person, crowd, concert band&#10;&#10;Description automatically generated" id="420" name="Google Shape;420;p42"/>
          <p:cNvPicPr preferRelativeResize="0"/>
          <p:nvPr/>
        </p:nvPicPr>
        <p:blipFill rotWithShape="1">
          <a:blip r:embed="rId3">
            <a:alphaModFix/>
          </a:blip>
          <a:srcRect b="0" l="0" r="0" t="0"/>
          <a:stretch/>
        </p:blipFill>
        <p:spPr>
          <a:xfrm>
            <a:off x="372579" y="3429000"/>
            <a:ext cx="3324797" cy="2286755"/>
          </a:xfrm>
          <a:prstGeom prst="rect">
            <a:avLst/>
          </a:prstGeom>
          <a:noFill/>
          <a:ln>
            <a:noFill/>
          </a:ln>
        </p:spPr>
      </p:pic>
      <p:sp>
        <p:nvSpPr>
          <p:cNvPr id="421" name="Google Shape;421;p42"/>
          <p:cNvSpPr/>
          <p:nvPr/>
        </p:nvSpPr>
        <p:spPr>
          <a:xfrm>
            <a:off x="527598" y="352386"/>
            <a:ext cx="1694110" cy="383070"/>
          </a:xfrm>
          <a:custGeom>
            <a:rect b="b" l="l" r="r" t="t"/>
            <a:pathLst>
              <a:path extrusionOk="0" h="984841" w="4974115">
                <a:moveTo>
                  <a:pt x="0" y="0"/>
                </a:moveTo>
                <a:lnTo>
                  <a:pt x="4974116" y="0"/>
                </a:lnTo>
                <a:lnTo>
                  <a:pt x="4974116" y="984840"/>
                </a:lnTo>
                <a:lnTo>
                  <a:pt x="0" y="984840"/>
                </a:lnTo>
                <a:lnTo>
                  <a:pt x="0" y="0"/>
                </a:lnTo>
                <a:close/>
              </a:path>
            </a:pathLst>
          </a:custGeom>
          <a:blipFill rotWithShape="1">
            <a:blip r:embed="rId4">
              <a:alphaModFix/>
            </a:blip>
            <a:stretch>
              <a:fillRect b="-6436" l="0" r="-1078" t="-280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t/>
            </a:r>
            <a:endParaRPr b="0" i="0" sz="600" u="none" cap="none" strike="noStrike">
              <a:solidFill>
                <a:schemeClr val="dk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43"/>
          <p:cNvSpPr txBox="1"/>
          <p:nvPr>
            <p:ph type="title"/>
          </p:nvPr>
        </p:nvSpPr>
        <p:spPr>
          <a:xfrm>
            <a:off x="2258175" y="275167"/>
            <a:ext cx="6513245" cy="11430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rgbClr val="000000"/>
              </a:buClr>
              <a:buSzPts val="3200"/>
              <a:buFont typeface="Open Sans"/>
              <a:buNone/>
            </a:pPr>
            <a:r>
              <a:rPr lang="en-US" sz="2800">
                <a:latin typeface="Arial"/>
                <a:ea typeface="Arial"/>
                <a:cs typeface="Arial"/>
                <a:sym typeface="Arial"/>
              </a:rPr>
              <a:t>العقد الدولي للغات الشعوب الأصلية</a:t>
            </a:r>
            <a:endParaRPr/>
          </a:p>
        </p:txBody>
      </p:sp>
      <p:sp>
        <p:nvSpPr>
          <p:cNvPr id="427" name="Google Shape;427;p43"/>
          <p:cNvSpPr txBox="1"/>
          <p:nvPr>
            <p:ph idx="1" type="body"/>
          </p:nvPr>
        </p:nvSpPr>
        <p:spPr>
          <a:xfrm>
            <a:off x="203200" y="1905000"/>
            <a:ext cx="6738831" cy="4034203"/>
          </a:xfrm>
          <a:prstGeom prst="rect">
            <a:avLst/>
          </a:prstGeom>
          <a:noFill/>
          <a:ln>
            <a:noFill/>
          </a:ln>
        </p:spPr>
        <p:txBody>
          <a:bodyPr anchorCtr="0" anchor="t" bIns="45700" lIns="91425" spcFirstLastPara="1" rIns="91425" wrap="square" tIns="45700">
            <a:noAutofit/>
          </a:bodyPr>
          <a:lstStyle/>
          <a:p>
            <a:pPr indent="-182880" lvl="0" marL="274320" rtl="1" algn="r">
              <a:lnSpc>
                <a:spcPct val="100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لفت الانتباه إلى الخسارة الكبيرة في لغات السكان الأصليين والحاجة المحلة لحفظ وإحياء وتعزيز لغات الشعوب الأصلية</a:t>
            </a:r>
            <a:endParaRPr/>
          </a:p>
          <a:p>
            <a:pPr indent="-182880" lvl="0" marL="274320" rtl="1" algn="r">
              <a:lnSpc>
                <a:spcPct val="100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اتخاذ الخطوات العاجلة في المستويين الوطني والدولي.</a:t>
            </a:r>
            <a:endParaRPr/>
          </a:p>
          <a:p>
            <a:pPr indent="-182879" lvl="1" marL="731520" rtl="1" algn="r">
              <a:lnSpc>
                <a:spcPct val="100000"/>
              </a:lnSpc>
              <a:spcBef>
                <a:spcPts val="0"/>
              </a:spcBef>
              <a:spcAft>
                <a:spcPts val="0"/>
              </a:spcAft>
              <a:buSzPts val="1700"/>
              <a:buChar char="*"/>
            </a:pPr>
            <a:r>
              <a:rPr lang="en-US" sz="1600">
                <a:latin typeface="Arial"/>
                <a:ea typeface="Arial"/>
                <a:cs typeface="Arial"/>
                <a:sym typeface="Arial"/>
              </a:rPr>
              <a:t>الخطة الإجرائية العالمية للعقد الدولي للغات الشعوب الأصلية والمحددة في الناحية الموضوعية للتمكين الرقمي من أجل:</a:t>
            </a:r>
            <a:endParaRPr/>
          </a:p>
          <a:p>
            <a:pPr indent="-182880" lvl="2" marL="1188720" rtl="1" algn="r">
              <a:lnSpc>
                <a:spcPct val="100000"/>
              </a:lnSpc>
              <a:spcBef>
                <a:spcPts val="0"/>
              </a:spcBef>
              <a:spcAft>
                <a:spcPts val="0"/>
              </a:spcAft>
              <a:buSzPts val="1700"/>
              <a:buChar char="*"/>
            </a:pPr>
            <a:r>
              <a:rPr lang="en-US" sz="1400">
                <a:latin typeface="Arial"/>
                <a:ea typeface="Arial"/>
                <a:cs typeface="Arial"/>
                <a:sym typeface="Arial"/>
              </a:rPr>
              <a:t>تمكين الشباب والمتخصصين من الشعوب الأصلة بالمهارات الرقمية والثقافة الإعلامية </a:t>
            </a:r>
            <a:br>
              <a:rPr lang="en-US" sz="1400">
                <a:latin typeface="Arial"/>
                <a:ea typeface="Arial"/>
                <a:cs typeface="Arial"/>
                <a:sym typeface="Arial"/>
              </a:rPr>
            </a:br>
            <a:r>
              <a:rPr lang="en-US" sz="1400">
                <a:latin typeface="Arial"/>
                <a:ea typeface="Arial"/>
                <a:cs typeface="Arial"/>
                <a:sym typeface="Arial"/>
              </a:rPr>
              <a:t>والفعالية على الإنترنت.</a:t>
            </a:r>
            <a:endParaRPr/>
          </a:p>
          <a:p>
            <a:pPr indent="-182880" lvl="2" marL="1188720" rtl="1" algn="r">
              <a:lnSpc>
                <a:spcPct val="100000"/>
              </a:lnSpc>
              <a:spcBef>
                <a:spcPts val="0"/>
              </a:spcBef>
              <a:spcAft>
                <a:spcPts val="0"/>
              </a:spcAft>
              <a:buSzPts val="1700"/>
              <a:buChar char="*"/>
            </a:pPr>
            <a:r>
              <a:rPr lang="en-US" sz="1400">
                <a:latin typeface="Arial"/>
                <a:ea typeface="Arial"/>
                <a:cs typeface="Arial"/>
                <a:sym typeface="Arial"/>
              </a:rPr>
              <a:t>تعزيز تمثيل أفضل ووصول متعدد اللغات للغات الشعوب الأصلية في وسائل الإعلام والتكنولوجيا.</a:t>
            </a:r>
            <a:endParaRPr/>
          </a:p>
          <a:p>
            <a:pPr indent="-182880" lvl="2" marL="1188720" rtl="1" algn="r">
              <a:lnSpc>
                <a:spcPct val="100000"/>
              </a:lnSpc>
              <a:spcBef>
                <a:spcPts val="0"/>
              </a:spcBef>
              <a:spcAft>
                <a:spcPts val="0"/>
              </a:spcAft>
              <a:buSzPts val="1700"/>
              <a:buChar char="*"/>
            </a:pPr>
            <a:r>
              <a:rPr lang="en-US" sz="1400">
                <a:latin typeface="Arial"/>
                <a:ea typeface="Arial"/>
                <a:cs typeface="Arial"/>
                <a:sym typeface="Arial"/>
              </a:rPr>
              <a:t>دعم وتعزيز الشراكات بين القطاع العام والخاص وتطوير معايير من أجل رقمنة اللغات ومشاركة الشعوب الأصلية في صناعة المحتوى.</a:t>
            </a:r>
            <a:endParaRPr/>
          </a:p>
          <a:p>
            <a:pPr indent="-182880" lvl="0" marL="274320" rtl="1" algn="r">
              <a:lnSpc>
                <a:spcPct val="100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تضطلع منظمة الأمم المتحدة للتربية والعلوم والثقافة "اليونسكو" بدول الوكالة الرئيسية بالنسبة لمبادرة "العقد الدولي"، بالتعاون مع إدارة الشئون الاقتصادية والاجتماعية التابعة للأمم المتحدة UNDESA وغيرها من الوكالات المعنية، ضمن الموارد الحالية.</a:t>
            </a:r>
            <a:endParaRPr/>
          </a:p>
          <a:p>
            <a:pPr indent="-182879" lvl="1" marL="731520" rtl="1" algn="r">
              <a:lnSpc>
                <a:spcPct val="100000"/>
              </a:lnSpc>
              <a:spcBef>
                <a:spcPts val="0"/>
              </a:spcBef>
              <a:spcAft>
                <a:spcPts val="0"/>
              </a:spcAft>
              <a:buSzPts val="1700"/>
              <a:buChar char="*"/>
            </a:pPr>
            <a:r>
              <a:rPr lang="en-US" sz="1600">
                <a:latin typeface="Arial"/>
                <a:ea typeface="Arial"/>
                <a:cs typeface="Arial"/>
                <a:sym typeface="Arial"/>
              </a:rPr>
              <a:t>تأسيس مجموعة عمل مخصصة ومفصلة من أجل العمل على الجودة الرقمية والنطاقات. </a:t>
            </a:r>
            <a:endParaRPr/>
          </a:p>
          <a:p>
            <a:pPr indent="-74930" lvl="0" marL="274320" rtl="0" algn="l">
              <a:lnSpc>
                <a:spcPct val="100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latin typeface="Arial"/>
              <a:ea typeface="Arial"/>
              <a:cs typeface="Arial"/>
              <a:sym typeface="Arial"/>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latin typeface="Arial"/>
              <a:ea typeface="Arial"/>
              <a:cs typeface="Arial"/>
              <a:sym typeface="Arial"/>
            </a:endParaRPr>
          </a:p>
          <a:p>
            <a:pPr indent="-107315" lvl="3" marL="1097280" rtl="0" algn="l">
              <a:lnSpc>
                <a:spcPct val="100000"/>
              </a:lnSpc>
              <a:spcBef>
                <a:spcPts val="280"/>
              </a:spcBef>
              <a:spcAft>
                <a:spcPts val="0"/>
              </a:spcAft>
              <a:buSzPts val="1190"/>
              <a:buNone/>
            </a:pPr>
            <a:r>
              <a:t/>
            </a:r>
            <a:endParaRPr sz="1200">
              <a:latin typeface="Arial"/>
              <a:ea typeface="Arial"/>
              <a:cs typeface="Arial"/>
              <a:sym typeface="Arial"/>
            </a:endParaRPr>
          </a:p>
        </p:txBody>
      </p:sp>
      <p:sp>
        <p:nvSpPr>
          <p:cNvPr id="428" name="Google Shape;428;p43"/>
          <p:cNvSpPr/>
          <p:nvPr/>
        </p:nvSpPr>
        <p:spPr>
          <a:xfrm>
            <a:off x="402419" y="352386"/>
            <a:ext cx="1694110" cy="383070"/>
          </a:xfrm>
          <a:custGeom>
            <a:rect b="b" l="l" r="r" t="t"/>
            <a:pathLst>
              <a:path extrusionOk="0" h="984841" w="4974115">
                <a:moveTo>
                  <a:pt x="0" y="0"/>
                </a:moveTo>
                <a:lnTo>
                  <a:pt x="4974116" y="0"/>
                </a:lnTo>
                <a:lnTo>
                  <a:pt x="4974116" y="984840"/>
                </a:lnTo>
                <a:lnTo>
                  <a:pt x="0" y="984840"/>
                </a:lnTo>
                <a:lnTo>
                  <a:pt x="0" y="0"/>
                </a:lnTo>
                <a:close/>
              </a:path>
            </a:pathLst>
          </a:custGeom>
          <a:blipFill rotWithShape="1">
            <a:blip r:embed="rId3">
              <a:alphaModFix/>
            </a:blip>
            <a:stretch>
              <a:fillRect b="-6436" l="0" r="-1078" t="-280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t/>
            </a:r>
            <a:endParaRPr b="0" i="0" sz="600" u="none" cap="none" strike="noStrike">
              <a:solidFill>
                <a:schemeClr val="dk1"/>
              </a:solidFill>
              <a:latin typeface="Arial"/>
              <a:ea typeface="Arial"/>
              <a:cs typeface="Arial"/>
              <a:sym typeface="Arial"/>
            </a:endParaRPr>
          </a:p>
        </p:txBody>
      </p:sp>
      <p:sp>
        <p:nvSpPr>
          <p:cNvPr id="429" name="Google Shape;429;p43"/>
          <p:cNvSpPr txBox="1"/>
          <p:nvPr/>
        </p:nvSpPr>
        <p:spPr>
          <a:xfrm>
            <a:off x="6870911" y="1612224"/>
            <a:ext cx="1798172" cy="315471"/>
          </a:xfrm>
          <a:prstGeom prst="rect">
            <a:avLst/>
          </a:prstGeom>
          <a:noFill/>
          <a:ln>
            <a:noFill/>
          </a:ln>
        </p:spPr>
        <p:txBody>
          <a:bodyPr anchorCtr="0" anchor="t" bIns="34275" lIns="68575" spcFirstLastPara="1" rIns="68575" wrap="square" tIns="34275">
            <a:spAutoFit/>
          </a:bodyPr>
          <a:lstStyle/>
          <a:p>
            <a:pPr indent="0" lvl="0" marL="0" marR="0" rtl="1" algn="ctr">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IDIL 2022-2032</a:t>
            </a:r>
            <a:endParaRPr/>
          </a:p>
        </p:txBody>
      </p:sp>
      <p:pic>
        <p:nvPicPr>
          <p:cNvPr descr="Gráfico, Gráfico de proyección solar&#10;&#10;Descripción generada automáticamente" id="430" name="Google Shape;430;p43"/>
          <p:cNvPicPr preferRelativeResize="0"/>
          <p:nvPr/>
        </p:nvPicPr>
        <p:blipFill rotWithShape="1">
          <a:blip r:embed="rId4">
            <a:alphaModFix/>
          </a:blip>
          <a:srcRect b="0" l="0" r="0" t="0"/>
          <a:stretch/>
        </p:blipFill>
        <p:spPr>
          <a:xfrm>
            <a:off x="6994481" y="1934514"/>
            <a:ext cx="1615982" cy="2133937"/>
          </a:xfrm>
          <a:prstGeom prst="rect">
            <a:avLst/>
          </a:prstGeom>
          <a:noFill/>
          <a:ln>
            <a:noFill/>
          </a:ln>
        </p:spPr>
      </p:pic>
      <p:pic>
        <p:nvPicPr>
          <p:cNvPr id="431" name="Google Shape;431;p43"/>
          <p:cNvPicPr preferRelativeResize="0"/>
          <p:nvPr/>
        </p:nvPicPr>
        <p:blipFill rotWithShape="1">
          <a:blip r:embed="rId5">
            <a:alphaModFix/>
          </a:blip>
          <a:srcRect b="0" l="0" r="0" t="0"/>
          <a:stretch/>
        </p:blipFill>
        <p:spPr>
          <a:xfrm>
            <a:off x="6994481" y="4202707"/>
            <a:ext cx="1615982" cy="2210453"/>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49"/>
          <p:cNvSpPr txBox="1"/>
          <p:nvPr>
            <p:ph type="title"/>
          </p:nvPr>
        </p:nvSpPr>
        <p:spPr>
          <a:xfrm>
            <a:off x="2363218" y="275167"/>
            <a:ext cx="6513245" cy="11430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rgbClr val="000000"/>
              </a:buClr>
              <a:buSzPts val="3200"/>
              <a:buFont typeface="Open Sans"/>
              <a:buNone/>
            </a:pPr>
            <a:r>
              <a:rPr lang="en-US" sz="2800">
                <a:latin typeface="Arial"/>
                <a:ea typeface="Arial"/>
                <a:cs typeface="Arial"/>
                <a:sym typeface="Arial"/>
              </a:rPr>
              <a:t>أطلس العالم للغات من منظمة الأمم المتحدة للتربية والعلوم والثقافة "اليونسكو"</a:t>
            </a:r>
            <a:endParaRPr/>
          </a:p>
        </p:txBody>
      </p:sp>
      <p:sp>
        <p:nvSpPr>
          <p:cNvPr id="437" name="Google Shape;437;p49"/>
          <p:cNvSpPr txBox="1"/>
          <p:nvPr>
            <p:ph idx="1" type="body"/>
          </p:nvPr>
        </p:nvSpPr>
        <p:spPr>
          <a:xfrm>
            <a:off x="3630976" y="1418167"/>
            <a:ext cx="5360323" cy="5164666"/>
          </a:xfrm>
          <a:prstGeom prst="rect">
            <a:avLst/>
          </a:prstGeom>
          <a:noFill/>
          <a:ln>
            <a:noFill/>
          </a:ln>
        </p:spPr>
        <p:txBody>
          <a:bodyPr anchorCtr="0" anchor="t" bIns="45700" lIns="91425" spcFirstLastPara="1" rIns="91425" wrap="square" tIns="45700">
            <a:noAutofit/>
          </a:bodyPr>
          <a:lstStyle/>
          <a:p>
            <a:pPr indent="-182880" lvl="0" marL="274320" rtl="1" algn="r">
              <a:lnSpc>
                <a:spcPct val="100000"/>
              </a:lnSpc>
              <a:spcBef>
                <a:spcPts val="0"/>
              </a:spcBef>
              <a:spcAft>
                <a:spcPts val="0"/>
              </a:spcAft>
              <a:buClr>
                <a:schemeClr val="accent3"/>
              </a:buClr>
              <a:buSzPts val="1700"/>
              <a:buFont typeface="Merriweather Sans"/>
              <a:buChar char="*"/>
            </a:pPr>
            <a:r>
              <a:rPr lang="en-US" sz="1600">
                <a:latin typeface="Arial"/>
                <a:ea typeface="Arial"/>
                <a:cs typeface="Arial"/>
                <a:sym typeface="Arial"/>
              </a:rPr>
              <a:t>أطلس لغات العالم هو أداة تفاعلية عبر الإنترنت توثّق حالة اللغات حول العالم، وتهدف إلى تقديم سجلات مفصّلة للغات لتكون أدوات تواصل </a:t>
            </a:r>
            <a:br>
              <a:rPr lang="en-US" sz="1600">
                <a:latin typeface="Arial"/>
                <a:ea typeface="Arial"/>
                <a:cs typeface="Arial"/>
                <a:sym typeface="Arial"/>
              </a:rPr>
            </a:br>
            <a:r>
              <a:rPr lang="en-US" sz="1600">
                <a:latin typeface="Arial"/>
                <a:ea typeface="Arial"/>
                <a:cs typeface="Arial"/>
                <a:sym typeface="Arial"/>
              </a:rPr>
              <a:t>وموارد معرفية في سياقيها الاجتماعي الثقافي والاجتماعي السياسي.</a:t>
            </a:r>
            <a:endParaRPr/>
          </a:p>
          <a:p>
            <a:pPr indent="-182880" lvl="0" marL="274320" rtl="1" algn="r">
              <a:lnSpc>
                <a:spcPct val="100000"/>
              </a:lnSpc>
              <a:spcBef>
                <a:spcPts val="0"/>
              </a:spcBef>
              <a:spcAft>
                <a:spcPts val="0"/>
              </a:spcAft>
              <a:buClr>
                <a:schemeClr val="accent3"/>
              </a:buClr>
              <a:buSzPts val="1700"/>
              <a:buFont typeface="Merriweather Sans"/>
              <a:buChar char="*"/>
            </a:pPr>
            <a:r>
              <a:rPr lang="en-US" sz="1600">
                <a:latin typeface="Arial"/>
                <a:ea typeface="Arial"/>
                <a:cs typeface="Arial"/>
                <a:sym typeface="Arial"/>
              </a:rPr>
              <a:t>يغطي الأطلس 8,324 لغة موثقة بمعرفة الحكومات والمؤسسات والأوساط الأكاديمية، وما يزال قيد الاستخدام منها حوالي 7,000 لغة.</a:t>
            </a:r>
            <a:endParaRPr/>
          </a:p>
          <a:p>
            <a:pPr indent="-182880" lvl="0" marL="274320" rtl="1" algn="r">
              <a:lnSpc>
                <a:spcPct val="100000"/>
              </a:lnSpc>
              <a:spcBef>
                <a:spcPts val="0"/>
              </a:spcBef>
              <a:spcAft>
                <a:spcPts val="0"/>
              </a:spcAft>
              <a:buClr>
                <a:schemeClr val="accent3"/>
              </a:buClr>
              <a:buSzPts val="1700"/>
              <a:buFont typeface="Merriweather Sans"/>
              <a:buChar char="*"/>
            </a:pPr>
            <a:r>
              <a:rPr lang="en-US" sz="1600">
                <a:latin typeface="Arial"/>
                <a:ea typeface="Arial"/>
                <a:cs typeface="Arial"/>
                <a:sym typeface="Arial"/>
              </a:rPr>
              <a:t>تتعاون اليونسكو مع نقاط الاتصال التي ترشحها الدول الأعضاء من أجل جمع وتوثيق التنوع اللغوي، وتقدم في الوقت نفسه تدريبًا لتعزيز قدرتها </a:t>
            </a:r>
            <a:br>
              <a:rPr lang="en-US" sz="1600">
                <a:latin typeface="Arial"/>
                <a:ea typeface="Arial"/>
                <a:cs typeface="Arial"/>
                <a:sym typeface="Arial"/>
              </a:rPr>
            </a:br>
            <a:r>
              <a:rPr lang="en-US" sz="1600">
                <a:latin typeface="Arial"/>
                <a:ea typeface="Arial"/>
                <a:cs typeface="Arial"/>
                <a:sym typeface="Arial"/>
              </a:rPr>
              <a:t>على التحول الرقمي.</a:t>
            </a:r>
            <a:endParaRPr/>
          </a:p>
          <a:p>
            <a:pPr indent="-182880" lvl="0" marL="274320" rtl="1" algn="r">
              <a:lnSpc>
                <a:spcPct val="100000"/>
              </a:lnSpc>
              <a:spcBef>
                <a:spcPts val="0"/>
              </a:spcBef>
              <a:spcAft>
                <a:spcPts val="0"/>
              </a:spcAft>
              <a:buClr>
                <a:schemeClr val="accent3"/>
              </a:buClr>
              <a:buSzPts val="1700"/>
              <a:buFont typeface="Merriweather Sans"/>
              <a:buChar char="*"/>
            </a:pPr>
            <a:r>
              <a:rPr lang="en-US" sz="1600">
                <a:latin typeface="Arial"/>
                <a:ea typeface="Arial"/>
                <a:cs typeface="Arial"/>
                <a:sym typeface="Arial"/>
              </a:rPr>
              <a:t>يستكشف الأطلس استخدام واجهة برمجة التطبيقات (API) في تعزيز الوصول إلى الأدوات الرقمية مع التركيز على لغات الشعوب الأصلية واللغات ذات الموارد المنخفضة:</a:t>
            </a:r>
            <a:endParaRPr/>
          </a:p>
          <a:p>
            <a:pPr indent="-182879" lvl="1" marL="731520" rtl="1" algn="r">
              <a:lnSpc>
                <a:spcPct val="100000"/>
              </a:lnSpc>
              <a:spcBef>
                <a:spcPts val="0"/>
              </a:spcBef>
              <a:spcAft>
                <a:spcPts val="0"/>
              </a:spcAft>
              <a:buSzPts val="1700"/>
              <a:buChar char="*"/>
            </a:pPr>
            <a:r>
              <a:rPr lang="en-US" sz="1600">
                <a:latin typeface="Arial"/>
                <a:ea typeface="Arial"/>
                <a:cs typeface="Arial"/>
                <a:sym typeface="Arial"/>
              </a:rPr>
              <a:t>أداة الترجمة المتاحة على الإنترنت والتي تتيح بيانات مفتوحة من </a:t>
            </a:r>
            <a:br>
              <a:rPr lang="en-US" sz="1600">
                <a:latin typeface="Arial"/>
                <a:ea typeface="Arial"/>
                <a:cs typeface="Arial"/>
                <a:sym typeface="Arial"/>
              </a:rPr>
            </a:br>
            <a:r>
              <a:rPr lang="en-US" sz="1600">
                <a:latin typeface="Arial"/>
                <a:ea typeface="Arial"/>
                <a:cs typeface="Arial"/>
                <a:sym typeface="Arial"/>
              </a:rPr>
              <a:t>أحل ترجمات رفيعة المستوى.</a:t>
            </a:r>
            <a:endParaRPr/>
          </a:p>
          <a:p>
            <a:pPr indent="-182879" lvl="1" marL="731520" rtl="1" algn="r">
              <a:lnSpc>
                <a:spcPct val="100000"/>
              </a:lnSpc>
              <a:spcBef>
                <a:spcPts val="0"/>
              </a:spcBef>
              <a:spcAft>
                <a:spcPts val="0"/>
              </a:spcAft>
              <a:buSzPts val="1700"/>
              <a:buChar char="*"/>
            </a:pPr>
            <a:r>
              <a:rPr lang="en-US" sz="1600">
                <a:latin typeface="Arial"/>
                <a:ea typeface="Arial"/>
                <a:cs typeface="Arial"/>
                <a:sym typeface="Arial"/>
              </a:rPr>
              <a:t>نماذج تحويل الكلام إلى نص بالذكاء الاصطناعي.</a:t>
            </a:r>
            <a:endParaRPr/>
          </a:p>
          <a:p>
            <a:pPr indent="-182879" lvl="1" marL="731520" rtl="1" algn="r">
              <a:lnSpc>
                <a:spcPct val="100000"/>
              </a:lnSpc>
              <a:spcBef>
                <a:spcPts val="0"/>
              </a:spcBef>
              <a:spcAft>
                <a:spcPts val="0"/>
              </a:spcAft>
              <a:buSzPts val="1700"/>
              <a:buChar char="*"/>
            </a:pPr>
            <a:r>
              <a:rPr lang="en-US" sz="1600">
                <a:latin typeface="Arial"/>
                <a:ea typeface="Arial"/>
                <a:cs typeface="Arial"/>
                <a:sym typeface="Arial"/>
              </a:rPr>
              <a:t>قواميس لغات السكان الأصليين المتاحة على الإنترنت</a:t>
            </a:r>
            <a:endParaRPr/>
          </a:p>
        </p:txBody>
      </p:sp>
      <p:sp>
        <p:nvSpPr>
          <p:cNvPr id="438" name="Google Shape;438;p49"/>
          <p:cNvSpPr/>
          <p:nvPr/>
        </p:nvSpPr>
        <p:spPr>
          <a:xfrm>
            <a:off x="320041" y="352386"/>
            <a:ext cx="1694110" cy="383070"/>
          </a:xfrm>
          <a:custGeom>
            <a:rect b="b" l="l" r="r" t="t"/>
            <a:pathLst>
              <a:path extrusionOk="0" h="984841" w="4974115">
                <a:moveTo>
                  <a:pt x="0" y="0"/>
                </a:moveTo>
                <a:lnTo>
                  <a:pt x="4974116" y="0"/>
                </a:lnTo>
                <a:lnTo>
                  <a:pt x="4974116" y="984840"/>
                </a:lnTo>
                <a:lnTo>
                  <a:pt x="0" y="984840"/>
                </a:lnTo>
                <a:lnTo>
                  <a:pt x="0" y="0"/>
                </a:lnTo>
                <a:close/>
              </a:path>
            </a:pathLst>
          </a:custGeom>
          <a:blipFill rotWithShape="1">
            <a:blip r:embed="rId3">
              <a:alphaModFix/>
            </a:blip>
            <a:stretch>
              <a:fillRect b="-6436" l="0" r="-1078" t="-280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t/>
            </a:r>
            <a:endParaRPr b="0" i="0" sz="600" u="none" cap="none" strike="noStrike">
              <a:solidFill>
                <a:schemeClr val="dk1"/>
              </a:solidFill>
              <a:latin typeface="Arial"/>
              <a:ea typeface="Arial"/>
              <a:cs typeface="Arial"/>
              <a:sym typeface="Arial"/>
            </a:endParaRPr>
          </a:p>
        </p:txBody>
      </p:sp>
      <p:pic>
        <p:nvPicPr>
          <p:cNvPr descr="UNESCO World Atlas of Languages: summary document" id="439" name="Google Shape;439;p49"/>
          <p:cNvPicPr preferRelativeResize="0"/>
          <p:nvPr/>
        </p:nvPicPr>
        <p:blipFill rotWithShape="1">
          <a:blip r:embed="rId4">
            <a:alphaModFix/>
          </a:blip>
          <a:srcRect b="0" l="0" r="0" t="0"/>
          <a:stretch/>
        </p:blipFill>
        <p:spPr>
          <a:xfrm>
            <a:off x="267537" y="1548740"/>
            <a:ext cx="3302249" cy="2315647"/>
          </a:xfrm>
          <a:prstGeom prst="rect">
            <a:avLst/>
          </a:prstGeom>
          <a:noFill/>
          <a:ln>
            <a:noFill/>
          </a:ln>
        </p:spPr>
      </p:pic>
      <p:pic>
        <p:nvPicPr>
          <p:cNvPr descr="Qr code&#10;&#10;Description automatically generated" id="440" name="Google Shape;440;p49"/>
          <p:cNvPicPr preferRelativeResize="0"/>
          <p:nvPr/>
        </p:nvPicPr>
        <p:blipFill rotWithShape="1">
          <a:blip r:embed="rId5">
            <a:alphaModFix/>
          </a:blip>
          <a:srcRect b="0" l="0" r="0" t="0"/>
          <a:stretch/>
        </p:blipFill>
        <p:spPr>
          <a:xfrm>
            <a:off x="1170992" y="4741453"/>
            <a:ext cx="1495335" cy="1474566"/>
          </a:xfrm>
          <a:prstGeom prst="rect">
            <a:avLst/>
          </a:prstGeom>
          <a:noFill/>
          <a:ln>
            <a:noFill/>
          </a:ln>
        </p:spPr>
      </p:pic>
      <p:sp>
        <p:nvSpPr>
          <p:cNvPr id="441" name="Google Shape;441;p49"/>
          <p:cNvSpPr txBox="1"/>
          <p:nvPr/>
        </p:nvSpPr>
        <p:spPr>
          <a:xfrm>
            <a:off x="535876" y="4156678"/>
            <a:ext cx="2765569" cy="58477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600"/>
              <a:buFont typeface="Arial"/>
              <a:buNone/>
            </a:pPr>
            <a:r>
              <a:rPr b="0" i="0" lang="en-US" sz="1600" u="sng" cap="none" strike="noStrike">
                <a:solidFill>
                  <a:srgbClr val="000000"/>
                </a:solidFill>
                <a:latin typeface="Arial"/>
                <a:ea typeface="Arial"/>
                <a:cs typeface="Arial"/>
                <a:sym typeface="Arial"/>
                <a:hlinkClick r:id="rId6">
                  <a:extLst>
                    <a:ext uri="{A12FA001-AC4F-418D-AE19-62706E023703}">
                      <ahyp:hlinkClr val="tx"/>
                    </a:ext>
                  </a:extLst>
                </a:hlinkClick>
              </a:rPr>
              <a:t>/https://en.wal.unesco.org</a:t>
            </a:r>
            <a:endParaRPr b="0" i="0" sz="1600" u="sng" cap="none" strike="noStrike">
              <a:solidFill>
                <a:srgbClr val="000000"/>
              </a:solidFill>
              <a:latin typeface="Arial"/>
              <a:ea typeface="Arial"/>
              <a:cs typeface="Arial"/>
              <a:sym typeface="Arial"/>
              <a:hlinkClick r:id="rId7">
                <a:extLst>
                  <a:ext uri="{A12FA001-AC4F-418D-AE19-62706E023703}">
                    <ahyp:hlinkClr val="tx"/>
                  </a:ext>
                </a:extLst>
              </a:hlinkClick>
            </a:endParaRPr>
          </a:p>
          <a:p>
            <a:pPr indent="0" lvl="0" marL="0" marR="0" rtl="1"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64"/>
          <p:cNvSpPr txBox="1"/>
          <p:nvPr>
            <p:ph type="title"/>
          </p:nvPr>
        </p:nvSpPr>
        <p:spPr>
          <a:xfrm>
            <a:off x="320042" y="275167"/>
            <a:ext cx="8450746" cy="11430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rgbClr val="000000"/>
              </a:buClr>
              <a:buSzPts val="3200"/>
              <a:buFont typeface="Open Sans"/>
              <a:buNone/>
            </a:pPr>
            <a:r>
              <a:rPr lang="en-US" sz="2800">
                <a:latin typeface="Arial"/>
                <a:ea typeface="Arial"/>
                <a:cs typeface="Arial"/>
                <a:sym typeface="Arial"/>
              </a:rPr>
              <a:t>برنامج نطاقات gTLD الجديدة من ICANN: الجولة القادمة وبرنامج دعم مقدم الطلب</a:t>
            </a:r>
            <a:endParaRPr/>
          </a:p>
        </p:txBody>
      </p:sp>
      <p:sp>
        <p:nvSpPr>
          <p:cNvPr id="447" name="Google Shape;447;p64"/>
          <p:cNvSpPr txBox="1"/>
          <p:nvPr>
            <p:ph idx="1" type="body"/>
          </p:nvPr>
        </p:nvSpPr>
        <p:spPr>
          <a:xfrm>
            <a:off x="320675" y="1614711"/>
            <a:ext cx="8450746" cy="4855838"/>
          </a:xfrm>
          <a:prstGeom prst="rect">
            <a:avLst/>
          </a:prstGeom>
          <a:noFill/>
          <a:ln>
            <a:noFill/>
          </a:ln>
        </p:spPr>
        <p:txBody>
          <a:bodyPr anchorCtr="0" anchor="t" bIns="45700" lIns="91425" spcFirstLastPara="1" rIns="91425" wrap="square" tIns="45700">
            <a:noAutofit/>
          </a:bodyPr>
          <a:lstStyle/>
          <a:p>
            <a:pPr indent="-182880" lvl="0" marL="274320" rtl="1" algn="r">
              <a:lnSpc>
                <a:spcPct val="100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تلوح في الأفق فرص جديدة للحصول على أحد نطاقات المستوى الأعلى العامة الجديدة (gTLD)، بما في ذلك أسماء النطاقات المدوَّلة (IDN).</a:t>
            </a:r>
            <a:endParaRPr/>
          </a:p>
          <a:p>
            <a:pPr indent="-74930" lvl="0" marL="274320" rtl="0" algn="l">
              <a:lnSpc>
                <a:spcPct val="100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182880" lvl="0" marL="274320" rtl="1" algn="r">
              <a:lnSpc>
                <a:spcPct val="100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من المتوقع أن يُفتح باب تقديم الطلبات للجولة القادمة في الربع الثاني من عام 2026.</a:t>
            </a:r>
            <a:endParaRPr/>
          </a:p>
          <a:p>
            <a:pPr indent="0" lvl="0" marL="91440" rtl="0" algn="l">
              <a:lnSpc>
                <a:spcPct val="100000"/>
              </a:lnSpc>
              <a:spcBef>
                <a:spcPts val="0"/>
              </a:spcBef>
              <a:spcAft>
                <a:spcPts val="0"/>
              </a:spcAft>
              <a:buClr>
                <a:schemeClr val="accent3"/>
              </a:buClr>
              <a:buSzPts val="1700"/>
              <a:buNone/>
            </a:pPr>
            <a:r>
              <a:t/>
            </a:r>
            <a:endParaRPr sz="1800">
              <a:latin typeface="Arial"/>
              <a:ea typeface="Arial"/>
              <a:cs typeface="Arial"/>
              <a:sym typeface="Arial"/>
            </a:endParaRPr>
          </a:p>
          <a:p>
            <a:pPr indent="-182880" lvl="0" marL="274320" rtl="1" algn="r">
              <a:lnSpc>
                <a:spcPct val="100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ستساعد التوسعة القادمة لنظام أسماء النطاقات (DNS) الأشخاص والمؤسسات على إدارة تواجدهم وهويتهم على الإنترنت.</a:t>
            </a:r>
            <a:endParaRPr/>
          </a:p>
          <a:p>
            <a:pPr indent="0" lvl="0" marL="91440" rtl="0" algn="l">
              <a:lnSpc>
                <a:spcPct val="100000"/>
              </a:lnSpc>
              <a:spcBef>
                <a:spcPts val="0"/>
              </a:spcBef>
              <a:spcAft>
                <a:spcPts val="0"/>
              </a:spcAft>
              <a:buClr>
                <a:schemeClr val="accent3"/>
              </a:buClr>
              <a:buSzPts val="1700"/>
              <a:buNone/>
            </a:pPr>
            <a:r>
              <a:t/>
            </a:r>
            <a:endParaRPr sz="1800">
              <a:latin typeface="Arial"/>
              <a:ea typeface="Arial"/>
              <a:cs typeface="Arial"/>
              <a:sym typeface="Arial"/>
            </a:endParaRPr>
          </a:p>
          <a:p>
            <a:pPr indent="-182880" lvl="0" marL="274320" rtl="1" algn="r">
              <a:lnSpc>
                <a:spcPct val="100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ستساعد أسماء النطاقات بمختلف اللغات والنصوص في بناء الإدماج الرقمي عبر الإنترنت.</a:t>
            </a:r>
            <a:endParaRPr/>
          </a:p>
          <a:p>
            <a:pPr indent="-74930" lvl="0" marL="274320" rtl="0" algn="l">
              <a:lnSpc>
                <a:spcPct val="100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182880" lvl="0" marL="274320" rtl="1" algn="r">
              <a:lnSpc>
                <a:spcPct val="100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سيفيد برنامج دعم مقدم الطلب (ASP) مقدمي الطلبات في المناطق المهمشة والأسواق الناشئة.</a:t>
            </a:r>
            <a:endParaRPr/>
          </a:p>
          <a:p>
            <a:pPr indent="-182879" lvl="1" marL="731520" rtl="1" algn="r">
              <a:lnSpc>
                <a:spcPct val="100000"/>
              </a:lnSpc>
              <a:spcBef>
                <a:spcPts val="0"/>
              </a:spcBef>
              <a:spcAft>
                <a:spcPts val="0"/>
              </a:spcAft>
              <a:buSzPts val="1530"/>
              <a:buChar char="*"/>
            </a:pPr>
            <a:r>
              <a:rPr lang="en-US" sz="1600">
                <a:latin typeface="Arial"/>
                <a:ea typeface="Arial"/>
                <a:cs typeface="Arial"/>
                <a:sym typeface="Arial"/>
              </a:rPr>
              <a:t>يشمل الدعم المالي وغير المالي لمقدمي الطلبات المؤهلين.</a:t>
            </a:r>
            <a:endParaRPr/>
          </a:p>
          <a:p>
            <a:pPr indent="-74930" lvl="0" marL="274320" rtl="0" algn="l">
              <a:lnSpc>
                <a:spcPct val="100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182880" lvl="0" marL="274320" rtl="1" algn="r">
              <a:lnSpc>
                <a:spcPct val="100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المزيد من التفاصيل حول هذين البرنامجين مشمول أدناه.</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36"/>
          <p:cNvSpPr txBox="1"/>
          <p:nvPr>
            <p:ph type="title"/>
          </p:nvPr>
        </p:nvSpPr>
        <p:spPr>
          <a:xfrm>
            <a:off x="2055859" y="1380204"/>
            <a:ext cx="6598247" cy="2048796"/>
          </a:xfrm>
          <a:prstGeom prst="rect">
            <a:avLst/>
          </a:prstGeom>
          <a:noFill/>
          <a:ln>
            <a:noFill/>
          </a:ln>
        </p:spPr>
        <p:txBody>
          <a:bodyPr anchorCtr="0" anchor="ctr" bIns="0" lIns="0" spcFirstLastPara="1" rIns="0" wrap="square" tIns="0">
            <a:noAutofit/>
          </a:bodyPr>
          <a:lstStyle/>
          <a:p>
            <a:pPr indent="0" lvl="0" marL="0" rtl="1" algn="r">
              <a:lnSpc>
                <a:spcPct val="100000"/>
              </a:lnSpc>
              <a:spcBef>
                <a:spcPts val="0"/>
              </a:spcBef>
              <a:spcAft>
                <a:spcPts val="0"/>
              </a:spcAft>
              <a:buClr>
                <a:schemeClr val="lt1"/>
              </a:buClr>
              <a:buSzPts val="4000"/>
              <a:buFont typeface="Arial"/>
              <a:buNone/>
            </a:pPr>
            <a:r>
              <a:rPr lang="en-US" sz="4000"/>
              <a:t>إنترنت أكثر شمولاً: برنامج دعم مقدم الطلب على نطاقات gTLD الجديدة</a:t>
            </a:r>
            <a:endParaRPr/>
          </a:p>
        </p:txBody>
      </p:sp>
      <p:sp>
        <p:nvSpPr>
          <p:cNvPr id="453" name="Google Shape;453;p36"/>
          <p:cNvSpPr txBox="1"/>
          <p:nvPr/>
        </p:nvSpPr>
        <p:spPr>
          <a:xfrm>
            <a:off x="2055858" y="3673404"/>
            <a:ext cx="6598247" cy="276999"/>
          </a:xfrm>
          <a:prstGeom prst="rect">
            <a:avLst/>
          </a:prstGeom>
          <a:noFill/>
          <a:ln>
            <a:noFill/>
          </a:ln>
        </p:spPr>
        <p:txBody>
          <a:bodyPr anchorCtr="0" anchor="t" bIns="0" lIns="0" spcFirstLastPara="1" rIns="0" wrap="square" tIns="0">
            <a:spAutoFit/>
          </a:bodyPr>
          <a:lstStyle/>
          <a:p>
            <a:pPr indent="0" lvl="0" marL="0" marR="0" rtl="1" algn="r">
              <a:lnSpc>
                <a:spcPct val="100000"/>
              </a:lnSpc>
              <a:spcBef>
                <a:spcPts val="0"/>
              </a:spcBef>
              <a:spcAft>
                <a:spcPts val="0"/>
              </a:spcAft>
              <a:buClr>
                <a:srgbClr val="0B3458"/>
              </a:buClr>
              <a:buSzPts val="1800"/>
              <a:buFont typeface="Arial"/>
              <a:buNone/>
            </a:pPr>
            <a:r>
              <a:rPr b="1" i="0" lang="en-US" sz="1800" u="none" cap="none" strike="noStrike">
                <a:solidFill>
                  <a:schemeClr val="lt1"/>
                </a:solidFill>
                <a:latin typeface="Arial"/>
                <a:ea typeface="Arial"/>
                <a:cs typeface="Arial"/>
                <a:sym typeface="Arial"/>
              </a:rPr>
              <a:t> إتاحة الفرصة أمام المجتمعات، والمنظمات والمناطق حول العالم</a:t>
            </a:r>
            <a:endParaRPr/>
          </a:p>
        </p:txBody>
      </p:sp>
      <p:grpSp>
        <p:nvGrpSpPr>
          <p:cNvPr id="454" name="Google Shape;454;p36"/>
          <p:cNvGrpSpPr/>
          <p:nvPr/>
        </p:nvGrpSpPr>
        <p:grpSpPr>
          <a:xfrm flipH="1">
            <a:off x="-5394" y="-806853"/>
            <a:ext cx="4172281" cy="7664853"/>
            <a:chOff x="4971719" y="-806853"/>
            <a:chExt cx="4172281" cy="7664853"/>
          </a:xfrm>
        </p:grpSpPr>
        <p:sp>
          <p:nvSpPr>
            <p:cNvPr id="455" name="Google Shape;455;p36"/>
            <p:cNvSpPr/>
            <p:nvPr/>
          </p:nvSpPr>
          <p:spPr>
            <a:xfrm rot="-5400000">
              <a:off x="7425204" y="-806853"/>
              <a:ext cx="1613705" cy="1613705"/>
            </a:xfrm>
            <a:prstGeom prst="chord">
              <a:avLst>
                <a:gd fmla="val 5403826" name="adj1"/>
                <a:gd fmla="val 16200000" name="adj2"/>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pic>
          <p:nvPicPr>
            <p:cNvPr id="456" name="Google Shape;456;p36"/>
            <p:cNvPicPr preferRelativeResize="0"/>
            <p:nvPr/>
          </p:nvPicPr>
          <p:blipFill rotWithShape="1">
            <a:blip r:embed="rId3">
              <a:alphaModFix/>
            </a:blip>
            <a:srcRect b="0" l="0" r="0" t="0"/>
            <a:stretch/>
          </p:blipFill>
          <p:spPr>
            <a:xfrm>
              <a:off x="4971719" y="4111033"/>
              <a:ext cx="4172281" cy="2746967"/>
            </a:xfrm>
            <a:prstGeom prst="rect">
              <a:avLst/>
            </a:prstGeom>
            <a:noFill/>
            <a:ln>
              <a:noFill/>
            </a:ln>
          </p:spPr>
        </p:pic>
        <p:sp>
          <p:nvSpPr>
            <p:cNvPr id="457" name="Google Shape;457;p36"/>
            <p:cNvSpPr/>
            <p:nvPr/>
          </p:nvSpPr>
          <p:spPr>
            <a:xfrm>
              <a:off x="7997799" y="3103543"/>
              <a:ext cx="650913" cy="650913"/>
            </a:xfrm>
            <a:prstGeom prst="ellipse">
              <a:avLst/>
            </a:prstGeom>
            <a:solidFill>
              <a:srgbClr val="7030A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7030A0"/>
                </a:solidFill>
                <a:latin typeface="Arial"/>
                <a:ea typeface="Arial"/>
                <a:cs typeface="Arial"/>
                <a:sym typeface="Arial"/>
              </a:endParaRPr>
            </a:p>
          </p:txBody>
        </p:sp>
        <p:sp>
          <p:nvSpPr>
            <p:cNvPr id="458" name="Google Shape;458;p36"/>
            <p:cNvSpPr/>
            <p:nvPr/>
          </p:nvSpPr>
          <p:spPr>
            <a:xfrm>
              <a:off x="8648712" y="1514415"/>
              <a:ext cx="180576" cy="180576"/>
            </a:xfrm>
            <a:prstGeom prst="ellipse">
              <a:avLst/>
            </a:prstGeom>
            <a:solidFill>
              <a:srgbClr val="7030A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sp>
          <p:nvSpPr>
            <p:cNvPr id="459" name="Google Shape;459;p36"/>
            <p:cNvSpPr/>
            <p:nvPr/>
          </p:nvSpPr>
          <p:spPr>
            <a:xfrm>
              <a:off x="7425204" y="2034160"/>
              <a:ext cx="280673" cy="28067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pic>
          <p:nvPicPr>
            <p:cNvPr id="460" name="Google Shape;460;p36"/>
            <p:cNvPicPr preferRelativeResize="0"/>
            <p:nvPr/>
          </p:nvPicPr>
          <p:blipFill rotWithShape="1">
            <a:blip r:embed="rId4">
              <a:alphaModFix/>
            </a:blip>
            <a:srcRect b="0" l="0" r="0" t="0"/>
            <a:stretch/>
          </p:blipFill>
          <p:spPr>
            <a:xfrm flipH="1">
              <a:off x="7138247" y="294969"/>
              <a:ext cx="800100" cy="800100"/>
            </a:xfrm>
            <a:prstGeom prst="rect">
              <a:avLst/>
            </a:prstGeom>
            <a:noFill/>
            <a:ln>
              <a:noFill/>
            </a:ln>
          </p:spPr>
        </p:pic>
      </p:gr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6"/>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rgbClr val="000000"/>
              </a:buClr>
              <a:buSzPts val="3200"/>
              <a:buFont typeface="Open Sans"/>
              <a:buNone/>
            </a:pPr>
            <a:r>
              <a:rPr lang="en-US" sz="2800"/>
              <a:t>التعددية اللغوية، مفتاح الإدماج الرقمي</a:t>
            </a:r>
            <a:endParaRPr/>
          </a:p>
        </p:txBody>
      </p:sp>
      <p:sp>
        <p:nvSpPr>
          <p:cNvPr id="121" name="Google Shape;121;p6"/>
          <p:cNvSpPr txBox="1"/>
          <p:nvPr>
            <p:ph idx="1" type="body"/>
          </p:nvPr>
        </p:nvSpPr>
        <p:spPr>
          <a:xfrm>
            <a:off x="320674" y="1318686"/>
            <a:ext cx="8687401" cy="5106828"/>
          </a:xfrm>
          <a:prstGeom prst="rect">
            <a:avLst/>
          </a:prstGeom>
          <a:noFill/>
          <a:ln>
            <a:noFill/>
          </a:ln>
        </p:spPr>
        <p:txBody>
          <a:bodyPr anchorCtr="0" anchor="t" bIns="45700" lIns="91425" spcFirstLastPara="1" rIns="91425" wrap="square" tIns="45700">
            <a:noAutofit/>
          </a:bodyPr>
          <a:lstStyle/>
          <a:p>
            <a:pPr indent="-336550" lvl="0" marL="457200" marR="0" rtl="1" algn="r">
              <a:lnSpc>
                <a:spcPct val="100000"/>
              </a:lnSpc>
              <a:spcBef>
                <a:spcPts val="400"/>
              </a:spcBef>
              <a:spcAft>
                <a:spcPts val="0"/>
              </a:spcAft>
              <a:buClr>
                <a:schemeClr val="accent3"/>
              </a:buClr>
              <a:buSzPts val="1700"/>
              <a:buFont typeface="Merriweather Sans"/>
              <a:buChar char="*"/>
            </a:pPr>
            <a:r>
              <a:rPr lang="en-US" sz="1800">
                <a:latin typeface="Open Sans Light"/>
                <a:ea typeface="Open Sans Light"/>
                <a:cs typeface="Open Sans Light"/>
                <a:sym typeface="Open Sans Light"/>
              </a:rPr>
              <a:t>يسهم الإنترنت المتنوع لغويًا إسهامًا كبيرًا في بناء مجتمع قائم على المعرفة من خلال رأب الانقسام الرقمي.</a:t>
            </a:r>
            <a:endParaRPr/>
          </a:p>
          <a:p>
            <a:pPr indent="0" lvl="0" marL="0" rtl="0" algn="l">
              <a:lnSpc>
                <a:spcPct val="100000"/>
              </a:lnSpc>
              <a:spcBef>
                <a:spcPts val="0"/>
              </a:spcBef>
              <a:spcAft>
                <a:spcPts val="0"/>
              </a:spcAft>
              <a:buSzPts val="1700"/>
              <a:buNone/>
            </a:pPr>
            <a:r>
              <a:t/>
            </a:r>
            <a:endParaRPr b="0" i="0" sz="1800" u="none" strike="noStrike">
              <a:solidFill>
                <a:srgbClr val="000000"/>
              </a:solidFill>
              <a:latin typeface="Open Sans Light"/>
              <a:ea typeface="Open Sans Light"/>
              <a:cs typeface="Open Sans Light"/>
              <a:sym typeface="Open Sans Light"/>
            </a:endParaRPr>
          </a:p>
          <a:p>
            <a:pPr indent="-336550" lvl="0" marL="457200" rtl="1" algn="r">
              <a:lnSpc>
                <a:spcPct val="100000"/>
              </a:lnSpc>
              <a:spcBef>
                <a:spcPts val="0"/>
              </a:spcBef>
              <a:spcAft>
                <a:spcPts val="0"/>
              </a:spcAft>
              <a:buSzPts val="1700"/>
              <a:buChar char="*"/>
            </a:pPr>
            <a:r>
              <a:rPr lang="en-US" sz="1800">
                <a:latin typeface="Open Sans Light"/>
                <a:ea typeface="Open Sans Light"/>
                <a:cs typeface="Open Sans Light"/>
                <a:sym typeface="Open Sans Light"/>
              </a:rPr>
              <a:t>وهي أحد المبادئ الأساسية في </a:t>
            </a:r>
            <a:r>
              <a:rPr lang="en-US" sz="1800" u="sng">
                <a:solidFill>
                  <a:schemeClr val="hlink"/>
                </a:solidFill>
                <a:latin typeface="Open Sans Light"/>
                <a:ea typeface="Open Sans Light"/>
                <a:cs typeface="Open Sans Light"/>
                <a:sym typeface="Open Sans Light"/>
                <a:hlinkClick r:id="rId3"/>
              </a:rPr>
              <a:t>إعلان جنيف الصادر عن القمة العالمية لمجتمع المعلومات</a:t>
            </a:r>
            <a:r>
              <a:rPr lang="en-US" sz="1800">
                <a:latin typeface="Open Sans Light"/>
                <a:ea typeface="Open Sans Light"/>
                <a:cs typeface="Open Sans Light"/>
                <a:sym typeface="Open Sans Light"/>
              </a:rPr>
              <a:t> في عام 2003، </a:t>
            </a:r>
            <a:br>
              <a:rPr lang="en-US" sz="1800">
                <a:latin typeface="Open Sans Light"/>
                <a:ea typeface="Open Sans Light"/>
                <a:cs typeface="Open Sans Light"/>
                <a:sym typeface="Open Sans Light"/>
              </a:rPr>
            </a:br>
            <a:r>
              <a:rPr lang="en-US" sz="1800">
                <a:latin typeface="Open Sans Light"/>
                <a:ea typeface="Open Sans Light"/>
                <a:cs typeface="Open Sans Light"/>
                <a:sym typeface="Open Sans Light"/>
              </a:rPr>
              <a:t>الذي تحول فيما بعد إلى الالتزام "نحو تعدد لغات الإنترنت" في </a:t>
            </a:r>
            <a:r>
              <a:rPr lang="en-US" sz="1800" u="sng">
                <a:solidFill>
                  <a:schemeClr val="hlink"/>
                </a:solidFill>
                <a:latin typeface="Open Sans Light"/>
                <a:ea typeface="Open Sans Light"/>
                <a:cs typeface="Open Sans Light"/>
                <a:sym typeface="Open Sans Light"/>
                <a:hlinkClick r:id="rId4"/>
              </a:rPr>
              <a:t>جدول أعمال تونس للقمة العالمية لمجتمع المعلومات </a:t>
            </a:r>
            <a:r>
              <a:rPr lang="en-US" sz="1800" u="sng">
                <a:solidFill>
                  <a:schemeClr val="hlink"/>
                </a:solidFill>
                <a:latin typeface="Arial"/>
                <a:ea typeface="Arial"/>
                <a:cs typeface="Arial"/>
                <a:sym typeface="Arial"/>
                <a:hlinkClick r:id="rId5"/>
              </a:rPr>
              <a:t>WSIS</a:t>
            </a:r>
            <a:r>
              <a:rPr lang="en-US" sz="1800">
                <a:latin typeface="Open Sans Light"/>
                <a:ea typeface="Open Sans Light"/>
                <a:cs typeface="Open Sans Light"/>
                <a:sym typeface="Open Sans Light"/>
              </a:rPr>
              <a:t> في عام 2005.</a:t>
            </a:r>
            <a:endParaRPr/>
          </a:p>
          <a:p>
            <a:pPr indent="-325755" lvl="1" marL="914400" rtl="1" algn="r">
              <a:lnSpc>
                <a:spcPct val="100000"/>
              </a:lnSpc>
              <a:spcBef>
                <a:spcPts val="0"/>
              </a:spcBef>
              <a:spcAft>
                <a:spcPts val="0"/>
              </a:spcAft>
              <a:buSzPts val="1530"/>
              <a:buChar char="*"/>
            </a:pPr>
            <a:r>
              <a:rPr lang="en-US">
                <a:latin typeface="Open Sans Light"/>
                <a:ea typeface="Open Sans Light"/>
                <a:cs typeface="Open Sans Light"/>
                <a:sym typeface="Open Sans Light"/>
              </a:rPr>
              <a:t>تعزيز إدخال التعددية اللغوية في أسماء النطاقات وعناوين البريد الإلكتروني من خلال تنفيذ برامج وتقوية التعاون من أجل النشر والاستخدام العالمي لها.</a:t>
            </a:r>
            <a:endParaRPr/>
          </a:p>
          <a:p>
            <a:pPr indent="-228600" lvl="0" marL="457200" rtl="0" algn="l">
              <a:lnSpc>
                <a:spcPct val="100000"/>
              </a:lnSpc>
              <a:spcBef>
                <a:spcPts val="0"/>
              </a:spcBef>
              <a:spcAft>
                <a:spcPts val="0"/>
              </a:spcAft>
              <a:buSzPts val="1700"/>
              <a:buNone/>
            </a:pPr>
            <a:r>
              <a:t/>
            </a:r>
            <a:endParaRPr>
              <a:latin typeface="Open Sans Light"/>
              <a:ea typeface="Open Sans Light"/>
              <a:cs typeface="Open Sans Light"/>
              <a:sym typeface="Open Sans Light"/>
            </a:endParaRPr>
          </a:p>
          <a:p>
            <a:pPr indent="-336550" lvl="0" marL="457200" rtl="1" algn="r">
              <a:lnSpc>
                <a:spcPct val="100000"/>
              </a:lnSpc>
              <a:spcBef>
                <a:spcPts val="0"/>
              </a:spcBef>
              <a:spcAft>
                <a:spcPts val="0"/>
              </a:spcAft>
              <a:buSzPts val="1700"/>
              <a:buChar char="*"/>
            </a:pPr>
            <a:r>
              <a:rPr lang="en-US" sz="1800">
                <a:latin typeface="Open Sans Light"/>
                <a:ea typeface="Open Sans Light"/>
                <a:cs typeface="Open Sans Light"/>
                <a:sym typeface="Open Sans Light"/>
              </a:rPr>
              <a:t>طلبت منظمة الأمم المتحدة للتربية والعلوم والثقافة "اليونسكو" في توصياتها الصادرة في عام 2003 بشأن </a:t>
            </a:r>
            <a:r>
              <a:rPr lang="en-US" sz="1800" u="sng">
                <a:solidFill>
                  <a:schemeClr val="hlink"/>
                </a:solidFill>
                <a:latin typeface="Open Sans Light"/>
                <a:ea typeface="Open Sans Light"/>
                <a:cs typeface="Open Sans Light"/>
                <a:sym typeface="Open Sans Light"/>
                <a:hlinkClick r:id="rId6"/>
              </a:rPr>
              <a:t>التعددية اللغوية والوصول الشامل إلى الفضاء السيبراني</a:t>
            </a:r>
            <a:r>
              <a:rPr lang="en-US" sz="1800">
                <a:latin typeface="Open Sans Light"/>
                <a:ea typeface="Open Sans Light"/>
                <a:cs typeface="Open Sans Light"/>
                <a:sym typeface="Open Sans Light"/>
              </a:rPr>
              <a:t> تخفيف وطأة الحواجز اللغوية على الإنترنت من خلال الوصول إلى المحتوى وبناء القدرات والسياسات الوطنية والبحث التعاوني والتنمية والتكييف المحلي للتكنولوجيا باستخدام قدرات موسعة متعددة اللغات.</a:t>
            </a:r>
            <a:endParaRPr/>
          </a:p>
          <a:p>
            <a:pPr indent="-228600" lvl="0" marL="457200" rtl="0" algn="l">
              <a:lnSpc>
                <a:spcPct val="100000"/>
              </a:lnSpc>
              <a:spcBef>
                <a:spcPts val="0"/>
              </a:spcBef>
              <a:spcAft>
                <a:spcPts val="0"/>
              </a:spcAft>
              <a:buSzPts val="1700"/>
              <a:buNone/>
            </a:pPr>
            <a:r>
              <a:t/>
            </a:r>
            <a:endParaRPr sz="1800">
              <a:latin typeface="Open Sans Light"/>
              <a:ea typeface="Open Sans Light"/>
              <a:cs typeface="Open Sans Light"/>
              <a:sym typeface="Open Sans Light"/>
            </a:endParaRPr>
          </a:p>
          <a:p>
            <a:pPr indent="-336550" lvl="0" marL="457200" rtl="1" algn="r">
              <a:lnSpc>
                <a:spcPct val="100000"/>
              </a:lnSpc>
              <a:spcBef>
                <a:spcPts val="0"/>
              </a:spcBef>
              <a:spcAft>
                <a:spcPts val="0"/>
              </a:spcAft>
              <a:buSzPts val="1700"/>
              <a:buChar char="*"/>
            </a:pPr>
            <a:r>
              <a:rPr lang="en-US" sz="1800">
                <a:latin typeface="Open Sans Light"/>
                <a:ea typeface="Open Sans Light"/>
                <a:cs typeface="Open Sans Light"/>
                <a:sym typeface="Open Sans Light"/>
              </a:rPr>
              <a:t>في الآونة الأخيرة، يطالب </a:t>
            </a:r>
            <a:r>
              <a:rPr lang="en-US" sz="1800" u="sng">
                <a:solidFill>
                  <a:schemeClr val="hlink"/>
                </a:solidFill>
                <a:latin typeface="Open Sans Light"/>
                <a:ea typeface="Open Sans Light"/>
                <a:cs typeface="Open Sans Light"/>
                <a:sym typeface="Open Sans Light"/>
                <a:hlinkClick r:id="rId7"/>
              </a:rPr>
              <a:t>الميثاق الرقمي العالمي</a:t>
            </a:r>
            <a:r>
              <a:rPr lang="en-US" sz="1800">
                <a:latin typeface="Open Sans Light"/>
                <a:ea typeface="Open Sans Light"/>
                <a:cs typeface="Open Sans Light"/>
                <a:sym typeface="Open Sans Light"/>
              </a:rPr>
              <a:t> بجعل الوصول إلى التقنيات الرقمية أكثر سهولة وأقدر على تحمل نفقاتها لكل شخص، بما في ذلك مختلف اللغات والأنساق.</a:t>
            </a:r>
            <a:endParaRPr/>
          </a:p>
          <a:p>
            <a:pPr indent="-228600" lvl="0" marL="457200" rtl="0" algn="l">
              <a:lnSpc>
                <a:spcPct val="100000"/>
              </a:lnSpc>
              <a:spcBef>
                <a:spcPts val="0"/>
              </a:spcBef>
              <a:spcAft>
                <a:spcPts val="0"/>
              </a:spcAft>
              <a:buSzPts val="1700"/>
              <a:buNone/>
            </a:pPr>
            <a:r>
              <a:t/>
            </a:r>
            <a:endParaRPr sz="1800">
              <a:latin typeface="Open Sans Light"/>
              <a:ea typeface="Open Sans Light"/>
              <a:cs typeface="Open Sans Light"/>
              <a:sym typeface="Open Sans Light"/>
            </a:endParaRPr>
          </a:p>
          <a:p>
            <a:pPr indent="0" lvl="0" marL="91440" rtl="0" algn="l">
              <a:lnSpc>
                <a:spcPct val="100000"/>
              </a:lnSpc>
              <a:spcBef>
                <a:spcPts val="0"/>
              </a:spcBef>
              <a:spcAft>
                <a:spcPts val="0"/>
              </a:spcAft>
              <a:buClr>
                <a:schemeClr val="accent3"/>
              </a:buClr>
              <a:buSzPts val="1530"/>
              <a:buNone/>
            </a:pPr>
            <a:r>
              <a:t/>
            </a:r>
            <a:endParaRPr sz="1800">
              <a:latin typeface="Open Sans Light"/>
              <a:ea typeface="Open Sans Light"/>
              <a:cs typeface="Open Sans Light"/>
              <a:sym typeface="Open Sans Light"/>
            </a:endParaRPr>
          </a:p>
          <a:p>
            <a:pPr indent="0" lvl="0" marL="91440" rtl="0" algn="l">
              <a:lnSpc>
                <a:spcPct val="100000"/>
              </a:lnSpc>
              <a:spcBef>
                <a:spcPts val="1200"/>
              </a:spcBef>
              <a:spcAft>
                <a:spcPts val="0"/>
              </a:spcAft>
              <a:buSzPts val="1700"/>
              <a:buNone/>
            </a:pPr>
            <a:r>
              <a:t/>
            </a:r>
            <a:endParaRPr>
              <a:latin typeface="Open Sans Light"/>
              <a:ea typeface="Open Sans Light"/>
              <a:cs typeface="Open Sans Light"/>
              <a:sym typeface="Open Sans Light"/>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65"/>
          <p:cNvSpPr txBox="1"/>
          <p:nvPr>
            <p:ph idx="1" type="body"/>
          </p:nvPr>
        </p:nvSpPr>
        <p:spPr>
          <a:xfrm>
            <a:off x="7129987" y="1736256"/>
            <a:ext cx="1180913" cy="896775"/>
          </a:xfrm>
          <a:prstGeom prst="rect">
            <a:avLst/>
          </a:prstGeom>
          <a:noFill/>
          <a:ln>
            <a:noFill/>
          </a:ln>
        </p:spPr>
        <p:txBody>
          <a:bodyPr anchorCtr="0" anchor="t" bIns="0" lIns="0" spcFirstLastPara="1" rIns="0" wrap="square" tIns="0">
            <a:noAutofit/>
          </a:bodyPr>
          <a:lstStyle/>
          <a:p>
            <a:pPr indent="0" lvl="0" marL="0" rtl="1" algn="r">
              <a:lnSpc>
                <a:spcPct val="100000"/>
              </a:lnSpc>
              <a:spcBef>
                <a:spcPts val="0"/>
              </a:spcBef>
              <a:spcAft>
                <a:spcPts val="0"/>
              </a:spcAft>
              <a:buClr>
                <a:srgbClr val="002A49"/>
              </a:buClr>
              <a:buSzPts val="5400"/>
              <a:buNone/>
            </a:pPr>
            <a:r>
              <a:rPr lang="en-US"/>
              <a:t>01</a:t>
            </a:r>
            <a:endParaRPr/>
          </a:p>
        </p:txBody>
      </p:sp>
      <p:sp>
        <p:nvSpPr>
          <p:cNvPr id="466" name="Google Shape;466;p65"/>
          <p:cNvSpPr txBox="1"/>
          <p:nvPr>
            <p:ph type="title"/>
          </p:nvPr>
        </p:nvSpPr>
        <p:spPr>
          <a:xfrm>
            <a:off x="3790516" y="2785561"/>
            <a:ext cx="4520384" cy="1661993"/>
          </a:xfrm>
          <a:prstGeom prst="rect">
            <a:avLst/>
          </a:prstGeom>
          <a:noFill/>
          <a:ln>
            <a:noFill/>
          </a:ln>
        </p:spPr>
        <p:txBody>
          <a:bodyPr anchorCtr="0" anchor="t" bIns="0" lIns="0" spcFirstLastPara="1" rIns="0" wrap="square" tIns="0">
            <a:spAutoFit/>
          </a:bodyPr>
          <a:lstStyle/>
          <a:p>
            <a:pPr indent="0" lvl="0" marL="0" rtl="1" algn="r">
              <a:lnSpc>
                <a:spcPct val="100000"/>
              </a:lnSpc>
              <a:spcBef>
                <a:spcPts val="0"/>
              </a:spcBef>
              <a:spcAft>
                <a:spcPts val="0"/>
              </a:spcAft>
              <a:buClr>
                <a:srgbClr val="002A49"/>
              </a:buClr>
              <a:buSzPts val="3600"/>
              <a:buFont typeface="Arial"/>
              <a:buNone/>
            </a:pPr>
            <a:r>
              <a:rPr lang="en-US"/>
              <a:t>نظرة عامة على برنامج نطاقات gTLD الجديدة: </a:t>
            </a:r>
            <a:br>
              <a:rPr lang="en-US"/>
            </a:br>
            <a:r>
              <a:rPr lang="en-US"/>
              <a:t>الجولة القادمة</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cxnSp>
        <p:nvCxnSpPr>
          <p:cNvPr id="472" name="Google Shape;472;p4"/>
          <p:cNvCxnSpPr/>
          <p:nvPr/>
        </p:nvCxnSpPr>
        <p:spPr>
          <a:xfrm>
            <a:off x="4599000" y="5416973"/>
            <a:ext cx="0" cy="1441027"/>
          </a:xfrm>
          <a:prstGeom prst="straightConnector1">
            <a:avLst/>
          </a:prstGeom>
          <a:noFill/>
          <a:ln cap="flat" cmpd="sng" w="31750">
            <a:solidFill>
              <a:srgbClr val="002A49"/>
            </a:solidFill>
            <a:prstDash val="solid"/>
            <a:round/>
            <a:headEnd len="sm" w="sm" type="none"/>
            <a:tailEnd len="sm" w="sm" type="none"/>
          </a:ln>
        </p:spPr>
      </p:cxnSp>
      <p:sp>
        <p:nvSpPr>
          <p:cNvPr id="473" name="Google Shape;473;p4"/>
          <p:cNvSpPr txBox="1"/>
          <p:nvPr>
            <p:ph type="title"/>
          </p:nvPr>
        </p:nvSpPr>
        <p:spPr>
          <a:xfrm>
            <a:off x="536171" y="900001"/>
            <a:ext cx="8023029" cy="575777"/>
          </a:xfrm>
          <a:prstGeom prst="rect">
            <a:avLst/>
          </a:prstGeom>
          <a:noFill/>
          <a:ln>
            <a:noFill/>
          </a:ln>
        </p:spPr>
        <p:txBody>
          <a:bodyPr anchorCtr="0" anchor="t" bIns="0" lIns="0" spcFirstLastPara="1" rIns="0" wrap="square" tIns="0">
            <a:noAutofit/>
          </a:bodyPr>
          <a:lstStyle/>
          <a:p>
            <a:pPr indent="0" lvl="0" marL="0" rtl="1" algn="r">
              <a:lnSpc>
                <a:spcPct val="100000"/>
              </a:lnSpc>
              <a:spcBef>
                <a:spcPts val="0"/>
              </a:spcBef>
              <a:spcAft>
                <a:spcPts val="0"/>
              </a:spcAft>
              <a:buClr>
                <a:srgbClr val="0B3458"/>
              </a:buClr>
              <a:buSzPts val="2800"/>
              <a:buFont typeface="Arial"/>
              <a:buNone/>
            </a:pPr>
            <a:r>
              <a:rPr lang="en-US"/>
              <a:t>برنامج نطاقات gTLD الجديدة</a:t>
            </a:r>
            <a:endParaRPr/>
          </a:p>
        </p:txBody>
      </p:sp>
      <p:sp>
        <p:nvSpPr>
          <p:cNvPr id="474" name="Google Shape;474;p4"/>
          <p:cNvSpPr txBox="1"/>
          <p:nvPr/>
        </p:nvSpPr>
        <p:spPr>
          <a:xfrm>
            <a:off x="4990642" y="318208"/>
            <a:ext cx="3315224" cy="215444"/>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 name="Google Shape;475;p4"/>
          <p:cNvSpPr txBox="1"/>
          <p:nvPr/>
        </p:nvSpPr>
        <p:spPr>
          <a:xfrm>
            <a:off x="4849499" y="1689187"/>
            <a:ext cx="3709703" cy="1231106"/>
          </a:xfrm>
          <a:prstGeom prst="rect">
            <a:avLst/>
          </a:prstGeom>
          <a:noFill/>
          <a:ln>
            <a:noFill/>
          </a:ln>
        </p:spPr>
        <p:txBody>
          <a:bodyPr anchorCtr="0" anchor="t" bIns="0" lIns="0" spcFirstLastPara="1" rIns="0" wrap="square" tIns="0">
            <a:spAutoFit/>
          </a:bodyPr>
          <a:lstStyle/>
          <a:p>
            <a:pPr indent="0" lvl="0" marL="0" marR="0" rtl="1" algn="r">
              <a:lnSpc>
                <a:spcPct val="100000"/>
              </a:lnSpc>
              <a:spcBef>
                <a:spcPts val="0"/>
              </a:spcBef>
              <a:spcAft>
                <a:spcPts val="0"/>
              </a:spcAft>
              <a:buClr>
                <a:srgbClr val="000000"/>
              </a:buClr>
              <a:buSzPts val="2000"/>
              <a:buFont typeface="Arial"/>
              <a:buNone/>
            </a:pPr>
            <a:r>
              <a:rPr b="0" i="0" lang="en-US" sz="2000" u="none" cap="none" strike="noStrike">
                <a:solidFill>
                  <a:srgbClr val="0B3458"/>
                </a:solidFill>
                <a:latin typeface="Arial"/>
                <a:ea typeface="Arial"/>
                <a:cs typeface="Arial"/>
                <a:sym typeface="Arial"/>
              </a:rPr>
              <a:t>إن </a:t>
            </a:r>
            <a:r>
              <a:rPr b="1" i="0" lang="en-US" sz="2000" u="none" cap="none" strike="noStrike">
                <a:solidFill>
                  <a:srgbClr val="F1633E"/>
                </a:solidFill>
                <a:latin typeface="Arial"/>
                <a:ea typeface="Arial"/>
                <a:cs typeface="Arial"/>
                <a:sym typeface="Arial"/>
              </a:rPr>
              <a:t>برنامج نطاقات المستوى الأعلى العامة (gTLD) الجديدة </a:t>
            </a:r>
            <a:r>
              <a:rPr b="0" i="0" lang="en-US" sz="2000" u="none" cap="none" strike="noStrike">
                <a:solidFill>
                  <a:srgbClr val="0B3458"/>
                </a:solidFill>
                <a:latin typeface="Arial"/>
                <a:ea typeface="Arial"/>
                <a:cs typeface="Arial"/>
                <a:sym typeface="Arial"/>
              </a:rPr>
              <a:t>عبارة عن مبادرة بقيادة المجتمع لتمكين التوسع المستمر في نظام أسماء النطاقات.</a:t>
            </a:r>
            <a:endParaRPr/>
          </a:p>
        </p:txBody>
      </p:sp>
      <p:sp>
        <p:nvSpPr>
          <p:cNvPr id="476" name="Google Shape;476;p4"/>
          <p:cNvSpPr txBox="1"/>
          <p:nvPr/>
        </p:nvSpPr>
        <p:spPr>
          <a:xfrm>
            <a:off x="536172" y="1689187"/>
            <a:ext cx="3898200" cy="1539300"/>
          </a:xfrm>
          <a:prstGeom prst="rect">
            <a:avLst/>
          </a:prstGeom>
          <a:noFill/>
          <a:ln>
            <a:noFill/>
          </a:ln>
        </p:spPr>
        <p:txBody>
          <a:bodyPr anchorCtr="0" anchor="t" bIns="0" lIns="0" spcFirstLastPara="1" rIns="0" wrap="square" tIns="0">
            <a:spAutoFit/>
          </a:bodyPr>
          <a:lstStyle/>
          <a:p>
            <a:pPr indent="0" lvl="0" marL="0" marR="0" rtl="1" algn="r">
              <a:lnSpc>
                <a:spcPct val="100000"/>
              </a:lnSpc>
              <a:spcBef>
                <a:spcPts val="0"/>
              </a:spcBef>
              <a:spcAft>
                <a:spcPts val="0"/>
              </a:spcAft>
              <a:buClr>
                <a:srgbClr val="000000"/>
              </a:buClr>
              <a:buSzPts val="2000"/>
              <a:buFont typeface="Arial"/>
              <a:buNone/>
            </a:pPr>
            <a:r>
              <a:rPr b="0" i="0" lang="en-US" sz="2000" u="none" cap="none" strike="noStrike">
                <a:solidFill>
                  <a:srgbClr val="0B3458"/>
                </a:solidFill>
                <a:latin typeface="Arial"/>
                <a:ea typeface="Arial"/>
                <a:cs typeface="Arial"/>
                <a:sym typeface="Arial"/>
              </a:rPr>
              <a:t>بدايةً منذ عام 2026، يمكن لشركات الأعمال والمجتمعات والحكومات وغيرها من المؤسسات تقديم طلب للحصول على نطاقات gTLD جديدة تكون مصممة للوفاء باحتياجاتهم.</a:t>
            </a:r>
            <a:endParaRPr/>
          </a:p>
        </p:txBody>
      </p:sp>
      <p:pic>
        <p:nvPicPr>
          <p:cNvPr id="477" name="Google Shape;477;p4"/>
          <p:cNvPicPr preferRelativeResize="0"/>
          <p:nvPr/>
        </p:nvPicPr>
        <p:blipFill rotWithShape="1">
          <a:blip r:embed="rId3">
            <a:alphaModFix/>
          </a:blip>
          <a:srcRect b="78038" l="0" r="0" t="1"/>
          <a:stretch/>
        </p:blipFill>
        <p:spPr>
          <a:xfrm>
            <a:off x="1266940" y="5410145"/>
            <a:ext cx="6610120" cy="1447855"/>
          </a:xfrm>
          <a:prstGeom prst="rect">
            <a:avLst/>
          </a:prstGeom>
          <a:noFill/>
          <a:ln>
            <a:noFill/>
          </a:ln>
        </p:spPr>
      </p:pic>
      <p:grpSp>
        <p:nvGrpSpPr>
          <p:cNvPr id="478" name="Google Shape;478;p4"/>
          <p:cNvGrpSpPr/>
          <p:nvPr/>
        </p:nvGrpSpPr>
        <p:grpSpPr>
          <a:xfrm>
            <a:off x="3160757" y="4380910"/>
            <a:ext cx="2876486" cy="1742080"/>
            <a:chOff x="2907167" y="3879633"/>
            <a:chExt cx="1236082" cy="748604"/>
          </a:xfrm>
        </p:grpSpPr>
        <p:sp>
          <p:nvSpPr>
            <p:cNvPr id="479" name="Google Shape;479;p4"/>
            <p:cNvSpPr/>
            <p:nvPr/>
          </p:nvSpPr>
          <p:spPr>
            <a:xfrm>
              <a:off x="2997232" y="3879633"/>
              <a:ext cx="1060227" cy="724614"/>
            </a:xfrm>
            <a:custGeom>
              <a:rect b="b" l="l" r="r" t="t"/>
              <a:pathLst>
                <a:path extrusionOk="0" h="724614" w="1060227">
                  <a:moveTo>
                    <a:pt x="1060228" y="703004"/>
                  </a:moveTo>
                  <a:cubicBezTo>
                    <a:pt x="1060228" y="714936"/>
                    <a:pt x="1050565" y="724615"/>
                    <a:pt x="1038654" y="724615"/>
                  </a:cubicBezTo>
                  <a:lnTo>
                    <a:pt x="21574" y="724615"/>
                  </a:lnTo>
                  <a:cubicBezTo>
                    <a:pt x="9662" y="724615"/>
                    <a:pt x="0" y="714936"/>
                    <a:pt x="0" y="703004"/>
                  </a:cubicBezTo>
                  <a:lnTo>
                    <a:pt x="0" y="21643"/>
                  </a:lnTo>
                  <a:cubicBezTo>
                    <a:pt x="0" y="9679"/>
                    <a:pt x="9662" y="0"/>
                    <a:pt x="21574" y="0"/>
                  </a:cubicBezTo>
                  <a:lnTo>
                    <a:pt x="1038622" y="0"/>
                  </a:lnTo>
                  <a:cubicBezTo>
                    <a:pt x="1050534" y="0"/>
                    <a:pt x="1060196" y="9679"/>
                    <a:pt x="1060196" y="21643"/>
                  </a:cubicBezTo>
                  <a:lnTo>
                    <a:pt x="1060196" y="703004"/>
                  </a:lnTo>
                  <a:close/>
                </a:path>
              </a:pathLst>
            </a:custGeom>
            <a:solidFill>
              <a:srgbClr val="002B4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80" name="Google Shape;480;p4"/>
            <p:cNvSpPr/>
            <p:nvPr/>
          </p:nvSpPr>
          <p:spPr>
            <a:xfrm>
              <a:off x="3024318" y="3910795"/>
              <a:ext cx="1006086" cy="662289"/>
            </a:xfrm>
            <a:custGeom>
              <a:rect b="b" l="l" r="r" t="t"/>
              <a:pathLst>
                <a:path extrusionOk="0" h="662289" w="1006086">
                  <a:moveTo>
                    <a:pt x="993193" y="0"/>
                  </a:moveTo>
                  <a:cubicBezTo>
                    <a:pt x="1000314" y="0"/>
                    <a:pt x="1006087" y="5783"/>
                    <a:pt x="1006087" y="12916"/>
                  </a:cubicBezTo>
                  <a:lnTo>
                    <a:pt x="1006087" y="649373"/>
                  </a:lnTo>
                  <a:cubicBezTo>
                    <a:pt x="1006087" y="656507"/>
                    <a:pt x="1000314" y="662289"/>
                    <a:pt x="993193" y="662289"/>
                  </a:cubicBezTo>
                  <a:lnTo>
                    <a:pt x="12894" y="662289"/>
                  </a:lnTo>
                  <a:cubicBezTo>
                    <a:pt x="5773" y="662289"/>
                    <a:pt x="0" y="656507"/>
                    <a:pt x="0" y="649373"/>
                  </a:cubicBezTo>
                  <a:lnTo>
                    <a:pt x="0" y="12916"/>
                  </a:lnTo>
                  <a:cubicBezTo>
                    <a:pt x="0" y="5783"/>
                    <a:pt x="5773" y="0"/>
                    <a:pt x="12894"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81" name="Google Shape;481;p4"/>
            <p:cNvSpPr/>
            <p:nvPr/>
          </p:nvSpPr>
          <p:spPr>
            <a:xfrm>
              <a:off x="2907167" y="4602311"/>
              <a:ext cx="1236082" cy="25926"/>
            </a:xfrm>
            <a:custGeom>
              <a:rect b="b" l="l" r="r" t="t"/>
              <a:pathLst>
                <a:path extrusionOk="0" h="25926" w="1236082">
                  <a:moveTo>
                    <a:pt x="41691" y="25927"/>
                  </a:moveTo>
                  <a:lnTo>
                    <a:pt x="1194392" y="25927"/>
                  </a:lnTo>
                  <a:cubicBezTo>
                    <a:pt x="1217391" y="25927"/>
                    <a:pt x="1236082" y="14312"/>
                    <a:pt x="1236082" y="0"/>
                  </a:cubicBezTo>
                  <a:lnTo>
                    <a:pt x="0" y="0"/>
                  </a:lnTo>
                  <a:cubicBezTo>
                    <a:pt x="0" y="14312"/>
                    <a:pt x="18628" y="25927"/>
                    <a:pt x="41691" y="25927"/>
                  </a:cubicBezTo>
                  <a:close/>
                </a:path>
              </a:pathLst>
            </a:custGeom>
            <a:solidFill>
              <a:srgbClr val="FA5B3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482" name="Google Shape;482;p4"/>
          <p:cNvSpPr txBox="1"/>
          <p:nvPr/>
        </p:nvSpPr>
        <p:spPr>
          <a:xfrm>
            <a:off x="3502300" y="4787275"/>
            <a:ext cx="2221500" cy="923400"/>
          </a:xfrm>
          <a:prstGeom prst="rect">
            <a:avLst/>
          </a:prstGeom>
          <a:noFill/>
          <a:ln>
            <a:noFill/>
          </a:ln>
        </p:spPr>
        <p:txBody>
          <a:bodyPr anchorCtr="0" anchor="t" bIns="45700" lIns="91425" spcFirstLastPara="1" rIns="91425" wrap="square" tIns="45700">
            <a:spAutoFit/>
          </a:bodyPr>
          <a:lstStyle/>
          <a:p>
            <a:pPr indent="0" lvl="0" marL="0" marR="0" rtl="1" algn="ctr">
              <a:lnSpc>
                <a:spcPct val="100000"/>
              </a:lnSpc>
              <a:spcBef>
                <a:spcPts val="0"/>
              </a:spcBef>
              <a:spcAft>
                <a:spcPts val="0"/>
              </a:spcAft>
              <a:buClr>
                <a:srgbClr val="000000"/>
              </a:buClr>
              <a:buSzPts val="1800"/>
              <a:buFont typeface="Arial"/>
              <a:buNone/>
            </a:pPr>
            <a:r>
              <a:rPr b="1" i="0" lang="en-US" sz="1800" u="none" cap="none" strike="noStrike">
                <a:solidFill>
                  <a:srgbClr val="0B3458"/>
                </a:solidFill>
                <a:latin typeface="Arial"/>
                <a:ea typeface="Arial"/>
                <a:cs typeface="Arial"/>
                <a:sym typeface="Arial"/>
              </a:rPr>
              <a:t>تزايد عدد نطاقات gTLD إلى أكثر من 1200 نطاق.</a:t>
            </a:r>
            <a:endParaRPr/>
          </a:p>
        </p:txBody>
      </p:sp>
      <p:cxnSp>
        <p:nvCxnSpPr>
          <p:cNvPr id="483" name="Google Shape;483;p4"/>
          <p:cNvCxnSpPr/>
          <p:nvPr/>
        </p:nvCxnSpPr>
        <p:spPr>
          <a:xfrm>
            <a:off x="4676172" y="1689187"/>
            <a:ext cx="0" cy="1231106"/>
          </a:xfrm>
          <a:prstGeom prst="straightConnector1">
            <a:avLst/>
          </a:prstGeom>
          <a:noFill/>
          <a:ln cap="flat" cmpd="sng" w="15875">
            <a:solidFill>
              <a:srgbClr val="F1633E"/>
            </a:solidFill>
            <a:prstDash val="solid"/>
            <a:round/>
            <a:headEnd len="sm" w="sm" type="none"/>
            <a:tailEnd len="sm" w="sm" type="none"/>
          </a:ln>
        </p:spPr>
      </p:cxnSp>
      <p:sp>
        <p:nvSpPr>
          <p:cNvPr id="484" name="Google Shape;484;p4"/>
          <p:cNvSpPr/>
          <p:nvPr/>
        </p:nvSpPr>
        <p:spPr>
          <a:xfrm>
            <a:off x="1427477" y="4469015"/>
            <a:ext cx="781800" cy="781800"/>
          </a:xfrm>
          <a:prstGeom prst="ellipse">
            <a:avLst/>
          </a:prstGeom>
          <a:solidFill>
            <a:srgbClr val="F1633E"/>
          </a:solidFill>
          <a:ln>
            <a:noFill/>
          </a:ln>
        </p:spPr>
        <p:txBody>
          <a:bodyPr anchorCtr="0" anchor="ctr" bIns="0" lIns="0" spcFirstLastPara="1" rIns="0" wrap="square" tIns="0">
            <a:noAutofit/>
          </a:bodyPr>
          <a:lstStyle/>
          <a:p>
            <a:pPr indent="0" lvl="0" marL="0" marR="0" rtl="1" algn="ctr">
              <a:lnSpc>
                <a:spcPct val="106250"/>
              </a:lnSpc>
              <a:spcBef>
                <a:spcPts val="0"/>
              </a:spcBef>
              <a:spcAft>
                <a:spcPts val="0"/>
              </a:spcAft>
              <a:buClr>
                <a:srgbClr val="000000"/>
              </a:buClr>
              <a:buSzPts val="1600"/>
              <a:buFont typeface="Arial"/>
              <a:buNone/>
            </a:pPr>
            <a:r>
              <a:rPr b="1" i="0" lang="en-US" sz="1600" u="none" cap="none" strike="noStrike">
                <a:solidFill>
                  <a:srgbClr val="0B3458"/>
                </a:solidFill>
                <a:latin typeface="Arial"/>
                <a:ea typeface="Arial"/>
                <a:cs typeface="Arial"/>
                <a:sym typeface="Arial"/>
              </a:rPr>
              <a:t>baby.</a:t>
            </a:r>
            <a:endParaRPr/>
          </a:p>
        </p:txBody>
      </p:sp>
      <p:sp>
        <p:nvSpPr>
          <p:cNvPr id="485" name="Google Shape;485;p4"/>
          <p:cNvSpPr/>
          <p:nvPr/>
        </p:nvSpPr>
        <p:spPr>
          <a:xfrm>
            <a:off x="1559571" y="5496392"/>
            <a:ext cx="1246200" cy="1246200"/>
          </a:xfrm>
          <a:prstGeom prst="ellipse">
            <a:avLst/>
          </a:prstGeom>
          <a:solidFill>
            <a:srgbClr val="114E84"/>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Helvetica Neue"/>
                <a:ea typeface="Helvetica Neue"/>
                <a:cs typeface="Helvetica Neue"/>
                <a:sym typeface="Helvetica Neue"/>
              </a:rPr>
              <a:t>.みんな</a:t>
            </a:r>
            <a:endParaRPr/>
          </a:p>
        </p:txBody>
      </p:sp>
      <p:sp>
        <p:nvSpPr>
          <p:cNvPr id="486" name="Google Shape;486;p4"/>
          <p:cNvSpPr/>
          <p:nvPr/>
        </p:nvSpPr>
        <p:spPr>
          <a:xfrm>
            <a:off x="351763" y="3629561"/>
            <a:ext cx="1075702" cy="1075702"/>
          </a:xfrm>
          <a:prstGeom prst="ellipse">
            <a:avLst/>
          </a:prstGeom>
          <a:solidFill>
            <a:srgbClr val="0B3458"/>
          </a:solidFill>
          <a:ln>
            <a:noFill/>
          </a:ln>
        </p:spPr>
        <p:txBody>
          <a:bodyPr anchorCtr="0" anchor="ctr" bIns="0" lIns="0" spcFirstLastPara="1" rIns="0" wrap="square" tIns="0">
            <a:noAutofit/>
          </a:bodyPr>
          <a:lstStyle/>
          <a:p>
            <a:pPr indent="0" lvl="0" marL="0" marR="0" rtl="1" algn="ctr">
              <a:lnSpc>
                <a:spcPct val="105555"/>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futbol.</a:t>
            </a:r>
            <a:endParaRPr/>
          </a:p>
        </p:txBody>
      </p:sp>
      <p:sp>
        <p:nvSpPr>
          <p:cNvPr id="487" name="Google Shape;487;p4"/>
          <p:cNvSpPr/>
          <p:nvPr/>
        </p:nvSpPr>
        <p:spPr>
          <a:xfrm>
            <a:off x="5491002" y="3737150"/>
            <a:ext cx="971880" cy="971880"/>
          </a:xfrm>
          <a:prstGeom prst="ellipse">
            <a:avLst/>
          </a:prstGeom>
          <a:solidFill>
            <a:srgbClr val="0B3458"/>
          </a:solidFill>
          <a:ln>
            <a:noFill/>
          </a:ln>
        </p:spPr>
        <p:txBody>
          <a:bodyPr anchorCtr="0" anchor="ctr" bIns="0" lIns="0" spcFirstLastPara="1" rIns="0" wrap="square" tIns="0">
            <a:noAutofit/>
          </a:bodyPr>
          <a:lstStyle/>
          <a:p>
            <a:pPr indent="0" lvl="0" marL="0" marR="0" rtl="1" algn="ctr">
              <a:lnSpc>
                <a:spcPct val="105555"/>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paris.</a:t>
            </a:r>
            <a:endParaRPr/>
          </a:p>
        </p:txBody>
      </p:sp>
      <p:sp>
        <p:nvSpPr>
          <p:cNvPr id="488" name="Google Shape;488;p4"/>
          <p:cNvSpPr/>
          <p:nvPr/>
        </p:nvSpPr>
        <p:spPr>
          <a:xfrm>
            <a:off x="2696134" y="4640830"/>
            <a:ext cx="806158" cy="806158"/>
          </a:xfrm>
          <a:prstGeom prst="ellipse">
            <a:avLst/>
          </a:prstGeom>
          <a:solidFill>
            <a:srgbClr val="F1633E"/>
          </a:solidFill>
          <a:ln>
            <a:noFill/>
          </a:ln>
        </p:spPr>
        <p:txBody>
          <a:bodyPr anchorCtr="0" anchor="ctr" bIns="0" lIns="0" spcFirstLastPara="1" rIns="0" wrap="square" tIns="0">
            <a:noAutofit/>
          </a:bodyPr>
          <a:lstStyle/>
          <a:p>
            <a:pPr indent="0" lvl="0" marL="0" marR="0" rtl="1" algn="ctr">
              <a:lnSpc>
                <a:spcPct val="106250"/>
              </a:lnSpc>
              <a:spcBef>
                <a:spcPts val="0"/>
              </a:spcBef>
              <a:spcAft>
                <a:spcPts val="0"/>
              </a:spcAft>
              <a:buClr>
                <a:srgbClr val="000000"/>
              </a:buClr>
              <a:buSzPts val="1600"/>
              <a:buFont typeface="Arial"/>
              <a:buNone/>
            </a:pPr>
            <a:r>
              <a:rPr b="1" i="0" lang="en-US" sz="1600" u="none" cap="none" strike="noStrike">
                <a:solidFill>
                  <a:srgbClr val="0B3458"/>
                </a:solidFill>
                <a:latin typeface="Arial"/>
                <a:ea typeface="Arial"/>
                <a:cs typeface="Arial"/>
                <a:sym typeface="Arial"/>
              </a:rPr>
              <a:t>.公益</a:t>
            </a:r>
            <a:endParaRPr/>
          </a:p>
        </p:txBody>
      </p:sp>
      <p:sp>
        <p:nvSpPr>
          <p:cNvPr id="489" name="Google Shape;489;p4"/>
          <p:cNvSpPr/>
          <p:nvPr/>
        </p:nvSpPr>
        <p:spPr>
          <a:xfrm>
            <a:off x="3672802" y="3512023"/>
            <a:ext cx="1072525" cy="1072525"/>
          </a:xfrm>
          <a:prstGeom prst="ellipse">
            <a:avLst/>
          </a:prstGeom>
          <a:solidFill>
            <a:schemeClr val="dk2"/>
          </a:solidFill>
          <a:ln>
            <a:noFill/>
          </a:ln>
        </p:spPr>
        <p:txBody>
          <a:bodyPr anchorCtr="0" anchor="ctr" bIns="0" lIns="0" spcFirstLastPara="1" rIns="0" wrap="square" tIns="0">
            <a:noAutofit/>
          </a:bodyPr>
          <a:lstStyle/>
          <a:p>
            <a:pPr indent="0" lvl="0" marL="0" marR="0" rtl="1" algn="ctr">
              <a:lnSpc>
                <a:spcPct val="105555"/>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dance.</a:t>
            </a:r>
            <a:endParaRPr/>
          </a:p>
        </p:txBody>
      </p:sp>
      <p:sp>
        <p:nvSpPr>
          <p:cNvPr id="490" name="Google Shape;490;p4"/>
          <p:cNvSpPr/>
          <p:nvPr/>
        </p:nvSpPr>
        <p:spPr>
          <a:xfrm>
            <a:off x="7788575" y="3548925"/>
            <a:ext cx="1072500" cy="1072500"/>
          </a:xfrm>
          <a:prstGeom prst="ellipse">
            <a:avLst/>
          </a:prstGeom>
          <a:solidFill>
            <a:srgbClr val="0B3458"/>
          </a:solidFill>
          <a:ln>
            <a:noFill/>
          </a:ln>
        </p:spPr>
        <p:txBody>
          <a:bodyPr anchorCtr="0" anchor="ctr" bIns="0" lIns="0" spcFirstLastPara="1" rIns="0" wrap="square" tIns="0">
            <a:noAutofit/>
          </a:bodyPr>
          <a:lstStyle/>
          <a:p>
            <a:pPr indent="0" lvl="0" marL="0" marR="0" rtl="1" algn="ctr">
              <a:lnSpc>
                <a:spcPct val="10625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charity.</a:t>
            </a:r>
            <a:endParaRPr/>
          </a:p>
        </p:txBody>
      </p:sp>
      <p:sp>
        <p:nvSpPr>
          <p:cNvPr id="491" name="Google Shape;491;p4"/>
          <p:cNvSpPr/>
          <p:nvPr/>
        </p:nvSpPr>
        <p:spPr>
          <a:xfrm>
            <a:off x="373701" y="5123764"/>
            <a:ext cx="933900" cy="933900"/>
          </a:xfrm>
          <a:prstGeom prst="ellipse">
            <a:avLst/>
          </a:prstGeom>
          <a:solidFill>
            <a:srgbClr val="F1633E"/>
          </a:solidFill>
          <a:ln>
            <a:noFill/>
          </a:ln>
        </p:spPr>
        <p:txBody>
          <a:bodyPr anchorCtr="0" anchor="ctr" bIns="0" lIns="0" spcFirstLastPara="1" rIns="0" wrap="square" tIns="0">
            <a:noAutofit/>
          </a:bodyPr>
          <a:lstStyle/>
          <a:p>
            <a:pPr indent="0" lvl="0" marL="0" marR="0" rtl="1" algn="ctr">
              <a:lnSpc>
                <a:spcPct val="106250"/>
              </a:lnSpc>
              <a:spcBef>
                <a:spcPts val="0"/>
              </a:spcBef>
              <a:spcAft>
                <a:spcPts val="0"/>
              </a:spcAft>
              <a:buClr>
                <a:srgbClr val="000000"/>
              </a:buClr>
              <a:buSzPts val="1600"/>
              <a:buFont typeface="Arial"/>
              <a:buNone/>
            </a:pPr>
            <a:r>
              <a:rPr b="1" i="0" lang="en-US" sz="1600" u="none" cap="none" strike="noStrike">
                <a:solidFill>
                  <a:srgbClr val="0B3458"/>
                </a:solidFill>
                <a:latin typeface="Arial"/>
                <a:ea typeface="Arial"/>
                <a:cs typeface="Arial"/>
                <a:sym typeface="Arial"/>
              </a:rPr>
              <a:t>fast.</a:t>
            </a:r>
            <a:endParaRPr/>
          </a:p>
        </p:txBody>
      </p:sp>
      <p:sp>
        <p:nvSpPr>
          <p:cNvPr id="492" name="Google Shape;492;p4"/>
          <p:cNvSpPr/>
          <p:nvPr/>
        </p:nvSpPr>
        <p:spPr>
          <a:xfrm>
            <a:off x="6253800" y="5213725"/>
            <a:ext cx="1072500" cy="1072500"/>
          </a:xfrm>
          <a:prstGeom prst="ellipse">
            <a:avLst/>
          </a:prstGeom>
          <a:solidFill>
            <a:schemeClr val="dk2"/>
          </a:solidFill>
          <a:ln>
            <a:noFill/>
          </a:ln>
        </p:spPr>
        <p:txBody>
          <a:bodyPr anchorCtr="0" anchor="ctr" bIns="0" lIns="0" spcFirstLastPara="1" rIns="0" wrap="square" tIns="0">
            <a:noAutofit/>
          </a:bodyPr>
          <a:lstStyle/>
          <a:p>
            <a:pPr indent="0" lvl="0" marL="0" marR="0" rtl="1" algn="ctr">
              <a:lnSpc>
                <a:spcPct val="10625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alibaba.</a:t>
            </a:r>
            <a:endParaRPr/>
          </a:p>
        </p:txBody>
      </p:sp>
      <p:sp>
        <p:nvSpPr>
          <p:cNvPr id="493" name="Google Shape;493;p4"/>
          <p:cNvSpPr/>
          <p:nvPr/>
        </p:nvSpPr>
        <p:spPr>
          <a:xfrm>
            <a:off x="3672800" y="6132975"/>
            <a:ext cx="745800" cy="745800"/>
          </a:xfrm>
          <a:prstGeom prst="ellipse">
            <a:avLst/>
          </a:prstGeom>
          <a:solidFill>
            <a:srgbClr val="F1633E"/>
          </a:solidFill>
          <a:ln>
            <a:noFill/>
          </a:ln>
        </p:spPr>
        <p:txBody>
          <a:bodyPr anchorCtr="0" anchor="ctr" bIns="0" lIns="0" spcFirstLastPara="1" rIns="0" wrap="square" tIns="0">
            <a:noAutofit/>
          </a:bodyPr>
          <a:lstStyle/>
          <a:p>
            <a:pPr indent="0" lvl="0" marL="0" marR="0" rtl="1" algn="ctr">
              <a:lnSpc>
                <a:spcPct val="105555"/>
              </a:lnSpc>
              <a:spcBef>
                <a:spcPts val="0"/>
              </a:spcBef>
              <a:spcAft>
                <a:spcPts val="0"/>
              </a:spcAft>
              <a:buClr>
                <a:srgbClr val="000000"/>
              </a:buClr>
              <a:buSzPts val="1800"/>
              <a:buFont typeface="Arial"/>
              <a:buNone/>
            </a:pPr>
            <a:r>
              <a:rPr b="1" i="0" lang="en-US" sz="1700" u="none" cap="none" strike="noStrike">
                <a:solidFill>
                  <a:srgbClr val="0B3458"/>
                </a:solidFill>
                <a:latin typeface="Arial"/>
                <a:ea typeface="Arial"/>
                <a:cs typeface="Arial"/>
                <a:sym typeface="Arial"/>
              </a:rPr>
              <a:t>com.</a:t>
            </a:r>
            <a:endParaRPr/>
          </a:p>
        </p:txBody>
      </p:sp>
      <p:sp>
        <p:nvSpPr>
          <p:cNvPr id="494" name="Google Shape;494;p4"/>
          <p:cNvSpPr/>
          <p:nvPr/>
        </p:nvSpPr>
        <p:spPr>
          <a:xfrm>
            <a:off x="6781581" y="4365527"/>
            <a:ext cx="781800" cy="781800"/>
          </a:xfrm>
          <a:prstGeom prst="ellipse">
            <a:avLst/>
          </a:prstGeom>
          <a:solidFill>
            <a:srgbClr val="F1633E"/>
          </a:solidFill>
          <a:ln>
            <a:noFill/>
          </a:ln>
        </p:spPr>
        <p:txBody>
          <a:bodyPr anchorCtr="0" anchor="ctr" bIns="0" lIns="0" spcFirstLastPara="1" rIns="0" wrap="square" tIns="0">
            <a:noAutofit/>
          </a:bodyPr>
          <a:lstStyle/>
          <a:p>
            <a:pPr indent="0" lvl="0" marL="0" marR="0" rtl="1" algn="ctr">
              <a:lnSpc>
                <a:spcPct val="106250"/>
              </a:lnSpc>
              <a:spcBef>
                <a:spcPts val="0"/>
              </a:spcBef>
              <a:spcAft>
                <a:spcPts val="0"/>
              </a:spcAft>
              <a:buClr>
                <a:srgbClr val="000000"/>
              </a:buClr>
              <a:buSzPts val="1600"/>
              <a:buFont typeface="Arial"/>
              <a:buNone/>
            </a:pPr>
            <a:r>
              <a:rPr b="1" i="0" lang="en-US" sz="1600" u="none" cap="none" strike="noStrike">
                <a:solidFill>
                  <a:srgbClr val="0B3458"/>
                </a:solidFill>
                <a:latin typeface="Arial"/>
                <a:ea typeface="Arial"/>
                <a:cs typeface="Arial"/>
                <a:sym typeface="Arial"/>
              </a:rPr>
              <a:t>host.</a:t>
            </a:r>
            <a:endParaRPr/>
          </a:p>
        </p:txBody>
      </p:sp>
      <p:sp>
        <p:nvSpPr>
          <p:cNvPr id="495" name="Google Shape;495;p4"/>
          <p:cNvSpPr/>
          <p:nvPr/>
        </p:nvSpPr>
        <p:spPr>
          <a:xfrm>
            <a:off x="7668775" y="5175951"/>
            <a:ext cx="950700" cy="950700"/>
          </a:xfrm>
          <a:prstGeom prst="ellipse">
            <a:avLst/>
          </a:prstGeom>
          <a:solidFill>
            <a:srgbClr val="F1633E"/>
          </a:solidFill>
          <a:ln>
            <a:noFill/>
          </a:ln>
        </p:spPr>
        <p:txBody>
          <a:bodyPr anchorCtr="0" anchor="ctr" bIns="0" lIns="0" spcFirstLastPara="1" rIns="0" wrap="square" tIns="0">
            <a:noAutofit/>
          </a:bodyPr>
          <a:lstStyle/>
          <a:p>
            <a:pPr indent="0" lvl="0" marL="0" marR="0" rtl="1" algn="ctr">
              <a:lnSpc>
                <a:spcPct val="106250"/>
              </a:lnSpc>
              <a:spcBef>
                <a:spcPts val="0"/>
              </a:spcBef>
              <a:spcAft>
                <a:spcPts val="0"/>
              </a:spcAft>
              <a:buClr>
                <a:srgbClr val="000000"/>
              </a:buClr>
              <a:buSzPts val="1600"/>
              <a:buFont typeface="Arial"/>
              <a:buNone/>
            </a:pPr>
            <a:r>
              <a:rPr b="1" i="0" lang="en-US" sz="1600" u="none" cap="none" strike="noStrike">
                <a:solidFill>
                  <a:srgbClr val="0B3458"/>
                </a:solidFill>
                <a:latin typeface="Arial"/>
                <a:ea typeface="Arial"/>
                <a:cs typeface="Arial"/>
                <a:sym typeface="Arial"/>
              </a:rPr>
              <a:t>chase.</a:t>
            </a:r>
            <a:endParaRPr/>
          </a:p>
        </p:txBody>
      </p:sp>
      <p:sp>
        <p:nvSpPr>
          <p:cNvPr id="496" name="Google Shape;496;p4"/>
          <p:cNvSpPr/>
          <p:nvPr/>
        </p:nvSpPr>
        <p:spPr>
          <a:xfrm>
            <a:off x="2173140" y="3471825"/>
            <a:ext cx="1134998" cy="1134998"/>
          </a:xfrm>
          <a:prstGeom prst="ellipse">
            <a:avLst/>
          </a:prstGeom>
          <a:solidFill>
            <a:srgbClr val="7030A0"/>
          </a:solidFill>
          <a:ln>
            <a:noFill/>
          </a:ln>
        </p:spPr>
        <p:txBody>
          <a:bodyPr anchorCtr="0" anchor="ctr" bIns="0" lIns="0" spcFirstLastPara="1" rIns="0" wrap="square" tIns="0">
            <a:noAutofit/>
          </a:bodyPr>
          <a:lstStyle/>
          <a:p>
            <a:pPr indent="0" lvl="0" marL="0" marR="0" rtl="1" algn="ctr">
              <a:lnSpc>
                <a:spcPct val="10625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онлайн.</a:t>
            </a:r>
            <a:endParaRPr/>
          </a:p>
        </p:txBody>
      </p:sp>
      <p:sp>
        <p:nvSpPr>
          <p:cNvPr id="497" name="Google Shape;497;p4"/>
          <p:cNvSpPr/>
          <p:nvPr/>
        </p:nvSpPr>
        <p:spPr>
          <a:xfrm>
            <a:off x="4773586" y="6132675"/>
            <a:ext cx="745800" cy="746100"/>
          </a:xfrm>
          <a:prstGeom prst="ellipse">
            <a:avLst/>
          </a:prstGeom>
          <a:solidFill>
            <a:srgbClr val="7030A0"/>
          </a:solidFill>
          <a:ln>
            <a:noFill/>
          </a:ln>
        </p:spPr>
        <p:txBody>
          <a:bodyPr anchorCtr="0" anchor="ctr" bIns="0" lIns="0" spcFirstLastPara="1" rIns="0" wrap="square" tIns="0">
            <a:noAutofit/>
          </a:bodyPr>
          <a:lstStyle/>
          <a:p>
            <a:pPr indent="0" lvl="0" marL="0" marR="0" rtl="1" algn="ctr">
              <a:lnSpc>
                <a:spcPct val="104999"/>
              </a:lnSpc>
              <a:spcBef>
                <a:spcPts val="0"/>
              </a:spcBef>
              <a:spcAft>
                <a:spcPts val="0"/>
              </a:spcAft>
              <a:buClr>
                <a:srgbClr val="000000"/>
              </a:buClr>
              <a:buSzPts val="2000"/>
              <a:buFont typeface="Arial"/>
              <a:buNone/>
            </a:pPr>
            <a:r>
              <a:rPr b="1" i="0" lang="en-US" sz="1750" u="none" cap="none" strike="noStrike">
                <a:solidFill>
                  <a:schemeClr val="lt1"/>
                </a:solidFill>
                <a:latin typeface="Arial"/>
                <a:ea typeface="Arial"/>
                <a:cs typeface="Arial"/>
                <a:sym typeface="Arial"/>
              </a:rPr>
              <a:t>org.</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66"/>
          <p:cNvSpPr txBox="1"/>
          <p:nvPr>
            <p:ph idx="1" type="body"/>
          </p:nvPr>
        </p:nvSpPr>
        <p:spPr>
          <a:xfrm>
            <a:off x="7052808" y="1736256"/>
            <a:ext cx="1180913" cy="896775"/>
          </a:xfrm>
          <a:prstGeom prst="rect">
            <a:avLst/>
          </a:prstGeom>
          <a:noFill/>
          <a:ln>
            <a:noFill/>
          </a:ln>
        </p:spPr>
        <p:txBody>
          <a:bodyPr anchorCtr="0" anchor="t" bIns="0" lIns="0" spcFirstLastPara="1" rIns="0" wrap="square" tIns="0">
            <a:noAutofit/>
          </a:bodyPr>
          <a:lstStyle/>
          <a:p>
            <a:pPr indent="0" lvl="0" marL="0" rtl="1" algn="r">
              <a:lnSpc>
                <a:spcPct val="100000"/>
              </a:lnSpc>
              <a:spcBef>
                <a:spcPts val="0"/>
              </a:spcBef>
              <a:spcAft>
                <a:spcPts val="0"/>
              </a:spcAft>
              <a:buClr>
                <a:srgbClr val="002A49"/>
              </a:buClr>
              <a:buSzPts val="5400"/>
              <a:buNone/>
            </a:pPr>
            <a:r>
              <a:rPr lang="en-US"/>
              <a:t>02</a:t>
            </a:r>
            <a:endParaRPr/>
          </a:p>
        </p:txBody>
      </p:sp>
      <p:sp>
        <p:nvSpPr>
          <p:cNvPr id="503" name="Google Shape;503;p66"/>
          <p:cNvSpPr txBox="1"/>
          <p:nvPr>
            <p:ph type="title"/>
          </p:nvPr>
        </p:nvSpPr>
        <p:spPr>
          <a:xfrm>
            <a:off x="3302321" y="2786075"/>
            <a:ext cx="4931400" cy="1662300"/>
          </a:xfrm>
          <a:prstGeom prst="rect">
            <a:avLst/>
          </a:prstGeom>
          <a:noFill/>
          <a:ln>
            <a:noFill/>
          </a:ln>
        </p:spPr>
        <p:txBody>
          <a:bodyPr anchorCtr="0" anchor="t" bIns="0" lIns="0" spcFirstLastPara="1" rIns="0" wrap="square" tIns="0">
            <a:spAutoFit/>
          </a:bodyPr>
          <a:lstStyle/>
          <a:p>
            <a:pPr indent="0" lvl="0" marL="0" rtl="1" algn="r">
              <a:lnSpc>
                <a:spcPct val="100000"/>
              </a:lnSpc>
              <a:spcBef>
                <a:spcPts val="0"/>
              </a:spcBef>
              <a:spcAft>
                <a:spcPts val="0"/>
              </a:spcAft>
              <a:buClr>
                <a:srgbClr val="002A49"/>
              </a:buClr>
              <a:buSzPts val="3600"/>
              <a:buFont typeface="Arial"/>
              <a:buNone/>
            </a:pPr>
            <a:r>
              <a:rPr lang="en-US"/>
              <a:t>تعزيز قوة الإنترنت من خلال نطاقات gTLD</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8"/>
          <p:cNvSpPr txBox="1"/>
          <p:nvPr>
            <p:ph type="title"/>
          </p:nvPr>
        </p:nvSpPr>
        <p:spPr>
          <a:xfrm>
            <a:off x="431799" y="900112"/>
            <a:ext cx="8346673" cy="510047"/>
          </a:xfrm>
          <a:prstGeom prst="rect">
            <a:avLst/>
          </a:prstGeom>
          <a:noFill/>
          <a:ln>
            <a:noFill/>
          </a:ln>
        </p:spPr>
        <p:txBody>
          <a:bodyPr anchorCtr="0" anchor="t" bIns="0" lIns="0" spcFirstLastPara="1" rIns="0" wrap="square" tIns="0">
            <a:noAutofit/>
          </a:bodyPr>
          <a:lstStyle/>
          <a:p>
            <a:pPr indent="0" lvl="0" marL="0" rtl="1" algn="r">
              <a:lnSpc>
                <a:spcPct val="100000"/>
              </a:lnSpc>
              <a:spcBef>
                <a:spcPts val="0"/>
              </a:spcBef>
              <a:spcAft>
                <a:spcPts val="0"/>
              </a:spcAft>
              <a:buClr>
                <a:srgbClr val="0B3458"/>
              </a:buClr>
              <a:buSzPts val="2800"/>
              <a:buFont typeface="Arial"/>
              <a:buNone/>
            </a:pPr>
            <a:r>
              <a:rPr lang="en-US"/>
              <a:t>أسماء نطاقات جديدة، استخدامات جديدة</a:t>
            </a:r>
            <a:endParaRPr/>
          </a:p>
        </p:txBody>
      </p:sp>
      <p:sp>
        <p:nvSpPr>
          <p:cNvPr id="510" name="Google Shape;510;p8"/>
          <p:cNvSpPr/>
          <p:nvPr/>
        </p:nvSpPr>
        <p:spPr>
          <a:xfrm>
            <a:off x="754521" y="4618524"/>
            <a:ext cx="870559" cy="399361"/>
          </a:xfrm>
          <a:prstGeom prst="roundRect">
            <a:avLst>
              <a:gd fmla="val 17932" name="adj"/>
            </a:avLst>
          </a:prstGeom>
          <a:solidFill>
            <a:srgbClr val="F1633E"/>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rPr b="1" i="0" lang="en-US" sz="1800" u="none" cap="none" strike="noStrike">
                <a:solidFill>
                  <a:srgbClr val="0B3458"/>
                </a:solidFill>
                <a:latin typeface="Arial"/>
                <a:ea typeface="Arial"/>
                <a:cs typeface="Arial"/>
                <a:sym typeface="Arial"/>
              </a:rPr>
              <a:t>网址.</a:t>
            </a:r>
            <a:endParaRPr/>
          </a:p>
        </p:txBody>
      </p:sp>
      <p:sp>
        <p:nvSpPr>
          <p:cNvPr id="511" name="Google Shape;511;p8"/>
          <p:cNvSpPr/>
          <p:nvPr/>
        </p:nvSpPr>
        <p:spPr>
          <a:xfrm>
            <a:off x="1778799" y="4615946"/>
            <a:ext cx="870600" cy="399300"/>
          </a:xfrm>
          <a:prstGeom prst="roundRect">
            <a:avLst>
              <a:gd fmla="val 17932" name="adj"/>
            </a:avLst>
          </a:prstGeom>
          <a:solidFill>
            <a:srgbClr val="F1633E"/>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rPr b="1" i="0" lang="en-US" sz="1800" u="none" cap="none" strike="noStrike">
                <a:solidFill>
                  <a:srgbClr val="0B3458"/>
                </a:solidFill>
                <a:latin typeface="Arial"/>
                <a:ea typeface="Arial"/>
                <a:cs typeface="Arial"/>
                <a:sym typeface="Arial"/>
              </a:rPr>
              <a:t>.</a:t>
            </a:r>
            <a:r>
              <a:rPr b="1" i="0" lang="en-US" sz="1800" u="none" cap="none" strike="noStrike">
                <a:solidFill>
                  <a:srgbClr val="0B3458"/>
                </a:solidFill>
                <a:uFill>
                  <a:noFill/>
                </a:uFill>
                <a:latin typeface="Arial"/>
                <a:ea typeface="Arial"/>
                <a:cs typeface="Arial"/>
                <a:sym typeface="Arial"/>
                <a:hlinkClick r:id="rId3">
                  <a:extLst>
                    <a:ext uri="{A12FA001-AC4F-418D-AE19-62706E023703}">
                      <ahyp:hlinkClr val="tx"/>
                    </a:ext>
                  </a:extLst>
                </a:hlinkClick>
              </a:rPr>
              <a:t>شبكة</a:t>
            </a:r>
            <a:endParaRPr/>
          </a:p>
        </p:txBody>
      </p:sp>
      <p:sp>
        <p:nvSpPr>
          <p:cNvPr id="512" name="Google Shape;512;p8"/>
          <p:cNvSpPr txBox="1"/>
          <p:nvPr/>
        </p:nvSpPr>
        <p:spPr>
          <a:xfrm>
            <a:off x="2426667" y="4702422"/>
            <a:ext cx="2140471" cy="246221"/>
          </a:xfrm>
          <a:prstGeom prst="rect">
            <a:avLst/>
          </a:prstGeom>
          <a:noFill/>
          <a:ln>
            <a:noFill/>
          </a:ln>
        </p:spPr>
        <p:txBody>
          <a:bodyPr anchorCtr="0" anchor="t" bIns="0" lIns="0" spcFirstLastPara="1" rIns="0" wrap="square" tIns="0">
            <a:spAutoFit/>
          </a:bodyPr>
          <a:lstStyle/>
          <a:p>
            <a:pPr indent="0" lvl="0" marL="0" marR="0" rtl="1" algn="r">
              <a:lnSpc>
                <a:spcPct val="100000"/>
              </a:lnSpc>
              <a:spcBef>
                <a:spcPts val="0"/>
              </a:spcBef>
              <a:spcAft>
                <a:spcPts val="0"/>
              </a:spcAft>
              <a:buClr>
                <a:srgbClr val="000000"/>
              </a:buClr>
              <a:buSzPts val="1600"/>
              <a:buFont typeface="Arial"/>
              <a:buNone/>
            </a:pPr>
            <a:r>
              <a:rPr b="0" i="0" lang="en-US" sz="1600" u="none" cap="none" strike="noStrike">
                <a:solidFill>
                  <a:srgbClr val="0B3458"/>
                </a:solidFill>
                <a:latin typeface="Arial"/>
                <a:ea typeface="Arial"/>
                <a:cs typeface="Arial"/>
                <a:sym typeface="Arial"/>
              </a:rPr>
              <a:t>قائمة على أساس النص:</a:t>
            </a:r>
            <a:endParaRPr/>
          </a:p>
        </p:txBody>
      </p:sp>
      <p:sp>
        <p:nvSpPr>
          <p:cNvPr id="513" name="Google Shape;513;p8"/>
          <p:cNvSpPr txBox="1"/>
          <p:nvPr/>
        </p:nvSpPr>
        <p:spPr>
          <a:xfrm>
            <a:off x="2426666" y="4133254"/>
            <a:ext cx="2140472" cy="246221"/>
          </a:xfrm>
          <a:prstGeom prst="rect">
            <a:avLst/>
          </a:prstGeom>
          <a:noFill/>
          <a:ln>
            <a:noFill/>
          </a:ln>
        </p:spPr>
        <p:txBody>
          <a:bodyPr anchorCtr="0" anchor="t" bIns="0" lIns="0" spcFirstLastPara="1" rIns="0" wrap="square" tIns="0">
            <a:spAutoFit/>
          </a:bodyPr>
          <a:lstStyle/>
          <a:p>
            <a:pPr indent="0" lvl="0" marL="0" marR="0" rtl="1" algn="r">
              <a:lnSpc>
                <a:spcPct val="100000"/>
              </a:lnSpc>
              <a:spcBef>
                <a:spcPts val="0"/>
              </a:spcBef>
              <a:spcAft>
                <a:spcPts val="0"/>
              </a:spcAft>
              <a:buClr>
                <a:srgbClr val="000000"/>
              </a:buClr>
              <a:buSzPts val="1600"/>
              <a:buFont typeface="Arial"/>
              <a:buNone/>
            </a:pPr>
            <a:r>
              <a:rPr b="0" i="0" lang="en-US" sz="1600" u="none" cap="none" strike="noStrike">
                <a:solidFill>
                  <a:srgbClr val="0B3458"/>
                </a:solidFill>
                <a:latin typeface="Arial"/>
                <a:ea typeface="Arial"/>
                <a:cs typeface="Arial"/>
                <a:sym typeface="Arial"/>
              </a:rPr>
              <a:t>قائمة على أساس الموقع:</a:t>
            </a:r>
            <a:endParaRPr/>
          </a:p>
        </p:txBody>
      </p:sp>
      <p:sp>
        <p:nvSpPr>
          <p:cNvPr id="514" name="Google Shape;514;p8"/>
          <p:cNvSpPr/>
          <p:nvPr/>
        </p:nvSpPr>
        <p:spPr>
          <a:xfrm>
            <a:off x="1928799" y="4052027"/>
            <a:ext cx="720600" cy="399300"/>
          </a:xfrm>
          <a:prstGeom prst="roundRect">
            <a:avLst>
              <a:gd fmla="val 17932" name="adj"/>
            </a:avLst>
          </a:prstGeom>
          <a:solidFill>
            <a:schemeClr val="dk2"/>
          </a:solidFill>
          <a:ln>
            <a:noFill/>
          </a:ln>
        </p:spPr>
        <p:txBody>
          <a:bodyPr anchorCtr="0" anchor="ctr" bIns="0" lIns="0" spcFirstLastPara="1" rIns="0" wrap="square" tIns="0">
            <a:noAutofit/>
          </a:bodyPr>
          <a:lstStyle/>
          <a:p>
            <a:pPr indent="0" lvl="0" marL="0" marR="0" rtl="1" algn="ctr">
              <a:lnSpc>
                <a:spcPct val="105555"/>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nyc.</a:t>
            </a:r>
            <a:endParaRPr/>
          </a:p>
        </p:txBody>
      </p:sp>
      <p:sp>
        <p:nvSpPr>
          <p:cNvPr id="515" name="Google Shape;515;p8"/>
          <p:cNvSpPr/>
          <p:nvPr/>
        </p:nvSpPr>
        <p:spPr>
          <a:xfrm>
            <a:off x="735851" y="4052025"/>
            <a:ext cx="1071300" cy="399300"/>
          </a:xfrm>
          <a:prstGeom prst="roundRect">
            <a:avLst>
              <a:gd fmla="val 17932" name="adj"/>
            </a:avLst>
          </a:prstGeom>
          <a:solidFill>
            <a:schemeClr val="dk2"/>
          </a:solidFill>
          <a:ln>
            <a:noFill/>
          </a:ln>
        </p:spPr>
        <p:txBody>
          <a:bodyPr anchorCtr="0" anchor="ctr" bIns="0" lIns="0" spcFirstLastPara="1" rIns="0" wrap="square" tIns="0">
            <a:noAutofit/>
          </a:bodyPr>
          <a:lstStyle/>
          <a:p>
            <a:pPr indent="0" lvl="0" marL="0" marR="0" rtl="1" algn="ctr">
              <a:lnSpc>
                <a:spcPct val="105555"/>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durban.</a:t>
            </a:r>
            <a:endParaRPr/>
          </a:p>
        </p:txBody>
      </p:sp>
      <p:sp>
        <p:nvSpPr>
          <p:cNvPr id="516" name="Google Shape;516;p8"/>
          <p:cNvSpPr txBox="1"/>
          <p:nvPr/>
        </p:nvSpPr>
        <p:spPr>
          <a:xfrm>
            <a:off x="2422031" y="5825758"/>
            <a:ext cx="2145107" cy="246221"/>
          </a:xfrm>
          <a:prstGeom prst="rect">
            <a:avLst/>
          </a:prstGeom>
          <a:noFill/>
          <a:ln>
            <a:noFill/>
          </a:ln>
        </p:spPr>
        <p:txBody>
          <a:bodyPr anchorCtr="0" anchor="t" bIns="0" lIns="0" spcFirstLastPara="1" rIns="0" wrap="square" tIns="0">
            <a:spAutoFit/>
          </a:bodyPr>
          <a:lstStyle/>
          <a:p>
            <a:pPr indent="0" lvl="0" marL="0" marR="0" rtl="1" algn="r">
              <a:lnSpc>
                <a:spcPct val="100000"/>
              </a:lnSpc>
              <a:spcBef>
                <a:spcPts val="0"/>
              </a:spcBef>
              <a:spcAft>
                <a:spcPts val="0"/>
              </a:spcAft>
              <a:buClr>
                <a:srgbClr val="000000"/>
              </a:buClr>
              <a:buSzPts val="1600"/>
              <a:buFont typeface="Arial"/>
              <a:buNone/>
            </a:pPr>
            <a:r>
              <a:rPr b="0" i="0" lang="en-US" sz="1600" u="none" cap="none" strike="noStrike">
                <a:solidFill>
                  <a:srgbClr val="0B3458"/>
                </a:solidFill>
                <a:latin typeface="Arial"/>
                <a:ea typeface="Arial"/>
                <a:cs typeface="Arial"/>
                <a:sym typeface="Arial"/>
              </a:rPr>
              <a:t>الهوية عبر الإنترنت:</a:t>
            </a:r>
            <a:endParaRPr/>
          </a:p>
        </p:txBody>
      </p:sp>
      <p:sp>
        <p:nvSpPr>
          <p:cNvPr id="517" name="Google Shape;517;p8"/>
          <p:cNvSpPr/>
          <p:nvPr/>
        </p:nvSpPr>
        <p:spPr>
          <a:xfrm>
            <a:off x="1778840" y="5751518"/>
            <a:ext cx="870559" cy="399361"/>
          </a:xfrm>
          <a:prstGeom prst="roundRect">
            <a:avLst>
              <a:gd fmla="val 17932" name="adj"/>
            </a:avLst>
          </a:prstGeom>
          <a:solidFill>
            <a:srgbClr val="114E84"/>
          </a:solidFill>
          <a:ln>
            <a:noFill/>
          </a:ln>
        </p:spPr>
        <p:txBody>
          <a:bodyPr anchorCtr="0" anchor="ctr" bIns="0" lIns="0" spcFirstLastPara="1" rIns="0" wrap="square" tIns="0">
            <a:noAutofit/>
          </a:bodyPr>
          <a:lstStyle/>
          <a:p>
            <a:pPr indent="0" lvl="0" marL="0" marR="0" rtl="1" algn="ctr">
              <a:lnSpc>
                <a:spcPct val="105555"/>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.blog</a:t>
            </a:r>
            <a:endParaRPr/>
          </a:p>
        </p:txBody>
      </p:sp>
      <p:sp>
        <p:nvSpPr>
          <p:cNvPr id="518" name="Google Shape;518;p8"/>
          <p:cNvSpPr txBox="1"/>
          <p:nvPr/>
        </p:nvSpPr>
        <p:spPr>
          <a:xfrm>
            <a:off x="2417145" y="3312725"/>
            <a:ext cx="2149993" cy="246221"/>
          </a:xfrm>
          <a:prstGeom prst="rect">
            <a:avLst/>
          </a:prstGeom>
          <a:noFill/>
          <a:ln>
            <a:noFill/>
          </a:ln>
        </p:spPr>
        <p:txBody>
          <a:bodyPr anchorCtr="0" anchor="t" bIns="0" lIns="0" spcFirstLastPara="1" rIns="0" wrap="square" tIns="0">
            <a:spAutoFit/>
          </a:bodyPr>
          <a:lstStyle/>
          <a:p>
            <a:pPr indent="0" lvl="0" marL="0" marR="0" rtl="1" algn="r">
              <a:lnSpc>
                <a:spcPct val="100000"/>
              </a:lnSpc>
              <a:spcBef>
                <a:spcPts val="0"/>
              </a:spcBef>
              <a:spcAft>
                <a:spcPts val="0"/>
              </a:spcAft>
              <a:buClr>
                <a:srgbClr val="000000"/>
              </a:buClr>
              <a:buSzPts val="1600"/>
              <a:buFont typeface="Arial"/>
              <a:buNone/>
            </a:pPr>
            <a:r>
              <a:rPr b="0" i="0" lang="en-US" sz="1600" u="none" cap="none" strike="noStrike">
                <a:solidFill>
                  <a:srgbClr val="0B3458"/>
                </a:solidFill>
                <a:latin typeface="Arial"/>
                <a:ea typeface="Arial"/>
                <a:cs typeface="Arial"/>
                <a:sym typeface="Arial"/>
              </a:rPr>
              <a:t>الأدوات الإبداعية:</a:t>
            </a:r>
            <a:endParaRPr/>
          </a:p>
        </p:txBody>
      </p:sp>
      <p:sp>
        <p:nvSpPr>
          <p:cNvPr id="519" name="Google Shape;519;p8"/>
          <p:cNvSpPr/>
          <p:nvPr/>
        </p:nvSpPr>
        <p:spPr>
          <a:xfrm>
            <a:off x="999610" y="3001225"/>
            <a:ext cx="1649789" cy="399361"/>
          </a:xfrm>
          <a:prstGeom prst="roundRect">
            <a:avLst>
              <a:gd fmla="val 17932" name="adj"/>
            </a:avLst>
          </a:prstGeom>
          <a:solidFill>
            <a:srgbClr val="114E84"/>
          </a:solidFill>
          <a:ln>
            <a:noFill/>
          </a:ln>
        </p:spPr>
        <p:txBody>
          <a:bodyPr anchorCtr="0" anchor="ctr" bIns="0" lIns="0" spcFirstLastPara="1" rIns="0" wrap="square" tIns="0">
            <a:noAutofit/>
          </a:bodyPr>
          <a:lstStyle/>
          <a:p>
            <a:pPr indent="0" lvl="0" marL="0" marR="0" rtl="1" algn="ctr">
              <a:lnSpc>
                <a:spcPct val="105555"/>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playlist.new</a:t>
            </a:r>
            <a:endParaRPr b="1" i="0" sz="1800" u="none" cap="none" strike="noStrike">
              <a:solidFill>
                <a:schemeClr val="lt1"/>
              </a:solidFill>
              <a:latin typeface="Arial"/>
              <a:ea typeface="Arial"/>
              <a:cs typeface="Arial"/>
              <a:sym typeface="Arial"/>
            </a:endParaRPr>
          </a:p>
        </p:txBody>
      </p:sp>
      <p:sp>
        <p:nvSpPr>
          <p:cNvPr id="520" name="Google Shape;520;p8"/>
          <p:cNvSpPr/>
          <p:nvPr/>
        </p:nvSpPr>
        <p:spPr>
          <a:xfrm>
            <a:off x="1309107" y="3485530"/>
            <a:ext cx="1340292" cy="399361"/>
          </a:xfrm>
          <a:prstGeom prst="roundRect">
            <a:avLst>
              <a:gd fmla="val 17932" name="adj"/>
            </a:avLst>
          </a:prstGeom>
          <a:solidFill>
            <a:srgbClr val="114E84"/>
          </a:solidFill>
          <a:ln>
            <a:noFill/>
          </a:ln>
        </p:spPr>
        <p:txBody>
          <a:bodyPr anchorCtr="0" anchor="ctr" bIns="0" lIns="0" spcFirstLastPara="1" rIns="0" wrap="square" tIns="0">
            <a:noAutofit/>
          </a:bodyPr>
          <a:lstStyle/>
          <a:p>
            <a:pPr indent="0" lvl="0" marL="0" marR="0" rtl="1" algn="ctr">
              <a:lnSpc>
                <a:spcPct val="105555"/>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doc.new</a:t>
            </a:r>
            <a:endParaRPr/>
          </a:p>
        </p:txBody>
      </p:sp>
      <p:sp>
        <p:nvSpPr>
          <p:cNvPr id="521" name="Google Shape;521;p8"/>
          <p:cNvSpPr txBox="1"/>
          <p:nvPr/>
        </p:nvSpPr>
        <p:spPr>
          <a:xfrm>
            <a:off x="2422031" y="5268742"/>
            <a:ext cx="2145107" cy="246221"/>
          </a:xfrm>
          <a:prstGeom prst="rect">
            <a:avLst/>
          </a:prstGeom>
          <a:noFill/>
          <a:ln>
            <a:noFill/>
          </a:ln>
        </p:spPr>
        <p:txBody>
          <a:bodyPr anchorCtr="0" anchor="t" bIns="0" lIns="0" spcFirstLastPara="1" rIns="0" wrap="square" tIns="0">
            <a:spAutoFit/>
          </a:bodyPr>
          <a:lstStyle/>
          <a:p>
            <a:pPr indent="0" lvl="0" marL="0" marR="0" rtl="1" algn="r">
              <a:lnSpc>
                <a:spcPct val="100000"/>
              </a:lnSpc>
              <a:spcBef>
                <a:spcPts val="0"/>
              </a:spcBef>
              <a:spcAft>
                <a:spcPts val="0"/>
              </a:spcAft>
              <a:buClr>
                <a:srgbClr val="000000"/>
              </a:buClr>
              <a:buSzPts val="1600"/>
              <a:buFont typeface="Arial"/>
              <a:buNone/>
            </a:pPr>
            <a:r>
              <a:rPr b="0" i="0" lang="en-US" sz="1600" u="none" cap="none" strike="noStrike">
                <a:solidFill>
                  <a:srgbClr val="0B3458"/>
                </a:solidFill>
                <a:latin typeface="Arial"/>
                <a:ea typeface="Arial"/>
                <a:cs typeface="Arial"/>
                <a:sym typeface="Arial"/>
              </a:rPr>
              <a:t>العلامات التجارية:</a:t>
            </a:r>
            <a:endParaRPr/>
          </a:p>
        </p:txBody>
      </p:sp>
      <p:sp>
        <p:nvSpPr>
          <p:cNvPr id="522" name="Google Shape;522;p8"/>
          <p:cNvSpPr txBox="1"/>
          <p:nvPr/>
        </p:nvSpPr>
        <p:spPr>
          <a:xfrm>
            <a:off x="2424224" y="2262507"/>
            <a:ext cx="2142914" cy="246221"/>
          </a:xfrm>
          <a:prstGeom prst="rect">
            <a:avLst/>
          </a:prstGeom>
          <a:noFill/>
          <a:ln>
            <a:noFill/>
          </a:ln>
        </p:spPr>
        <p:txBody>
          <a:bodyPr anchorCtr="0" anchor="t" bIns="0" lIns="0" spcFirstLastPara="1" rIns="0" wrap="square" tIns="0">
            <a:spAutoFit/>
          </a:bodyPr>
          <a:lstStyle/>
          <a:p>
            <a:pPr indent="0" lvl="0" marL="0" marR="0" rtl="1" algn="r">
              <a:lnSpc>
                <a:spcPct val="100000"/>
              </a:lnSpc>
              <a:spcBef>
                <a:spcPts val="0"/>
              </a:spcBef>
              <a:spcAft>
                <a:spcPts val="0"/>
              </a:spcAft>
              <a:buClr>
                <a:srgbClr val="000000"/>
              </a:buClr>
              <a:buSzPts val="1600"/>
              <a:buFont typeface="Arial"/>
              <a:buNone/>
            </a:pPr>
            <a:r>
              <a:rPr b="0" i="0" lang="en-US" sz="1600" u="none" cap="none" strike="noStrike">
                <a:solidFill>
                  <a:srgbClr val="0B3458"/>
                </a:solidFill>
                <a:latin typeface="Arial"/>
                <a:ea typeface="Arial"/>
                <a:cs typeface="Arial"/>
                <a:sym typeface="Arial"/>
              </a:rPr>
              <a:t>قائمة على صناعة محددة:</a:t>
            </a:r>
            <a:endParaRPr/>
          </a:p>
        </p:txBody>
      </p:sp>
      <p:sp>
        <p:nvSpPr>
          <p:cNvPr id="523" name="Google Shape;523;p8"/>
          <p:cNvSpPr/>
          <p:nvPr/>
        </p:nvSpPr>
        <p:spPr>
          <a:xfrm>
            <a:off x="788661" y="1950423"/>
            <a:ext cx="1860738" cy="399361"/>
          </a:xfrm>
          <a:prstGeom prst="roundRect">
            <a:avLst>
              <a:gd fmla="val 17932" name="adj"/>
            </a:avLst>
          </a:prstGeom>
          <a:solidFill>
            <a:srgbClr val="7030A0"/>
          </a:solidFill>
          <a:ln>
            <a:noFill/>
          </a:ln>
        </p:spPr>
        <p:txBody>
          <a:bodyPr anchorCtr="0" anchor="ctr" bIns="0" lIns="0" spcFirstLastPara="1" rIns="0" wrap="square" tIns="0">
            <a:noAutofit/>
          </a:bodyPr>
          <a:lstStyle/>
          <a:p>
            <a:pPr indent="0" lvl="0" marL="0" marR="0" rtl="1" algn="ctr">
              <a:lnSpc>
                <a:spcPct val="105555"/>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photography.</a:t>
            </a:r>
            <a:endParaRPr/>
          </a:p>
        </p:txBody>
      </p:sp>
      <p:sp>
        <p:nvSpPr>
          <p:cNvPr id="524" name="Google Shape;524;p8"/>
          <p:cNvSpPr/>
          <p:nvPr/>
        </p:nvSpPr>
        <p:spPr>
          <a:xfrm>
            <a:off x="549236" y="2434725"/>
            <a:ext cx="1071300" cy="399300"/>
          </a:xfrm>
          <a:prstGeom prst="roundRect">
            <a:avLst>
              <a:gd fmla="val 17932" name="adj"/>
            </a:avLst>
          </a:prstGeom>
          <a:solidFill>
            <a:srgbClr val="7030A0"/>
          </a:solidFill>
          <a:ln>
            <a:noFill/>
          </a:ln>
        </p:spPr>
        <p:txBody>
          <a:bodyPr anchorCtr="0" anchor="ctr" bIns="0" lIns="0" spcFirstLastPara="1" rIns="0" wrap="square" tIns="0">
            <a:noAutofit/>
          </a:bodyPr>
          <a:lstStyle/>
          <a:p>
            <a:pPr indent="0" lvl="0" marL="0" marR="0" rtl="1" algn="ctr">
              <a:lnSpc>
                <a:spcPct val="105555"/>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rugby.</a:t>
            </a:r>
            <a:endParaRPr/>
          </a:p>
        </p:txBody>
      </p:sp>
      <p:sp>
        <p:nvSpPr>
          <p:cNvPr id="525" name="Google Shape;525;p8"/>
          <p:cNvSpPr/>
          <p:nvPr/>
        </p:nvSpPr>
        <p:spPr>
          <a:xfrm>
            <a:off x="1743999" y="2433179"/>
            <a:ext cx="905400" cy="399300"/>
          </a:xfrm>
          <a:prstGeom prst="roundRect">
            <a:avLst>
              <a:gd fmla="val 17932" name="adj"/>
            </a:avLst>
          </a:prstGeom>
          <a:solidFill>
            <a:srgbClr val="7030A0"/>
          </a:solidFill>
          <a:ln>
            <a:noFill/>
          </a:ln>
        </p:spPr>
        <p:txBody>
          <a:bodyPr anchorCtr="0" anchor="ctr" bIns="0" lIns="0" spcFirstLastPara="1" rIns="0" wrap="square" tIns="0">
            <a:noAutofit/>
          </a:bodyPr>
          <a:lstStyle/>
          <a:p>
            <a:pPr indent="0" lvl="0" marL="0" marR="0" rtl="1" algn="ctr">
              <a:lnSpc>
                <a:spcPct val="105555"/>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bank.</a:t>
            </a:r>
            <a:endParaRPr/>
          </a:p>
        </p:txBody>
      </p:sp>
      <p:sp>
        <p:nvSpPr>
          <p:cNvPr id="526" name="Google Shape;526;p8"/>
          <p:cNvSpPr/>
          <p:nvPr/>
        </p:nvSpPr>
        <p:spPr>
          <a:xfrm>
            <a:off x="1685303" y="5179855"/>
            <a:ext cx="964096" cy="399361"/>
          </a:xfrm>
          <a:prstGeom prst="roundRect">
            <a:avLst>
              <a:gd fmla="val 17932" name="adj"/>
            </a:avLst>
          </a:prstGeom>
          <a:solidFill>
            <a:srgbClr val="0B3458"/>
          </a:solidFill>
          <a:ln>
            <a:noFill/>
          </a:ln>
        </p:spPr>
        <p:txBody>
          <a:bodyPr anchorCtr="0" anchor="ctr" bIns="0" lIns="0" spcFirstLastPara="1" rIns="0" wrap="square" tIns="0">
            <a:noAutofit/>
          </a:bodyPr>
          <a:lstStyle/>
          <a:p>
            <a:pPr indent="0" lvl="0" marL="0" marR="0" rtl="1" algn="ctr">
              <a:lnSpc>
                <a:spcPct val="105555"/>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.apple</a:t>
            </a:r>
            <a:endParaRPr/>
          </a:p>
        </p:txBody>
      </p:sp>
      <p:sp>
        <p:nvSpPr>
          <p:cNvPr id="527" name="Google Shape;527;p8"/>
          <p:cNvSpPr/>
          <p:nvPr/>
        </p:nvSpPr>
        <p:spPr>
          <a:xfrm>
            <a:off x="502590" y="5185021"/>
            <a:ext cx="1071393" cy="399361"/>
          </a:xfrm>
          <a:prstGeom prst="roundRect">
            <a:avLst>
              <a:gd fmla="val 17932" name="adj"/>
            </a:avLst>
          </a:prstGeom>
          <a:solidFill>
            <a:srgbClr val="0B3458"/>
          </a:solidFill>
          <a:ln>
            <a:noFill/>
          </a:ln>
        </p:spPr>
        <p:txBody>
          <a:bodyPr anchorCtr="0" anchor="ctr" bIns="0" lIns="0" spcFirstLastPara="1" rIns="0" wrap="square" tIns="0">
            <a:noAutofit/>
          </a:bodyPr>
          <a:lstStyle/>
          <a:p>
            <a:pPr indent="0" lvl="0" marL="0" marR="0" rtl="1" algn="ctr">
              <a:lnSpc>
                <a:spcPct val="105555"/>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.google</a:t>
            </a:r>
            <a:endParaRPr/>
          </a:p>
        </p:txBody>
      </p:sp>
      <p:sp>
        <p:nvSpPr>
          <p:cNvPr id="528" name="Google Shape;528;p8"/>
          <p:cNvSpPr txBox="1"/>
          <p:nvPr/>
        </p:nvSpPr>
        <p:spPr>
          <a:xfrm>
            <a:off x="549246" y="1562451"/>
            <a:ext cx="2100154" cy="246221"/>
          </a:xfrm>
          <a:prstGeom prst="rect">
            <a:avLst/>
          </a:prstGeom>
          <a:noFill/>
          <a:ln>
            <a:noFill/>
          </a:ln>
        </p:spPr>
        <p:txBody>
          <a:bodyPr anchorCtr="0" anchor="t" bIns="0" lIns="0" spcFirstLastPara="1" rIns="0" wrap="square" tIns="0">
            <a:spAutoFit/>
          </a:bodyPr>
          <a:lstStyle/>
          <a:p>
            <a:pPr indent="0" lvl="0" marL="0" marR="0" rtl="1" algn="r">
              <a:lnSpc>
                <a:spcPct val="100000"/>
              </a:lnSpc>
              <a:spcBef>
                <a:spcPts val="0"/>
              </a:spcBef>
              <a:spcAft>
                <a:spcPts val="0"/>
              </a:spcAft>
              <a:buClr>
                <a:srgbClr val="000000"/>
              </a:buClr>
              <a:buSzPts val="1600"/>
              <a:buFont typeface="Arial"/>
              <a:buNone/>
            </a:pPr>
            <a:r>
              <a:rPr b="0" i="0" lang="en-US" sz="1600" u="none" cap="none" strike="noStrike">
                <a:solidFill>
                  <a:srgbClr val="7F7F7F"/>
                </a:solidFill>
                <a:latin typeface="Arial"/>
                <a:ea typeface="Arial"/>
                <a:cs typeface="Arial"/>
                <a:sym typeface="Arial"/>
              </a:rPr>
              <a:t>أمثلة على ذلك:</a:t>
            </a:r>
            <a:endParaRPr/>
          </a:p>
        </p:txBody>
      </p:sp>
      <p:sp>
        <p:nvSpPr>
          <p:cNvPr id="529" name="Google Shape;529;p8"/>
          <p:cNvSpPr txBox="1"/>
          <p:nvPr/>
        </p:nvSpPr>
        <p:spPr>
          <a:xfrm>
            <a:off x="4990642" y="318208"/>
            <a:ext cx="3315224" cy="215444"/>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30" name="Google Shape;530;p8"/>
          <p:cNvGrpSpPr/>
          <p:nvPr/>
        </p:nvGrpSpPr>
        <p:grpSpPr>
          <a:xfrm>
            <a:off x="6976342" y="1734669"/>
            <a:ext cx="1802130" cy="4364840"/>
            <a:chOff x="431800" y="1734669"/>
            <a:chExt cx="1802130" cy="4364840"/>
          </a:xfrm>
        </p:grpSpPr>
        <p:sp>
          <p:nvSpPr>
            <p:cNvPr id="531" name="Google Shape;531;p8"/>
            <p:cNvSpPr/>
            <p:nvPr/>
          </p:nvSpPr>
          <p:spPr>
            <a:xfrm>
              <a:off x="432000" y="1734669"/>
              <a:ext cx="1800000" cy="2088000"/>
            </a:xfrm>
            <a:prstGeom prst="rect">
              <a:avLst/>
            </a:prstGeom>
            <a:solidFill>
              <a:schemeClr val="lt1"/>
            </a:solidFill>
            <a:ln>
              <a:noFill/>
            </a:ln>
          </p:spPr>
          <p:txBody>
            <a:bodyPr anchorCtr="0" anchor="t" bIns="180000" lIns="182875" spcFirstLastPara="1" rIns="292600" wrap="square" tIns="144000">
              <a:noAutofit/>
            </a:bodyPr>
            <a:lstStyle/>
            <a:p>
              <a:pPr indent="0" lvl="0" marL="0" marR="0" rtl="1" algn="r">
                <a:lnSpc>
                  <a:spcPct val="100000"/>
                </a:lnSpc>
                <a:spcBef>
                  <a:spcPts val="0"/>
                </a:spcBef>
                <a:spcAft>
                  <a:spcPts val="0"/>
                </a:spcAft>
                <a:buClr>
                  <a:srgbClr val="000000"/>
                </a:buClr>
                <a:buSzPts val="1600"/>
                <a:buFont typeface="Arial"/>
                <a:buNone/>
              </a:pPr>
              <a:r>
                <a:rPr b="0" i="0" lang="en-US" sz="1600" u="none" cap="none" strike="noStrike">
                  <a:solidFill>
                    <a:srgbClr val="0B3458"/>
                  </a:solidFill>
                  <a:latin typeface="Arial"/>
                  <a:ea typeface="Arial"/>
                  <a:cs typeface="Arial"/>
                  <a:sym typeface="Arial"/>
                </a:rPr>
                <a:t>تخدم مجتمعات</a:t>
              </a:r>
              <a:endParaRPr/>
            </a:p>
            <a:p>
              <a:pPr indent="0" lvl="0" marL="0" marR="0" rtl="1" algn="r">
                <a:lnSpc>
                  <a:spcPct val="100000"/>
                </a:lnSpc>
                <a:spcBef>
                  <a:spcPts val="0"/>
                </a:spcBef>
                <a:spcAft>
                  <a:spcPts val="0"/>
                </a:spcAft>
                <a:buClr>
                  <a:srgbClr val="000000"/>
                </a:buClr>
                <a:buSzPts val="1600"/>
                <a:buFont typeface="Arial"/>
                <a:buNone/>
              </a:pPr>
              <a:r>
                <a:rPr b="0" i="0" lang="en-US" sz="1600" u="none" cap="none" strike="noStrike">
                  <a:solidFill>
                    <a:srgbClr val="0B3458"/>
                  </a:solidFill>
                  <a:latin typeface="Arial"/>
                  <a:ea typeface="Arial"/>
                  <a:cs typeface="Arial"/>
                  <a:sym typeface="Arial"/>
                </a:rPr>
                <a:t>ثقافية وجغرافية</a:t>
              </a:r>
              <a:endParaRPr/>
            </a:p>
            <a:p>
              <a:pPr indent="0" lvl="0" marL="0" marR="0" rtl="1" algn="r">
                <a:lnSpc>
                  <a:spcPct val="100000"/>
                </a:lnSpc>
                <a:spcBef>
                  <a:spcPts val="0"/>
                </a:spcBef>
                <a:spcAft>
                  <a:spcPts val="0"/>
                </a:spcAft>
                <a:buClr>
                  <a:srgbClr val="000000"/>
                </a:buClr>
                <a:buSzPts val="1600"/>
                <a:buFont typeface="Arial"/>
                <a:buNone/>
              </a:pPr>
              <a:r>
                <a:rPr b="0" i="0" lang="en-US" sz="1600" u="none" cap="none" strike="noStrike">
                  <a:solidFill>
                    <a:srgbClr val="0B3458"/>
                  </a:solidFill>
                  <a:latin typeface="Arial"/>
                  <a:ea typeface="Arial"/>
                  <a:cs typeface="Arial"/>
                  <a:sym typeface="Arial"/>
                </a:rPr>
                <a:t> ولغوية ومتخصصة.</a:t>
              </a:r>
              <a:endParaRPr/>
            </a:p>
          </p:txBody>
        </p:sp>
        <p:sp>
          <p:nvSpPr>
            <p:cNvPr id="532" name="Google Shape;532;p8"/>
            <p:cNvSpPr/>
            <p:nvPr/>
          </p:nvSpPr>
          <p:spPr>
            <a:xfrm>
              <a:off x="431800" y="4011509"/>
              <a:ext cx="1800000" cy="2088000"/>
            </a:xfrm>
            <a:prstGeom prst="rect">
              <a:avLst/>
            </a:prstGeom>
            <a:solidFill>
              <a:schemeClr val="lt1"/>
            </a:solidFill>
            <a:ln>
              <a:noFill/>
            </a:ln>
          </p:spPr>
          <p:txBody>
            <a:bodyPr anchorCtr="0" anchor="t" bIns="180000" lIns="288000" spcFirstLastPara="1" rIns="292600" wrap="square" tIns="144000">
              <a:noAutofit/>
            </a:bodyPr>
            <a:lstStyle/>
            <a:p>
              <a:pPr indent="0" lvl="0" marL="0" marR="0" rtl="1" algn="r">
                <a:lnSpc>
                  <a:spcPct val="100000"/>
                </a:lnSpc>
                <a:spcBef>
                  <a:spcPts val="0"/>
                </a:spcBef>
                <a:spcAft>
                  <a:spcPts val="0"/>
                </a:spcAft>
                <a:buClr>
                  <a:srgbClr val="000000"/>
                </a:buClr>
                <a:buSzPts val="1600"/>
                <a:buFont typeface="Arial"/>
                <a:buNone/>
              </a:pPr>
              <a:r>
                <a:rPr b="0" i="0" lang="en-US" sz="1600" u="none" cap="none" strike="noStrike">
                  <a:solidFill>
                    <a:srgbClr val="0B3458"/>
                  </a:solidFill>
                  <a:latin typeface="Arial"/>
                  <a:ea typeface="Arial"/>
                  <a:cs typeface="Arial"/>
                  <a:sym typeface="Arial"/>
                </a:rPr>
                <a:t>تبني الثقة في العلامة التجارية والوعي بها.</a:t>
              </a:r>
              <a:endParaRPr/>
            </a:p>
          </p:txBody>
        </p:sp>
        <p:sp>
          <p:nvSpPr>
            <p:cNvPr id="533" name="Google Shape;533;p8"/>
            <p:cNvSpPr/>
            <p:nvPr/>
          </p:nvSpPr>
          <p:spPr>
            <a:xfrm flipH="1" rot="-5400000">
              <a:off x="2076889" y="1925936"/>
              <a:ext cx="163650" cy="141078"/>
            </a:xfrm>
            <a:prstGeom prst="triangle">
              <a:avLst>
                <a:gd fmla="val 50000" name="adj"/>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34" name="Google Shape;534;p8"/>
            <p:cNvSpPr/>
            <p:nvPr/>
          </p:nvSpPr>
          <p:spPr>
            <a:xfrm flipH="1" rot="-5400000">
              <a:off x="2070793" y="4202776"/>
              <a:ext cx="163650" cy="141078"/>
            </a:xfrm>
            <a:prstGeom prst="triangle">
              <a:avLst>
                <a:gd fmla="val 50000" name="adj"/>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535" name="Google Shape;535;p8"/>
            <p:cNvCxnSpPr/>
            <p:nvPr/>
          </p:nvCxnSpPr>
          <p:spPr>
            <a:xfrm>
              <a:off x="2233930" y="1734669"/>
              <a:ext cx="0" cy="2088000"/>
            </a:xfrm>
            <a:prstGeom prst="straightConnector1">
              <a:avLst/>
            </a:prstGeom>
            <a:noFill/>
            <a:ln cap="flat" cmpd="sng" w="15875">
              <a:solidFill>
                <a:srgbClr val="F1633E"/>
              </a:solidFill>
              <a:prstDash val="solid"/>
              <a:round/>
              <a:headEnd len="sm" w="sm" type="none"/>
              <a:tailEnd len="sm" w="sm" type="none"/>
            </a:ln>
          </p:spPr>
        </p:cxnSp>
        <p:cxnSp>
          <p:nvCxnSpPr>
            <p:cNvPr id="536" name="Google Shape;536;p8"/>
            <p:cNvCxnSpPr/>
            <p:nvPr/>
          </p:nvCxnSpPr>
          <p:spPr>
            <a:xfrm>
              <a:off x="2230120" y="4004839"/>
              <a:ext cx="0" cy="2088000"/>
            </a:xfrm>
            <a:prstGeom prst="straightConnector1">
              <a:avLst/>
            </a:prstGeom>
            <a:noFill/>
            <a:ln cap="flat" cmpd="sng" w="15875">
              <a:solidFill>
                <a:srgbClr val="F1633E"/>
              </a:solidFill>
              <a:prstDash val="solid"/>
              <a:round/>
              <a:headEnd len="sm" w="sm" type="none"/>
              <a:tailEnd len="sm" w="sm" type="none"/>
            </a:ln>
          </p:spPr>
        </p:cxnSp>
      </p:grpSp>
      <p:grpSp>
        <p:nvGrpSpPr>
          <p:cNvPr id="537" name="Google Shape;537;p8"/>
          <p:cNvGrpSpPr/>
          <p:nvPr/>
        </p:nvGrpSpPr>
        <p:grpSpPr>
          <a:xfrm>
            <a:off x="5029172" y="1734669"/>
            <a:ext cx="1800000" cy="4364838"/>
            <a:chOff x="2438712" y="1734669"/>
            <a:chExt cx="1800000" cy="4364838"/>
          </a:xfrm>
        </p:grpSpPr>
        <p:sp>
          <p:nvSpPr>
            <p:cNvPr id="538" name="Google Shape;538;p8"/>
            <p:cNvSpPr/>
            <p:nvPr/>
          </p:nvSpPr>
          <p:spPr>
            <a:xfrm>
              <a:off x="2438712" y="4011509"/>
              <a:ext cx="1800000" cy="2087998"/>
            </a:xfrm>
            <a:prstGeom prst="rect">
              <a:avLst/>
            </a:prstGeom>
            <a:solidFill>
              <a:schemeClr val="lt1"/>
            </a:solidFill>
            <a:ln>
              <a:noFill/>
            </a:ln>
          </p:spPr>
          <p:txBody>
            <a:bodyPr anchorCtr="0" anchor="t" bIns="180000" lIns="182875" spcFirstLastPara="1" rIns="292600" wrap="square" tIns="144000">
              <a:noAutofit/>
            </a:bodyPr>
            <a:lstStyle/>
            <a:p>
              <a:pPr indent="0" lvl="0" marL="0" marR="0" rtl="1" algn="r">
                <a:lnSpc>
                  <a:spcPct val="100000"/>
                </a:lnSpc>
                <a:spcBef>
                  <a:spcPts val="0"/>
                </a:spcBef>
                <a:spcAft>
                  <a:spcPts val="0"/>
                </a:spcAft>
                <a:buClr>
                  <a:srgbClr val="000000"/>
                </a:buClr>
                <a:buSzPts val="1600"/>
                <a:buFont typeface="Arial"/>
                <a:buNone/>
              </a:pPr>
              <a:r>
                <a:rPr b="0" i="0" lang="en-US" sz="1600" u="none" cap="none" strike="noStrike">
                  <a:solidFill>
                    <a:srgbClr val="0B3458"/>
                  </a:solidFill>
                  <a:latin typeface="Arial"/>
                  <a:ea typeface="Arial"/>
                  <a:cs typeface="Arial"/>
                  <a:sym typeface="Arial"/>
                </a:rPr>
                <a:t>تدير وتؤمّن حضورك على الإنترنت.</a:t>
              </a:r>
              <a:endParaRPr/>
            </a:p>
          </p:txBody>
        </p:sp>
        <p:sp>
          <p:nvSpPr>
            <p:cNvPr id="539" name="Google Shape;539;p8"/>
            <p:cNvSpPr/>
            <p:nvPr/>
          </p:nvSpPr>
          <p:spPr>
            <a:xfrm>
              <a:off x="2438712" y="1734669"/>
              <a:ext cx="1800000" cy="2088000"/>
            </a:xfrm>
            <a:prstGeom prst="rect">
              <a:avLst/>
            </a:prstGeom>
            <a:solidFill>
              <a:schemeClr val="lt1"/>
            </a:solidFill>
            <a:ln>
              <a:noFill/>
            </a:ln>
          </p:spPr>
          <p:txBody>
            <a:bodyPr anchorCtr="0" anchor="t" bIns="180000" lIns="182875" spcFirstLastPara="1" rIns="292600" wrap="square" tIns="144000">
              <a:noAutofit/>
            </a:bodyPr>
            <a:lstStyle/>
            <a:p>
              <a:pPr indent="0" lvl="0" marL="0" marR="0" rtl="1" algn="r">
                <a:lnSpc>
                  <a:spcPct val="100000"/>
                </a:lnSpc>
                <a:spcBef>
                  <a:spcPts val="0"/>
                </a:spcBef>
                <a:spcAft>
                  <a:spcPts val="0"/>
                </a:spcAft>
                <a:buClr>
                  <a:srgbClr val="000000"/>
                </a:buClr>
                <a:buSzPts val="1600"/>
                <a:buFont typeface="Arial"/>
                <a:buNone/>
              </a:pPr>
              <a:r>
                <a:rPr b="0" i="0" lang="en-US" sz="1600" u="none" cap="none" strike="noStrike">
                  <a:solidFill>
                    <a:srgbClr val="0B3458"/>
                  </a:solidFill>
                  <a:latin typeface="Arial"/>
                  <a:ea typeface="Arial"/>
                  <a:cs typeface="Arial"/>
                  <a:sym typeface="Arial"/>
                </a:rPr>
                <a:t>توفر الفرصة للمجتمعات والمؤسسات لإنشاء المساحة الخاصة بهم على الإنترنت.</a:t>
              </a:r>
              <a:endParaRPr/>
            </a:p>
          </p:txBody>
        </p:sp>
        <p:sp>
          <p:nvSpPr>
            <p:cNvPr id="540" name="Google Shape;540;p8"/>
            <p:cNvSpPr/>
            <p:nvPr/>
          </p:nvSpPr>
          <p:spPr>
            <a:xfrm flipH="1" rot="-5400000">
              <a:off x="4071351" y="1925936"/>
              <a:ext cx="163650" cy="141078"/>
            </a:xfrm>
            <a:prstGeom prst="triangle">
              <a:avLst>
                <a:gd fmla="val 50000" name="adj"/>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41" name="Google Shape;541;p8"/>
            <p:cNvSpPr/>
            <p:nvPr/>
          </p:nvSpPr>
          <p:spPr>
            <a:xfrm flipH="1" rot="-5400000">
              <a:off x="4075161" y="4202776"/>
              <a:ext cx="163650" cy="141078"/>
            </a:xfrm>
            <a:prstGeom prst="triangle">
              <a:avLst>
                <a:gd fmla="val 50000" name="adj"/>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542" name="Google Shape;542;p8"/>
            <p:cNvCxnSpPr/>
            <p:nvPr/>
          </p:nvCxnSpPr>
          <p:spPr>
            <a:xfrm>
              <a:off x="4232175" y="1734669"/>
              <a:ext cx="0" cy="2088000"/>
            </a:xfrm>
            <a:prstGeom prst="straightConnector1">
              <a:avLst/>
            </a:prstGeom>
            <a:noFill/>
            <a:ln cap="flat" cmpd="sng" w="15875">
              <a:solidFill>
                <a:srgbClr val="F1633E"/>
              </a:solidFill>
              <a:prstDash val="solid"/>
              <a:round/>
              <a:headEnd len="sm" w="sm" type="none"/>
              <a:tailEnd len="sm" w="sm" type="none"/>
            </a:ln>
          </p:spPr>
        </p:cxnSp>
        <p:cxnSp>
          <p:nvCxnSpPr>
            <p:cNvPr id="543" name="Google Shape;543;p8"/>
            <p:cNvCxnSpPr/>
            <p:nvPr/>
          </p:nvCxnSpPr>
          <p:spPr>
            <a:xfrm>
              <a:off x="4232175" y="4004839"/>
              <a:ext cx="0" cy="2088000"/>
            </a:xfrm>
            <a:prstGeom prst="straightConnector1">
              <a:avLst/>
            </a:prstGeom>
            <a:noFill/>
            <a:ln cap="flat" cmpd="sng" w="15875">
              <a:solidFill>
                <a:srgbClr val="F1633E"/>
              </a:solidFill>
              <a:prstDash val="solid"/>
              <a:round/>
              <a:headEnd len="sm" w="sm" type="none"/>
              <a:tailEnd len="sm" w="sm" type="none"/>
            </a:ln>
          </p:spPr>
        </p:cxnSp>
      </p:grpSp>
    </p:spTree>
  </p:cSld>
  <p:clrMapOvr>
    <a:masterClrMapping/>
  </p:clrMapOvr>
  <mc:AlternateContent>
    <mc:Choice Requires="p14">
      <p:transition spd="slow" p14:dur="700">
        <p:fade/>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67"/>
          <p:cNvSpPr txBox="1"/>
          <p:nvPr>
            <p:ph type="title"/>
          </p:nvPr>
        </p:nvSpPr>
        <p:spPr>
          <a:xfrm>
            <a:off x="5163717" y="900112"/>
            <a:ext cx="3578336" cy="879743"/>
          </a:xfrm>
          <a:prstGeom prst="rect">
            <a:avLst/>
          </a:prstGeom>
          <a:noFill/>
          <a:ln>
            <a:noFill/>
          </a:ln>
        </p:spPr>
        <p:txBody>
          <a:bodyPr anchorCtr="0" anchor="t" bIns="0" lIns="0" spcFirstLastPara="1" rIns="0" wrap="square" tIns="0">
            <a:noAutofit/>
          </a:bodyPr>
          <a:lstStyle/>
          <a:p>
            <a:pPr indent="0" lvl="0" marL="0" rtl="1" algn="r">
              <a:lnSpc>
                <a:spcPct val="100000"/>
              </a:lnSpc>
              <a:spcBef>
                <a:spcPts val="0"/>
              </a:spcBef>
              <a:spcAft>
                <a:spcPts val="0"/>
              </a:spcAft>
              <a:buClr>
                <a:srgbClr val="0B3458"/>
              </a:buClr>
              <a:buSzPts val="2800"/>
              <a:buFont typeface="Arial"/>
              <a:buNone/>
            </a:pPr>
            <a:r>
              <a:rPr lang="en-US"/>
              <a:t>فرص نطاقات gTLD</a:t>
            </a:r>
            <a:endParaRPr/>
          </a:p>
        </p:txBody>
      </p:sp>
      <p:sp>
        <p:nvSpPr>
          <p:cNvPr id="550" name="Google Shape;550;p67"/>
          <p:cNvSpPr txBox="1"/>
          <p:nvPr/>
        </p:nvSpPr>
        <p:spPr>
          <a:xfrm>
            <a:off x="728301" y="1013537"/>
            <a:ext cx="3578400" cy="277200"/>
          </a:xfrm>
          <a:prstGeom prst="rect">
            <a:avLst/>
          </a:prstGeom>
          <a:noFill/>
          <a:ln>
            <a:noFill/>
          </a:ln>
        </p:spPr>
        <p:txBody>
          <a:bodyPr anchorCtr="0" anchor="t" bIns="0" lIns="0" spcFirstLastPara="1" rIns="0" wrap="square" tIns="0">
            <a:spAutoFit/>
          </a:bodyPr>
          <a:lstStyle/>
          <a:p>
            <a:pPr indent="0" lvl="0" marL="0" marR="0" rtl="1" algn="r">
              <a:lnSpc>
                <a:spcPct val="100000"/>
              </a:lnSpc>
              <a:spcBef>
                <a:spcPts val="0"/>
              </a:spcBef>
              <a:spcAft>
                <a:spcPts val="0"/>
              </a:spcAft>
              <a:buClr>
                <a:srgbClr val="000000"/>
              </a:buClr>
              <a:buSzPts val="1800"/>
              <a:buFont typeface="Arial"/>
              <a:buNone/>
            </a:pPr>
            <a:r>
              <a:rPr b="1" i="0" lang="en-US" sz="1800" u="none" cap="none" strike="noStrike">
                <a:solidFill>
                  <a:srgbClr val="0B3458"/>
                </a:solidFill>
                <a:latin typeface="Arial"/>
                <a:ea typeface="Arial"/>
                <a:cs typeface="Arial"/>
                <a:sym typeface="Arial"/>
              </a:rPr>
              <a:t>التواصل مع مجموعات جديدة وخدمتها:</a:t>
            </a:r>
            <a:endParaRPr/>
          </a:p>
        </p:txBody>
      </p:sp>
      <p:cxnSp>
        <p:nvCxnSpPr>
          <p:cNvPr id="551" name="Google Shape;551;p67"/>
          <p:cNvCxnSpPr/>
          <p:nvPr/>
        </p:nvCxnSpPr>
        <p:spPr>
          <a:xfrm>
            <a:off x="4813752" y="900113"/>
            <a:ext cx="0" cy="504000"/>
          </a:xfrm>
          <a:prstGeom prst="straightConnector1">
            <a:avLst/>
          </a:prstGeom>
          <a:noFill/>
          <a:ln cap="flat" cmpd="sng" w="15875">
            <a:solidFill>
              <a:srgbClr val="6D99B3"/>
            </a:solidFill>
            <a:prstDash val="solid"/>
            <a:round/>
            <a:headEnd len="sm" w="sm" type="none"/>
            <a:tailEnd len="sm" w="sm" type="none"/>
          </a:ln>
        </p:spPr>
      </p:cxnSp>
      <p:sp>
        <p:nvSpPr>
          <p:cNvPr id="552" name="Google Shape;552;p67"/>
          <p:cNvSpPr/>
          <p:nvPr/>
        </p:nvSpPr>
        <p:spPr>
          <a:xfrm>
            <a:off x="7114206" y="2082759"/>
            <a:ext cx="1080300" cy="10803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sp>
        <p:nvSpPr>
          <p:cNvPr id="553" name="Google Shape;553;p67"/>
          <p:cNvSpPr txBox="1"/>
          <p:nvPr/>
        </p:nvSpPr>
        <p:spPr>
          <a:xfrm>
            <a:off x="6826678" y="3309052"/>
            <a:ext cx="1655100" cy="554100"/>
          </a:xfrm>
          <a:prstGeom prst="rect">
            <a:avLst/>
          </a:prstGeom>
          <a:noFill/>
          <a:ln>
            <a:noFill/>
          </a:ln>
        </p:spPr>
        <p:txBody>
          <a:bodyPr anchorCtr="0" anchor="t" bIns="0" lIns="0" spcFirstLastPara="1" rIns="0" wrap="square" tIns="0">
            <a:spAutoFit/>
          </a:bodyPr>
          <a:lstStyle/>
          <a:p>
            <a:pPr indent="0" lvl="0" marL="0" marR="0" rtl="1" algn="ctr">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الشركات والعلامات التجارية</a:t>
            </a:r>
            <a:endParaRPr/>
          </a:p>
        </p:txBody>
      </p:sp>
      <p:sp>
        <p:nvSpPr>
          <p:cNvPr id="554" name="Google Shape;554;p67"/>
          <p:cNvSpPr txBox="1"/>
          <p:nvPr/>
        </p:nvSpPr>
        <p:spPr>
          <a:xfrm>
            <a:off x="3749592" y="3272809"/>
            <a:ext cx="1926300" cy="554100"/>
          </a:xfrm>
          <a:prstGeom prst="rect">
            <a:avLst/>
          </a:prstGeom>
          <a:noFill/>
          <a:ln>
            <a:noFill/>
          </a:ln>
        </p:spPr>
        <p:txBody>
          <a:bodyPr anchorCtr="0" anchor="t" bIns="0" lIns="0" spcFirstLastPara="1" rIns="0" wrap="square" tIns="0">
            <a:spAutoFit/>
          </a:bodyPr>
          <a:lstStyle/>
          <a:p>
            <a:pPr indent="0" lvl="0" marL="0" marR="0" rtl="1" algn="ctr">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المجتمعات والثقافات</a:t>
            </a:r>
            <a:endParaRPr/>
          </a:p>
        </p:txBody>
      </p:sp>
      <p:sp>
        <p:nvSpPr>
          <p:cNvPr id="555" name="Google Shape;555;p67"/>
          <p:cNvSpPr txBox="1"/>
          <p:nvPr/>
        </p:nvSpPr>
        <p:spPr>
          <a:xfrm>
            <a:off x="661918" y="3272800"/>
            <a:ext cx="2159400" cy="831300"/>
          </a:xfrm>
          <a:prstGeom prst="rect">
            <a:avLst/>
          </a:prstGeom>
          <a:noFill/>
          <a:ln>
            <a:noFill/>
          </a:ln>
        </p:spPr>
        <p:txBody>
          <a:bodyPr anchorCtr="0" anchor="t" bIns="0" lIns="0" spcFirstLastPara="1" rIns="0" wrap="square" tIns="0">
            <a:spAutoFit/>
          </a:bodyPr>
          <a:lstStyle/>
          <a:p>
            <a:pPr indent="0" lvl="0" marL="0" marR="0" rtl="1" algn="ctr">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المناطق الجغرافية</a:t>
            </a:r>
            <a:endParaRPr/>
          </a:p>
          <a:p>
            <a:pPr indent="0" lvl="0" marL="0" marR="0" rtl="1" algn="ctr">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(على سبيل المثال؛ </a:t>
            </a:r>
            <a:br>
              <a:rPr b="0" i="0" lang="en-US" sz="1800" u="none" cap="none" strike="noStrike">
                <a:solidFill>
                  <a:srgbClr val="0B3458"/>
                </a:solidFill>
                <a:latin typeface="Arial"/>
                <a:ea typeface="Arial"/>
                <a:cs typeface="Arial"/>
                <a:sym typeface="Arial"/>
              </a:rPr>
            </a:br>
            <a:r>
              <a:rPr b="0" i="0" lang="en-US" sz="1800" u="none" cap="none" strike="noStrike">
                <a:solidFill>
                  <a:srgbClr val="0B3458"/>
                </a:solidFill>
                <a:latin typeface="Arial"/>
                <a:ea typeface="Arial"/>
                <a:cs typeface="Arial"/>
                <a:sym typeface="Arial"/>
              </a:rPr>
              <a:t>المدن والمناطق)</a:t>
            </a:r>
            <a:endParaRPr/>
          </a:p>
        </p:txBody>
      </p:sp>
      <p:sp>
        <p:nvSpPr>
          <p:cNvPr id="556" name="Google Shape;556;p67"/>
          <p:cNvSpPr txBox="1"/>
          <p:nvPr/>
        </p:nvSpPr>
        <p:spPr>
          <a:xfrm>
            <a:off x="6320888" y="5531612"/>
            <a:ext cx="2655000" cy="554100"/>
          </a:xfrm>
          <a:prstGeom prst="rect">
            <a:avLst/>
          </a:prstGeom>
          <a:noFill/>
          <a:ln>
            <a:noFill/>
          </a:ln>
        </p:spPr>
        <p:txBody>
          <a:bodyPr anchorCtr="0" anchor="t" bIns="0" lIns="0" spcFirstLastPara="1" rIns="0" wrap="square" tIns="0">
            <a:spAutoFit/>
          </a:bodyPr>
          <a:lstStyle/>
          <a:p>
            <a:pPr indent="0" lvl="0" marL="0" marR="0" rtl="1" algn="ctr">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الحكومات – المحلية والوطنية – والمنظمات الدولية الحكومية</a:t>
            </a:r>
            <a:endParaRPr/>
          </a:p>
        </p:txBody>
      </p:sp>
      <p:sp>
        <p:nvSpPr>
          <p:cNvPr id="557" name="Google Shape;557;p67"/>
          <p:cNvSpPr txBox="1"/>
          <p:nvPr/>
        </p:nvSpPr>
        <p:spPr>
          <a:xfrm>
            <a:off x="996192" y="5529538"/>
            <a:ext cx="1396800" cy="831300"/>
          </a:xfrm>
          <a:prstGeom prst="rect">
            <a:avLst/>
          </a:prstGeom>
          <a:noFill/>
          <a:ln>
            <a:noFill/>
          </a:ln>
        </p:spPr>
        <p:txBody>
          <a:bodyPr anchorCtr="0" anchor="t" bIns="0" lIns="0" spcFirstLastPara="1" rIns="0" wrap="square" tIns="0">
            <a:spAutoFit/>
          </a:bodyPr>
          <a:lstStyle/>
          <a:p>
            <a:pPr indent="0" lvl="0" marL="0" marR="0" rtl="1" algn="ctr">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مستخدمي النصوص المتنوعة</a:t>
            </a:r>
            <a:endParaRPr/>
          </a:p>
        </p:txBody>
      </p:sp>
      <p:sp>
        <p:nvSpPr>
          <p:cNvPr id="558" name="Google Shape;558;p67"/>
          <p:cNvSpPr txBox="1"/>
          <p:nvPr/>
        </p:nvSpPr>
        <p:spPr>
          <a:xfrm>
            <a:off x="3979777" y="5531612"/>
            <a:ext cx="1484700" cy="831300"/>
          </a:xfrm>
          <a:prstGeom prst="rect">
            <a:avLst/>
          </a:prstGeom>
          <a:noFill/>
          <a:ln>
            <a:noFill/>
          </a:ln>
        </p:spPr>
        <p:txBody>
          <a:bodyPr anchorCtr="0" anchor="t" bIns="0" lIns="0" spcFirstLastPara="1" rIns="0" wrap="square" tIns="0">
            <a:spAutoFit/>
          </a:bodyPr>
          <a:lstStyle/>
          <a:p>
            <a:pPr indent="0" lvl="0" marL="0" marR="0" rtl="1" algn="ctr">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العملاء أو الأعضاء المستهدفين</a:t>
            </a:r>
            <a:endParaRPr/>
          </a:p>
        </p:txBody>
      </p:sp>
      <p:sp>
        <p:nvSpPr>
          <p:cNvPr id="559" name="Google Shape;559;p67"/>
          <p:cNvSpPr/>
          <p:nvPr/>
        </p:nvSpPr>
        <p:spPr>
          <a:xfrm>
            <a:off x="4167757" y="2077833"/>
            <a:ext cx="1089900" cy="10899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sp>
        <p:nvSpPr>
          <p:cNvPr id="560" name="Google Shape;560;p67"/>
          <p:cNvSpPr/>
          <p:nvPr/>
        </p:nvSpPr>
        <p:spPr>
          <a:xfrm>
            <a:off x="1142464" y="2078140"/>
            <a:ext cx="1089300" cy="10893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sp>
        <p:nvSpPr>
          <p:cNvPr id="561" name="Google Shape;561;p67"/>
          <p:cNvSpPr/>
          <p:nvPr/>
        </p:nvSpPr>
        <p:spPr>
          <a:xfrm>
            <a:off x="7103418" y="4339507"/>
            <a:ext cx="1089900" cy="10899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sp>
        <p:nvSpPr>
          <p:cNvPr id="562" name="Google Shape;562;p67"/>
          <p:cNvSpPr/>
          <p:nvPr/>
        </p:nvSpPr>
        <p:spPr>
          <a:xfrm>
            <a:off x="1157513" y="4339505"/>
            <a:ext cx="1085700" cy="10857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sp>
        <p:nvSpPr>
          <p:cNvPr id="563" name="Google Shape;563;p67"/>
          <p:cNvSpPr/>
          <p:nvPr/>
        </p:nvSpPr>
        <p:spPr>
          <a:xfrm>
            <a:off x="4181367" y="4343653"/>
            <a:ext cx="1081500" cy="10815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grpSp>
        <p:nvGrpSpPr>
          <p:cNvPr id="564" name="Google Shape;564;p67"/>
          <p:cNvGrpSpPr/>
          <p:nvPr/>
        </p:nvGrpSpPr>
        <p:grpSpPr>
          <a:xfrm>
            <a:off x="4468630" y="4619951"/>
            <a:ext cx="506785" cy="528848"/>
            <a:chOff x="5791593" y="1926808"/>
            <a:chExt cx="599604" cy="625708"/>
          </a:xfrm>
        </p:grpSpPr>
        <p:sp>
          <p:nvSpPr>
            <p:cNvPr id="565" name="Google Shape;565;p67"/>
            <p:cNvSpPr/>
            <p:nvPr/>
          </p:nvSpPr>
          <p:spPr>
            <a:xfrm>
              <a:off x="6025774" y="1975148"/>
              <a:ext cx="130986" cy="131932"/>
            </a:xfrm>
            <a:custGeom>
              <a:rect b="b" l="l" r="r" t="t"/>
              <a:pathLst>
                <a:path extrusionOk="0" h="131932" w="130986">
                  <a:moveTo>
                    <a:pt x="130987" y="65966"/>
                  </a:moveTo>
                  <a:cubicBezTo>
                    <a:pt x="130987" y="102384"/>
                    <a:pt x="101650" y="131933"/>
                    <a:pt x="65493" y="131933"/>
                  </a:cubicBezTo>
                  <a:cubicBezTo>
                    <a:pt x="29337" y="131933"/>
                    <a:pt x="0" y="102384"/>
                    <a:pt x="0" y="65966"/>
                  </a:cubicBezTo>
                  <a:cubicBezTo>
                    <a:pt x="0" y="29549"/>
                    <a:pt x="29337" y="0"/>
                    <a:pt x="65493" y="0"/>
                  </a:cubicBezTo>
                  <a:cubicBezTo>
                    <a:pt x="101650" y="0"/>
                    <a:pt x="130987" y="29549"/>
                    <a:pt x="130987" y="65966"/>
                  </a:cubicBezTo>
                </a:path>
              </a:pathLst>
            </a:custGeom>
            <a:noFill/>
            <a:ln cap="rnd" cmpd="sng" w="2222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66" name="Google Shape;566;p67"/>
            <p:cNvSpPr/>
            <p:nvPr/>
          </p:nvSpPr>
          <p:spPr>
            <a:xfrm>
              <a:off x="6028476" y="2205836"/>
              <a:ext cx="12867" cy="346680"/>
            </a:xfrm>
            <a:custGeom>
              <a:rect b="b" l="l" r="r" t="t"/>
              <a:pathLst>
                <a:path extrusionOk="0" h="346680" w="12867">
                  <a:moveTo>
                    <a:pt x="0" y="346680"/>
                  </a:moveTo>
                  <a:lnTo>
                    <a:pt x="0" y="0"/>
                  </a:lnTo>
                </a:path>
              </a:pathLst>
            </a:custGeom>
            <a:noFill/>
            <a:ln cap="rnd" cmpd="sng" w="2222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67" name="Google Shape;567;p67"/>
            <p:cNvSpPr/>
            <p:nvPr/>
          </p:nvSpPr>
          <p:spPr>
            <a:xfrm>
              <a:off x="6091396" y="2389091"/>
              <a:ext cx="12867" cy="160315"/>
            </a:xfrm>
            <a:custGeom>
              <a:rect b="b" l="l" r="r" t="t"/>
              <a:pathLst>
                <a:path extrusionOk="0" h="160315" w="12867">
                  <a:moveTo>
                    <a:pt x="0" y="0"/>
                  </a:moveTo>
                  <a:lnTo>
                    <a:pt x="0" y="160315"/>
                  </a:lnTo>
                </a:path>
              </a:pathLst>
            </a:custGeom>
            <a:noFill/>
            <a:ln cap="rnd" cmpd="sng" w="2222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68" name="Google Shape;568;p67"/>
            <p:cNvSpPr/>
            <p:nvPr/>
          </p:nvSpPr>
          <p:spPr>
            <a:xfrm>
              <a:off x="6207199" y="1926808"/>
              <a:ext cx="130986" cy="131932"/>
            </a:xfrm>
            <a:custGeom>
              <a:rect b="b" l="l" r="r" t="t"/>
              <a:pathLst>
                <a:path extrusionOk="0" h="131932" w="130986">
                  <a:moveTo>
                    <a:pt x="130987" y="65966"/>
                  </a:moveTo>
                  <a:cubicBezTo>
                    <a:pt x="130987" y="102384"/>
                    <a:pt x="101650" y="131933"/>
                    <a:pt x="65493" y="131933"/>
                  </a:cubicBezTo>
                  <a:cubicBezTo>
                    <a:pt x="29337" y="131933"/>
                    <a:pt x="0" y="102384"/>
                    <a:pt x="0" y="65966"/>
                  </a:cubicBezTo>
                  <a:cubicBezTo>
                    <a:pt x="0" y="29549"/>
                    <a:pt x="29337" y="0"/>
                    <a:pt x="65493" y="0"/>
                  </a:cubicBezTo>
                  <a:cubicBezTo>
                    <a:pt x="101650" y="0"/>
                    <a:pt x="130987" y="29549"/>
                    <a:pt x="130987" y="65966"/>
                  </a:cubicBez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69" name="Google Shape;569;p67"/>
            <p:cNvSpPr/>
            <p:nvPr/>
          </p:nvSpPr>
          <p:spPr>
            <a:xfrm>
              <a:off x="6155216" y="2088678"/>
              <a:ext cx="235981" cy="241833"/>
            </a:xfrm>
            <a:custGeom>
              <a:rect b="b" l="l" r="r" t="t"/>
              <a:pathLst>
                <a:path extrusionOk="0" h="241833" w="235981">
                  <a:moveTo>
                    <a:pt x="180396" y="241834"/>
                  </a:moveTo>
                  <a:lnTo>
                    <a:pt x="206388" y="225245"/>
                  </a:lnTo>
                  <a:cubicBezTo>
                    <a:pt x="224788" y="213581"/>
                    <a:pt x="235982" y="193234"/>
                    <a:pt x="235982" y="171202"/>
                  </a:cubicBezTo>
                  <a:lnTo>
                    <a:pt x="235982" y="60264"/>
                  </a:lnTo>
                  <a:cubicBezTo>
                    <a:pt x="235982" y="26957"/>
                    <a:pt x="209218" y="0"/>
                    <a:pt x="176150" y="0"/>
                  </a:cubicBezTo>
                  <a:lnTo>
                    <a:pt x="58674" y="0"/>
                  </a:lnTo>
                  <a:cubicBezTo>
                    <a:pt x="29594" y="0"/>
                    <a:pt x="5275" y="20866"/>
                    <a:pt x="0" y="48600"/>
                  </a:cubicBez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0" name="Google Shape;570;p67"/>
            <p:cNvSpPr/>
            <p:nvPr/>
          </p:nvSpPr>
          <p:spPr>
            <a:xfrm>
              <a:off x="6335613" y="2157366"/>
              <a:ext cx="12867" cy="346809"/>
            </a:xfrm>
            <a:custGeom>
              <a:rect b="b" l="l" r="r" t="t"/>
              <a:pathLst>
                <a:path extrusionOk="0" h="346809" w="12867">
                  <a:moveTo>
                    <a:pt x="0" y="0"/>
                  </a:moveTo>
                  <a:lnTo>
                    <a:pt x="0" y="346810"/>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1" name="Google Shape;571;p67"/>
            <p:cNvSpPr/>
            <p:nvPr/>
          </p:nvSpPr>
          <p:spPr>
            <a:xfrm>
              <a:off x="6209901" y="2308350"/>
              <a:ext cx="12867" cy="195825"/>
            </a:xfrm>
            <a:custGeom>
              <a:rect b="b" l="l" r="r" t="t"/>
              <a:pathLst>
                <a:path extrusionOk="0" h="195825" w="12867">
                  <a:moveTo>
                    <a:pt x="0" y="195826"/>
                  </a:moveTo>
                  <a:lnTo>
                    <a:pt x="0" y="0"/>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2" name="Google Shape;572;p67"/>
            <p:cNvSpPr/>
            <p:nvPr/>
          </p:nvSpPr>
          <p:spPr>
            <a:xfrm>
              <a:off x="6272821" y="2340620"/>
              <a:ext cx="12867" cy="160444"/>
            </a:xfrm>
            <a:custGeom>
              <a:rect b="b" l="l" r="r" t="t"/>
              <a:pathLst>
                <a:path extrusionOk="0" h="160444" w="12867">
                  <a:moveTo>
                    <a:pt x="0" y="0"/>
                  </a:moveTo>
                  <a:lnTo>
                    <a:pt x="0" y="160445"/>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3" name="Google Shape;573;p67"/>
            <p:cNvSpPr/>
            <p:nvPr/>
          </p:nvSpPr>
          <p:spPr>
            <a:xfrm>
              <a:off x="5844477" y="1926808"/>
              <a:ext cx="131115" cy="131932"/>
            </a:xfrm>
            <a:custGeom>
              <a:rect b="b" l="l" r="r" t="t"/>
              <a:pathLst>
                <a:path extrusionOk="0" h="131932" w="131115">
                  <a:moveTo>
                    <a:pt x="129" y="65966"/>
                  </a:moveTo>
                  <a:cubicBezTo>
                    <a:pt x="129" y="102384"/>
                    <a:pt x="29466" y="131933"/>
                    <a:pt x="65622" y="131933"/>
                  </a:cubicBezTo>
                  <a:cubicBezTo>
                    <a:pt x="101778" y="131933"/>
                    <a:pt x="131115" y="102384"/>
                    <a:pt x="131115" y="65966"/>
                  </a:cubicBezTo>
                  <a:cubicBezTo>
                    <a:pt x="131115" y="29549"/>
                    <a:pt x="101650" y="0"/>
                    <a:pt x="65493" y="0"/>
                  </a:cubicBezTo>
                  <a:cubicBezTo>
                    <a:pt x="29337" y="0"/>
                    <a:pt x="0" y="29549"/>
                    <a:pt x="0" y="65966"/>
                  </a:cubicBez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4" name="Google Shape;574;p67"/>
            <p:cNvSpPr/>
            <p:nvPr/>
          </p:nvSpPr>
          <p:spPr>
            <a:xfrm>
              <a:off x="5791593" y="2088678"/>
              <a:ext cx="235981" cy="241833"/>
            </a:xfrm>
            <a:custGeom>
              <a:rect b="b" l="l" r="r" t="t"/>
              <a:pathLst>
                <a:path extrusionOk="0" h="241833" w="235981">
                  <a:moveTo>
                    <a:pt x="55586" y="241834"/>
                  </a:moveTo>
                  <a:lnTo>
                    <a:pt x="29594" y="225245"/>
                  </a:lnTo>
                  <a:cubicBezTo>
                    <a:pt x="11194" y="213581"/>
                    <a:pt x="0" y="193234"/>
                    <a:pt x="0" y="171202"/>
                  </a:cubicBezTo>
                  <a:lnTo>
                    <a:pt x="0" y="60264"/>
                  </a:lnTo>
                  <a:cubicBezTo>
                    <a:pt x="0" y="26957"/>
                    <a:pt x="26763" y="0"/>
                    <a:pt x="59832" y="0"/>
                  </a:cubicBezTo>
                  <a:lnTo>
                    <a:pt x="177308" y="0"/>
                  </a:lnTo>
                  <a:cubicBezTo>
                    <a:pt x="206388" y="0"/>
                    <a:pt x="230706" y="20866"/>
                    <a:pt x="235982" y="48600"/>
                  </a:cubicBez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5" name="Google Shape;575;p67"/>
            <p:cNvSpPr/>
            <p:nvPr/>
          </p:nvSpPr>
          <p:spPr>
            <a:xfrm>
              <a:off x="5847179" y="2157366"/>
              <a:ext cx="12867" cy="346809"/>
            </a:xfrm>
            <a:custGeom>
              <a:rect b="b" l="l" r="r" t="t"/>
              <a:pathLst>
                <a:path extrusionOk="0" h="346809" w="12867">
                  <a:moveTo>
                    <a:pt x="0" y="0"/>
                  </a:moveTo>
                  <a:lnTo>
                    <a:pt x="0" y="346810"/>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6" name="Google Shape;576;p67"/>
            <p:cNvSpPr/>
            <p:nvPr/>
          </p:nvSpPr>
          <p:spPr>
            <a:xfrm>
              <a:off x="5972890" y="2308350"/>
              <a:ext cx="12867" cy="195825"/>
            </a:xfrm>
            <a:custGeom>
              <a:rect b="b" l="l" r="r" t="t"/>
              <a:pathLst>
                <a:path extrusionOk="0" h="195825" w="12867">
                  <a:moveTo>
                    <a:pt x="0" y="195826"/>
                  </a:moveTo>
                  <a:lnTo>
                    <a:pt x="0" y="0"/>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7" name="Google Shape;577;p67"/>
            <p:cNvSpPr/>
            <p:nvPr/>
          </p:nvSpPr>
          <p:spPr>
            <a:xfrm>
              <a:off x="5909970" y="2340620"/>
              <a:ext cx="12867" cy="160444"/>
            </a:xfrm>
            <a:custGeom>
              <a:rect b="b" l="l" r="r" t="t"/>
              <a:pathLst>
                <a:path extrusionOk="0" h="160444" w="12867">
                  <a:moveTo>
                    <a:pt x="0" y="0"/>
                  </a:moveTo>
                  <a:lnTo>
                    <a:pt x="0" y="160445"/>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8" name="Google Shape;578;p67"/>
            <p:cNvSpPr/>
            <p:nvPr/>
          </p:nvSpPr>
          <p:spPr>
            <a:xfrm>
              <a:off x="5972761" y="2136889"/>
              <a:ext cx="237139" cy="241963"/>
            </a:xfrm>
            <a:custGeom>
              <a:rect b="b" l="l" r="r" t="t"/>
              <a:pathLst>
                <a:path extrusionOk="0" h="241963" w="237139">
                  <a:moveTo>
                    <a:pt x="181426" y="241963"/>
                  </a:moveTo>
                  <a:lnTo>
                    <a:pt x="207546" y="225374"/>
                  </a:lnTo>
                  <a:cubicBezTo>
                    <a:pt x="225946" y="213710"/>
                    <a:pt x="237140" y="193234"/>
                    <a:pt x="237140" y="171331"/>
                  </a:cubicBezTo>
                  <a:lnTo>
                    <a:pt x="237140" y="60264"/>
                  </a:lnTo>
                  <a:cubicBezTo>
                    <a:pt x="237140" y="27086"/>
                    <a:pt x="210376" y="0"/>
                    <a:pt x="177308" y="0"/>
                  </a:cubicBezTo>
                  <a:lnTo>
                    <a:pt x="59832" y="0"/>
                  </a:lnTo>
                  <a:cubicBezTo>
                    <a:pt x="26763" y="0"/>
                    <a:pt x="0" y="26957"/>
                    <a:pt x="0" y="60264"/>
                  </a:cubicBezTo>
                  <a:lnTo>
                    <a:pt x="0" y="171331"/>
                  </a:lnTo>
                  <a:cubicBezTo>
                    <a:pt x="0" y="193234"/>
                    <a:pt x="11194" y="213581"/>
                    <a:pt x="29594" y="225374"/>
                  </a:cubicBezTo>
                  <a:lnTo>
                    <a:pt x="55714" y="241963"/>
                  </a:lnTo>
                </a:path>
              </a:pathLst>
            </a:custGeom>
            <a:noFill/>
            <a:ln cap="rnd" cmpd="sng" w="2222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9" name="Google Shape;579;p67"/>
            <p:cNvSpPr/>
            <p:nvPr/>
          </p:nvSpPr>
          <p:spPr>
            <a:xfrm>
              <a:off x="6154187" y="2205836"/>
              <a:ext cx="12867" cy="346680"/>
            </a:xfrm>
            <a:custGeom>
              <a:rect b="b" l="l" r="r" t="t"/>
              <a:pathLst>
                <a:path extrusionOk="0" h="346680" w="12867">
                  <a:moveTo>
                    <a:pt x="0" y="0"/>
                  </a:moveTo>
                  <a:lnTo>
                    <a:pt x="0" y="346680"/>
                  </a:lnTo>
                </a:path>
              </a:pathLst>
            </a:custGeom>
            <a:noFill/>
            <a:ln cap="rnd" cmpd="sng" w="2222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580" name="Google Shape;580;p67"/>
          <p:cNvGrpSpPr/>
          <p:nvPr/>
        </p:nvGrpSpPr>
        <p:grpSpPr>
          <a:xfrm>
            <a:off x="1408064" y="2348782"/>
            <a:ext cx="563630" cy="563513"/>
            <a:chOff x="3500745" y="1936798"/>
            <a:chExt cx="625838" cy="625708"/>
          </a:xfrm>
        </p:grpSpPr>
        <p:sp>
          <p:nvSpPr>
            <p:cNvPr id="581" name="Google Shape;581;p67"/>
            <p:cNvSpPr/>
            <p:nvPr/>
          </p:nvSpPr>
          <p:spPr>
            <a:xfrm>
              <a:off x="3566970" y="2407375"/>
              <a:ext cx="106401" cy="34732"/>
            </a:xfrm>
            <a:custGeom>
              <a:rect b="b" l="l" r="r" t="t"/>
              <a:pathLst>
                <a:path extrusionOk="0" h="34732" w="106401">
                  <a:moveTo>
                    <a:pt x="0" y="34733"/>
                  </a:moveTo>
                  <a:cubicBezTo>
                    <a:pt x="33955" y="20088"/>
                    <a:pt x="69595" y="8554"/>
                    <a:pt x="106402" y="0"/>
                  </a:cubicBezTo>
                </a:path>
              </a:pathLst>
            </a:custGeom>
            <a:noFill/>
            <a:ln cap="rnd" cmpd="sng" w="22225">
              <a:solidFill>
                <a:srgbClr val="002A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82" name="Google Shape;582;p67"/>
            <p:cNvSpPr/>
            <p:nvPr/>
          </p:nvSpPr>
          <p:spPr>
            <a:xfrm>
              <a:off x="3953826" y="2407505"/>
              <a:ext cx="106401" cy="34603"/>
            </a:xfrm>
            <a:custGeom>
              <a:rect b="b" l="l" r="r" t="t"/>
              <a:pathLst>
                <a:path extrusionOk="0" h="34603" w="106401">
                  <a:moveTo>
                    <a:pt x="106402" y="34603"/>
                  </a:moveTo>
                  <a:cubicBezTo>
                    <a:pt x="72446" y="19958"/>
                    <a:pt x="36806" y="8424"/>
                    <a:pt x="0" y="0"/>
                  </a:cubicBezTo>
                  <a:lnTo>
                    <a:pt x="0" y="0"/>
                  </a:lnTo>
                </a:path>
              </a:pathLst>
            </a:custGeom>
            <a:noFill/>
            <a:ln cap="rnd" cmpd="sng" w="22225">
              <a:solidFill>
                <a:srgbClr val="002A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83" name="Google Shape;583;p67"/>
            <p:cNvSpPr/>
            <p:nvPr/>
          </p:nvSpPr>
          <p:spPr>
            <a:xfrm>
              <a:off x="3657172" y="1936927"/>
              <a:ext cx="313113" cy="465263"/>
            </a:xfrm>
            <a:custGeom>
              <a:rect b="b" l="l" r="r" t="t"/>
              <a:pathLst>
                <a:path extrusionOk="0" h="465263" w="313113">
                  <a:moveTo>
                    <a:pt x="19829" y="465264"/>
                  </a:moveTo>
                  <a:cubicBezTo>
                    <a:pt x="7128" y="420163"/>
                    <a:pt x="0" y="368194"/>
                    <a:pt x="0" y="312854"/>
                  </a:cubicBezTo>
                  <a:cubicBezTo>
                    <a:pt x="0" y="257515"/>
                    <a:pt x="7387" y="203731"/>
                    <a:pt x="20477" y="157982"/>
                  </a:cubicBezTo>
                  <a:cubicBezTo>
                    <a:pt x="47174" y="64670"/>
                    <a:pt x="97070" y="1426"/>
                    <a:pt x="154483" y="0"/>
                  </a:cubicBezTo>
                  <a:cubicBezTo>
                    <a:pt x="155131" y="0"/>
                    <a:pt x="155779" y="0"/>
                    <a:pt x="156557" y="0"/>
                  </a:cubicBezTo>
                  <a:cubicBezTo>
                    <a:pt x="157334" y="0"/>
                    <a:pt x="157853" y="0"/>
                    <a:pt x="158630" y="0"/>
                  </a:cubicBezTo>
                  <a:cubicBezTo>
                    <a:pt x="216043" y="1426"/>
                    <a:pt x="265939" y="64670"/>
                    <a:pt x="292637" y="157982"/>
                  </a:cubicBezTo>
                  <a:cubicBezTo>
                    <a:pt x="305597" y="203602"/>
                    <a:pt x="313114" y="256478"/>
                    <a:pt x="313114" y="312854"/>
                  </a:cubicBezTo>
                  <a:cubicBezTo>
                    <a:pt x="313114" y="369230"/>
                    <a:pt x="305986" y="420163"/>
                    <a:pt x="293285" y="465264"/>
                  </a:cubicBezTo>
                </a:path>
              </a:pathLst>
            </a:custGeom>
            <a:noFill/>
            <a:ln cap="rnd" cmpd="sng" w="22225">
              <a:solidFill>
                <a:srgbClr val="002A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84" name="Google Shape;584;p67"/>
            <p:cNvSpPr/>
            <p:nvPr/>
          </p:nvSpPr>
          <p:spPr>
            <a:xfrm>
              <a:off x="3661837" y="2371476"/>
              <a:ext cx="303393" cy="151891"/>
            </a:xfrm>
            <a:custGeom>
              <a:rect b="b" l="l" r="r" t="t"/>
              <a:pathLst>
                <a:path extrusionOk="0" h="151891" w="303393">
                  <a:moveTo>
                    <a:pt x="0" y="151762"/>
                  </a:moveTo>
                  <a:lnTo>
                    <a:pt x="0" y="76464"/>
                  </a:lnTo>
                  <a:cubicBezTo>
                    <a:pt x="0" y="61560"/>
                    <a:pt x="4277" y="47693"/>
                    <a:pt x="11534" y="36029"/>
                  </a:cubicBezTo>
                  <a:cubicBezTo>
                    <a:pt x="12701" y="34214"/>
                    <a:pt x="13867" y="32400"/>
                    <a:pt x="15163" y="30715"/>
                  </a:cubicBezTo>
                  <a:cubicBezTo>
                    <a:pt x="29160" y="12053"/>
                    <a:pt x="51451" y="0"/>
                    <a:pt x="76464" y="0"/>
                  </a:cubicBezTo>
                  <a:lnTo>
                    <a:pt x="226930" y="0"/>
                  </a:lnTo>
                  <a:cubicBezTo>
                    <a:pt x="252072" y="0"/>
                    <a:pt x="274363" y="12053"/>
                    <a:pt x="288230" y="30715"/>
                  </a:cubicBezTo>
                  <a:cubicBezTo>
                    <a:pt x="289526" y="32400"/>
                    <a:pt x="290693" y="34214"/>
                    <a:pt x="291859" y="36158"/>
                  </a:cubicBezTo>
                  <a:lnTo>
                    <a:pt x="291859" y="36158"/>
                  </a:lnTo>
                  <a:cubicBezTo>
                    <a:pt x="299246" y="47952"/>
                    <a:pt x="303394" y="61819"/>
                    <a:pt x="303394" y="76594"/>
                  </a:cubicBezTo>
                  <a:lnTo>
                    <a:pt x="303394" y="151891"/>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85" name="Google Shape;585;p67"/>
            <p:cNvSpPr/>
            <p:nvPr/>
          </p:nvSpPr>
          <p:spPr>
            <a:xfrm>
              <a:off x="3894210" y="2458826"/>
              <a:ext cx="12960" cy="93182"/>
            </a:xfrm>
            <a:custGeom>
              <a:rect b="b" l="l" r="r" t="t"/>
              <a:pathLst>
                <a:path extrusionOk="0" h="93182" w="12960">
                  <a:moveTo>
                    <a:pt x="0" y="93182"/>
                  </a:moveTo>
                  <a:lnTo>
                    <a:pt x="0" y="0"/>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86" name="Google Shape;586;p67"/>
            <p:cNvSpPr/>
            <p:nvPr/>
          </p:nvSpPr>
          <p:spPr>
            <a:xfrm>
              <a:off x="3733117" y="2458826"/>
              <a:ext cx="12960" cy="93182"/>
            </a:xfrm>
            <a:custGeom>
              <a:rect b="b" l="l" r="r" t="t"/>
              <a:pathLst>
                <a:path extrusionOk="0" h="93182" w="12960">
                  <a:moveTo>
                    <a:pt x="0" y="93182"/>
                  </a:moveTo>
                  <a:lnTo>
                    <a:pt x="0" y="0"/>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87" name="Google Shape;587;p67"/>
            <p:cNvSpPr/>
            <p:nvPr/>
          </p:nvSpPr>
          <p:spPr>
            <a:xfrm>
              <a:off x="3500745" y="1936798"/>
              <a:ext cx="625838" cy="625708"/>
            </a:xfrm>
            <a:custGeom>
              <a:rect b="b" l="l" r="r" t="t"/>
              <a:pathLst>
                <a:path extrusionOk="0" h="625708" w="625838">
                  <a:moveTo>
                    <a:pt x="625709" y="312854"/>
                  </a:moveTo>
                  <a:cubicBezTo>
                    <a:pt x="625709" y="407203"/>
                    <a:pt x="583848" y="491832"/>
                    <a:pt x="517752" y="549245"/>
                  </a:cubicBezTo>
                  <a:cubicBezTo>
                    <a:pt x="462802" y="596938"/>
                    <a:pt x="391133" y="625709"/>
                    <a:pt x="312725" y="625709"/>
                  </a:cubicBezTo>
                  <a:cubicBezTo>
                    <a:pt x="234317" y="625709"/>
                    <a:pt x="162648" y="596938"/>
                    <a:pt x="107698" y="549245"/>
                  </a:cubicBezTo>
                  <a:cubicBezTo>
                    <a:pt x="41861" y="491832"/>
                    <a:pt x="0" y="407333"/>
                    <a:pt x="0" y="312854"/>
                  </a:cubicBezTo>
                  <a:cubicBezTo>
                    <a:pt x="0" y="227966"/>
                    <a:pt x="33826" y="150854"/>
                    <a:pt x="88776" y="94478"/>
                  </a:cubicBezTo>
                  <a:cubicBezTo>
                    <a:pt x="145152" y="36677"/>
                    <a:pt x="223819" y="518"/>
                    <a:pt x="310910" y="0"/>
                  </a:cubicBezTo>
                  <a:cubicBezTo>
                    <a:pt x="311558" y="0"/>
                    <a:pt x="312206" y="0"/>
                    <a:pt x="312984" y="0"/>
                  </a:cubicBezTo>
                  <a:cubicBezTo>
                    <a:pt x="313762" y="0"/>
                    <a:pt x="314280" y="0"/>
                    <a:pt x="315058" y="0"/>
                  </a:cubicBezTo>
                  <a:cubicBezTo>
                    <a:pt x="402149" y="518"/>
                    <a:pt x="480686" y="36677"/>
                    <a:pt x="537062" y="94478"/>
                  </a:cubicBezTo>
                  <a:cubicBezTo>
                    <a:pt x="592013" y="150854"/>
                    <a:pt x="625838" y="227837"/>
                    <a:pt x="625838" y="312854"/>
                  </a:cubicBezTo>
                  <a:close/>
                </a:path>
              </a:pathLst>
            </a:custGeom>
            <a:noFill/>
            <a:ln cap="rnd" cmpd="sng" w="22225">
              <a:solidFill>
                <a:srgbClr val="002A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88" name="Google Shape;588;p67"/>
            <p:cNvSpPr/>
            <p:nvPr/>
          </p:nvSpPr>
          <p:spPr>
            <a:xfrm>
              <a:off x="3566970" y="2057196"/>
              <a:ext cx="493257" cy="50543"/>
            </a:xfrm>
            <a:custGeom>
              <a:rect b="b" l="l" r="r" t="t"/>
              <a:pathLst>
                <a:path extrusionOk="0" h="50543" w="493257">
                  <a:moveTo>
                    <a:pt x="0" y="0"/>
                  </a:moveTo>
                  <a:cubicBezTo>
                    <a:pt x="75686" y="32530"/>
                    <a:pt x="159019" y="50544"/>
                    <a:pt x="246629" y="50544"/>
                  </a:cubicBezTo>
                  <a:cubicBezTo>
                    <a:pt x="334238" y="50544"/>
                    <a:pt x="417571" y="32530"/>
                    <a:pt x="493258" y="0"/>
                  </a:cubicBezTo>
                </a:path>
              </a:pathLst>
            </a:custGeom>
            <a:noFill/>
            <a:ln cap="rnd" cmpd="sng" w="22225">
              <a:solidFill>
                <a:srgbClr val="002A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89" name="Google Shape;589;p67"/>
            <p:cNvSpPr/>
            <p:nvPr/>
          </p:nvSpPr>
          <p:spPr>
            <a:xfrm>
              <a:off x="3897450" y="2249652"/>
              <a:ext cx="229003" cy="12960"/>
            </a:xfrm>
            <a:custGeom>
              <a:rect b="b" l="l" r="r" t="t"/>
              <a:pathLst>
                <a:path extrusionOk="0" h="12960" w="229003">
                  <a:moveTo>
                    <a:pt x="229003" y="0"/>
                  </a:moveTo>
                  <a:lnTo>
                    <a:pt x="0" y="0"/>
                  </a:lnTo>
                </a:path>
              </a:pathLst>
            </a:custGeom>
            <a:noFill/>
            <a:ln cap="rnd" cmpd="sng" w="22225">
              <a:solidFill>
                <a:srgbClr val="002A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90" name="Google Shape;590;p67"/>
            <p:cNvSpPr/>
            <p:nvPr/>
          </p:nvSpPr>
          <p:spPr>
            <a:xfrm>
              <a:off x="3500745" y="2249652"/>
              <a:ext cx="229003" cy="12960"/>
            </a:xfrm>
            <a:custGeom>
              <a:rect b="b" l="l" r="r" t="t"/>
              <a:pathLst>
                <a:path extrusionOk="0" h="12960" w="229003">
                  <a:moveTo>
                    <a:pt x="229003" y="0"/>
                  </a:moveTo>
                  <a:lnTo>
                    <a:pt x="0" y="0"/>
                  </a:lnTo>
                </a:path>
              </a:pathLst>
            </a:custGeom>
            <a:noFill/>
            <a:ln cap="rnd" cmpd="sng" w="22225">
              <a:solidFill>
                <a:srgbClr val="002A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91" name="Google Shape;591;p67"/>
            <p:cNvSpPr/>
            <p:nvPr/>
          </p:nvSpPr>
          <p:spPr>
            <a:xfrm>
              <a:off x="3729748" y="2165412"/>
              <a:ext cx="167702" cy="167702"/>
            </a:xfrm>
            <a:custGeom>
              <a:rect b="b" l="l" r="r" t="t"/>
              <a:pathLst>
                <a:path extrusionOk="0" h="167702" w="167702">
                  <a:moveTo>
                    <a:pt x="167702" y="83851"/>
                  </a:moveTo>
                  <a:cubicBezTo>
                    <a:pt x="167702" y="130118"/>
                    <a:pt x="130118" y="167702"/>
                    <a:pt x="83851" y="167702"/>
                  </a:cubicBezTo>
                  <a:cubicBezTo>
                    <a:pt x="37584" y="167702"/>
                    <a:pt x="0" y="130118"/>
                    <a:pt x="0" y="83851"/>
                  </a:cubicBezTo>
                  <a:cubicBezTo>
                    <a:pt x="0" y="37584"/>
                    <a:pt x="37584" y="0"/>
                    <a:pt x="83851" y="0"/>
                  </a:cubicBezTo>
                  <a:cubicBezTo>
                    <a:pt x="130118" y="0"/>
                    <a:pt x="167702" y="37584"/>
                    <a:pt x="167702" y="83851"/>
                  </a:cubicBez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592" name="Google Shape;592;p67"/>
          <p:cNvGrpSpPr/>
          <p:nvPr/>
        </p:nvGrpSpPr>
        <p:grpSpPr>
          <a:xfrm>
            <a:off x="7391131" y="2360905"/>
            <a:ext cx="535712" cy="511208"/>
            <a:chOff x="4240905" y="5424892"/>
            <a:chExt cx="627518" cy="598814"/>
          </a:xfrm>
        </p:grpSpPr>
        <p:sp>
          <p:nvSpPr>
            <p:cNvPr id="593" name="Google Shape;593;p67"/>
            <p:cNvSpPr/>
            <p:nvPr/>
          </p:nvSpPr>
          <p:spPr>
            <a:xfrm>
              <a:off x="4687067" y="5523272"/>
              <a:ext cx="131135" cy="491056"/>
            </a:xfrm>
            <a:custGeom>
              <a:rect b="b" l="l" r="r" t="t"/>
              <a:pathLst>
                <a:path extrusionOk="0" h="491056" w="131135">
                  <a:moveTo>
                    <a:pt x="0" y="0"/>
                  </a:moveTo>
                  <a:lnTo>
                    <a:pt x="131136" y="0"/>
                  </a:lnTo>
                  <a:lnTo>
                    <a:pt x="131136" y="491056"/>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94" name="Google Shape;594;p67"/>
            <p:cNvSpPr/>
            <p:nvPr/>
          </p:nvSpPr>
          <p:spPr>
            <a:xfrm>
              <a:off x="4240905" y="6014328"/>
              <a:ext cx="627518" cy="9378"/>
            </a:xfrm>
            <a:custGeom>
              <a:rect b="b" l="l" r="r" t="t"/>
              <a:pathLst>
                <a:path extrusionOk="0" h="9378" w="627518">
                  <a:moveTo>
                    <a:pt x="0" y="0"/>
                  </a:moveTo>
                  <a:lnTo>
                    <a:pt x="627518"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95" name="Google Shape;595;p67"/>
            <p:cNvSpPr/>
            <p:nvPr/>
          </p:nvSpPr>
          <p:spPr>
            <a:xfrm>
              <a:off x="4300513" y="5424892"/>
              <a:ext cx="378575" cy="589436"/>
            </a:xfrm>
            <a:custGeom>
              <a:rect b="b" l="l" r="r" t="t"/>
              <a:pathLst>
                <a:path extrusionOk="0" h="589436" w="378575">
                  <a:moveTo>
                    <a:pt x="0" y="589436"/>
                  </a:moveTo>
                  <a:lnTo>
                    <a:pt x="0" y="0"/>
                  </a:lnTo>
                  <a:lnTo>
                    <a:pt x="378576" y="0"/>
                  </a:lnTo>
                  <a:lnTo>
                    <a:pt x="378576" y="589436"/>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96" name="Google Shape;596;p67"/>
            <p:cNvSpPr/>
            <p:nvPr/>
          </p:nvSpPr>
          <p:spPr>
            <a:xfrm>
              <a:off x="4456618" y="5895597"/>
              <a:ext cx="66365" cy="111322"/>
            </a:xfrm>
            <a:custGeom>
              <a:rect b="b" l="l" r="r" t="t"/>
              <a:pathLst>
                <a:path extrusionOk="0" h="111322" w="66365">
                  <a:moveTo>
                    <a:pt x="0" y="111322"/>
                  </a:moveTo>
                  <a:lnTo>
                    <a:pt x="0" y="0"/>
                  </a:lnTo>
                  <a:lnTo>
                    <a:pt x="66366" y="0"/>
                  </a:lnTo>
                  <a:lnTo>
                    <a:pt x="66366" y="111322"/>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97" name="Google Shape;597;p67"/>
            <p:cNvSpPr/>
            <p:nvPr/>
          </p:nvSpPr>
          <p:spPr>
            <a:xfrm>
              <a:off x="4741700" y="5597174"/>
              <a:ext cx="9386" cy="30480"/>
            </a:xfrm>
            <a:custGeom>
              <a:rect b="b" l="l" r="r" t="t"/>
              <a:pathLst>
                <a:path extrusionOk="0" h="30480" w="9386">
                  <a:moveTo>
                    <a:pt x="0" y="30480"/>
                  </a:moveTo>
                  <a:lnTo>
                    <a:pt x="0" y="0"/>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98" name="Google Shape;598;p67"/>
            <p:cNvSpPr/>
            <p:nvPr/>
          </p:nvSpPr>
          <p:spPr>
            <a:xfrm>
              <a:off x="4741700" y="5699962"/>
              <a:ext cx="9386" cy="30480"/>
            </a:xfrm>
            <a:custGeom>
              <a:rect b="b" l="l" r="r" t="t"/>
              <a:pathLst>
                <a:path extrusionOk="0" h="30480" w="9386">
                  <a:moveTo>
                    <a:pt x="0" y="30480"/>
                  </a:moveTo>
                  <a:lnTo>
                    <a:pt x="0" y="0"/>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99" name="Google Shape;599;p67"/>
            <p:cNvSpPr/>
            <p:nvPr/>
          </p:nvSpPr>
          <p:spPr>
            <a:xfrm>
              <a:off x="4741700" y="5802750"/>
              <a:ext cx="9386" cy="30480"/>
            </a:xfrm>
            <a:custGeom>
              <a:rect b="b" l="l" r="r" t="t"/>
              <a:pathLst>
                <a:path extrusionOk="0" h="30480" w="9386">
                  <a:moveTo>
                    <a:pt x="0" y="30480"/>
                  </a:moveTo>
                  <a:lnTo>
                    <a:pt x="0" y="0"/>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00" name="Google Shape;600;p67"/>
            <p:cNvSpPr/>
            <p:nvPr/>
          </p:nvSpPr>
          <p:spPr>
            <a:xfrm>
              <a:off x="4741700" y="5905444"/>
              <a:ext cx="9386" cy="30480"/>
            </a:xfrm>
            <a:custGeom>
              <a:rect b="b" l="l" r="r" t="t"/>
              <a:pathLst>
                <a:path extrusionOk="0" h="30480" w="9386">
                  <a:moveTo>
                    <a:pt x="0" y="30480"/>
                  </a:moveTo>
                  <a:lnTo>
                    <a:pt x="0" y="0"/>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01" name="Google Shape;601;p67"/>
            <p:cNvSpPr/>
            <p:nvPr/>
          </p:nvSpPr>
          <p:spPr>
            <a:xfrm>
              <a:off x="4363781" y="5765049"/>
              <a:ext cx="60452" cy="60397"/>
            </a:xfrm>
            <a:custGeom>
              <a:rect b="b" l="l" r="r" t="t"/>
              <a:pathLst>
                <a:path extrusionOk="0" h="60397" w="60452">
                  <a:moveTo>
                    <a:pt x="0" y="0"/>
                  </a:moveTo>
                  <a:lnTo>
                    <a:pt x="60452" y="0"/>
                  </a:lnTo>
                  <a:lnTo>
                    <a:pt x="60452" y="60397"/>
                  </a:lnTo>
                  <a:lnTo>
                    <a:pt x="0" y="60397"/>
                  </a:ln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02" name="Google Shape;602;p67"/>
            <p:cNvSpPr/>
            <p:nvPr/>
          </p:nvSpPr>
          <p:spPr>
            <a:xfrm>
              <a:off x="4555462" y="5765049"/>
              <a:ext cx="60451" cy="60397"/>
            </a:xfrm>
            <a:custGeom>
              <a:rect b="b" l="l" r="r" t="t"/>
              <a:pathLst>
                <a:path extrusionOk="0" h="60397" w="60451">
                  <a:moveTo>
                    <a:pt x="0" y="0"/>
                  </a:moveTo>
                  <a:lnTo>
                    <a:pt x="60452" y="0"/>
                  </a:lnTo>
                  <a:lnTo>
                    <a:pt x="60452" y="60397"/>
                  </a:lnTo>
                  <a:lnTo>
                    <a:pt x="0" y="60397"/>
                  </a:ln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03" name="Google Shape;603;p67"/>
            <p:cNvSpPr/>
            <p:nvPr/>
          </p:nvSpPr>
          <p:spPr>
            <a:xfrm>
              <a:off x="4363781" y="5627654"/>
              <a:ext cx="60452" cy="60397"/>
            </a:xfrm>
            <a:custGeom>
              <a:rect b="b" l="l" r="r" t="t"/>
              <a:pathLst>
                <a:path extrusionOk="0" h="60397" w="60452">
                  <a:moveTo>
                    <a:pt x="0" y="0"/>
                  </a:moveTo>
                  <a:lnTo>
                    <a:pt x="60452" y="0"/>
                  </a:lnTo>
                  <a:lnTo>
                    <a:pt x="60452" y="60397"/>
                  </a:lnTo>
                  <a:lnTo>
                    <a:pt x="0" y="60397"/>
                  </a:ln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04" name="Google Shape;604;p67"/>
            <p:cNvSpPr/>
            <p:nvPr/>
          </p:nvSpPr>
          <p:spPr>
            <a:xfrm>
              <a:off x="4555462" y="5627654"/>
              <a:ext cx="60451" cy="60397"/>
            </a:xfrm>
            <a:custGeom>
              <a:rect b="b" l="l" r="r" t="t"/>
              <a:pathLst>
                <a:path extrusionOk="0" h="60397" w="60451">
                  <a:moveTo>
                    <a:pt x="0" y="0"/>
                  </a:moveTo>
                  <a:lnTo>
                    <a:pt x="60452" y="0"/>
                  </a:lnTo>
                  <a:lnTo>
                    <a:pt x="60452" y="60397"/>
                  </a:lnTo>
                  <a:lnTo>
                    <a:pt x="0" y="60397"/>
                  </a:ln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05" name="Google Shape;605;p67"/>
            <p:cNvSpPr/>
            <p:nvPr/>
          </p:nvSpPr>
          <p:spPr>
            <a:xfrm>
              <a:off x="4363781" y="5490354"/>
              <a:ext cx="60452" cy="60397"/>
            </a:xfrm>
            <a:custGeom>
              <a:rect b="b" l="l" r="r" t="t"/>
              <a:pathLst>
                <a:path extrusionOk="0" h="60397" w="60452">
                  <a:moveTo>
                    <a:pt x="0" y="0"/>
                  </a:moveTo>
                  <a:lnTo>
                    <a:pt x="60452" y="0"/>
                  </a:lnTo>
                  <a:lnTo>
                    <a:pt x="60452" y="60397"/>
                  </a:lnTo>
                  <a:lnTo>
                    <a:pt x="0" y="60397"/>
                  </a:ln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06" name="Google Shape;606;p67"/>
            <p:cNvSpPr/>
            <p:nvPr/>
          </p:nvSpPr>
          <p:spPr>
            <a:xfrm>
              <a:off x="4555462" y="5490354"/>
              <a:ext cx="60451" cy="60397"/>
            </a:xfrm>
            <a:custGeom>
              <a:rect b="b" l="l" r="r" t="t"/>
              <a:pathLst>
                <a:path extrusionOk="0" h="60397" w="60451">
                  <a:moveTo>
                    <a:pt x="0" y="0"/>
                  </a:moveTo>
                  <a:lnTo>
                    <a:pt x="60452" y="0"/>
                  </a:lnTo>
                  <a:lnTo>
                    <a:pt x="60452" y="60397"/>
                  </a:lnTo>
                  <a:lnTo>
                    <a:pt x="0" y="60397"/>
                  </a:ln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607" name="Google Shape;607;p67"/>
          <p:cNvGrpSpPr/>
          <p:nvPr/>
        </p:nvGrpSpPr>
        <p:grpSpPr>
          <a:xfrm>
            <a:off x="1450919" y="4633456"/>
            <a:ext cx="490884" cy="473577"/>
            <a:chOff x="4328387" y="4620861"/>
            <a:chExt cx="490884" cy="473577"/>
          </a:xfrm>
        </p:grpSpPr>
        <p:grpSp>
          <p:nvGrpSpPr>
            <p:cNvPr id="608" name="Google Shape;608;p67"/>
            <p:cNvGrpSpPr/>
            <p:nvPr/>
          </p:nvGrpSpPr>
          <p:grpSpPr>
            <a:xfrm>
              <a:off x="4328387" y="4796248"/>
              <a:ext cx="296360" cy="298190"/>
              <a:chOff x="4328387" y="4796248"/>
              <a:chExt cx="296360" cy="298190"/>
            </a:xfrm>
          </p:grpSpPr>
          <p:sp>
            <p:nvSpPr>
              <p:cNvPr id="609" name="Google Shape;609;p67"/>
              <p:cNvSpPr/>
              <p:nvPr/>
            </p:nvSpPr>
            <p:spPr>
              <a:xfrm>
                <a:off x="4328387" y="4796248"/>
                <a:ext cx="296360" cy="298190"/>
              </a:xfrm>
              <a:custGeom>
                <a:rect b="b" l="l" r="r" t="t"/>
                <a:pathLst>
                  <a:path extrusionOk="0" h="298190" w="296360">
                    <a:moveTo>
                      <a:pt x="176635" y="2579"/>
                    </a:moveTo>
                    <a:cubicBezTo>
                      <a:pt x="167732" y="915"/>
                      <a:pt x="158497" y="0"/>
                      <a:pt x="149012" y="0"/>
                    </a:cubicBezTo>
                    <a:cubicBezTo>
                      <a:pt x="146350" y="0"/>
                      <a:pt x="143687" y="0"/>
                      <a:pt x="141108" y="250"/>
                    </a:cubicBezTo>
                    <a:cubicBezTo>
                      <a:pt x="62484" y="4410"/>
                      <a:pt x="0" y="69389"/>
                      <a:pt x="0" y="149095"/>
                    </a:cubicBezTo>
                    <a:cubicBezTo>
                      <a:pt x="0" y="190197"/>
                      <a:pt x="16640" y="227470"/>
                      <a:pt x="43680" y="254511"/>
                    </a:cubicBezTo>
                    <a:lnTo>
                      <a:pt x="0" y="298191"/>
                    </a:lnTo>
                    <a:lnTo>
                      <a:pt x="149012" y="298191"/>
                    </a:lnTo>
                    <a:cubicBezTo>
                      <a:pt x="223560" y="298191"/>
                      <a:pt x="285378" y="243445"/>
                      <a:pt x="296361" y="171892"/>
                    </a:cubicBez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610" name="Google Shape;610;p67"/>
              <p:cNvGrpSpPr/>
              <p:nvPr/>
            </p:nvGrpSpPr>
            <p:grpSpPr>
              <a:xfrm>
                <a:off x="4433553" y="4892677"/>
                <a:ext cx="87693" cy="105248"/>
                <a:chOff x="4433553" y="4892677"/>
                <a:chExt cx="87693" cy="105248"/>
              </a:xfrm>
            </p:grpSpPr>
            <p:sp>
              <p:nvSpPr>
                <p:cNvPr id="611" name="Google Shape;611;p67"/>
                <p:cNvSpPr/>
                <p:nvPr/>
              </p:nvSpPr>
              <p:spPr>
                <a:xfrm>
                  <a:off x="4433553" y="4892677"/>
                  <a:ext cx="87693" cy="105248"/>
                </a:xfrm>
                <a:custGeom>
                  <a:rect b="b" l="l" r="r" t="t"/>
                  <a:pathLst>
                    <a:path extrusionOk="0" h="105248" w="87693">
                      <a:moveTo>
                        <a:pt x="0" y="105249"/>
                      </a:moveTo>
                      <a:lnTo>
                        <a:pt x="43847" y="0"/>
                      </a:lnTo>
                      <a:lnTo>
                        <a:pt x="87693" y="105249"/>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12" name="Google Shape;612;p67"/>
                <p:cNvSpPr/>
                <p:nvPr/>
              </p:nvSpPr>
              <p:spPr>
                <a:xfrm>
                  <a:off x="4444535" y="4971635"/>
                  <a:ext cx="65728" cy="8320"/>
                </a:xfrm>
                <a:custGeom>
                  <a:rect b="b" l="l" r="r" t="t"/>
                  <a:pathLst>
                    <a:path extrusionOk="0" h="8320" w="65728">
                      <a:moveTo>
                        <a:pt x="65728" y="0"/>
                      </a:moveTo>
                      <a:lnTo>
                        <a:pt x="0" y="0"/>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grpSp>
          <p:nvGrpSpPr>
            <p:cNvPr id="613" name="Google Shape;613;p67"/>
            <p:cNvGrpSpPr/>
            <p:nvPr/>
          </p:nvGrpSpPr>
          <p:grpSpPr>
            <a:xfrm>
              <a:off x="4503608" y="4620861"/>
              <a:ext cx="315663" cy="315663"/>
              <a:chOff x="4503608" y="4620861"/>
              <a:chExt cx="315663" cy="315663"/>
            </a:xfrm>
          </p:grpSpPr>
          <p:sp>
            <p:nvSpPr>
              <p:cNvPr id="614" name="Google Shape;614;p67"/>
              <p:cNvSpPr/>
              <p:nvPr/>
            </p:nvSpPr>
            <p:spPr>
              <a:xfrm>
                <a:off x="4503608" y="4620861"/>
                <a:ext cx="315663" cy="315663"/>
              </a:xfrm>
              <a:custGeom>
                <a:rect b="b" l="l" r="r" t="t"/>
                <a:pathLst>
                  <a:path extrusionOk="0" h="315663" w="315663">
                    <a:moveTo>
                      <a:pt x="315663" y="157832"/>
                    </a:moveTo>
                    <a:cubicBezTo>
                      <a:pt x="315663" y="70721"/>
                      <a:pt x="245026" y="0"/>
                      <a:pt x="157832" y="0"/>
                    </a:cubicBezTo>
                    <a:cubicBezTo>
                      <a:pt x="70637" y="0"/>
                      <a:pt x="0" y="70637"/>
                      <a:pt x="0" y="157832"/>
                    </a:cubicBezTo>
                    <a:cubicBezTo>
                      <a:pt x="0" y="245026"/>
                      <a:pt x="70637" y="315663"/>
                      <a:pt x="157832" y="315663"/>
                    </a:cubicBezTo>
                    <a:lnTo>
                      <a:pt x="315663" y="315663"/>
                    </a:lnTo>
                    <a:lnTo>
                      <a:pt x="269404" y="269404"/>
                    </a:lnTo>
                    <a:cubicBezTo>
                      <a:pt x="297941" y="240866"/>
                      <a:pt x="315663" y="201429"/>
                      <a:pt x="315663" y="157832"/>
                    </a:cubicBezTo>
                    <a:close/>
                  </a:path>
                </a:pathLst>
              </a:custGeom>
              <a:noFill/>
              <a:ln cap="rnd" cmpd="sng" w="2222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615" name="Google Shape;615;p67"/>
              <p:cNvGrpSpPr/>
              <p:nvPr/>
            </p:nvGrpSpPr>
            <p:grpSpPr>
              <a:xfrm>
                <a:off x="4608856" y="4699818"/>
                <a:ext cx="105248" cy="131540"/>
                <a:chOff x="4608856" y="4699818"/>
                <a:chExt cx="105248" cy="131540"/>
              </a:xfrm>
            </p:grpSpPr>
            <p:sp>
              <p:nvSpPr>
                <p:cNvPr id="616" name="Google Shape;616;p67"/>
                <p:cNvSpPr/>
                <p:nvPr/>
              </p:nvSpPr>
              <p:spPr>
                <a:xfrm>
                  <a:off x="4608856" y="4726110"/>
                  <a:ext cx="105248" cy="8320"/>
                </a:xfrm>
                <a:custGeom>
                  <a:rect b="b" l="l" r="r" t="t"/>
                  <a:pathLst>
                    <a:path extrusionOk="0" h="8320" w="105248">
                      <a:moveTo>
                        <a:pt x="0" y="0"/>
                      </a:moveTo>
                      <a:lnTo>
                        <a:pt x="105249" y="0"/>
                      </a:lnTo>
                    </a:path>
                  </a:pathLst>
                </a:custGeom>
                <a:noFill/>
                <a:ln cap="rnd" cmpd="sng" w="2222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17" name="Google Shape;617;p67"/>
                <p:cNvSpPr/>
                <p:nvPr/>
              </p:nvSpPr>
              <p:spPr>
                <a:xfrm>
                  <a:off x="4661439" y="4699818"/>
                  <a:ext cx="8320" cy="26291"/>
                </a:xfrm>
                <a:custGeom>
                  <a:rect b="b" l="l" r="r" t="t"/>
                  <a:pathLst>
                    <a:path extrusionOk="0" h="26291" w="8320">
                      <a:moveTo>
                        <a:pt x="0" y="0"/>
                      </a:moveTo>
                      <a:lnTo>
                        <a:pt x="0" y="26291"/>
                      </a:lnTo>
                    </a:path>
                  </a:pathLst>
                </a:custGeom>
                <a:noFill/>
                <a:ln cap="rnd" cmpd="sng" w="2222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18" name="Google Shape;618;p67"/>
                <p:cNvSpPr/>
                <p:nvPr/>
              </p:nvSpPr>
              <p:spPr>
                <a:xfrm>
                  <a:off x="4626412" y="4726110"/>
                  <a:ext cx="78874" cy="105165"/>
                </a:xfrm>
                <a:custGeom>
                  <a:rect b="b" l="l" r="r" t="t"/>
                  <a:pathLst>
                    <a:path extrusionOk="0" h="105165" w="78874">
                      <a:moveTo>
                        <a:pt x="78874" y="0"/>
                      </a:moveTo>
                      <a:cubicBezTo>
                        <a:pt x="70138" y="43847"/>
                        <a:pt x="35027" y="87693"/>
                        <a:pt x="0" y="105166"/>
                      </a:cubicBezTo>
                    </a:path>
                  </a:pathLst>
                </a:custGeom>
                <a:noFill/>
                <a:ln cap="rnd" cmpd="sng" w="2222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19" name="Google Shape;619;p67"/>
                <p:cNvSpPr/>
                <p:nvPr/>
              </p:nvSpPr>
              <p:spPr>
                <a:xfrm>
                  <a:off x="4629989" y="4761220"/>
                  <a:ext cx="66560" cy="70138"/>
                </a:xfrm>
                <a:custGeom>
                  <a:rect b="b" l="l" r="r" t="t"/>
                  <a:pathLst>
                    <a:path extrusionOk="0" h="70138" w="66560">
                      <a:moveTo>
                        <a:pt x="0" y="0"/>
                      </a:moveTo>
                      <a:cubicBezTo>
                        <a:pt x="15392" y="30535"/>
                        <a:pt x="40935" y="57325"/>
                        <a:pt x="66560" y="70138"/>
                      </a:cubicBezTo>
                    </a:path>
                  </a:pathLst>
                </a:custGeom>
                <a:noFill/>
                <a:ln cap="rnd" cmpd="sng" w="2222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grpSp>
      <p:grpSp>
        <p:nvGrpSpPr>
          <p:cNvPr id="620" name="Google Shape;620;p67"/>
          <p:cNvGrpSpPr/>
          <p:nvPr/>
        </p:nvGrpSpPr>
        <p:grpSpPr>
          <a:xfrm>
            <a:off x="4423931" y="2316832"/>
            <a:ext cx="554154" cy="612158"/>
            <a:chOff x="5399755" y="2316832"/>
            <a:chExt cx="554154" cy="612158"/>
          </a:xfrm>
        </p:grpSpPr>
        <p:sp>
          <p:nvSpPr>
            <p:cNvPr id="621" name="Google Shape;621;p67"/>
            <p:cNvSpPr/>
            <p:nvPr/>
          </p:nvSpPr>
          <p:spPr>
            <a:xfrm rot="-244200">
              <a:off x="5539149" y="2490569"/>
              <a:ext cx="276011" cy="276484"/>
            </a:xfrm>
            <a:custGeom>
              <a:rect b="b" l="l" r="r" t="t"/>
              <a:pathLst>
                <a:path extrusionOk="0" h="276484" w="276011">
                  <a:moveTo>
                    <a:pt x="276012" y="138242"/>
                  </a:moveTo>
                  <a:cubicBezTo>
                    <a:pt x="276012" y="214592"/>
                    <a:pt x="214224" y="276485"/>
                    <a:pt x="138006" y="276485"/>
                  </a:cubicBezTo>
                  <a:cubicBezTo>
                    <a:pt x="61787" y="276485"/>
                    <a:pt x="0" y="214592"/>
                    <a:pt x="0" y="138242"/>
                  </a:cubicBezTo>
                  <a:cubicBezTo>
                    <a:pt x="0" y="61893"/>
                    <a:pt x="61787" y="0"/>
                    <a:pt x="138006" y="0"/>
                  </a:cubicBezTo>
                  <a:cubicBezTo>
                    <a:pt x="214224" y="0"/>
                    <a:pt x="276012" y="61893"/>
                    <a:pt x="276012" y="138242"/>
                  </a:cubicBezTo>
                  <a:close/>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22" name="Google Shape;622;p67"/>
            <p:cNvSpPr/>
            <p:nvPr/>
          </p:nvSpPr>
          <p:spPr>
            <a:xfrm>
              <a:off x="5625194" y="2490576"/>
              <a:ext cx="104011" cy="276484"/>
            </a:xfrm>
            <a:custGeom>
              <a:rect b="b" l="l" r="r" t="t"/>
              <a:pathLst>
                <a:path extrusionOk="0" h="276484" w="104011">
                  <a:moveTo>
                    <a:pt x="104012" y="138242"/>
                  </a:moveTo>
                  <a:cubicBezTo>
                    <a:pt x="104012" y="214592"/>
                    <a:pt x="80728" y="276485"/>
                    <a:pt x="52006" y="276485"/>
                  </a:cubicBezTo>
                  <a:cubicBezTo>
                    <a:pt x="23284" y="276485"/>
                    <a:pt x="0" y="214592"/>
                    <a:pt x="0" y="138242"/>
                  </a:cubicBezTo>
                  <a:cubicBezTo>
                    <a:pt x="0" y="61893"/>
                    <a:pt x="23284" y="0"/>
                    <a:pt x="52006" y="0"/>
                  </a:cubicBezTo>
                  <a:cubicBezTo>
                    <a:pt x="80728" y="0"/>
                    <a:pt x="104012" y="61893"/>
                    <a:pt x="104012" y="138242"/>
                  </a:cubicBezTo>
                  <a:close/>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23" name="Google Shape;623;p67"/>
            <p:cNvSpPr/>
            <p:nvPr/>
          </p:nvSpPr>
          <p:spPr>
            <a:xfrm>
              <a:off x="5563633" y="2677017"/>
              <a:ext cx="227303" cy="30240"/>
            </a:xfrm>
            <a:custGeom>
              <a:rect b="b" l="l" r="r" t="t"/>
              <a:pathLst>
                <a:path extrusionOk="0" h="30240" w="227303">
                  <a:moveTo>
                    <a:pt x="0" y="30241"/>
                  </a:moveTo>
                  <a:cubicBezTo>
                    <a:pt x="15306" y="18974"/>
                    <a:pt x="36869" y="10165"/>
                    <a:pt x="62153" y="4998"/>
                  </a:cubicBezTo>
                  <a:cubicBezTo>
                    <a:pt x="62238" y="4998"/>
                    <a:pt x="62407" y="4998"/>
                    <a:pt x="62576" y="4998"/>
                  </a:cubicBezTo>
                  <a:cubicBezTo>
                    <a:pt x="63084" y="4913"/>
                    <a:pt x="63506" y="4828"/>
                    <a:pt x="63929" y="4744"/>
                  </a:cubicBezTo>
                  <a:cubicBezTo>
                    <a:pt x="64437" y="4659"/>
                    <a:pt x="64944" y="4574"/>
                    <a:pt x="65536" y="4405"/>
                  </a:cubicBezTo>
                  <a:cubicBezTo>
                    <a:pt x="80503" y="1525"/>
                    <a:pt x="96739" y="0"/>
                    <a:pt x="113652" y="0"/>
                  </a:cubicBezTo>
                  <a:cubicBezTo>
                    <a:pt x="130564" y="0"/>
                    <a:pt x="146800" y="1525"/>
                    <a:pt x="161768" y="4405"/>
                  </a:cubicBezTo>
                  <a:cubicBezTo>
                    <a:pt x="162275" y="4489"/>
                    <a:pt x="162867" y="4574"/>
                    <a:pt x="163375" y="4744"/>
                  </a:cubicBezTo>
                  <a:cubicBezTo>
                    <a:pt x="163882" y="4744"/>
                    <a:pt x="164305" y="4913"/>
                    <a:pt x="164728" y="4998"/>
                  </a:cubicBezTo>
                  <a:cubicBezTo>
                    <a:pt x="164812" y="4998"/>
                    <a:pt x="164981" y="4998"/>
                    <a:pt x="165151" y="4998"/>
                  </a:cubicBezTo>
                  <a:cubicBezTo>
                    <a:pt x="190435" y="10165"/>
                    <a:pt x="211998" y="18974"/>
                    <a:pt x="227304" y="30241"/>
                  </a:cubicBez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24" name="Google Shape;624;p67"/>
            <p:cNvSpPr/>
            <p:nvPr/>
          </p:nvSpPr>
          <p:spPr>
            <a:xfrm>
              <a:off x="5565240" y="2547923"/>
              <a:ext cx="223836" cy="29054"/>
            </a:xfrm>
            <a:custGeom>
              <a:rect b="b" l="l" r="r" t="t"/>
              <a:pathLst>
                <a:path extrusionOk="0" h="29054" w="223836">
                  <a:moveTo>
                    <a:pt x="223837" y="0"/>
                  </a:moveTo>
                  <a:cubicBezTo>
                    <a:pt x="208700" y="10673"/>
                    <a:pt x="187729" y="19059"/>
                    <a:pt x="163459" y="23972"/>
                  </a:cubicBezTo>
                  <a:cubicBezTo>
                    <a:pt x="163290" y="23972"/>
                    <a:pt x="163121" y="23972"/>
                    <a:pt x="162952" y="24057"/>
                  </a:cubicBezTo>
                  <a:cubicBezTo>
                    <a:pt x="162360" y="24142"/>
                    <a:pt x="161768" y="24311"/>
                    <a:pt x="161176" y="24396"/>
                  </a:cubicBezTo>
                  <a:cubicBezTo>
                    <a:pt x="160584" y="24480"/>
                    <a:pt x="160077" y="24650"/>
                    <a:pt x="159485" y="24735"/>
                  </a:cubicBezTo>
                  <a:cubicBezTo>
                    <a:pt x="144686" y="27530"/>
                    <a:pt x="128704" y="29055"/>
                    <a:pt x="111961" y="29055"/>
                  </a:cubicBezTo>
                  <a:cubicBezTo>
                    <a:pt x="95217" y="29055"/>
                    <a:pt x="79235" y="27530"/>
                    <a:pt x="64437" y="24735"/>
                  </a:cubicBezTo>
                  <a:cubicBezTo>
                    <a:pt x="63845" y="24650"/>
                    <a:pt x="63337" y="24480"/>
                    <a:pt x="62745" y="24396"/>
                  </a:cubicBezTo>
                  <a:cubicBezTo>
                    <a:pt x="62153" y="24396"/>
                    <a:pt x="61561" y="24142"/>
                    <a:pt x="60885" y="24057"/>
                  </a:cubicBezTo>
                  <a:cubicBezTo>
                    <a:pt x="60716" y="24057"/>
                    <a:pt x="60631" y="24057"/>
                    <a:pt x="60462" y="23972"/>
                  </a:cubicBezTo>
                  <a:cubicBezTo>
                    <a:pt x="36108" y="19059"/>
                    <a:pt x="15137" y="10588"/>
                    <a:pt x="0" y="0"/>
                  </a:cubicBez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25" name="Google Shape;625;p67"/>
            <p:cNvSpPr/>
            <p:nvPr/>
          </p:nvSpPr>
          <p:spPr>
            <a:xfrm>
              <a:off x="5900022" y="2569777"/>
              <a:ext cx="8456" cy="115625"/>
            </a:xfrm>
            <a:custGeom>
              <a:rect b="b" l="l" r="r" t="t"/>
              <a:pathLst>
                <a:path extrusionOk="0" h="115625" w="8456">
                  <a:moveTo>
                    <a:pt x="0" y="115626"/>
                  </a:moveTo>
                  <a:lnTo>
                    <a:pt x="0"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26" name="Google Shape;626;p67"/>
            <p:cNvSpPr/>
            <p:nvPr/>
          </p:nvSpPr>
          <p:spPr>
            <a:xfrm>
              <a:off x="5737493" y="2793151"/>
              <a:ext cx="101474" cy="58702"/>
            </a:xfrm>
            <a:custGeom>
              <a:rect b="b" l="l" r="r" t="t"/>
              <a:pathLst>
                <a:path extrusionOk="0" h="58702" w="101474">
                  <a:moveTo>
                    <a:pt x="101475" y="0"/>
                  </a:moveTo>
                  <a:lnTo>
                    <a:pt x="0" y="58702"/>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27" name="Google Shape;627;p67"/>
            <p:cNvSpPr/>
            <p:nvPr/>
          </p:nvSpPr>
          <p:spPr>
            <a:xfrm>
              <a:off x="5518646" y="2795438"/>
              <a:ext cx="93103" cy="53873"/>
            </a:xfrm>
            <a:custGeom>
              <a:rect b="b" l="l" r="r" t="t"/>
              <a:pathLst>
                <a:path extrusionOk="0" h="53873" w="93103">
                  <a:moveTo>
                    <a:pt x="93103" y="53874"/>
                  </a:moveTo>
                  <a:lnTo>
                    <a:pt x="0"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28" name="Google Shape;628;p67"/>
            <p:cNvSpPr/>
            <p:nvPr/>
          </p:nvSpPr>
          <p:spPr>
            <a:xfrm>
              <a:off x="5453617" y="2570285"/>
              <a:ext cx="8456" cy="117319"/>
            </a:xfrm>
            <a:custGeom>
              <a:rect b="b" l="l" r="r" t="t"/>
              <a:pathLst>
                <a:path extrusionOk="0" h="117319" w="8456">
                  <a:moveTo>
                    <a:pt x="0" y="117320"/>
                  </a:moveTo>
                  <a:lnTo>
                    <a:pt x="0"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29" name="Google Shape;629;p67"/>
            <p:cNvSpPr/>
            <p:nvPr/>
          </p:nvSpPr>
          <p:spPr>
            <a:xfrm>
              <a:off x="5516193" y="2405614"/>
              <a:ext cx="99952" cy="57770"/>
            </a:xfrm>
            <a:custGeom>
              <a:rect b="b" l="l" r="r" t="t"/>
              <a:pathLst>
                <a:path extrusionOk="0" h="57770" w="99952">
                  <a:moveTo>
                    <a:pt x="99953" y="0"/>
                  </a:moveTo>
                  <a:lnTo>
                    <a:pt x="0" y="5777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30" name="Google Shape;630;p67"/>
            <p:cNvSpPr/>
            <p:nvPr/>
          </p:nvSpPr>
          <p:spPr>
            <a:xfrm>
              <a:off x="5741891" y="2408155"/>
              <a:ext cx="93103" cy="53873"/>
            </a:xfrm>
            <a:custGeom>
              <a:rect b="b" l="l" r="r" t="t"/>
              <a:pathLst>
                <a:path extrusionOk="0" h="53873" w="93103">
                  <a:moveTo>
                    <a:pt x="93103" y="53874"/>
                  </a:moveTo>
                  <a:lnTo>
                    <a:pt x="0"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31" name="Google Shape;631;p67"/>
            <p:cNvSpPr/>
            <p:nvPr/>
          </p:nvSpPr>
          <p:spPr>
            <a:xfrm rot="-4185000">
              <a:off x="5634967" y="2328686"/>
              <a:ext cx="83716" cy="83860"/>
            </a:xfrm>
            <a:custGeom>
              <a:rect b="b" l="l" r="r" t="t"/>
              <a:pathLst>
                <a:path extrusionOk="0" h="83860" w="83716">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32" name="Google Shape;632;p67"/>
            <p:cNvSpPr/>
            <p:nvPr/>
          </p:nvSpPr>
          <p:spPr>
            <a:xfrm>
              <a:off x="5858871" y="2458079"/>
              <a:ext cx="83740" cy="83883"/>
            </a:xfrm>
            <a:custGeom>
              <a:rect b="b" l="l" r="r" t="t"/>
              <a:pathLst>
                <a:path extrusionOk="0" h="83883" w="8374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33" name="Google Shape;633;p67"/>
            <p:cNvSpPr/>
            <p:nvPr/>
          </p:nvSpPr>
          <p:spPr>
            <a:xfrm rot="-4185000">
              <a:off x="5858225" y="2715936"/>
              <a:ext cx="83716" cy="83860"/>
            </a:xfrm>
            <a:custGeom>
              <a:rect b="b" l="l" r="r" t="t"/>
              <a:pathLst>
                <a:path extrusionOk="0" h="83860" w="83716">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34" name="Google Shape;634;p67"/>
            <p:cNvSpPr/>
            <p:nvPr/>
          </p:nvSpPr>
          <p:spPr>
            <a:xfrm rot="-4185000">
              <a:off x="5411756" y="2457726"/>
              <a:ext cx="83716" cy="83860"/>
            </a:xfrm>
            <a:custGeom>
              <a:rect b="b" l="l" r="r" t="t"/>
              <a:pathLst>
                <a:path extrusionOk="0" h="83860" w="83716">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35" name="Google Shape;635;p67"/>
            <p:cNvSpPr/>
            <p:nvPr/>
          </p:nvSpPr>
          <p:spPr>
            <a:xfrm rot="-4185000">
              <a:off x="5411723" y="2715911"/>
              <a:ext cx="83716" cy="83860"/>
            </a:xfrm>
            <a:custGeom>
              <a:rect b="b" l="l" r="r" t="t"/>
              <a:pathLst>
                <a:path extrusionOk="0" h="83860" w="83716">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36" name="Google Shape;636;p67"/>
            <p:cNvSpPr/>
            <p:nvPr/>
          </p:nvSpPr>
          <p:spPr>
            <a:xfrm>
              <a:off x="5635203" y="2845107"/>
              <a:ext cx="83740" cy="83883"/>
            </a:xfrm>
            <a:custGeom>
              <a:rect b="b" l="l" r="r" t="t"/>
              <a:pathLst>
                <a:path extrusionOk="0" h="83883" w="8374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637" name="Google Shape;637;p67"/>
          <p:cNvGrpSpPr/>
          <p:nvPr/>
        </p:nvGrpSpPr>
        <p:grpSpPr>
          <a:xfrm>
            <a:off x="7391144" y="4629506"/>
            <a:ext cx="511778" cy="511777"/>
            <a:chOff x="2195121" y="4629506"/>
            <a:chExt cx="511778" cy="511777"/>
          </a:xfrm>
        </p:grpSpPr>
        <p:grpSp>
          <p:nvGrpSpPr>
            <p:cNvPr id="638" name="Google Shape;638;p67"/>
            <p:cNvGrpSpPr/>
            <p:nvPr/>
          </p:nvGrpSpPr>
          <p:grpSpPr>
            <a:xfrm>
              <a:off x="2195121" y="5075275"/>
              <a:ext cx="511777" cy="66008"/>
              <a:chOff x="2195121" y="5075275"/>
              <a:chExt cx="511777" cy="66008"/>
            </a:xfrm>
          </p:grpSpPr>
          <p:sp>
            <p:nvSpPr>
              <p:cNvPr id="639" name="Google Shape;639;p67"/>
              <p:cNvSpPr/>
              <p:nvPr/>
            </p:nvSpPr>
            <p:spPr>
              <a:xfrm>
                <a:off x="2393240" y="5116519"/>
                <a:ext cx="313658" cy="24764"/>
              </a:xfrm>
              <a:custGeom>
                <a:rect b="b" l="l" r="r" t="t"/>
                <a:pathLst>
                  <a:path extrusionOk="0" h="24764" w="313658">
                    <a:moveTo>
                      <a:pt x="0" y="0"/>
                    </a:moveTo>
                    <a:lnTo>
                      <a:pt x="313658" y="0"/>
                    </a:lnTo>
                    <a:lnTo>
                      <a:pt x="313658" y="24765"/>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40" name="Google Shape;640;p67"/>
              <p:cNvSpPr/>
              <p:nvPr/>
            </p:nvSpPr>
            <p:spPr>
              <a:xfrm>
                <a:off x="2195121" y="5116519"/>
                <a:ext cx="90773" cy="24764"/>
              </a:xfrm>
              <a:custGeom>
                <a:rect b="b" l="l" r="r" t="t"/>
                <a:pathLst>
                  <a:path extrusionOk="0" h="24764" w="90773">
                    <a:moveTo>
                      <a:pt x="0" y="24765"/>
                    </a:moveTo>
                    <a:lnTo>
                      <a:pt x="0" y="0"/>
                    </a:lnTo>
                    <a:lnTo>
                      <a:pt x="90773"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41" name="Google Shape;641;p67"/>
              <p:cNvSpPr/>
              <p:nvPr/>
            </p:nvSpPr>
            <p:spPr>
              <a:xfrm>
                <a:off x="2219885" y="5075275"/>
                <a:ext cx="462248" cy="41243"/>
              </a:xfrm>
              <a:custGeom>
                <a:rect b="b" l="l" r="r" t="t"/>
                <a:pathLst>
                  <a:path extrusionOk="0" h="41243" w="462248">
                    <a:moveTo>
                      <a:pt x="0" y="41243"/>
                    </a:moveTo>
                    <a:lnTo>
                      <a:pt x="0" y="0"/>
                    </a:lnTo>
                    <a:lnTo>
                      <a:pt x="462248" y="0"/>
                    </a:lnTo>
                    <a:lnTo>
                      <a:pt x="462248" y="41243"/>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642" name="Google Shape;642;p67"/>
            <p:cNvSpPr/>
            <p:nvPr/>
          </p:nvSpPr>
          <p:spPr>
            <a:xfrm>
              <a:off x="2393240" y="4860582"/>
              <a:ext cx="115633" cy="165163"/>
            </a:xfrm>
            <a:custGeom>
              <a:rect b="b" l="l" r="r" t="t"/>
              <a:pathLst>
                <a:path extrusionOk="0" h="165163" w="115633">
                  <a:moveTo>
                    <a:pt x="0" y="165163"/>
                  </a:moveTo>
                  <a:lnTo>
                    <a:pt x="0" y="57817"/>
                  </a:lnTo>
                  <a:cubicBezTo>
                    <a:pt x="0" y="25908"/>
                    <a:pt x="25908" y="0"/>
                    <a:pt x="57817" y="0"/>
                  </a:cubicBezTo>
                  <a:lnTo>
                    <a:pt x="57817" y="0"/>
                  </a:lnTo>
                  <a:cubicBezTo>
                    <a:pt x="89726" y="0"/>
                    <a:pt x="115633" y="25908"/>
                    <a:pt x="115633" y="57817"/>
                  </a:cubicBezTo>
                  <a:lnTo>
                    <a:pt x="115633" y="165163"/>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643" name="Google Shape;643;p67"/>
            <p:cNvGrpSpPr/>
            <p:nvPr/>
          </p:nvGrpSpPr>
          <p:grpSpPr>
            <a:xfrm>
              <a:off x="2244650" y="4811147"/>
              <a:ext cx="412718" cy="264128"/>
              <a:chOff x="2244650" y="4811147"/>
              <a:chExt cx="412718" cy="264128"/>
            </a:xfrm>
          </p:grpSpPr>
          <p:grpSp>
            <p:nvGrpSpPr>
              <p:cNvPr id="644" name="Google Shape;644;p67"/>
              <p:cNvGrpSpPr/>
              <p:nvPr/>
            </p:nvGrpSpPr>
            <p:grpSpPr>
              <a:xfrm>
                <a:off x="2244650" y="4811147"/>
                <a:ext cx="98965" cy="264128"/>
                <a:chOff x="2244650" y="4811147"/>
                <a:chExt cx="98965" cy="264128"/>
              </a:xfrm>
            </p:grpSpPr>
            <p:sp>
              <p:nvSpPr>
                <p:cNvPr id="645" name="Google Shape;645;p67"/>
                <p:cNvSpPr/>
                <p:nvPr/>
              </p:nvSpPr>
              <p:spPr>
                <a:xfrm>
                  <a:off x="2327232" y="4852390"/>
                  <a:ext cx="9048" cy="181641"/>
                </a:xfrm>
                <a:custGeom>
                  <a:rect b="b" l="l" r="r" t="t"/>
                  <a:pathLst>
                    <a:path extrusionOk="0" h="181641" w="9048">
                      <a:moveTo>
                        <a:pt x="0" y="0"/>
                      </a:moveTo>
                      <a:cubicBezTo>
                        <a:pt x="0" y="0"/>
                        <a:pt x="9049" y="61341"/>
                        <a:pt x="9049" y="99060"/>
                      </a:cubicBezTo>
                      <a:cubicBezTo>
                        <a:pt x="9049" y="136779"/>
                        <a:pt x="0" y="181642"/>
                        <a:pt x="0" y="181642"/>
                      </a:cubicBez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46" name="Google Shape;646;p67"/>
                <p:cNvSpPr/>
                <p:nvPr/>
              </p:nvSpPr>
              <p:spPr>
                <a:xfrm>
                  <a:off x="2310659" y="4811147"/>
                  <a:ext cx="32956" cy="41243"/>
                </a:xfrm>
                <a:custGeom>
                  <a:rect b="b" l="l" r="r" t="t"/>
                  <a:pathLst>
                    <a:path extrusionOk="0" h="41243" w="32956">
                      <a:moveTo>
                        <a:pt x="0" y="41243"/>
                      </a:moveTo>
                      <a:lnTo>
                        <a:pt x="16478" y="41243"/>
                      </a:lnTo>
                      <a:cubicBezTo>
                        <a:pt x="25622" y="41243"/>
                        <a:pt x="32957" y="33814"/>
                        <a:pt x="32957" y="24765"/>
                      </a:cubicBezTo>
                      <a:lnTo>
                        <a:pt x="32957"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47" name="Google Shape;647;p67"/>
                <p:cNvSpPr/>
                <p:nvPr/>
              </p:nvSpPr>
              <p:spPr>
                <a:xfrm>
                  <a:off x="2310659" y="5034032"/>
                  <a:ext cx="32956" cy="41243"/>
                </a:xfrm>
                <a:custGeom>
                  <a:rect b="b" l="l" r="r" t="t"/>
                  <a:pathLst>
                    <a:path extrusionOk="0" h="41243" w="32956">
                      <a:moveTo>
                        <a:pt x="0" y="0"/>
                      </a:moveTo>
                      <a:lnTo>
                        <a:pt x="16478" y="0"/>
                      </a:lnTo>
                      <a:cubicBezTo>
                        <a:pt x="25622" y="0"/>
                        <a:pt x="32957" y="7429"/>
                        <a:pt x="32957" y="16478"/>
                      </a:cubicBezTo>
                      <a:lnTo>
                        <a:pt x="32957" y="41243"/>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48" name="Google Shape;648;p67"/>
                <p:cNvSpPr/>
                <p:nvPr/>
              </p:nvSpPr>
              <p:spPr>
                <a:xfrm>
                  <a:off x="2244650" y="4811147"/>
                  <a:ext cx="16478" cy="264128"/>
                </a:xfrm>
                <a:custGeom>
                  <a:rect b="b" l="l" r="r" t="t"/>
                  <a:pathLst>
                    <a:path extrusionOk="0" h="264128" w="16478">
                      <a:moveTo>
                        <a:pt x="0" y="264128"/>
                      </a:moveTo>
                      <a:lnTo>
                        <a:pt x="0" y="239363"/>
                      </a:lnTo>
                      <a:cubicBezTo>
                        <a:pt x="0" y="230219"/>
                        <a:pt x="7430" y="222885"/>
                        <a:pt x="16478" y="222885"/>
                      </a:cubicBezTo>
                      <a:cubicBezTo>
                        <a:pt x="16478" y="222885"/>
                        <a:pt x="7430" y="178118"/>
                        <a:pt x="7430" y="140303"/>
                      </a:cubicBezTo>
                      <a:cubicBezTo>
                        <a:pt x="7430" y="102489"/>
                        <a:pt x="16478" y="41243"/>
                        <a:pt x="16478" y="41243"/>
                      </a:cubicBezTo>
                      <a:cubicBezTo>
                        <a:pt x="7334" y="41243"/>
                        <a:pt x="0" y="33814"/>
                        <a:pt x="0" y="24765"/>
                      </a:cubicBezTo>
                      <a:lnTo>
                        <a:pt x="0"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649" name="Google Shape;649;p67"/>
              <p:cNvGrpSpPr/>
              <p:nvPr/>
            </p:nvGrpSpPr>
            <p:grpSpPr>
              <a:xfrm>
                <a:off x="2558309" y="4811147"/>
                <a:ext cx="99059" cy="264128"/>
                <a:chOff x="2558309" y="4811147"/>
                <a:chExt cx="99059" cy="264128"/>
              </a:xfrm>
            </p:grpSpPr>
            <p:sp>
              <p:nvSpPr>
                <p:cNvPr id="650" name="Google Shape;650;p67"/>
                <p:cNvSpPr/>
                <p:nvPr/>
              </p:nvSpPr>
              <p:spPr>
                <a:xfrm>
                  <a:off x="2640890" y="4852390"/>
                  <a:ext cx="9048" cy="181641"/>
                </a:xfrm>
                <a:custGeom>
                  <a:rect b="b" l="l" r="r" t="t"/>
                  <a:pathLst>
                    <a:path extrusionOk="0" h="181641" w="9048">
                      <a:moveTo>
                        <a:pt x="0" y="0"/>
                      </a:moveTo>
                      <a:cubicBezTo>
                        <a:pt x="0" y="0"/>
                        <a:pt x="9049" y="61341"/>
                        <a:pt x="9049" y="99060"/>
                      </a:cubicBezTo>
                      <a:cubicBezTo>
                        <a:pt x="9049" y="136779"/>
                        <a:pt x="0" y="181642"/>
                        <a:pt x="0" y="181642"/>
                      </a:cubicBez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51" name="Google Shape;651;p67"/>
                <p:cNvSpPr/>
                <p:nvPr/>
              </p:nvSpPr>
              <p:spPr>
                <a:xfrm>
                  <a:off x="2624412" y="4811147"/>
                  <a:ext cx="32956" cy="41243"/>
                </a:xfrm>
                <a:custGeom>
                  <a:rect b="b" l="l" r="r" t="t"/>
                  <a:pathLst>
                    <a:path extrusionOk="0" h="41243" w="32956">
                      <a:moveTo>
                        <a:pt x="0" y="41243"/>
                      </a:moveTo>
                      <a:lnTo>
                        <a:pt x="16478" y="41243"/>
                      </a:lnTo>
                      <a:cubicBezTo>
                        <a:pt x="25622" y="41243"/>
                        <a:pt x="32956" y="33814"/>
                        <a:pt x="32956" y="24765"/>
                      </a:cubicBezTo>
                      <a:lnTo>
                        <a:pt x="32956"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52" name="Google Shape;652;p67"/>
                <p:cNvSpPr/>
                <p:nvPr/>
              </p:nvSpPr>
              <p:spPr>
                <a:xfrm>
                  <a:off x="2624412" y="5034032"/>
                  <a:ext cx="32956" cy="41243"/>
                </a:xfrm>
                <a:custGeom>
                  <a:rect b="b" l="l" r="r" t="t"/>
                  <a:pathLst>
                    <a:path extrusionOk="0" h="41243" w="32956">
                      <a:moveTo>
                        <a:pt x="0" y="0"/>
                      </a:moveTo>
                      <a:lnTo>
                        <a:pt x="16478" y="0"/>
                      </a:lnTo>
                      <a:cubicBezTo>
                        <a:pt x="25622" y="0"/>
                        <a:pt x="32956" y="7429"/>
                        <a:pt x="32956" y="16478"/>
                      </a:cubicBezTo>
                      <a:lnTo>
                        <a:pt x="32956" y="41243"/>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53" name="Google Shape;653;p67"/>
                <p:cNvSpPr/>
                <p:nvPr/>
              </p:nvSpPr>
              <p:spPr>
                <a:xfrm>
                  <a:off x="2558309" y="4811147"/>
                  <a:ext cx="16478" cy="264128"/>
                </a:xfrm>
                <a:custGeom>
                  <a:rect b="b" l="l" r="r" t="t"/>
                  <a:pathLst>
                    <a:path extrusionOk="0" h="264128" w="16478">
                      <a:moveTo>
                        <a:pt x="0" y="264128"/>
                      </a:moveTo>
                      <a:lnTo>
                        <a:pt x="0" y="239363"/>
                      </a:lnTo>
                      <a:cubicBezTo>
                        <a:pt x="0" y="230219"/>
                        <a:pt x="7429" y="222885"/>
                        <a:pt x="16478" y="222885"/>
                      </a:cubicBezTo>
                      <a:cubicBezTo>
                        <a:pt x="16478" y="222885"/>
                        <a:pt x="7429" y="178118"/>
                        <a:pt x="7429" y="140303"/>
                      </a:cubicBezTo>
                      <a:cubicBezTo>
                        <a:pt x="7429" y="102489"/>
                        <a:pt x="16478" y="41243"/>
                        <a:pt x="16478" y="41243"/>
                      </a:cubicBezTo>
                      <a:cubicBezTo>
                        <a:pt x="7334" y="41243"/>
                        <a:pt x="0" y="33814"/>
                        <a:pt x="0" y="24765"/>
                      </a:cubicBezTo>
                      <a:lnTo>
                        <a:pt x="0"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grpSp>
          <p:nvGrpSpPr>
            <p:cNvPr id="654" name="Google Shape;654;p67"/>
            <p:cNvGrpSpPr/>
            <p:nvPr/>
          </p:nvGrpSpPr>
          <p:grpSpPr>
            <a:xfrm>
              <a:off x="2195121" y="4629506"/>
              <a:ext cx="511778" cy="181641"/>
              <a:chOff x="2195121" y="4629506"/>
              <a:chExt cx="511778" cy="181641"/>
            </a:xfrm>
          </p:grpSpPr>
          <p:sp>
            <p:nvSpPr>
              <p:cNvPr id="655" name="Google Shape;655;p67"/>
              <p:cNvSpPr/>
              <p:nvPr/>
            </p:nvSpPr>
            <p:spPr>
              <a:xfrm>
                <a:off x="2302467" y="4687322"/>
                <a:ext cx="305371" cy="74294"/>
              </a:xfrm>
              <a:custGeom>
                <a:rect b="b" l="l" r="r" t="t"/>
                <a:pathLst>
                  <a:path extrusionOk="0" h="74294" w="305371">
                    <a:moveTo>
                      <a:pt x="148590" y="0"/>
                    </a:moveTo>
                    <a:lnTo>
                      <a:pt x="0" y="74295"/>
                    </a:lnTo>
                    <a:lnTo>
                      <a:pt x="305372" y="74295"/>
                    </a:lnTo>
                    <a:lnTo>
                      <a:pt x="148590" y="0"/>
                    </a:ln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56" name="Google Shape;656;p67"/>
              <p:cNvSpPr/>
              <p:nvPr/>
            </p:nvSpPr>
            <p:spPr>
              <a:xfrm>
                <a:off x="2195121" y="4629506"/>
                <a:ext cx="511778" cy="181641"/>
              </a:xfrm>
              <a:custGeom>
                <a:rect b="b" l="l" r="r" t="t"/>
                <a:pathLst>
                  <a:path extrusionOk="0" h="181641" w="511778">
                    <a:moveTo>
                      <a:pt x="487013" y="181642"/>
                    </a:moveTo>
                    <a:lnTo>
                      <a:pt x="24765" y="181642"/>
                    </a:lnTo>
                    <a:lnTo>
                      <a:pt x="24765" y="148590"/>
                    </a:lnTo>
                    <a:lnTo>
                      <a:pt x="0" y="132112"/>
                    </a:lnTo>
                    <a:lnTo>
                      <a:pt x="255937" y="0"/>
                    </a:lnTo>
                    <a:lnTo>
                      <a:pt x="511778" y="132112"/>
                    </a:lnTo>
                    <a:lnTo>
                      <a:pt x="487013" y="148590"/>
                    </a:lnTo>
                    <a:lnTo>
                      <a:pt x="487013" y="181642"/>
                    </a:ln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sp>
        <p:nvSpPr>
          <p:cNvPr id="657" name="Google Shape;657;p67"/>
          <p:cNvSpPr txBox="1"/>
          <p:nvPr/>
        </p:nvSpPr>
        <p:spPr>
          <a:xfrm>
            <a:off x="4990642" y="318208"/>
            <a:ext cx="3315224" cy="215444"/>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2" name="Shape 662"/>
        <p:cNvGrpSpPr/>
        <p:nvPr/>
      </p:nvGrpSpPr>
      <p:grpSpPr>
        <a:xfrm>
          <a:off x="0" y="0"/>
          <a:ext cx="0" cy="0"/>
          <a:chOff x="0" y="0"/>
          <a:chExt cx="0" cy="0"/>
        </a:xfrm>
      </p:grpSpPr>
      <p:sp>
        <p:nvSpPr>
          <p:cNvPr id="663" name="Google Shape;663;p10"/>
          <p:cNvSpPr/>
          <p:nvPr/>
        </p:nvSpPr>
        <p:spPr>
          <a:xfrm rot="10800000">
            <a:off x="2794647" y="2438393"/>
            <a:ext cx="3864641" cy="3872294"/>
          </a:xfrm>
          <a:custGeom>
            <a:rect b="b" l="l" r="r" t="t"/>
            <a:pathLst>
              <a:path extrusionOk="0" h="3872294" w="3864641">
                <a:moveTo>
                  <a:pt x="3864641" y="1936147"/>
                </a:moveTo>
                <a:cubicBezTo>
                  <a:pt x="3864641" y="3005452"/>
                  <a:pt x="2999512" y="3872294"/>
                  <a:pt x="1932321" y="3872294"/>
                </a:cubicBezTo>
                <a:cubicBezTo>
                  <a:pt x="865129" y="3872294"/>
                  <a:pt x="0" y="3005452"/>
                  <a:pt x="0" y="1936147"/>
                </a:cubicBezTo>
                <a:cubicBezTo>
                  <a:pt x="0" y="866843"/>
                  <a:pt x="865129" y="0"/>
                  <a:pt x="1932321" y="0"/>
                </a:cubicBezTo>
                <a:cubicBezTo>
                  <a:pt x="2999512" y="0"/>
                  <a:pt x="3864641" y="866843"/>
                  <a:pt x="3864641" y="1936147"/>
                </a:cubicBezTo>
                <a:close/>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64" name="Google Shape;664;p10"/>
          <p:cNvSpPr txBox="1"/>
          <p:nvPr>
            <p:ph type="title"/>
          </p:nvPr>
        </p:nvSpPr>
        <p:spPr>
          <a:xfrm>
            <a:off x="431799" y="900112"/>
            <a:ext cx="8376535" cy="544927"/>
          </a:xfrm>
          <a:prstGeom prst="rect">
            <a:avLst/>
          </a:prstGeom>
          <a:noFill/>
          <a:ln>
            <a:noFill/>
          </a:ln>
        </p:spPr>
        <p:txBody>
          <a:bodyPr anchorCtr="0" anchor="t" bIns="0" lIns="0" spcFirstLastPara="1" rIns="0" wrap="square" tIns="0">
            <a:noAutofit/>
          </a:bodyPr>
          <a:lstStyle/>
          <a:p>
            <a:pPr indent="0" lvl="0" marL="0" rtl="1" algn="r">
              <a:lnSpc>
                <a:spcPct val="100000"/>
              </a:lnSpc>
              <a:spcBef>
                <a:spcPts val="0"/>
              </a:spcBef>
              <a:spcAft>
                <a:spcPts val="0"/>
              </a:spcAft>
              <a:buClr>
                <a:srgbClr val="0B3458"/>
              </a:buClr>
              <a:buSzPts val="2800"/>
              <a:buFont typeface="Arial"/>
              <a:buNone/>
            </a:pPr>
            <a:r>
              <a:rPr lang="en-US"/>
              <a:t>منافع تشغيل نطاق gTLD</a:t>
            </a:r>
            <a:endParaRPr/>
          </a:p>
        </p:txBody>
      </p:sp>
      <p:sp>
        <p:nvSpPr>
          <p:cNvPr id="665" name="Google Shape;665;p10"/>
          <p:cNvSpPr txBox="1"/>
          <p:nvPr/>
        </p:nvSpPr>
        <p:spPr>
          <a:xfrm>
            <a:off x="3454367" y="3945176"/>
            <a:ext cx="2569464" cy="976403"/>
          </a:xfrm>
          <a:prstGeom prst="rect">
            <a:avLst/>
          </a:prstGeom>
          <a:solidFill>
            <a:srgbClr val="F1EFEA"/>
          </a:solidFill>
          <a:ln>
            <a:noFill/>
          </a:ln>
        </p:spPr>
        <p:txBody>
          <a:bodyPr anchorCtr="0" anchor="t" bIns="72000" lIns="72000" spcFirstLastPara="1" rIns="72000" wrap="square" tIns="72000">
            <a:spAutoFit/>
          </a:bodyPr>
          <a:lstStyle/>
          <a:p>
            <a:pPr indent="0" lvl="0" marL="0" marR="0" rtl="1" algn="ctr">
              <a:lnSpc>
                <a:spcPct val="100000"/>
              </a:lnSpc>
              <a:spcBef>
                <a:spcPts val="0"/>
              </a:spcBef>
              <a:spcAft>
                <a:spcPts val="0"/>
              </a:spcAft>
              <a:buClr>
                <a:srgbClr val="000000"/>
              </a:buClr>
              <a:buSzPts val="1800"/>
              <a:buFont typeface="Arial"/>
              <a:buNone/>
            </a:pPr>
            <a:r>
              <a:rPr b="1" i="0" lang="en-US" sz="1800" u="none" cap="none" strike="noStrike">
                <a:solidFill>
                  <a:srgbClr val="0B3458"/>
                </a:solidFill>
                <a:latin typeface="Arial"/>
                <a:ea typeface="Arial"/>
                <a:cs typeface="Arial"/>
                <a:sym typeface="Arial"/>
              </a:rPr>
              <a:t>توفر نطاقات gTLD للمؤسسات القدرة على إحداث تأثير على نطاق عالمي.</a:t>
            </a:r>
            <a:endParaRPr/>
          </a:p>
        </p:txBody>
      </p:sp>
      <p:sp>
        <p:nvSpPr>
          <p:cNvPr id="666" name="Google Shape;666;p10"/>
          <p:cNvSpPr/>
          <p:nvPr/>
        </p:nvSpPr>
        <p:spPr>
          <a:xfrm>
            <a:off x="911519" y="4773111"/>
            <a:ext cx="1512414" cy="620451"/>
          </a:xfrm>
          <a:prstGeom prst="rect">
            <a:avLst/>
          </a:prstGeom>
          <a:noFill/>
          <a:ln>
            <a:noFill/>
          </a:ln>
        </p:spPr>
        <p:txBody>
          <a:bodyPr anchorCtr="0" anchor="t" bIns="0" lIns="0" spcFirstLastPara="1" rIns="0" wrap="square" tIns="0">
            <a:noAutofit/>
          </a:bodyPr>
          <a:lstStyle/>
          <a:p>
            <a:pPr indent="0" lvl="0" marL="0" marR="0" rtl="1" algn="ctr">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فرص تحقيق الأرباح</a:t>
            </a:r>
            <a:endParaRPr/>
          </a:p>
        </p:txBody>
      </p:sp>
      <p:sp>
        <p:nvSpPr>
          <p:cNvPr id="667" name="Google Shape;667;p10"/>
          <p:cNvSpPr/>
          <p:nvPr/>
        </p:nvSpPr>
        <p:spPr>
          <a:xfrm>
            <a:off x="2013017" y="5999256"/>
            <a:ext cx="1893300" cy="537600"/>
          </a:xfrm>
          <a:prstGeom prst="rect">
            <a:avLst/>
          </a:prstGeom>
          <a:noFill/>
          <a:ln>
            <a:noFill/>
          </a:ln>
        </p:spPr>
        <p:txBody>
          <a:bodyPr anchorCtr="0" anchor="t" bIns="0" lIns="0" spcFirstLastPara="1" rIns="0" wrap="square" tIns="0">
            <a:noAutofit/>
          </a:bodyPr>
          <a:lstStyle/>
          <a:p>
            <a:pPr indent="0" lvl="0" marL="0" marR="0" rtl="1" algn="ctr">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الأمن المعزز</a:t>
            </a:r>
            <a:endParaRPr/>
          </a:p>
        </p:txBody>
      </p:sp>
      <p:sp>
        <p:nvSpPr>
          <p:cNvPr id="668" name="Google Shape;668;p10"/>
          <p:cNvSpPr/>
          <p:nvPr/>
        </p:nvSpPr>
        <p:spPr>
          <a:xfrm>
            <a:off x="6952599" y="4702336"/>
            <a:ext cx="1512414" cy="480780"/>
          </a:xfrm>
          <a:prstGeom prst="rect">
            <a:avLst/>
          </a:prstGeom>
          <a:noFill/>
          <a:ln>
            <a:noFill/>
          </a:ln>
        </p:spPr>
        <p:txBody>
          <a:bodyPr anchorCtr="0" anchor="t" bIns="0" lIns="0" spcFirstLastPara="1" rIns="0" wrap="square" tIns="0">
            <a:noAutofit/>
          </a:bodyPr>
          <a:lstStyle/>
          <a:p>
            <a:pPr indent="0" lvl="0" marL="0" marR="0" rtl="1" algn="ctr">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 المرونة والإبداعية</a:t>
            </a:r>
            <a:endParaRPr/>
          </a:p>
        </p:txBody>
      </p:sp>
      <p:sp>
        <p:nvSpPr>
          <p:cNvPr id="669" name="Google Shape;669;p10"/>
          <p:cNvSpPr/>
          <p:nvPr/>
        </p:nvSpPr>
        <p:spPr>
          <a:xfrm>
            <a:off x="6642912" y="3041289"/>
            <a:ext cx="1512414" cy="617317"/>
          </a:xfrm>
          <a:prstGeom prst="rect">
            <a:avLst/>
          </a:prstGeom>
          <a:noFill/>
          <a:ln>
            <a:noFill/>
          </a:ln>
        </p:spPr>
        <p:txBody>
          <a:bodyPr anchorCtr="0" anchor="t" bIns="0" lIns="0" spcFirstLastPara="1" rIns="0" wrap="square" tIns="0">
            <a:noAutofit/>
          </a:bodyPr>
          <a:lstStyle/>
          <a:p>
            <a:pPr indent="0" lvl="0" marL="0" marR="0" rtl="1" algn="ctr">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التحكم في السياسات</a:t>
            </a:r>
            <a:endParaRPr/>
          </a:p>
        </p:txBody>
      </p:sp>
      <p:sp>
        <p:nvSpPr>
          <p:cNvPr id="670" name="Google Shape;670;p10"/>
          <p:cNvSpPr/>
          <p:nvPr/>
        </p:nvSpPr>
        <p:spPr>
          <a:xfrm>
            <a:off x="3977848" y="1599697"/>
            <a:ext cx="1512300" cy="537600"/>
          </a:xfrm>
          <a:prstGeom prst="rect">
            <a:avLst/>
          </a:prstGeom>
          <a:noFill/>
          <a:ln>
            <a:noFill/>
          </a:ln>
        </p:spPr>
        <p:txBody>
          <a:bodyPr anchorCtr="0" anchor="t" bIns="0" lIns="0" spcFirstLastPara="1" rIns="0" wrap="square" tIns="0">
            <a:noAutofit/>
          </a:bodyPr>
          <a:lstStyle/>
          <a:p>
            <a:pPr indent="0" lvl="0" marL="0" marR="0" rtl="1" algn="ctr">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إدارة العلامات التجارية</a:t>
            </a:r>
            <a:endParaRPr/>
          </a:p>
        </p:txBody>
      </p:sp>
      <p:sp>
        <p:nvSpPr>
          <p:cNvPr id="671" name="Google Shape;671;p10"/>
          <p:cNvSpPr/>
          <p:nvPr/>
        </p:nvSpPr>
        <p:spPr>
          <a:xfrm>
            <a:off x="1448198" y="3032920"/>
            <a:ext cx="1512414" cy="620451"/>
          </a:xfrm>
          <a:prstGeom prst="rect">
            <a:avLst/>
          </a:prstGeom>
          <a:noFill/>
          <a:ln>
            <a:noFill/>
          </a:ln>
        </p:spPr>
        <p:txBody>
          <a:bodyPr anchorCtr="0" anchor="t" bIns="0" lIns="0" spcFirstLastPara="1" rIns="0" wrap="square" tIns="0">
            <a:noAutofit/>
          </a:bodyPr>
          <a:lstStyle/>
          <a:p>
            <a:pPr indent="0" lvl="0" marL="0" marR="0" rtl="1" algn="ctr">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 زيادة المصداقية</a:t>
            </a:r>
            <a:endParaRPr/>
          </a:p>
        </p:txBody>
      </p:sp>
      <p:sp>
        <p:nvSpPr>
          <p:cNvPr id="672" name="Google Shape;672;p10"/>
          <p:cNvSpPr/>
          <p:nvPr/>
        </p:nvSpPr>
        <p:spPr>
          <a:xfrm>
            <a:off x="5409089" y="6024082"/>
            <a:ext cx="1250904" cy="341313"/>
          </a:xfrm>
          <a:prstGeom prst="rect">
            <a:avLst/>
          </a:prstGeom>
          <a:noFill/>
          <a:ln>
            <a:noFill/>
          </a:ln>
        </p:spPr>
        <p:txBody>
          <a:bodyPr anchorCtr="0" anchor="t" bIns="0" lIns="0" spcFirstLastPara="1" rIns="0" wrap="square" tIns="0">
            <a:noAutofit/>
          </a:bodyPr>
          <a:lstStyle/>
          <a:p>
            <a:pPr indent="0" lvl="0" marL="0" marR="0" rtl="1" algn="r">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التوطين</a:t>
            </a:r>
            <a:endParaRPr/>
          </a:p>
        </p:txBody>
      </p:sp>
      <p:sp>
        <p:nvSpPr>
          <p:cNvPr id="673" name="Google Shape;673;p10"/>
          <p:cNvSpPr/>
          <p:nvPr/>
        </p:nvSpPr>
        <p:spPr>
          <a:xfrm>
            <a:off x="3556354" y="5813364"/>
            <a:ext cx="544648" cy="543980"/>
          </a:xfrm>
          <a:custGeom>
            <a:rect b="b" l="l" r="r" t="t"/>
            <a:pathLst>
              <a:path extrusionOk="0" h="303083" w="303456">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74" name="Google Shape;674;p10"/>
          <p:cNvSpPr/>
          <p:nvPr/>
        </p:nvSpPr>
        <p:spPr>
          <a:xfrm>
            <a:off x="6332095" y="4569993"/>
            <a:ext cx="543368" cy="542702"/>
          </a:xfrm>
          <a:custGeom>
            <a:rect b="b" l="l" r="r" t="t"/>
            <a:pathLst>
              <a:path extrusionOk="0" h="303083" w="303456">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75" name="Google Shape;675;p10"/>
          <p:cNvSpPr/>
          <p:nvPr/>
        </p:nvSpPr>
        <p:spPr>
          <a:xfrm>
            <a:off x="2580799" y="4571989"/>
            <a:ext cx="539372" cy="538710"/>
          </a:xfrm>
          <a:custGeom>
            <a:rect b="b" l="l" r="r" t="t"/>
            <a:pathLst>
              <a:path extrusionOk="0" h="303083" w="303456">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76" name="Google Shape;676;p10"/>
          <p:cNvSpPr/>
          <p:nvPr/>
        </p:nvSpPr>
        <p:spPr>
          <a:xfrm>
            <a:off x="6005030" y="2913854"/>
            <a:ext cx="538280" cy="537620"/>
          </a:xfrm>
          <a:custGeom>
            <a:rect b="b" l="l" r="r" t="t"/>
            <a:pathLst>
              <a:path extrusionOk="0" h="303083" w="303456">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77" name="Google Shape;677;p10"/>
          <p:cNvSpPr/>
          <p:nvPr/>
        </p:nvSpPr>
        <p:spPr>
          <a:xfrm>
            <a:off x="2907865" y="2910767"/>
            <a:ext cx="544460" cy="543794"/>
          </a:xfrm>
          <a:custGeom>
            <a:rect b="b" l="l" r="r" t="t"/>
            <a:pathLst>
              <a:path extrusionOk="0" h="303083" w="303456">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78" name="Google Shape;678;p10"/>
          <p:cNvSpPr/>
          <p:nvPr/>
        </p:nvSpPr>
        <p:spPr>
          <a:xfrm>
            <a:off x="4461885" y="2180852"/>
            <a:ext cx="541694" cy="541030"/>
          </a:xfrm>
          <a:custGeom>
            <a:rect b="b" l="l" r="r" t="t"/>
            <a:pathLst>
              <a:path extrusionOk="0" h="303083" w="303456">
                <a:moveTo>
                  <a:pt x="0" y="151542"/>
                </a:moveTo>
                <a:cubicBezTo>
                  <a:pt x="0" y="67891"/>
                  <a:pt x="67974" y="0"/>
                  <a:pt x="151728" y="0"/>
                </a:cubicBezTo>
                <a:cubicBezTo>
                  <a:pt x="235482" y="0"/>
                  <a:pt x="303457" y="67891"/>
                  <a:pt x="303457" y="151542"/>
                </a:cubicBezTo>
                <a:cubicBezTo>
                  <a:pt x="303457" y="235193"/>
                  <a:pt x="235482" y="303083"/>
                  <a:pt x="151728" y="303083"/>
                </a:cubicBezTo>
                <a:cubicBezTo>
                  <a:pt x="67974" y="303083"/>
                  <a:pt x="0" y="235193"/>
                  <a:pt x="0" y="151542"/>
                </a:cubicBezTo>
                <a:close/>
              </a:path>
            </a:pathLst>
          </a:custGeom>
          <a:solidFill>
            <a:srgbClr val="F263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79" name="Google Shape;679;p10"/>
          <p:cNvSpPr/>
          <p:nvPr/>
        </p:nvSpPr>
        <p:spPr>
          <a:xfrm>
            <a:off x="5386470" y="5814673"/>
            <a:ext cx="542026" cy="541362"/>
          </a:xfrm>
          <a:custGeom>
            <a:rect b="b" l="l" r="r" t="t"/>
            <a:pathLst>
              <a:path extrusionOk="0" h="303083" w="303456">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680" name="Google Shape;680;p10"/>
          <p:cNvGrpSpPr/>
          <p:nvPr/>
        </p:nvGrpSpPr>
        <p:grpSpPr>
          <a:xfrm>
            <a:off x="2709650" y="4721026"/>
            <a:ext cx="281670" cy="236614"/>
            <a:chOff x="4582472" y="2001793"/>
            <a:chExt cx="341181" cy="286605"/>
          </a:xfrm>
        </p:grpSpPr>
        <p:sp>
          <p:nvSpPr>
            <p:cNvPr id="681" name="Google Shape;681;p10"/>
            <p:cNvSpPr/>
            <p:nvPr/>
          </p:nvSpPr>
          <p:spPr>
            <a:xfrm>
              <a:off x="4582472" y="2075362"/>
              <a:ext cx="341181" cy="213036"/>
            </a:xfrm>
            <a:custGeom>
              <a:rect b="b" l="l" r="r" t="t"/>
              <a:pathLst>
                <a:path extrusionOk="0" h="213036" w="341181">
                  <a:moveTo>
                    <a:pt x="0" y="0"/>
                  </a:moveTo>
                  <a:lnTo>
                    <a:pt x="341181" y="0"/>
                  </a:lnTo>
                  <a:lnTo>
                    <a:pt x="341181" y="213036"/>
                  </a:lnTo>
                  <a:lnTo>
                    <a:pt x="0" y="213036"/>
                  </a:lnTo>
                  <a:close/>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82" name="Google Shape;682;p10"/>
            <p:cNvSpPr/>
            <p:nvPr/>
          </p:nvSpPr>
          <p:spPr>
            <a:xfrm>
              <a:off x="4688451" y="2104824"/>
              <a:ext cx="129223" cy="154111"/>
            </a:xfrm>
            <a:custGeom>
              <a:rect b="b" l="l" r="r" t="t"/>
              <a:pathLst>
                <a:path extrusionOk="0" h="154111" w="129223">
                  <a:moveTo>
                    <a:pt x="129223" y="77056"/>
                  </a:moveTo>
                  <a:cubicBezTo>
                    <a:pt x="129223" y="119612"/>
                    <a:pt x="100295" y="154111"/>
                    <a:pt x="64612" y="154111"/>
                  </a:cubicBezTo>
                  <a:cubicBezTo>
                    <a:pt x="28928" y="154111"/>
                    <a:pt x="0" y="119612"/>
                    <a:pt x="0" y="77056"/>
                  </a:cubicBezTo>
                  <a:cubicBezTo>
                    <a:pt x="0" y="34499"/>
                    <a:pt x="28928" y="0"/>
                    <a:pt x="64612" y="0"/>
                  </a:cubicBezTo>
                  <a:cubicBezTo>
                    <a:pt x="100295" y="0"/>
                    <a:pt x="129223" y="34499"/>
                    <a:pt x="129223" y="77056"/>
                  </a:cubicBezTo>
                  <a:close/>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83" name="Google Shape;683;p10"/>
            <p:cNvSpPr/>
            <p:nvPr/>
          </p:nvSpPr>
          <p:spPr>
            <a:xfrm>
              <a:off x="4855935" y="2178277"/>
              <a:ext cx="7134" cy="7205"/>
            </a:xfrm>
            <a:custGeom>
              <a:rect b="b" l="l" r="r" t="t"/>
              <a:pathLst>
                <a:path extrusionOk="0" h="7205" w="7134">
                  <a:moveTo>
                    <a:pt x="7134" y="3603"/>
                  </a:moveTo>
                  <a:cubicBezTo>
                    <a:pt x="7134" y="5579"/>
                    <a:pt x="5523" y="7206"/>
                    <a:pt x="3567" y="7206"/>
                  </a:cubicBezTo>
                  <a:cubicBezTo>
                    <a:pt x="1611" y="7206"/>
                    <a:pt x="0" y="5579"/>
                    <a:pt x="0" y="3603"/>
                  </a:cubicBezTo>
                  <a:cubicBezTo>
                    <a:pt x="0" y="1627"/>
                    <a:pt x="1611" y="0"/>
                    <a:pt x="3567" y="0"/>
                  </a:cubicBezTo>
                  <a:cubicBezTo>
                    <a:pt x="5523" y="0"/>
                    <a:pt x="7134" y="1627"/>
                    <a:pt x="7134" y="3603"/>
                  </a:cubicBezTo>
                  <a:close/>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84" name="Google Shape;684;p10"/>
            <p:cNvSpPr/>
            <p:nvPr/>
          </p:nvSpPr>
          <p:spPr>
            <a:xfrm>
              <a:off x="4645127" y="2178277"/>
              <a:ext cx="7134" cy="7205"/>
            </a:xfrm>
            <a:custGeom>
              <a:rect b="b" l="l" r="r" t="t"/>
              <a:pathLst>
                <a:path extrusionOk="0" h="7205" w="7134">
                  <a:moveTo>
                    <a:pt x="0" y="3603"/>
                  </a:moveTo>
                  <a:cubicBezTo>
                    <a:pt x="0" y="5579"/>
                    <a:pt x="1611" y="7206"/>
                    <a:pt x="3567" y="7206"/>
                  </a:cubicBezTo>
                  <a:cubicBezTo>
                    <a:pt x="5523" y="7206"/>
                    <a:pt x="7134" y="5579"/>
                    <a:pt x="7134" y="3603"/>
                  </a:cubicBezTo>
                  <a:cubicBezTo>
                    <a:pt x="7134" y="1627"/>
                    <a:pt x="5523" y="0"/>
                    <a:pt x="3567" y="0"/>
                  </a:cubicBezTo>
                  <a:cubicBezTo>
                    <a:pt x="1611" y="0"/>
                    <a:pt x="0" y="1627"/>
                    <a:pt x="0" y="3603"/>
                  </a:cubicBezTo>
                  <a:close/>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85" name="Google Shape;685;p10"/>
            <p:cNvSpPr/>
            <p:nvPr/>
          </p:nvSpPr>
          <p:spPr>
            <a:xfrm>
              <a:off x="4859905" y="2099652"/>
              <a:ext cx="39641" cy="40038"/>
            </a:xfrm>
            <a:custGeom>
              <a:rect b="b" l="l" r="r" t="t"/>
              <a:pathLst>
                <a:path extrusionOk="0" h="40038" w="39641">
                  <a:moveTo>
                    <a:pt x="39641" y="40039"/>
                  </a:moveTo>
                  <a:cubicBezTo>
                    <a:pt x="18526" y="38295"/>
                    <a:pt x="1726" y="21327"/>
                    <a:pt x="0" y="0"/>
                  </a:cubicBez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86" name="Google Shape;686;p10"/>
            <p:cNvSpPr/>
            <p:nvPr/>
          </p:nvSpPr>
          <p:spPr>
            <a:xfrm>
              <a:off x="4859905" y="2224011"/>
              <a:ext cx="39641" cy="40038"/>
            </a:xfrm>
            <a:custGeom>
              <a:rect b="b" l="l" r="r" t="t"/>
              <a:pathLst>
                <a:path extrusionOk="0" h="40038" w="39641">
                  <a:moveTo>
                    <a:pt x="39641" y="0"/>
                  </a:moveTo>
                  <a:cubicBezTo>
                    <a:pt x="18526" y="1743"/>
                    <a:pt x="1726" y="18712"/>
                    <a:pt x="0" y="40039"/>
                  </a:cubicBez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87" name="Google Shape;687;p10"/>
            <p:cNvSpPr/>
            <p:nvPr/>
          </p:nvSpPr>
          <p:spPr>
            <a:xfrm>
              <a:off x="4606579" y="2099652"/>
              <a:ext cx="39641" cy="40038"/>
            </a:xfrm>
            <a:custGeom>
              <a:rect b="b" l="l" r="r" t="t"/>
              <a:pathLst>
                <a:path extrusionOk="0" h="40038" w="39641">
                  <a:moveTo>
                    <a:pt x="0" y="40039"/>
                  </a:moveTo>
                  <a:cubicBezTo>
                    <a:pt x="21115" y="38295"/>
                    <a:pt x="37915" y="21327"/>
                    <a:pt x="39641" y="0"/>
                  </a:cubicBez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88" name="Google Shape;688;p10"/>
            <p:cNvSpPr/>
            <p:nvPr/>
          </p:nvSpPr>
          <p:spPr>
            <a:xfrm>
              <a:off x="4606579" y="2224011"/>
              <a:ext cx="39641" cy="40038"/>
            </a:xfrm>
            <a:custGeom>
              <a:rect b="b" l="l" r="r" t="t"/>
              <a:pathLst>
                <a:path extrusionOk="0" h="40038" w="39641">
                  <a:moveTo>
                    <a:pt x="0" y="0"/>
                  </a:moveTo>
                  <a:cubicBezTo>
                    <a:pt x="21115" y="1743"/>
                    <a:pt x="37915" y="18712"/>
                    <a:pt x="39641" y="40039"/>
                  </a:cubicBez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89" name="Google Shape;689;p10"/>
            <p:cNvSpPr/>
            <p:nvPr/>
          </p:nvSpPr>
          <p:spPr>
            <a:xfrm>
              <a:off x="4614519" y="2039274"/>
              <a:ext cx="277029" cy="5811"/>
            </a:xfrm>
            <a:custGeom>
              <a:rect b="b" l="l" r="r" t="t"/>
              <a:pathLst>
                <a:path extrusionOk="0" h="5811" w="277029">
                  <a:moveTo>
                    <a:pt x="277030" y="0"/>
                  </a:moveTo>
                  <a:lnTo>
                    <a:pt x="0" y="0"/>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90" name="Google Shape;690;p10"/>
            <p:cNvSpPr/>
            <p:nvPr/>
          </p:nvSpPr>
          <p:spPr>
            <a:xfrm>
              <a:off x="4608650" y="2039274"/>
              <a:ext cx="288824" cy="5811"/>
            </a:xfrm>
            <a:custGeom>
              <a:rect b="b" l="l" r="r" t="t"/>
              <a:pathLst>
                <a:path extrusionOk="0" h="5811" w="288824">
                  <a:moveTo>
                    <a:pt x="288824" y="0"/>
                  </a:moveTo>
                  <a:lnTo>
                    <a:pt x="0"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91" name="Google Shape;691;p10"/>
            <p:cNvSpPr/>
            <p:nvPr/>
          </p:nvSpPr>
          <p:spPr>
            <a:xfrm>
              <a:off x="4634829" y="2001793"/>
              <a:ext cx="236467" cy="5811"/>
            </a:xfrm>
            <a:custGeom>
              <a:rect b="b" l="l" r="r" t="t"/>
              <a:pathLst>
                <a:path extrusionOk="0" h="5811" w="236467">
                  <a:moveTo>
                    <a:pt x="0" y="0"/>
                  </a:moveTo>
                  <a:lnTo>
                    <a:pt x="236468"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692" name="Google Shape;692;p10"/>
          <p:cNvGrpSpPr/>
          <p:nvPr/>
        </p:nvGrpSpPr>
        <p:grpSpPr>
          <a:xfrm>
            <a:off x="6166931" y="3041906"/>
            <a:ext cx="226370" cy="256116"/>
            <a:chOff x="10334203" y="3610289"/>
            <a:chExt cx="589811" cy="667317"/>
          </a:xfrm>
        </p:grpSpPr>
        <p:sp>
          <p:nvSpPr>
            <p:cNvPr id="693" name="Google Shape;693;p10"/>
            <p:cNvSpPr/>
            <p:nvPr/>
          </p:nvSpPr>
          <p:spPr>
            <a:xfrm>
              <a:off x="10424879" y="3671015"/>
              <a:ext cx="408458" cy="288114"/>
            </a:xfrm>
            <a:custGeom>
              <a:rect b="b" l="l" r="r" t="t"/>
              <a:pathLst>
                <a:path extrusionOk="0" h="288114" w="408458">
                  <a:moveTo>
                    <a:pt x="408459" y="288114"/>
                  </a:moveTo>
                  <a:lnTo>
                    <a:pt x="408459" y="0"/>
                  </a:lnTo>
                  <a:lnTo>
                    <a:pt x="0" y="0"/>
                  </a:lnTo>
                  <a:lnTo>
                    <a:pt x="0" y="288114"/>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94" name="Google Shape;694;p10"/>
            <p:cNvSpPr/>
            <p:nvPr/>
          </p:nvSpPr>
          <p:spPr>
            <a:xfrm>
              <a:off x="10455160" y="3610289"/>
              <a:ext cx="347897" cy="15181"/>
            </a:xfrm>
            <a:custGeom>
              <a:rect b="b" l="l" r="r" t="t"/>
              <a:pathLst>
                <a:path extrusionOk="0" h="15181" w="347897">
                  <a:moveTo>
                    <a:pt x="347897" y="15181"/>
                  </a:moveTo>
                  <a:lnTo>
                    <a:pt x="347897" y="0"/>
                  </a:lnTo>
                  <a:lnTo>
                    <a:pt x="0" y="0"/>
                  </a:lnTo>
                  <a:lnTo>
                    <a:pt x="0" y="15181"/>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95" name="Google Shape;695;p10"/>
            <p:cNvSpPr/>
            <p:nvPr/>
          </p:nvSpPr>
          <p:spPr>
            <a:xfrm>
              <a:off x="10515722" y="3883222"/>
              <a:ext cx="226940" cy="16682"/>
            </a:xfrm>
            <a:custGeom>
              <a:rect b="b" l="l" r="r" t="t"/>
              <a:pathLst>
                <a:path extrusionOk="0" h="16682" w="226940">
                  <a:moveTo>
                    <a:pt x="0" y="0"/>
                  </a:moveTo>
                  <a:lnTo>
                    <a:pt x="226940"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96" name="Google Shape;696;p10"/>
            <p:cNvSpPr/>
            <p:nvPr/>
          </p:nvSpPr>
          <p:spPr>
            <a:xfrm>
              <a:off x="10515722" y="3822663"/>
              <a:ext cx="226940" cy="16682"/>
            </a:xfrm>
            <a:custGeom>
              <a:rect b="b" l="l" r="r" t="t"/>
              <a:pathLst>
                <a:path extrusionOk="0" h="16682" w="226940">
                  <a:moveTo>
                    <a:pt x="0" y="0"/>
                  </a:moveTo>
                  <a:lnTo>
                    <a:pt x="226940"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97" name="Google Shape;697;p10"/>
            <p:cNvSpPr/>
            <p:nvPr/>
          </p:nvSpPr>
          <p:spPr>
            <a:xfrm>
              <a:off x="10515722" y="3761937"/>
              <a:ext cx="151237" cy="16682"/>
            </a:xfrm>
            <a:custGeom>
              <a:rect b="b" l="l" r="r" t="t"/>
              <a:pathLst>
                <a:path extrusionOk="0" h="16682" w="151237">
                  <a:moveTo>
                    <a:pt x="0" y="0"/>
                  </a:moveTo>
                  <a:lnTo>
                    <a:pt x="151238"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98" name="Google Shape;698;p10"/>
            <p:cNvSpPr/>
            <p:nvPr/>
          </p:nvSpPr>
          <p:spPr>
            <a:xfrm>
              <a:off x="10334203" y="4004674"/>
              <a:ext cx="589811" cy="272932"/>
            </a:xfrm>
            <a:custGeom>
              <a:rect b="b" l="l" r="r" t="t"/>
              <a:pathLst>
                <a:path extrusionOk="0" h="272932" w="589811">
                  <a:moveTo>
                    <a:pt x="589811" y="272933"/>
                  </a:moveTo>
                  <a:lnTo>
                    <a:pt x="0" y="272933"/>
                  </a:lnTo>
                  <a:lnTo>
                    <a:pt x="0" y="0"/>
                  </a:lnTo>
                  <a:lnTo>
                    <a:pt x="181519" y="0"/>
                  </a:lnTo>
                  <a:lnTo>
                    <a:pt x="211800" y="45378"/>
                  </a:lnTo>
                  <a:lnTo>
                    <a:pt x="378178" y="45378"/>
                  </a:lnTo>
                  <a:lnTo>
                    <a:pt x="410955" y="0"/>
                  </a:lnTo>
                  <a:lnTo>
                    <a:pt x="589811" y="0"/>
                  </a:lnTo>
                  <a:lnTo>
                    <a:pt x="589811" y="272933"/>
                  </a:lnTo>
                  <a:close/>
                </a:path>
              </a:pathLst>
            </a:custGeom>
            <a:noFill/>
            <a:ln cap="flat" cmpd="sng" w="15875">
              <a:solidFill>
                <a:srgbClr val="002A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99" name="Google Shape;699;p10"/>
            <p:cNvSpPr/>
            <p:nvPr/>
          </p:nvSpPr>
          <p:spPr>
            <a:xfrm>
              <a:off x="10334203" y="3928766"/>
              <a:ext cx="45421" cy="75907"/>
            </a:xfrm>
            <a:custGeom>
              <a:rect b="b" l="l" r="r" t="t"/>
              <a:pathLst>
                <a:path extrusionOk="0" h="75907" w="45421">
                  <a:moveTo>
                    <a:pt x="45421" y="0"/>
                  </a:moveTo>
                  <a:lnTo>
                    <a:pt x="0" y="60726"/>
                  </a:lnTo>
                  <a:lnTo>
                    <a:pt x="0" y="75907"/>
                  </a:lnTo>
                </a:path>
              </a:pathLst>
            </a:custGeom>
            <a:noFill/>
            <a:ln cap="rnd" cmpd="sng" w="15875">
              <a:solidFill>
                <a:srgbClr val="002A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00" name="Google Shape;700;p10"/>
            <p:cNvSpPr/>
            <p:nvPr/>
          </p:nvSpPr>
          <p:spPr>
            <a:xfrm>
              <a:off x="10878760" y="3928766"/>
              <a:ext cx="45254" cy="75907"/>
            </a:xfrm>
            <a:custGeom>
              <a:rect b="b" l="l" r="r" t="t"/>
              <a:pathLst>
                <a:path extrusionOk="0" h="75907" w="45254">
                  <a:moveTo>
                    <a:pt x="0" y="0"/>
                  </a:moveTo>
                  <a:lnTo>
                    <a:pt x="45255" y="60726"/>
                  </a:lnTo>
                  <a:lnTo>
                    <a:pt x="45255" y="75907"/>
                  </a:lnTo>
                </a:path>
              </a:pathLst>
            </a:custGeom>
            <a:noFill/>
            <a:ln cap="rnd" cmpd="sng" w="15875">
              <a:solidFill>
                <a:srgbClr val="002A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01" name="Google Shape;701;p10"/>
            <p:cNvSpPr/>
            <p:nvPr/>
          </p:nvSpPr>
          <p:spPr>
            <a:xfrm>
              <a:off x="10561143" y="4125959"/>
              <a:ext cx="136097" cy="75907"/>
            </a:xfrm>
            <a:custGeom>
              <a:rect b="b" l="l" r="r" t="t"/>
              <a:pathLst>
                <a:path extrusionOk="0" h="75907" w="136097">
                  <a:moveTo>
                    <a:pt x="0" y="0"/>
                  </a:moveTo>
                  <a:lnTo>
                    <a:pt x="136098" y="0"/>
                  </a:lnTo>
                  <a:lnTo>
                    <a:pt x="136098" y="75907"/>
                  </a:lnTo>
                  <a:lnTo>
                    <a:pt x="0" y="75907"/>
                  </a:lnTo>
                  <a:close/>
                </a:path>
              </a:pathLst>
            </a:custGeom>
            <a:noFill/>
            <a:ln cap="rnd" cmpd="sng" w="15875">
              <a:solidFill>
                <a:srgbClr val="002A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702" name="Google Shape;702;p10"/>
          <p:cNvGrpSpPr/>
          <p:nvPr/>
        </p:nvGrpSpPr>
        <p:grpSpPr>
          <a:xfrm>
            <a:off x="3018607" y="3008192"/>
            <a:ext cx="308911" cy="313456"/>
            <a:chOff x="2856559" y="2869295"/>
            <a:chExt cx="308911" cy="313456"/>
          </a:xfrm>
        </p:grpSpPr>
        <p:grpSp>
          <p:nvGrpSpPr>
            <p:cNvPr id="703" name="Google Shape;703;p10"/>
            <p:cNvGrpSpPr/>
            <p:nvPr/>
          </p:nvGrpSpPr>
          <p:grpSpPr>
            <a:xfrm>
              <a:off x="2856559" y="3068761"/>
              <a:ext cx="308911" cy="113990"/>
              <a:chOff x="2856559" y="3068761"/>
              <a:chExt cx="308911" cy="113990"/>
            </a:xfrm>
          </p:grpSpPr>
          <p:grpSp>
            <p:nvGrpSpPr>
              <p:cNvPr id="704" name="Google Shape;704;p10"/>
              <p:cNvGrpSpPr/>
              <p:nvPr/>
            </p:nvGrpSpPr>
            <p:grpSpPr>
              <a:xfrm>
                <a:off x="3062500" y="3074530"/>
                <a:ext cx="102970" cy="108221"/>
                <a:chOff x="3062500" y="3074530"/>
                <a:chExt cx="102970" cy="108221"/>
              </a:xfrm>
            </p:grpSpPr>
            <p:sp>
              <p:nvSpPr>
                <p:cNvPr id="705" name="Google Shape;705;p10"/>
                <p:cNvSpPr/>
                <p:nvPr/>
              </p:nvSpPr>
              <p:spPr>
                <a:xfrm>
                  <a:off x="3085617" y="3074530"/>
                  <a:ext cx="56735" cy="56735"/>
                </a:xfrm>
                <a:custGeom>
                  <a:rect b="b" l="l" r="r" t="t"/>
                  <a:pathLst>
                    <a:path extrusionOk="0" h="56735" w="56735">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cap="rnd" cmpd="sng" w="15875">
                  <a:solidFill>
                    <a:srgbClr val="002B4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06" name="Google Shape;706;p10"/>
                <p:cNvSpPr/>
                <p:nvPr/>
              </p:nvSpPr>
              <p:spPr>
                <a:xfrm>
                  <a:off x="3062500" y="3131266"/>
                  <a:ext cx="102970" cy="51485"/>
                </a:xfrm>
                <a:custGeom>
                  <a:rect b="b" l="l" r="r" t="t"/>
                  <a:pathLst>
                    <a:path extrusionOk="0" h="51485" w="102970">
                      <a:moveTo>
                        <a:pt x="102970" y="51485"/>
                      </a:moveTo>
                      <a:cubicBezTo>
                        <a:pt x="102970" y="23039"/>
                        <a:pt x="79931" y="0"/>
                        <a:pt x="51485" y="0"/>
                      </a:cubicBezTo>
                      <a:cubicBezTo>
                        <a:pt x="23039" y="0"/>
                        <a:pt x="0" y="23039"/>
                        <a:pt x="0" y="51485"/>
                      </a:cubicBezTo>
                    </a:path>
                  </a:pathLst>
                </a:custGeom>
                <a:noFill/>
                <a:ln cap="rnd" cmpd="sng" w="15875">
                  <a:solidFill>
                    <a:srgbClr val="002B4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707" name="Google Shape;707;p10"/>
              <p:cNvGrpSpPr/>
              <p:nvPr/>
            </p:nvGrpSpPr>
            <p:grpSpPr>
              <a:xfrm>
                <a:off x="2959530" y="3068761"/>
                <a:ext cx="102970" cy="113990"/>
                <a:chOff x="2959530" y="3068761"/>
                <a:chExt cx="102970" cy="113990"/>
              </a:xfrm>
            </p:grpSpPr>
            <p:sp>
              <p:nvSpPr>
                <p:cNvPr id="708" name="Google Shape;708;p10"/>
                <p:cNvSpPr/>
                <p:nvPr/>
              </p:nvSpPr>
              <p:spPr>
                <a:xfrm rot="-4603200">
                  <a:off x="2982586" y="3074519"/>
                  <a:ext cx="56735" cy="56735"/>
                </a:xfrm>
                <a:custGeom>
                  <a:rect b="b" l="l" r="r" t="t"/>
                  <a:pathLst>
                    <a:path extrusionOk="0" h="56735" w="56735">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cap="rnd" cmpd="sng" w="15875">
                  <a:solidFill>
                    <a:srgbClr val="002B4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09" name="Google Shape;709;p10"/>
                <p:cNvSpPr/>
                <p:nvPr/>
              </p:nvSpPr>
              <p:spPr>
                <a:xfrm>
                  <a:off x="2959530" y="3131266"/>
                  <a:ext cx="102970" cy="51485"/>
                </a:xfrm>
                <a:custGeom>
                  <a:rect b="b" l="l" r="r" t="t"/>
                  <a:pathLst>
                    <a:path extrusionOk="0" h="51485" w="102970">
                      <a:moveTo>
                        <a:pt x="102970" y="51485"/>
                      </a:moveTo>
                      <a:cubicBezTo>
                        <a:pt x="102970" y="23039"/>
                        <a:pt x="79931" y="0"/>
                        <a:pt x="51485" y="0"/>
                      </a:cubicBezTo>
                      <a:cubicBezTo>
                        <a:pt x="23039" y="0"/>
                        <a:pt x="0" y="23039"/>
                        <a:pt x="0" y="51485"/>
                      </a:cubicBezTo>
                    </a:path>
                  </a:pathLst>
                </a:custGeom>
                <a:noFill/>
                <a:ln cap="rnd" cmpd="sng" w="15875">
                  <a:solidFill>
                    <a:srgbClr val="002B4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710" name="Google Shape;710;p10"/>
              <p:cNvGrpSpPr/>
              <p:nvPr/>
            </p:nvGrpSpPr>
            <p:grpSpPr>
              <a:xfrm>
                <a:off x="2856559" y="3074530"/>
                <a:ext cx="102970" cy="108221"/>
                <a:chOff x="2856559" y="3074530"/>
                <a:chExt cx="102970" cy="108221"/>
              </a:xfrm>
            </p:grpSpPr>
            <p:sp>
              <p:nvSpPr>
                <p:cNvPr id="711" name="Google Shape;711;p10"/>
                <p:cNvSpPr/>
                <p:nvPr/>
              </p:nvSpPr>
              <p:spPr>
                <a:xfrm>
                  <a:off x="2879677" y="3074530"/>
                  <a:ext cx="56735" cy="56735"/>
                </a:xfrm>
                <a:custGeom>
                  <a:rect b="b" l="l" r="r" t="t"/>
                  <a:pathLst>
                    <a:path extrusionOk="0" h="56735" w="56735">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cap="rnd" cmpd="sng" w="15875">
                  <a:solidFill>
                    <a:srgbClr val="002B4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12" name="Google Shape;712;p10"/>
                <p:cNvSpPr/>
                <p:nvPr/>
              </p:nvSpPr>
              <p:spPr>
                <a:xfrm>
                  <a:off x="2856559" y="3131266"/>
                  <a:ext cx="102970" cy="51485"/>
                </a:xfrm>
                <a:custGeom>
                  <a:rect b="b" l="l" r="r" t="t"/>
                  <a:pathLst>
                    <a:path extrusionOk="0" h="51485" w="102970">
                      <a:moveTo>
                        <a:pt x="102970" y="51485"/>
                      </a:moveTo>
                      <a:cubicBezTo>
                        <a:pt x="102970" y="23039"/>
                        <a:pt x="79931" y="0"/>
                        <a:pt x="51485" y="0"/>
                      </a:cubicBezTo>
                      <a:cubicBezTo>
                        <a:pt x="23039" y="0"/>
                        <a:pt x="0" y="23039"/>
                        <a:pt x="0" y="51485"/>
                      </a:cubicBezTo>
                    </a:path>
                  </a:pathLst>
                </a:custGeom>
                <a:noFill/>
                <a:ln cap="rnd" cmpd="sng" w="15875">
                  <a:solidFill>
                    <a:srgbClr val="002B4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grpSp>
          <p:nvGrpSpPr>
            <p:cNvPr id="713" name="Google Shape;713;p10"/>
            <p:cNvGrpSpPr/>
            <p:nvPr/>
          </p:nvGrpSpPr>
          <p:grpSpPr>
            <a:xfrm>
              <a:off x="2908044" y="2869295"/>
              <a:ext cx="205862" cy="179061"/>
              <a:chOff x="2908044" y="2869295"/>
              <a:chExt cx="205862" cy="179061"/>
            </a:xfrm>
          </p:grpSpPr>
          <p:sp>
            <p:nvSpPr>
              <p:cNvPr id="714" name="Google Shape;714;p10"/>
              <p:cNvSpPr/>
              <p:nvPr/>
            </p:nvSpPr>
            <p:spPr>
              <a:xfrm>
                <a:off x="2908044" y="2910985"/>
                <a:ext cx="125303" cy="107436"/>
              </a:xfrm>
              <a:custGeom>
                <a:rect b="b" l="l" r="r" t="t"/>
                <a:pathLst>
                  <a:path extrusionOk="0" h="107436" w="125303">
                    <a:moveTo>
                      <a:pt x="116370" y="0"/>
                    </a:moveTo>
                    <a:lnTo>
                      <a:pt x="8933" y="0"/>
                    </a:lnTo>
                    <a:cubicBezTo>
                      <a:pt x="3997" y="0"/>
                      <a:pt x="0" y="3997"/>
                      <a:pt x="0" y="8933"/>
                    </a:cubicBezTo>
                    <a:lnTo>
                      <a:pt x="0" y="80558"/>
                    </a:lnTo>
                    <a:cubicBezTo>
                      <a:pt x="0" y="85495"/>
                      <a:pt x="3997" y="89492"/>
                      <a:pt x="8933" y="89492"/>
                    </a:cubicBezTo>
                    <a:lnTo>
                      <a:pt x="22334" y="89492"/>
                    </a:lnTo>
                    <a:lnTo>
                      <a:pt x="22334" y="107437"/>
                    </a:lnTo>
                    <a:lnTo>
                      <a:pt x="40279" y="89492"/>
                    </a:lnTo>
                    <a:lnTo>
                      <a:pt x="116370" y="89492"/>
                    </a:lnTo>
                    <a:cubicBezTo>
                      <a:pt x="121307" y="89492"/>
                      <a:pt x="125304" y="85495"/>
                      <a:pt x="125304" y="80558"/>
                    </a:cubicBezTo>
                    <a:lnTo>
                      <a:pt x="125304" y="9012"/>
                    </a:lnTo>
                    <a:cubicBezTo>
                      <a:pt x="125304" y="4075"/>
                      <a:pt x="121307" y="78"/>
                      <a:pt x="116370" y="78"/>
                    </a:cubicBezTo>
                    <a:close/>
                  </a:path>
                </a:pathLst>
              </a:custGeom>
              <a:noFill/>
              <a:ln cap="flat"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15" name="Google Shape;715;p10"/>
              <p:cNvSpPr/>
              <p:nvPr/>
            </p:nvSpPr>
            <p:spPr>
              <a:xfrm>
                <a:off x="2988603" y="2940920"/>
                <a:ext cx="125303" cy="107436"/>
              </a:xfrm>
              <a:custGeom>
                <a:rect b="b" l="l" r="r" t="t"/>
                <a:pathLst>
                  <a:path extrusionOk="0" h="107436" w="125303">
                    <a:moveTo>
                      <a:pt x="0" y="70057"/>
                    </a:moveTo>
                    <a:lnTo>
                      <a:pt x="0" y="80558"/>
                    </a:lnTo>
                    <a:cubicBezTo>
                      <a:pt x="0" y="85495"/>
                      <a:pt x="3997" y="89492"/>
                      <a:pt x="8933" y="89492"/>
                    </a:cubicBezTo>
                    <a:lnTo>
                      <a:pt x="85025" y="89492"/>
                    </a:lnTo>
                    <a:lnTo>
                      <a:pt x="102970" y="107437"/>
                    </a:lnTo>
                    <a:lnTo>
                      <a:pt x="102970" y="89492"/>
                    </a:lnTo>
                    <a:lnTo>
                      <a:pt x="116370" y="89492"/>
                    </a:lnTo>
                    <a:cubicBezTo>
                      <a:pt x="121307" y="89492"/>
                      <a:pt x="125304" y="85495"/>
                      <a:pt x="125304" y="80558"/>
                    </a:cubicBezTo>
                    <a:lnTo>
                      <a:pt x="125304" y="8933"/>
                    </a:lnTo>
                    <a:cubicBezTo>
                      <a:pt x="125304" y="3997"/>
                      <a:pt x="121307" y="0"/>
                      <a:pt x="116370" y="0"/>
                    </a:cubicBezTo>
                    <a:lnTo>
                      <a:pt x="58146" y="0"/>
                    </a:lnTo>
                  </a:path>
                </a:pathLst>
              </a:custGeom>
              <a:noFill/>
              <a:ln cap="flat"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16" name="Google Shape;716;p10"/>
              <p:cNvSpPr/>
              <p:nvPr/>
            </p:nvSpPr>
            <p:spPr>
              <a:xfrm>
                <a:off x="2952790" y="2869295"/>
                <a:ext cx="125303" cy="61594"/>
              </a:xfrm>
              <a:custGeom>
                <a:rect b="b" l="l" r="r" t="t"/>
                <a:pathLst>
                  <a:path extrusionOk="0" h="61594" w="125303">
                    <a:moveTo>
                      <a:pt x="0" y="31346"/>
                    </a:moveTo>
                    <a:lnTo>
                      <a:pt x="0" y="8933"/>
                    </a:lnTo>
                    <a:cubicBezTo>
                      <a:pt x="0" y="3997"/>
                      <a:pt x="3997" y="0"/>
                      <a:pt x="8933" y="0"/>
                    </a:cubicBezTo>
                    <a:lnTo>
                      <a:pt x="116370" y="0"/>
                    </a:lnTo>
                    <a:cubicBezTo>
                      <a:pt x="121307" y="0"/>
                      <a:pt x="125304" y="3997"/>
                      <a:pt x="125304" y="8933"/>
                    </a:cubicBezTo>
                    <a:lnTo>
                      <a:pt x="125304" y="61594"/>
                    </a:lnTo>
                  </a:path>
                </a:pathLst>
              </a:custGeom>
              <a:noFill/>
              <a:ln cap="flat"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grpSp>
        <p:nvGrpSpPr>
          <p:cNvPr id="717" name="Google Shape;717;p10"/>
          <p:cNvGrpSpPr/>
          <p:nvPr/>
        </p:nvGrpSpPr>
        <p:grpSpPr>
          <a:xfrm>
            <a:off x="5526058" y="5929122"/>
            <a:ext cx="260931" cy="305180"/>
            <a:chOff x="5364010" y="5790225"/>
            <a:chExt cx="260931" cy="305180"/>
          </a:xfrm>
        </p:grpSpPr>
        <p:sp>
          <p:nvSpPr>
            <p:cNvPr id="718" name="Google Shape;718;p10"/>
            <p:cNvSpPr/>
            <p:nvPr/>
          </p:nvSpPr>
          <p:spPr>
            <a:xfrm>
              <a:off x="5499819" y="5790225"/>
              <a:ext cx="125122" cy="175981"/>
            </a:xfrm>
            <a:custGeom>
              <a:rect b="b" l="l" r="r" t="t"/>
              <a:pathLst>
                <a:path extrusionOk="0" h="175981" w="125122">
                  <a:moveTo>
                    <a:pt x="62588" y="0"/>
                  </a:moveTo>
                  <a:cubicBezTo>
                    <a:pt x="28006" y="0"/>
                    <a:pt x="0" y="26960"/>
                    <a:pt x="0" y="60179"/>
                  </a:cubicBezTo>
                  <a:cubicBezTo>
                    <a:pt x="0" y="65945"/>
                    <a:pt x="1644" y="73248"/>
                    <a:pt x="4330" y="81374"/>
                  </a:cubicBezTo>
                  <a:cubicBezTo>
                    <a:pt x="11783" y="103557"/>
                    <a:pt x="27403" y="131835"/>
                    <a:pt x="40776" y="151931"/>
                  </a:cubicBezTo>
                  <a:lnTo>
                    <a:pt x="40776" y="151931"/>
                  </a:lnTo>
                  <a:cubicBezTo>
                    <a:pt x="50696" y="166811"/>
                    <a:pt x="59355" y="175981"/>
                    <a:pt x="62534" y="175981"/>
                  </a:cubicBezTo>
                  <a:cubicBezTo>
                    <a:pt x="65438" y="175981"/>
                    <a:pt x="73878" y="166976"/>
                    <a:pt x="83689" y="152370"/>
                  </a:cubicBezTo>
                  <a:cubicBezTo>
                    <a:pt x="102049" y="124971"/>
                    <a:pt x="125122" y="81813"/>
                    <a:pt x="125122" y="60179"/>
                  </a:cubicBezTo>
                  <a:cubicBezTo>
                    <a:pt x="125122" y="26960"/>
                    <a:pt x="97116" y="0"/>
                    <a:pt x="62534" y="0"/>
                  </a:cubicBezTo>
                  <a:close/>
                  <a:moveTo>
                    <a:pt x="62588" y="90489"/>
                  </a:moveTo>
                  <a:cubicBezTo>
                    <a:pt x="47024" y="90489"/>
                    <a:pt x="34363" y="77860"/>
                    <a:pt x="34363" y="62211"/>
                  </a:cubicBezTo>
                  <a:cubicBezTo>
                    <a:pt x="34363" y="46562"/>
                    <a:pt x="46969" y="33933"/>
                    <a:pt x="62588" y="33933"/>
                  </a:cubicBezTo>
                  <a:cubicBezTo>
                    <a:pt x="78208" y="33933"/>
                    <a:pt x="90814" y="46562"/>
                    <a:pt x="90814" y="62211"/>
                  </a:cubicBezTo>
                  <a:cubicBezTo>
                    <a:pt x="90814" y="77860"/>
                    <a:pt x="78208" y="90489"/>
                    <a:pt x="62588" y="90489"/>
                  </a:cubicBezTo>
                  <a:close/>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19" name="Google Shape;719;p10"/>
            <p:cNvSpPr/>
            <p:nvPr/>
          </p:nvSpPr>
          <p:spPr>
            <a:xfrm>
              <a:off x="5534182" y="5824159"/>
              <a:ext cx="56450" cy="56555"/>
            </a:xfrm>
            <a:custGeom>
              <a:rect b="b" l="l" r="r" t="t"/>
              <a:pathLst>
                <a:path extrusionOk="0" h="56555" w="56450">
                  <a:moveTo>
                    <a:pt x="56450" y="28278"/>
                  </a:moveTo>
                  <a:cubicBezTo>
                    <a:pt x="56450" y="43895"/>
                    <a:pt x="43813" y="56556"/>
                    <a:pt x="28225" y="56556"/>
                  </a:cubicBezTo>
                  <a:cubicBezTo>
                    <a:pt x="12637" y="56556"/>
                    <a:pt x="0" y="43895"/>
                    <a:pt x="0" y="28278"/>
                  </a:cubicBezTo>
                  <a:cubicBezTo>
                    <a:pt x="0" y="12660"/>
                    <a:pt x="12637" y="0"/>
                    <a:pt x="28225" y="0"/>
                  </a:cubicBezTo>
                  <a:cubicBezTo>
                    <a:pt x="43813" y="0"/>
                    <a:pt x="56450" y="12660"/>
                    <a:pt x="56450" y="28278"/>
                  </a:cubicBezTo>
                  <a:close/>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20" name="Google Shape;720;p10"/>
            <p:cNvSpPr/>
            <p:nvPr/>
          </p:nvSpPr>
          <p:spPr>
            <a:xfrm>
              <a:off x="5534182" y="5824159"/>
              <a:ext cx="56450" cy="56555"/>
            </a:xfrm>
            <a:custGeom>
              <a:rect b="b" l="l" r="r" t="t"/>
              <a:pathLst>
                <a:path extrusionOk="0" h="56555" w="56450">
                  <a:moveTo>
                    <a:pt x="56450" y="28278"/>
                  </a:moveTo>
                  <a:cubicBezTo>
                    <a:pt x="56450" y="43895"/>
                    <a:pt x="43813" y="56556"/>
                    <a:pt x="28225" y="56556"/>
                  </a:cubicBezTo>
                  <a:cubicBezTo>
                    <a:pt x="12637" y="56556"/>
                    <a:pt x="0" y="43895"/>
                    <a:pt x="0" y="28278"/>
                  </a:cubicBezTo>
                  <a:cubicBezTo>
                    <a:pt x="0" y="12660"/>
                    <a:pt x="12637" y="0"/>
                    <a:pt x="28225" y="0"/>
                  </a:cubicBezTo>
                  <a:cubicBezTo>
                    <a:pt x="43813" y="0"/>
                    <a:pt x="56450" y="12660"/>
                    <a:pt x="56450" y="28278"/>
                  </a:cubicBezTo>
                  <a:close/>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21" name="Google Shape;721;p10"/>
            <p:cNvSpPr/>
            <p:nvPr/>
          </p:nvSpPr>
          <p:spPr>
            <a:xfrm>
              <a:off x="5364010" y="5868579"/>
              <a:ext cx="226458" cy="226606"/>
            </a:xfrm>
            <a:custGeom>
              <a:rect b="b" l="l" r="r" t="t"/>
              <a:pathLst>
                <a:path extrusionOk="0" h="226606" w="226458">
                  <a:moveTo>
                    <a:pt x="226020" y="103173"/>
                  </a:moveTo>
                  <a:cubicBezTo>
                    <a:pt x="226294" y="106522"/>
                    <a:pt x="226458" y="109871"/>
                    <a:pt x="226458" y="113331"/>
                  </a:cubicBezTo>
                  <a:cubicBezTo>
                    <a:pt x="226458" y="136886"/>
                    <a:pt x="219279" y="158740"/>
                    <a:pt x="207057" y="176860"/>
                  </a:cubicBezTo>
                  <a:cubicBezTo>
                    <a:pt x="205523" y="179111"/>
                    <a:pt x="203933" y="181362"/>
                    <a:pt x="202234" y="183503"/>
                  </a:cubicBezTo>
                  <a:cubicBezTo>
                    <a:pt x="201960" y="183833"/>
                    <a:pt x="201686" y="184217"/>
                    <a:pt x="201412" y="184547"/>
                  </a:cubicBezTo>
                  <a:cubicBezTo>
                    <a:pt x="201412" y="184547"/>
                    <a:pt x="201357" y="184657"/>
                    <a:pt x="201302" y="184657"/>
                  </a:cubicBezTo>
                  <a:cubicBezTo>
                    <a:pt x="201028" y="184986"/>
                    <a:pt x="200754" y="185370"/>
                    <a:pt x="200426" y="185700"/>
                  </a:cubicBezTo>
                  <a:cubicBezTo>
                    <a:pt x="199001" y="187402"/>
                    <a:pt x="197576" y="189049"/>
                    <a:pt x="196096" y="190642"/>
                  </a:cubicBezTo>
                  <a:cubicBezTo>
                    <a:pt x="195603" y="191191"/>
                    <a:pt x="195109" y="191740"/>
                    <a:pt x="194561" y="192234"/>
                  </a:cubicBezTo>
                  <a:cubicBezTo>
                    <a:pt x="194452" y="192344"/>
                    <a:pt x="194287" y="192508"/>
                    <a:pt x="194178" y="192618"/>
                  </a:cubicBezTo>
                  <a:cubicBezTo>
                    <a:pt x="193904" y="192893"/>
                    <a:pt x="193630" y="193167"/>
                    <a:pt x="193356" y="193497"/>
                  </a:cubicBezTo>
                  <a:cubicBezTo>
                    <a:pt x="193246" y="193607"/>
                    <a:pt x="193191" y="193716"/>
                    <a:pt x="193082" y="193771"/>
                  </a:cubicBezTo>
                  <a:cubicBezTo>
                    <a:pt x="192808" y="194046"/>
                    <a:pt x="192588" y="194265"/>
                    <a:pt x="192369" y="194485"/>
                  </a:cubicBezTo>
                  <a:cubicBezTo>
                    <a:pt x="192040" y="194815"/>
                    <a:pt x="191711" y="195144"/>
                    <a:pt x="191383" y="195419"/>
                  </a:cubicBezTo>
                  <a:cubicBezTo>
                    <a:pt x="189903" y="196846"/>
                    <a:pt x="188368" y="198219"/>
                    <a:pt x="186834" y="199592"/>
                  </a:cubicBezTo>
                  <a:cubicBezTo>
                    <a:pt x="186450" y="199921"/>
                    <a:pt x="186066" y="200250"/>
                    <a:pt x="185683" y="200580"/>
                  </a:cubicBezTo>
                  <a:cubicBezTo>
                    <a:pt x="185189" y="200964"/>
                    <a:pt x="184751" y="201349"/>
                    <a:pt x="184258" y="201788"/>
                  </a:cubicBezTo>
                  <a:cubicBezTo>
                    <a:pt x="183819" y="202172"/>
                    <a:pt x="183381" y="202502"/>
                    <a:pt x="182942" y="202831"/>
                  </a:cubicBezTo>
                  <a:cubicBezTo>
                    <a:pt x="182504" y="203216"/>
                    <a:pt x="182066" y="203545"/>
                    <a:pt x="181572" y="203874"/>
                  </a:cubicBezTo>
                  <a:cubicBezTo>
                    <a:pt x="181134" y="204204"/>
                    <a:pt x="180695" y="204588"/>
                    <a:pt x="180202" y="204918"/>
                  </a:cubicBezTo>
                  <a:cubicBezTo>
                    <a:pt x="179764" y="205247"/>
                    <a:pt x="179270" y="205577"/>
                    <a:pt x="178832" y="205906"/>
                  </a:cubicBezTo>
                  <a:cubicBezTo>
                    <a:pt x="178394" y="206235"/>
                    <a:pt x="177900" y="206565"/>
                    <a:pt x="177407" y="206894"/>
                  </a:cubicBezTo>
                  <a:cubicBezTo>
                    <a:pt x="176640" y="207389"/>
                    <a:pt x="175872" y="207938"/>
                    <a:pt x="175105" y="208432"/>
                  </a:cubicBezTo>
                  <a:cubicBezTo>
                    <a:pt x="174776" y="208651"/>
                    <a:pt x="174502" y="208816"/>
                    <a:pt x="174173" y="209036"/>
                  </a:cubicBezTo>
                  <a:cubicBezTo>
                    <a:pt x="173845" y="209255"/>
                    <a:pt x="173461" y="209475"/>
                    <a:pt x="173132" y="209695"/>
                  </a:cubicBezTo>
                  <a:cubicBezTo>
                    <a:pt x="172803" y="209914"/>
                    <a:pt x="172420" y="210134"/>
                    <a:pt x="172091" y="210354"/>
                  </a:cubicBezTo>
                  <a:cubicBezTo>
                    <a:pt x="171214" y="210848"/>
                    <a:pt x="170392" y="211397"/>
                    <a:pt x="169460" y="211891"/>
                  </a:cubicBezTo>
                  <a:cubicBezTo>
                    <a:pt x="169077" y="212111"/>
                    <a:pt x="168693" y="212330"/>
                    <a:pt x="168309" y="212550"/>
                  </a:cubicBezTo>
                  <a:cubicBezTo>
                    <a:pt x="167432" y="213044"/>
                    <a:pt x="166555" y="213483"/>
                    <a:pt x="165679" y="213978"/>
                  </a:cubicBezTo>
                  <a:cubicBezTo>
                    <a:pt x="164692" y="214527"/>
                    <a:pt x="163651" y="215021"/>
                    <a:pt x="162609" y="215515"/>
                  </a:cubicBezTo>
                  <a:cubicBezTo>
                    <a:pt x="162116" y="215790"/>
                    <a:pt x="161568" y="216009"/>
                    <a:pt x="161075" y="216229"/>
                  </a:cubicBezTo>
                  <a:cubicBezTo>
                    <a:pt x="160691" y="216394"/>
                    <a:pt x="160308" y="216558"/>
                    <a:pt x="159979" y="216723"/>
                  </a:cubicBezTo>
                  <a:cubicBezTo>
                    <a:pt x="159705" y="216833"/>
                    <a:pt x="159431" y="216998"/>
                    <a:pt x="159157" y="217107"/>
                  </a:cubicBezTo>
                  <a:cubicBezTo>
                    <a:pt x="158609" y="217382"/>
                    <a:pt x="158006" y="217602"/>
                    <a:pt x="157403" y="217876"/>
                  </a:cubicBezTo>
                  <a:cubicBezTo>
                    <a:pt x="156800" y="218151"/>
                    <a:pt x="156142" y="218425"/>
                    <a:pt x="155485" y="218645"/>
                  </a:cubicBezTo>
                  <a:cubicBezTo>
                    <a:pt x="155375" y="218700"/>
                    <a:pt x="155211" y="218755"/>
                    <a:pt x="155101" y="218809"/>
                  </a:cubicBezTo>
                  <a:cubicBezTo>
                    <a:pt x="154443" y="219084"/>
                    <a:pt x="153731" y="219359"/>
                    <a:pt x="153073" y="219633"/>
                  </a:cubicBezTo>
                  <a:cubicBezTo>
                    <a:pt x="152415" y="219853"/>
                    <a:pt x="151758" y="220127"/>
                    <a:pt x="151155" y="220347"/>
                  </a:cubicBezTo>
                  <a:cubicBezTo>
                    <a:pt x="150936" y="220402"/>
                    <a:pt x="150717" y="220512"/>
                    <a:pt x="150497" y="220567"/>
                  </a:cubicBezTo>
                  <a:cubicBezTo>
                    <a:pt x="149894" y="220786"/>
                    <a:pt x="149292" y="221006"/>
                    <a:pt x="148634" y="221171"/>
                  </a:cubicBezTo>
                  <a:cubicBezTo>
                    <a:pt x="148415" y="221225"/>
                    <a:pt x="148250" y="221280"/>
                    <a:pt x="148031" y="221335"/>
                  </a:cubicBezTo>
                  <a:cubicBezTo>
                    <a:pt x="147867" y="221390"/>
                    <a:pt x="147647" y="221445"/>
                    <a:pt x="147428" y="221500"/>
                  </a:cubicBezTo>
                  <a:cubicBezTo>
                    <a:pt x="146990" y="221665"/>
                    <a:pt x="146496" y="221775"/>
                    <a:pt x="146058" y="221939"/>
                  </a:cubicBezTo>
                  <a:cubicBezTo>
                    <a:pt x="144140" y="222488"/>
                    <a:pt x="142222" y="223037"/>
                    <a:pt x="140303" y="223532"/>
                  </a:cubicBezTo>
                  <a:cubicBezTo>
                    <a:pt x="139975" y="223587"/>
                    <a:pt x="139646" y="223696"/>
                    <a:pt x="139372" y="223751"/>
                  </a:cubicBezTo>
                  <a:cubicBezTo>
                    <a:pt x="137289" y="224245"/>
                    <a:pt x="135152" y="224685"/>
                    <a:pt x="133014" y="225069"/>
                  </a:cubicBezTo>
                  <a:cubicBezTo>
                    <a:pt x="132411" y="225179"/>
                    <a:pt x="131863" y="225289"/>
                    <a:pt x="131260" y="225344"/>
                  </a:cubicBezTo>
                  <a:cubicBezTo>
                    <a:pt x="130767" y="225398"/>
                    <a:pt x="130329" y="225508"/>
                    <a:pt x="129835" y="225563"/>
                  </a:cubicBezTo>
                  <a:cubicBezTo>
                    <a:pt x="129342" y="225618"/>
                    <a:pt x="128794" y="225728"/>
                    <a:pt x="128246" y="225783"/>
                  </a:cubicBezTo>
                  <a:cubicBezTo>
                    <a:pt x="127917" y="225783"/>
                    <a:pt x="127588" y="225893"/>
                    <a:pt x="127314" y="225893"/>
                  </a:cubicBezTo>
                  <a:cubicBezTo>
                    <a:pt x="126383" y="226002"/>
                    <a:pt x="125396" y="226112"/>
                    <a:pt x="124464" y="226222"/>
                  </a:cubicBezTo>
                  <a:cubicBezTo>
                    <a:pt x="123971" y="226277"/>
                    <a:pt x="123478" y="226332"/>
                    <a:pt x="122985" y="226332"/>
                  </a:cubicBezTo>
                  <a:cubicBezTo>
                    <a:pt x="122546" y="226332"/>
                    <a:pt x="122053" y="226387"/>
                    <a:pt x="121615" y="226442"/>
                  </a:cubicBezTo>
                  <a:cubicBezTo>
                    <a:pt x="121450" y="226442"/>
                    <a:pt x="121286" y="226442"/>
                    <a:pt x="121066" y="226442"/>
                  </a:cubicBezTo>
                  <a:cubicBezTo>
                    <a:pt x="120628" y="226442"/>
                    <a:pt x="120190" y="226497"/>
                    <a:pt x="119696" y="226497"/>
                  </a:cubicBezTo>
                  <a:cubicBezTo>
                    <a:pt x="119587" y="226497"/>
                    <a:pt x="119477" y="226497"/>
                    <a:pt x="119367" y="226497"/>
                  </a:cubicBezTo>
                  <a:cubicBezTo>
                    <a:pt x="118765" y="226497"/>
                    <a:pt x="118162" y="226552"/>
                    <a:pt x="117559" y="226552"/>
                  </a:cubicBezTo>
                  <a:cubicBezTo>
                    <a:pt x="116353" y="226552"/>
                    <a:pt x="115147" y="226606"/>
                    <a:pt x="113942" y="226606"/>
                  </a:cubicBezTo>
                  <a:cubicBezTo>
                    <a:pt x="113722" y="226606"/>
                    <a:pt x="113558" y="226606"/>
                    <a:pt x="113339" y="226606"/>
                  </a:cubicBezTo>
                  <a:cubicBezTo>
                    <a:pt x="113120" y="226606"/>
                    <a:pt x="112955" y="226606"/>
                    <a:pt x="112736" y="226606"/>
                  </a:cubicBezTo>
                  <a:cubicBezTo>
                    <a:pt x="111530" y="226606"/>
                    <a:pt x="110324" y="226606"/>
                    <a:pt x="109119" y="226552"/>
                  </a:cubicBezTo>
                  <a:cubicBezTo>
                    <a:pt x="108516" y="226552"/>
                    <a:pt x="107913" y="226552"/>
                    <a:pt x="107310" y="226497"/>
                  </a:cubicBezTo>
                  <a:cubicBezTo>
                    <a:pt x="107201" y="226497"/>
                    <a:pt x="107091" y="226497"/>
                    <a:pt x="106981" y="226497"/>
                  </a:cubicBezTo>
                  <a:cubicBezTo>
                    <a:pt x="106543" y="226497"/>
                    <a:pt x="106050" y="226497"/>
                    <a:pt x="105611" y="226442"/>
                  </a:cubicBezTo>
                  <a:cubicBezTo>
                    <a:pt x="105447" y="226442"/>
                    <a:pt x="105282" y="226442"/>
                    <a:pt x="105063" y="226442"/>
                  </a:cubicBezTo>
                  <a:cubicBezTo>
                    <a:pt x="104625" y="226442"/>
                    <a:pt x="104131" y="226387"/>
                    <a:pt x="103693" y="226332"/>
                  </a:cubicBezTo>
                  <a:cubicBezTo>
                    <a:pt x="103200" y="226332"/>
                    <a:pt x="102706" y="226277"/>
                    <a:pt x="102213" y="226222"/>
                  </a:cubicBezTo>
                  <a:cubicBezTo>
                    <a:pt x="101281" y="226112"/>
                    <a:pt x="100295" y="226057"/>
                    <a:pt x="99363" y="225893"/>
                  </a:cubicBezTo>
                  <a:cubicBezTo>
                    <a:pt x="99034" y="225893"/>
                    <a:pt x="98706" y="225838"/>
                    <a:pt x="98377" y="225783"/>
                  </a:cubicBezTo>
                  <a:cubicBezTo>
                    <a:pt x="97829" y="225728"/>
                    <a:pt x="97335" y="225673"/>
                    <a:pt x="96787" y="225563"/>
                  </a:cubicBezTo>
                  <a:cubicBezTo>
                    <a:pt x="96294" y="225508"/>
                    <a:pt x="95801" y="225398"/>
                    <a:pt x="95362" y="225344"/>
                  </a:cubicBezTo>
                  <a:cubicBezTo>
                    <a:pt x="94760" y="225234"/>
                    <a:pt x="94212" y="225179"/>
                    <a:pt x="93609" y="225069"/>
                  </a:cubicBezTo>
                  <a:cubicBezTo>
                    <a:pt x="91471" y="224685"/>
                    <a:pt x="89334" y="224245"/>
                    <a:pt x="87251" y="223751"/>
                  </a:cubicBezTo>
                  <a:cubicBezTo>
                    <a:pt x="86922" y="223696"/>
                    <a:pt x="86593" y="223587"/>
                    <a:pt x="86319" y="223532"/>
                  </a:cubicBezTo>
                  <a:cubicBezTo>
                    <a:pt x="84401" y="223037"/>
                    <a:pt x="82483" y="222543"/>
                    <a:pt x="80565" y="221939"/>
                  </a:cubicBezTo>
                  <a:cubicBezTo>
                    <a:pt x="80126" y="221829"/>
                    <a:pt x="79633" y="221665"/>
                    <a:pt x="79195" y="221500"/>
                  </a:cubicBezTo>
                  <a:cubicBezTo>
                    <a:pt x="78975" y="221445"/>
                    <a:pt x="78811" y="221390"/>
                    <a:pt x="78592" y="221335"/>
                  </a:cubicBezTo>
                  <a:cubicBezTo>
                    <a:pt x="78373" y="221280"/>
                    <a:pt x="78208" y="221225"/>
                    <a:pt x="77989" y="221171"/>
                  </a:cubicBezTo>
                  <a:cubicBezTo>
                    <a:pt x="77386" y="220951"/>
                    <a:pt x="76783" y="220786"/>
                    <a:pt x="76126" y="220567"/>
                  </a:cubicBezTo>
                  <a:cubicBezTo>
                    <a:pt x="75906" y="220512"/>
                    <a:pt x="75687" y="220402"/>
                    <a:pt x="75468" y="220347"/>
                  </a:cubicBezTo>
                  <a:cubicBezTo>
                    <a:pt x="74810" y="220127"/>
                    <a:pt x="74207" y="219853"/>
                    <a:pt x="73550" y="219633"/>
                  </a:cubicBezTo>
                  <a:cubicBezTo>
                    <a:pt x="72837" y="219359"/>
                    <a:pt x="72180" y="219084"/>
                    <a:pt x="71522" y="218809"/>
                  </a:cubicBezTo>
                  <a:cubicBezTo>
                    <a:pt x="71412" y="218809"/>
                    <a:pt x="71248" y="218700"/>
                    <a:pt x="71138" y="218645"/>
                  </a:cubicBezTo>
                  <a:cubicBezTo>
                    <a:pt x="70481" y="218370"/>
                    <a:pt x="69878" y="218151"/>
                    <a:pt x="69220" y="217876"/>
                  </a:cubicBezTo>
                  <a:cubicBezTo>
                    <a:pt x="68617" y="217602"/>
                    <a:pt x="68069" y="217382"/>
                    <a:pt x="67466" y="217107"/>
                  </a:cubicBezTo>
                  <a:cubicBezTo>
                    <a:pt x="67192" y="216998"/>
                    <a:pt x="66918" y="216833"/>
                    <a:pt x="66644" y="216723"/>
                  </a:cubicBezTo>
                  <a:cubicBezTo>
                    <a:pt x="66260" y="216558"/>
                    <a:pt x="65877" y="216394"/>
                    <a:pt x="65493" y="216229"/>
                  </a:cubicBezTo>
                  <a:cubicBezTo>
                    <a:pt x="65000" y="216009"/>
                    <a:pt x="64452" y="215735"/>
                    <a:pt x="63959" y="215515"/>
                  </a:cubicBezTo>
                  <a:cubicBezTo>
                    <a:pt x="62917" y="215021"/>
                    <a:pt x="61931" y="214527"/>
                    <a:pt x="60889" y="213978"/>
                  </a:cubicBezTo>
                  <a:cubicBezTo>
                    <a:pt x="60013" y="213538"/>
                    <a:pt x="59136" y="213044"/>
                    <a:pt x="58259" y="212550"/>
                  </a:cubicBezTo>
                  <a:cubicBezTo>
                    <a:pt x="57875" y="212330"/>
                    <a:pt x="57491" y="212111"/>
                    <a:pt x="57108" y="211891"/>
                  </a:cubicBezTo>
                  <a:cubicBezTo>
                    <a:pt x="56231" y="211397"/>
                    <a:pt x="55354" y="210848"/>
                    <a:pt x="54477" y="210354"/>
                  </a:cubicBezTo>
                  <a:cubicBezTo>
                    <a:pt x="54094" y="210134"/>
                    <a:pt x="53765" y="209914"/>
                    <a:pt x="53436" y="209695"/>
                  </a:cubicBezTo>
                  <a:cubicBezTo>
                    <a:pt x="52504" y="209091"/>
                    <a:pt x="51518" y="208487"/>
                    <a:pt x="50586" y="207828"/>
                  </a:cubicBezTo>
                  <a:cubicBezTo>
                    <a:pt x="50093" y="207498"/>
                    <a:pt x="49654" y="207224"/>
                    <a:pt x="49161" y="206894"/>
                  </a:cubicBezTo>
                  <a:cubicBezTo>
                    <a:pt x="48229" y="206235"/>
                    <a:pt x="47298" y="205577"/>
                    <a:pt x="46366" y="204918"/>
                  </a:cubicBezTo>
                  <a:cubicBezTo>
                    <a:pt x="45927" y="204588"/>
                    <a:pt x="45434" y="204259"/>
                    <a:pt x="44996" y="203874"/>
                  </a:cubicBezTo>
                  <a:cubicBezTo>
                    <a:pt x="44393" y="203435"/>
                    <a:pt x="43790" y="202996"/>
                    <a:pt x="43242" y="202502"/>
                  </a:cubicBezTo>
                  <a:cubicBezTo>
                    <a:pt x="42803" y="202172"/>
                    <a:pt x="42420" y="201843"/>
                    <a:pt x="41981" y="201513"/>
                  </a:cubicBezTo>
                  <a:cubicBezTo>
                    <a:pt x="41433" y="201074"/>
                    <a:pt x="40940" y="200635"/>
                    <a:pt x="40392" y="200196"/>
                  </a:cubicBezTo>
                  <a:cubicBezTo>
                    <a:pt x="39954" y="199811"/>
                    <a:pt x="39460" y="199427"/>
                    <a:pt x="39022" y="199043"/>
                  </a:cubicBezTo>
                  <a:cubicBezTo>
                    <a:pt x="38693" y="198768"/>
                    <a:pt x="38364" y="198493"/>
                    <a:pt x="38035" y="198164"/>
                  </a:cubicBezTo>
                  <a:cubicBezTo>
                    <a:pt x="37378" y="197615"/>
                    <a:pt x="36775" y="197066"/>
                    <a:pt x="36172" y="196462"/>
                  </a:cubicBezTo>
                  <a:cubicBezTo>
                    <a:pt x="35843" y="196132"/>
                    <a:pt x="35514" y="195858"/>
                    <a:pt x="35185" y="195528"/>
                  </a:cubicBezTo>
                  <a:lnTo>
                    <a:pt x="34309" y="194705"/>
                  </a:lnTo>
                  <a:cubicBezTo>
                    <a:pt x="33267" y="193716"/>
                    <a:pt x="32281" y="192728"/>
                    <a:pt x="31349" y="191685"/>
                  </a:cubicBezTo>
                  <a:cubicBezTo>
                    <a:pt x="30856" y="191191"/>
                    <a:pt x="30417" y="190696"/>
                    <a:pt x="29924" y="190202"/>
                  </a:cubicBezTo>
                  <a:cubicBezTo>
                    <a:pt x="29212" y="189434"/>
                    <a:pt x="28554" y="188720"/>
                    <a:pt x="27896" y="187951"/>
                  </a:cubicBezTo>
                  <a:cubicBezTo>
                    <a:pt x="27458" y="187457"/>
                    <a:pt x="27019" y="186963"/>
                    <a:pt x="26581" y="186414"/>
                  </a:cubicBezTo>
                  <a:lnTo>
                    <a:pt x="26581" y="186414"/>
                  </a:lnTo>
                  <a:cubicBezTo>
                    <a:pt x="26142" y="185865"/>
                    <a:pt x="25759" y="185370"/>
                    <a:pt x="25320" y="184876"/>
                  </a:cubicBezTo>
                  <a:cubicBezTo>
                    <a:pt x="25101" y="184602"/>
                    <a:pt x="24882" y="184382"/>
                    <a:pt x="24663" y="184107"/>
                  </a:cubicBezTo>
                  <a:cubicBezTo>
                    <a:pt x="24279" y="183668"/>
                    <a:pt x="23895" y="183174"/>
                    <a:pt x="23567" y="182680"/>
                  </a:cubicBezTo>
                  <a:cubicBezTo>
                    <a:pt x="22909" y="181801"/>
                    <a:pt x="22251" y="180923"/>
                    <a:pt x="21594" y="180044"/>
                  </a:cubicBezTo>
                  <a:cubicBezTo>
                    <a:pt x="21429" y="179825"/>
                    <a:pt x="21265" y="179605"/>
                    <a:pt x="21100" y="179330"/>
                  </a:cubicBezTo>
                  <a:cubicBezTo>
                    <a:pt x="20552" y="178507"/>
                    <a:pt x="19949" y="177683"/>
                    <a:pt x="19401" y="176914"/>
                  </a:cubicBezTo>
                  <a:cubicBezTo>
                    <a:pt x="7125" y="158795"/>
                    <a:pt x="0" y="136941"/>
                    <a:pt x="0" y="113386"/>
                  </a:cubicBezTo>
                  <a:cubicBezTo>
                    <a:pt x="0" y="91807"/>
                    <a:pt x="6029" y="71600"/>
                    <a:pt x="16442" y="54414"/>
                  </a:cubicBezTo>
                  <a:cubicBezTo>
                    <a:pt x="17209" y="53151"/>
                    <a:pt x="18031" y="51888"/>
                    <a:pt x="18853" y="50625"/>
                  </a:cubicBezTo>
                  <a:cubicBezTo>
                    <a:pt x="19072" y="50241"/>
                    <a:pt x="19347" y="49912"/>
                    <a:pt x="19566" y="49527"/>
                  </a:cubicBezTo>
                  <a:cubicBezTo>
                    <a:pt x="20114" y="48704"/>
                    <a:pt x="20662" y="47935"/>
                    <a:pt x="21210" y="47166"/>
                  </a:cubicBezTo>
                  <a:cubicBezTo>
                    <a:pt x="21484" y="46782"/>
                    <a:pt x="21758" y="46397"/>
                    <a:pt x="22032" y="46013"/>
                  </a:cubicBezTo>
                  <a:cubicBezTo>
                    <a:pt x="22306" y="45629"/>
                    <a:pt x="22580" y="45244"/>
                    <a:pt x="22909" y="44860"/>
                  </a:cubicBezTo>
                  <a:cubicBezTo>
                    <a:pt x="23183" y="44531"/>
                    <a:pt x="23457" y="44146"/>
                    <a:pt x="23731" y="43817"/>
                  </a:cubicBezTo>
                  <a:cubicBezTo>
                    <a:pt x="24115" y="43323"/>
                    <a:pt x="24553" y="42774"/>
                    <a:pt x="24937" y="42279"/>
                  </a:cubicBezTo>
                  <a:cubicBezTo>
                    <a:pt x="25430" y="41620"/>
                    <a:pt x="25978" y="40962"/>
                    <a:pt x="26526" y="40358"/>
                  </a:cubicBezTo>
                  <a:cubicBezTo>
                    <a:pt x="26745" y="40083"/>
                    <a:pt x="26965" y="39809"/>
                    <a:pt x="27239" y="39534"/>
                  </a:cubicBezTo>
                  <a:cubicBezTo>
                    <a:pt x="29047" y="37393"/>
                    <a:pt x="30965" y="35361"/>
                    <a:pt x="32938" y="33384"/>
                  </a:cubicBezTo>
                  <a:cubicBezTo>
                    <a:pt x="33651" y="32670"/>
                    <a:pt x="34363" y="31957"/>
                    <a:pt x="35131" y="31243"/>
                  </a:cubicBezTo>
                  <a:cubicBezTo>
                    <a:pt x="35898" y="30474"/>
                    <a:pt x="36720" y="29705"/>
                    <a:pt x="37542" y="28992"/>
                  </a:cubicBezTo>
                  <a:cubicBezTo>
                    <a:pt x="38035" y="28552"/>
                    <a:pt x="38529" y="28113"/>
                    <a:pt x="39022" y="27674"/>
                  </a:cubicBezTo>
                  <a:cubicBezTo>
                    <a:pt x="41324" y="25642"/>
                    <a:pt x="43790" y="23720"/>
                    <a:pt x="46256" y="21853"/>
                  </a:cubicBezTo>
                  <a:cubicBezTo>
                    <a:pt x="46750" y="21469"/>
                    <a:pt x="47188" y="21140"/>
                    <a:pt x="47681" y="20810"/>
                  </a:cubicBezTo>
                  <a:cubicBezTo>
                    <a:pt x="48613" y="20151"/>
                    <a:pt x="49599" y="19438"/>
                    <a:pt x="50641" y="18779"/>
                  </a:cubicBezTo>
                  <a:cubicBezTo>
                    <a:pt x="51134" y="18449"/>
                    <a:pt x="51627" y="18120"/>
                    <a:pt x="52121" y="17790"/>
                  </a:cubicBezTo>
                  <a:cubicBezTo>
                    <a:pt x="52997" y="17241"/>
                    <a:pt x="53874" y="16692"/>
                    <a:pt x="54806" y="16143"/>
                  </a:cubicBezTo>
                  <a:cubicBezTo>
                    <a:pt x="54970" y="16033"/>
                    <a:pt x="55135" y="15923"/>
                    <a:pt x="55354" y="15814"/>
                  </a:cubicBezTo>
                  <a:cubicBezTo>
                    <a:pt x="55793" y="15539"/>
                    <a:pt x="56286" y="15264"/>
                    <a:pt x="56724" y="14990"/>
                  </a:cubicBezTo>
                  <a:cubicBezTo>
                    <a:pt x="57217" y="14715"/>
                    <a:pt x="57766" y="14386"/>
                    <a:pt x="58259" y="14111"/>
                  </a:cubicBezTo>
                  <a:cubicBezTo>
                    <a:pt x="58752" y="13837"/>
                    <a:pt x="59300" y="13562"/>
                    <a:pt x="59848" y="13233"/>
                  </a:cubicBezTo>
                  <a:cubicBezTo>
                    <a:pt x="60396" y="12958"/>
                    <a:pt x="60889" y="12684"/>
                    <a:pt x="61438" y="12409"/>
                  </a:cubicBezTo>
                  <a:cubicBezTo>
                    <a:pt x="61931" y="12135"/>
                    <a:pt x="62479" y="11860"/>
                    <a:pt x="63027" y="11586"/>
                  </a:cubicBezTo>
                  <a:cubicBezTo>
                    <a:pt x="63575" y="11311"/>
                    <a:pt x="64123" y="11091"/>
                    <a:pt x="64616" y="10817"/>
                  </a:cubicBezTo>
                  <a:cubicBezTo>
                    <a:pt x="65164" y="10542"/>
                    <a:pt x="65712" y="10323"/>
                    <a:pt x="66260" y="10048"/>
                  </a:cubicBezTo>
                  <a:cubicBezTo>
                    <a:pt x="66809" y="9774"/>
                    <a:pt x="67357" y="9554"/>
                    <a:pt x="67905" y="9279"/>
                  </a:cubicBezTo>
                  <a:cubicBezTo>
                    <a:pt x="69001" y="8785"/>
                    <a:pt x="70097" y="8346"/>
                    <a:pt x="71248" y="7907"/>
                  </a:cubicBezTo>
                  <a:cubicBezTo>
                    <a:pt x="72344" y="7468"/>
                    <a:pt x="73495" y="7028"/>
                    <a:pt x="74646" y="6644"/>
                  </a:cubicBezTo>
                  <a:cubicBezTo>
                    <a:pt x="75139" y="6479"/>
                    <a:pt x="75632" y="6260"/>
                    <a:pt x="76126" y="6095"/>
                  </a:cubicBezTo>
                  <a:cubicBezTo>
                    <a:pt x="76783" y="5875"/>
                    <a:pt x="77386" y="5656"/>
                    <a:pt x="78044" y="5436"/>
                  </a:cubicBezTo>
                  <a:cubicBezTo>
                    <a:pt x="78592" y="5271"/>
                    <a:pt x="79195" y="5052"/>
                    <a:pt x="79798" y="4887"/>
                  </a:cubicBezTo>
                  <a:cubicBezTo>
                    <a:pt x="80455" y="4667"/>
                    <a:pt x="81168" y="4448"/>
                    <a:pt x="81825" y="4283"/>
                  </a:cubicBezTo>
                  <a:cubicBezTo>
                    <a:pt x="82319" y="4173"/>
                    <a:pt x="82757" y="4008"/>
                    <a:pt x="83250" y="3898"/>
                  </a:cubicBezTo>
                  <a:cubicBezTo>
                    <a:pt x="83853" y="3734"/>
                    <a:pt x="84401" y="3569"/>
                    <a:pt x="85004" y="3459"/>
                  </a:cubicBezTo>
                  <a:cubicBezTo>
                    <a:pt x="85607" y="3294"/>
                    <a:pt x="86155" y="3130"/>
                    <a:pt x="86758" y="3020"/>
                  </a:cubicBezTo>
                  <a:cubicBezTo>
                    <a:pt x="87361" y="2910"/>
                    <a:pt x="87964" y="2745"/>
                    <a:pt x="88567" y="2636"/>
                  </a:cubicBezTo>
                  <a:cubicBezTo>
                    <a:pt x="89169" y="2471"/>
                    <a:pt x="89772" y="2361"/>
                    <a:pt x="90375" y="2251"/>
                  </a:cubicBezTo>
                  <a:cubicBezTo>
                    <a:pt x="90978" y="2141"/>
                    <a:pt x="91581" y="2032"/>
                    <a:pt x="92184" y="1922"/>
                  </a:cubicBezTo>
                  <a:cubicBezTo>
                    <a:pt x="92787" y="1812"/>
                    <a:pt x="93389" y="1702"/>
                    <a:pt x="93992" y="1592"/>
                  </a:cubicBezTo>
                  <a:cubicBezTo>
                    <a:pt x="95198" y="1373"/>
                    <a:pt x="96404" y="1208"/>
                    <a:pt x="97664" y="1043"/>
                  </a:cubicBezTo>
                  <a:cubicBezTo>
                    <a:pt x="98267" y="933"/>
                    <a:pt x="98870" y="879"/>
                    <a:pt x="99528" y="824"/>
                  </a:cubicBezTo>
                  <a:cubicBezTo>
                    <a:pt x="100733" y="659"/>
                    <a:pt x="101994" y="549"/>
                    <a:pt x="103255" y="439"/>
                  </a:cubicBezTo>
                  <a:cubicBezTo>
                    <a:pt x="103857" y="384"/>
                    <a:pt x="104515" y="329"/>
                    <a:pt x="105118" y="275"/>
                  </a:cubicBezTo>
                  <a:cubicBezTo>
                    <a:pt x="105721" y="220"/>
                    <a:pt x="106378" y="165"/>
                    <a:pt x="106981" y="165"/>
                  </a:cubicBezTo>
                  <a:cubicBezTo>
                    <a:pt x="107584" y="165"/>
                    <a:pt x="108242" y="110"/>
                    <a:pt x="108845" y="55"/>
                  </a:cubicBezTo>
                  <a:cubicBezTo>
                    <a:pt x="109338" y="55"/>
                    <a:pt x="109831" y="55"/>
                    <a:pt x="110324" y="0"/>
                  </a:cubicBezTo>
                  <a:lnTo>
                    <a:pt x="110434" y="0"/>
                  </a:lnTo>
                  <a:cubicBezTo>
                    <a:pt x="110434" y="0"/>
                    <a:pt x="110873" y="0"/>
                    <a:pt x="111092" y="0"/>
                  </a:cubicBezTo>
                  <a:cubicBezTo>
                    <a:pt x="111585" y="0"/>
                    <a:pt x="112133" y="0"/>
                    <a:pt x="112626" y="0"/>
                  </a:cubicBez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22" name="Google Shape;722;p10"/>
            <p:cNvSpPr/>
            <p:nvPr/>
          </p:nvSpPr>
          <p:spPr>
            <a:xfrm>
              <a:off x="5380397" y="5868415"/>
              <a:ext cx="143536" cy="226990"/>
            </a:xfrm>
            <a:custGeom>
              <a:rect b="b" l="l" r="r" t="t"/>
              <a:pathLst>
                <a:path extrusionOk="0" h="226990" w="143536">
                  <a:moveTo>
                    <a:pt x="90375" y="165"/>
                  </a:moveTo>
                  <a:cubicBezTo>
                    <a:pt x="90978" y="165"/>
                    <a:pt x="91636" y="110"/>
                    <a:pt x="92239" y="55"/>
                  </a:cubicBezTo>
                  <a:cubicBezTo>
                    <a:pt x="92732" y="55"/>
                    <a:pt x="93225" y="55"/>
                    <a:pt x="93718" y="0"/>
                  </a:cubicBezTo>
                  <a:lnTo>
                    <a:pt x="93828" y="0"/>
                  </a:lnTo>
                  <a:cubicBezTo>
                    <a:pt x="93828" y="0"/>
                    <a:pt x="94266" y="0"/>
                    <a:pt x="94486" y="0"/>
                  </a:cubicBezTo>
                  <a:cubicBezTo>
                    <a:pt x="94979" y="0"/>
                    <a:pt x="95527" y="0"/>
                    <a:pt x="96020" y="0"/>
                  </a:cubicBezTo>
                  <a:cubicBezTo>
                    <a:pt x="75413" y="769"/>
                    <a:pt x="58040" y="33933"/>
                    <a:pt x="52121" y="79397"/>
                  </a:cubicBezTo>
                  <a:cubicBezTo>
                    <a:pt x="50750" y="90159"/>
                    <a:pt x="49983" y="101635"/>
                    <a:pt x="49983" y="113495"/>
                  </a:cubicBezTo>
                  <a:cubicBezTo>
                    <a:pt x="49983" y="175707"/>
                    <a:pt x="70590" y="226222"/>
                    <a:pt x="96185" y="226991"/>
                  </a:cubicBezTo>
                  <a:cubicBezTo>
                    <a:pt x="96404" y="226991"/>
                    <a:pt x="96568" y="226991"/>
                    <a:pt x="96787" y="226991"/>
                  </a:cubicBezTo>
                  <a:cubicBezTo>
                    <a:pt x="97007" y="226991"/>
                    <a:pt x="97171" y="226991"/>
                    <a:pt x="97390" y="226991"/>
                  </a:cubicBezTo>
                  <a:cubicBezTo>
                    <a:pt x="122930" y="226222"/>
                    <a:pt x="143537" y="175707"/>
                    <a:pt x="143537" y="113495"/>
                  </a:cubicBezTo>
                  <a:cubicBezTo>
                    <a:pt x="143537" y="105479"/>
                    <a:pt x="143208" y="97682"/>
                    <a:pt x="142550" y="90104"/>
                  </a:cubicBezTo>
                  <a:cubicBezTo>
                    <a:pt x="142441" y="88512"/>
                    <a:pt x="141893" y="86975"/>
                    <a:pt x="141016" y="85657"/>
                  </a:cubicBezTo>
                  <a:cubicBezTo>
                    <a:pt x="139207" y="82912"/>
                    <a:pt x="136138" y="81319"/>
                    <a:pt x="132905" y="81319"/>
                  </a:cubicBezTo>
                  <a:cubicBezTo>
                    <a:pt x="132356" y="81319"/>
                    <a:pt x="131754" y="81319"/>
                    <a:pt x="131206" y="81484"/>
                  </a:cubicBezTo>
                  <a:cubicBezTo>
                    <a:pt x="120354" y="83406"/>
                    <a:pt x="108790" y="84394"/>
                    <a:pt x="96787" y="84394"/>
                  </a:cubicBezTo>
                  <a:cubicBezTo>
                    <a:pt x="88895" y="84394"/>
                    <a:pt x="81113" y="83955"/>
                    <a:pt x="73659" y="83076"/>
                  </a:cubicBezTo>
                  <a:cubicBezTo>
                    <a:pt x="66206" y="82253"/>
                    <a:pt x="59026" y="80990"/>
                    <a:pt x="52175" y="79342"/>
                  </a:cubicBezTo>
                  <a:lnTo>
                    <a:pt x="52175" y="79342"/>
                  </a:lnTo>
                  <a:cubicBezTo>
                    <a:pt x="30417" y="74236"/>
                    <a:pt x="12167" y="65506"/>
                    <a:pt x="0" y="54524"/>
                  </a:cubicBezTo>
                  <a:cubicBezTo>
                    <a:pt x="767" y="53261"/>
                    <a:pt x="1589" y="51998"/>
                    <a:pt x="2411" y="50735"/>
                  </a:cubicBezTo>
                  <a:cubicBezTo>
                    <a:pt x="2631" y="50351"/>
                    <a:pt x="2905" y="50021"/>
                    <a:pt x="3124" y="49637"/>
                  </a:cubicBezTo>
                  <a:cubicBezTo>
                    <a:pt x="3672" y="48813"/>
                    <a:pt x="4220" y="48045"/>
                    <a:pt x="4768" y="47276"/>
                  </a:cubicBezTo>
                  <a:cubicBezTo>
                    <a:pt x="5042" y="46892"/>
                    <a:pt x="5316" y="46507"/>
                    <a:pt x="5590" y="46123"/>
                  </a:cubicBezTo>
                  <a:cubicBezTo>
                    <a:pt x="5864" y="45739"/>
                    <a:pt x="6138" y="45354"/>
                    <a:pt x="6467" y="44970"/>
                  </a:cubicBezTo>
                  <a:cubicBezTo>
                    <a:pt x="6741" y="44640"/>
                    <a:pt x="7015" y="44256"/>
                    <a:pt x="7289" y="43927"/>
                  </a:cubicBezTo>
                  <a:cubicBezTo>
                    <a:pt x="7673" y="43432"/>
                    <a:pt x="8111" y="42883"/>
                    <a:pt x="8495" y="42389"/>
                  </a:cubicBezTo>
                  <a:cubicBezTo>
                    <a:pt x="8988" y="41730"/>
                    <a:pt x="9536" y="41071"/>
                    <a:pt x="10084" y="40467"/>
                  </a:cubicBezTo>
                  <a:cubicBezTo>
                    <a:pt x="10304" y="40193"/>
                    <a:pt x="10523" y="39918"/>
                    <a:pt x="10797" y="39644"/>
                  </a:cubicBezTo>
                  <a:cubicBezTo>
                    <a:pt x="12605" y="37502"/>
                    <a:pt x="14524" y="35471"/>
                    <a:pt x="16497" y="33494"/>
                  </a:cubicBezTo>
                  <a:cubicBezTo>
                    <a:pt x="17209" y="32780"/>
                    <a:pt x="17922" y="32066"/>
                    <a:pt x="18689" y="31353"/>
                  </a:cubicBezTo>
                  <a:cubicBezTo>
                    <a:pt x="19456" y="30584"/>
                    <a:pt x="20278" y="29815"/>
                    <a:pt x="21100" y="29101"/>
                  </a:cubicBezTo>
                  <a:cubicBezTo>
                    <a:pt x="21594" y="28662"/>
                    <a:pt x="22087" y="28223"/>
                    <a:pt x="22580" y="27784"/>
                  </a:cubicBezTo>
                  <a:cubicBezTo>
                    <a:pt x="24882" y="25752"/>
                    <a:pt x="27348" y="23830"/>
                    <a:pt x="29814" y="21963"/>
                  </a:cubicBezTo>
                  <a:cubicBezTo>
                    <a:pt x="30308" y="21634"/>
                    <a:pt x="30746" y="21250"/>
                    <a:pt x="31239" y="20920"/>
                  </a:cubicBezTo>
                  <a:cubicBezTo>
                    <a:pt x="32171" y="20261"/>
                    <a:pt x="33158" y="19547"/>
                    <a:pt x="34199" y="18888"/>
                  </a:cubicBezTo>
                  <a:cubicBezTo>
                    <a:pt x="34692" y="18559"/>
                    <a:pt x="35185" y="18230"/>
                    <a:pt x="35679" y="17900"/>
                  </a:cubicBezTo>
                  <a:cubicBezTo>
                    <a:pt x="36556" y="17351"/>
                    <a:pt x="37432" y="16802"/>
                    <a:pt x="38364" y="16253"/>
                  </a:cubicBezTo>
                  <a:cubicBezTo>
                    <a:pt x="38529" y="16143"/>
                    <a:pt x="38693" y="16033"/>
                    <a:pt x="38912" y="15923"/>
                  </a:cubicBezTo>
                  <a:cubicBezTo>
                    <a:pt x="39351" y="15649"/>
                    <a:pt x="39844" y="15374"/>
                    <a:pt x="40282" y="15100"/>
                  </a:cubicBezTo>
                  <a:cubicBezTo>
                    <a:pt x="40776" y="14825"/>
                    <a:pt x="41324" y="14496"/>
                    <a:pt x="41817" y="14221"/>
                  </a:cubicBezTo>
                  <a:cubicBezTo>
                    <a:pt x="42310" y="13947"/>
                    <a:pt x="42858" y="13672"/>
                    <a:pt x="43406" y="13343"/>
                  </a:cubicBezTo>
                  <a:cubicBezTo>
                    <a:pt x="43954" y="13068"/>
                    <a:pt x="44448" y="12794"/>
                    <a:pt x="44996" y="12519"/>
                  </a:cubicBezTo>
                  <a:cubicBezTo>
                    <a:pt x="45489" y="12245"/>
                    <a:pt x="46037" y="11970"/>
                    <a:pt x="46585" y="11695"/>
                  </a:cubicBezTo>
                  <a:cubicBezTo>
                    <a:pt x="47133" y="11421"/>
                    <a:pt x="47681" y="11201"/>
                    <a:pt x="48174" y="10927"/>
                  </a:cubicBezTo>
                  <a:cubicBezTo>
                    <a:pt x="48723" y="10652"/>
                    <a:pt x="49271" y="10433"/>
                    <a:pt x="49819" y="10158"/>
                  </a:cubicBezTo>
                  <a:cubicBezTo>
                    <a:pt x="50367" y="9883"/>
                    <a:pt x="50915" y="9664"/>
                    <a:pt x="51463" y="9389"/>
                  </a:cubicBezTo>
                  <a:cubicBezTo>
                    <a:pt x="52559" y="8895"/>
                    <a:pt x="53655" y="8456"/>
                    <a:pt x="54806" y="8017"/>
                  </a:cubicBezTo>
                  <a:cubicBezTo>
                    <a:pt x="55902" y="7577"/>
                    <a:pt x="57053" y="7138"/>
                    <a:pt x="58204" y="6754"/>
                  </a:cubicBezTo>
                  <a:cubicBezTo>
                    <a:pt x="58697" y="6589"/>
                    <a:pt x="59190" y="6369"/>
                    <a:pt x="59684" y="6205"/>
                  </a:cubicBezTo>
                  <a:cubicBezTo>
                    <a:pt x="60341" y="5985"/>
                    <a:pt x="60944" y="5765"/>
                    <a:pt x="61602" y="5546"/>
                  </a:cubicBezTo>
                  <a:cubicBezTo>
                    <a:pt x="62150" y="5381"/>
                    <a:pt x="62753" y="5161"/>
                    <a:pt x="63356" y="4997"/>
                  </a:cubicBezTo>
                  <a:cubicBezTo>
                    <a:pt x="64013" y="4777"/>
                    <a:pt x="64726" y="4557"/>
                    <a:pt x="65384" y="4393"/>
                  </a:cubicBezTo>
                  <a:cubicBezTo>
                    <a:pt x="65877" y="4283"/>
                    <a:pt x="66315" y="4118"/>
                    <a:pt x="66809" y="4008"/>
                  </a:cubicBezTo>
                  <a:cubicBezTo>
                    <a:pt x="67411" y="3844"/>
                    <a:pt x="67959" y="3679"/>
                    <a:pt x="68562" y="3569"/>
                  </a:cubicBezTo>
                  <a:cubicBezTo>
                    <a:pt x="69165" y="3404"/>
                    <a:pt x="69713" y="3240"/>
                    <a:pt x="70316" y="3130"/>
                  </a:cubicBezTo>
                  <a:cubicBezTo>
                    <a:pt x="70919" y="3020"/>
                    <a:pt x="71522" y="2855"/>
                    <a:pt x="72125" y="2745"/>
                  </a:cubicBezTo>
                  <a:cubicBezTo>
                    <a:pt x="72728" y="2636"/>
                    <a:pt x="73330" y="2471"/>
                    <a:pt x="73933" y="2361"/>
                  </a:cubicBezTo>
                  <a:cubicBezTo>
                    <a:pt x="74536" y="2251"/>
                    <a:pt x="75139" y="2141"/>
                    <a:pt x="75742" y="2032"/>
                  </a:cubicBezTo>
                  <a:cubicBezTo>
                    <a:pt x="76345" y="1922"/>
                    <a:pt x="76948" y="1812"/>
                    <a:pt x="77550" y="1702"/>
                  </a:cubicBezTo>
                  <a:cubicBezTo>
                    <a:pt x="78756" y="1483"/>
                    <a:pt x="79962" y="1318"/>
                    <a:pt x="81222" y="1153"/>
                  </a:cubicBezTo>
                  <a:cubicBezTo>
                    <a:pt x="81825" y="1043"/>
                    <a:pt x="82428" y="988"/>
                    <a:pt x="83086" y="933"/>
                  </a:cubicBezTo>
                  <a:cubicBezTo>
                    <a:pt x="84292" y="769"/>
                    <a:pt x="85552" y="659"/>
                    <a:pt x="86813" y="549"/>
                  </a:cubicBezTo>
                  <a:cubicBezTo>
                    <a:pt x="87416" y="494"/>
                    <a:pt x="88073" y="439"/>
                    <a:pt x="88676" y="384"/>
                  </a:cubicBezTo>
                  <a:cubicBezTo>
                    <a:pt x="89279" y="329"/>
                    <a:pt x="89937" y="329"/>
                    <a:pt x="90540" y="275"/>
                  </a:cubicBez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23" name="Google Shape;723;p10"/>
            <p:cNvSpPr/>
            <p:nvPr/>
          </p:nvSpPr>
          <p:spPr>
            <a:xfrm>
              <a:off x="5383301" y="6018095"/>
              <a:ext cx="187765" cy="77310"/>
            </a:xfrm>
            <a:custGeom>
              <a:rect b="b" l="l" r="r" t="t"/>
              <a:pathLst>
                <a:path extrusionOk="0" h="77310" w="187765">
                  <a:moveTo>
                    <a:pt x="187765" y="27344"/>
                  </a:moveTo>
                  <a:cubicBezTo>
                    <a:pt x="167378" y="57489"/>
                    <a:pt x="132959" y="77311"/>
                    <a:pt x="93883" y="77311"/>
                  </a:cubicBezTo>
                  <a:cubicBezTo>
                    <a:pt x="54806" y="77311"/>
                    <a:pt x="20333" y="57489"/>
                    <a:pt x="0" y="27344"/>
                  </a:cubicBezTo>
                  <a:cubicBezTo>
                    <a:pt x="12277" y="17351"/>
                    <a:pt x="29760" y="9499"/>
                    <a:pt x="50257" y="4777"/>
                  </a:cubicBezTo>
                  <a:cubicBezTo>
                    <a:pt x="63685" y="1702"/>
                    <a:pt x="78427" y="0"/>
                    <a:pt x="93883" y="0"/>
                  </a:cubicBezTo>
                  <a:cubicBezTo>
                    <a:pt x="109338" y="0"/>
                    <a:pt x="124081" y="1702"/>
                    <a:pt x="137508" y="4777"/>
                  </a:cubicBezTo>
                  <a:cubicBezTo>
                    <a:pt x="158006" y="9444"/>
                    <a:pt x="175434" y="17351"/>
                    <a:pt x="187765" y="27344"/>
                  </a:cubicBezTo>
                  <a:close/>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724" name="Google Shape;724;p10"/>
          <p:cNvGrpSpPr/>
          <p:nvPr/>
        </p:nvGrpSpPr>
        <p:grpSpPr>
          <a:xfrm>
            <a:off x="4661255" y="2362849"/>
            <a:ext cx="234480" cy="212845"/>
            <a:chOff x="5477493" y="2045584"/>
            <a:chExt cx="234480" cy="212845"/>
          </a:xfrm>
        </p:grpSpPr>
        <p:sp>
          <p:nvSpPr>
            <p:cNvPr id="725" name="Google Shape;725;p10"/>
            <p:cNvSpPr/>
            <p:nvPr/>
          </p:nvSpPr>
          <p:spPr>
            <a:xfrm>
              <a:off x="5477493" y="2045584"/>
              <a:ext cx="234480" cy="212845"/>
            </a:xfrm>
            <a:custGeom>
              <a:rect b="b" l="l" r="r" t="t"/>
              <a:pathLst>
                <a:path extrusionOk="0" h="212845" w="234480">
                  <a:moveTo>
                    <a:pt x="23729" y="131755"/>
                  </a:moveTo>
                  <a:lnTo>
                    <a:pt x="23729" y="115774"/>
                  </a:lnTo>
                  <a:lnTo>
                    <a:pt x="9594" y="115774"/>
                  </a:lnTo>
                  <a:cubicBezTo>
                    <a:pt x="2775" y="115774"/>
                    <a:pt x="-1842" y="109005"/>
                    <a:pt x="715" y="102864"/>
                  </a:cubicBezTo>
                  <a:lnTo>
                    <a:pt x="14140" y="70204"/>
                  </a:lnTo>
                  <a:lnTo>
                    <a:pt x="14140" y="18842"/>
                  </a:lnTo>
                  <a:cubicBezTo>
                    <a:pt x="14140" y="8444"/>
                    <a:pt x="22735" y="0"/>
                    <a:pt x="33318" y="0"/>
                  </a:cubicBezTo>
                  <a:lnTo>
                    <a:pt x="215302" y="0"/>
                  </a:lnTo>
                  <a:cubicBezTo>
                    <a:pt x="225886" y="0"/>
                    <a:pt x="234481" y="8444"/>
                    <a:pt x="234481" y="18842"/>
                  </a:cubicBezTo>
                  <a:lnTo>
                    <a:pt x="234481" y="212846"/>
                  </a:lnTo>
                  <a:lnTo>
                    <a:pt x="190938" y="179488"/>
                  </a:lnTo>
                  <a:lnTo>
                    <a:pt x="42197" y="179488"/>
                  </a:lnTo>
                  <a:cubicBezTo>
                    <a:pt x="31472" y="179488"/>
                    <a:pt x="23587" y="170556"/>
                    <a:pt x="23800" y="160018"/>
                  </a:cubicBezTo>
                  <a:lnTo>
                    <a:pt x="23800" y="157227"/>
                  </a:ln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26" name="Google Shape;726;p10"/>
            <p:cNvSpPr/>
            <p:nvPr/>
          </p:nvSpPr>
          <p:spPr>
            <a:xfrm>
              <a:off x="5659268" y="2076150"/>
              <a:ext cx="29904" cy="6978"/>
            </a:xfrm>
            <a:custGeom>
              <a:rect b="b" l="l" r="r" t="t"/>
              <a:pathLst>
                <a:path extrusionOk="0" h="6978" w="29904">
                  <a:moveTo>
                    <a:pt x="29904" y="0"/>
                  </a:moveTo>
                  <a:lnTo>
                    <a:pt x="0" y="0"/>
                  </a:ln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27" name="Google Shape;727;p10"/>
            <p:cNvSpPr/>
            <p:nvPr/>
          </p:nvSpPr>
          <p:spPr>
            <a:xfrm>
              <a:off x="5659268" y="2096109"/>
              <a:ext cx="29904" cy="6978"/>
            </a:xfrm>
            <a:custGeom>
              <a:rect b="b" l="l" r="r" t="t"/>
              <a:pathLst>
                <a:path extrusionOk="0" h="6978" w="29904">
                  <a:moveTo>
                    <a:pt x="29904" y="0"/>
                  </a:moveTo>
                  <a:lnTo>
                    <a:pt x="0" y="0"/>
                  </a:ln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28" name="Google Shape;728;p10"/>
            <p:cNvSpPr/>
            <p:nvPr/>
          </p:nvSpPr>
          <p:spPr>
            <a:xfrm>
              <a:off x="5659268" y="2116137"/>
              <a:ext cx="29904" cy="6978"/>
            </a:xfrm>
            <a:custGeom>
              <a:rect b="b" l="l" r="r" t="t"/>
              <a:pathLst>
                <a:path extrusionOk="0" h="6978" w="29904">
                  <a:moveTo>
                    <a:pt x="29904" y="0"/>
                  </a:moveTo>
                  <a:lnTo>
                    <a:pt x="0" y="0"/>
                  </a:ln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729" name="Google Shape;729;p10"/>
          <p:cNvGrpSpPr/>
          <p:nvPr/>
        </p:nvGrpSpPr>
        <p:grpSpPr>
          <a:xfrm>
            <a:off x="4571262" y="2322164"/>
            <a:ext cx="234409" cy="212845"/>
            <a:chOff x="5387500" y="2004899"/>
            <a:chExt cx="234409" cy="212845"/>
          </a:xfrm>
        </p:grpSpPr>
        <p:sp>
          <p:nvSpPr>
            <p:cNvPr id="730" name="Google Shape;730;p10"/>
            <p:cNvSpPr/>
            <p:nvPr/>
          </p:nvSpPr>
          <p:spPr>
            <a:xfrm>
              <a:off x="5410301" y="2035535"/>
              <a:ext cx="29904" cy="6978"/>
            </a:xfrm>
            <a:custGeom>
              <a:rect b="b" l="l" r="r" t="t"/>
              <a:pathLst>
                <a:path extrusionOk="0" h="6978" w="29904">
                  <a:moveTo>
                    <a:pt x="0" y="0"/>
                  </a:moveTo>
                  <a:lnTo>
                    <a:pt x="29904"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31" name="Google Shape;731;p10"/>
            <p:cNvSpPr/>
            <p:nvPr/>
          </p:nvSpPr>
          <p:spPr>
            <a:xfrm>
              <a:off x="5410301" y="2055494"/>
              <a:ext cx="29904" cy="6978"/>
            </a:xfrm>
            <a:custGeom>
              <a:rect b="b" l="l" r="r" t="t"/>
              <a:pathLst>
                <a:path extrusionOk="0" h="6978" w="29904">
                  <a:moveTo>
                    <a:pt x="0" y="0"/>
                  </a:moveTo>
                  <a:lnTo>
                    <a:pt x="29904"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32" name="Google Shape;732;p10"/>
            <p:cNvSpPr/>
            <p:nvPr/>
          </p:nvSpPr>
          <p:spPr>
            <a:xfrm>
              <a:off x="5410301" y="2075522"/>
              <a:ext cx="29904" cy="6978"/>
            </a:xfrm>
            <a:custGeom>
              <a:rect b="b" l="l" r="r" t="t"/>
              <a:pathLst>
                <a:path extrusionOk="0" h="6978" w="29904">
                  <a:moveTo>
                    <a:pt x="0" y="0"/>
                  </a:moveTo>
                  <a:lnTo>
                    <a:pt x="29904"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33" name="Google Shape;733;p10"/>
            <p:cNvSpPr/>
            <p:nvPr/>
          </p:nvSpPr>
          <p:spPr>
            <a:xfrm>
              <a:off x="5387500" y="2004899"/>
              <a:ext cx="234409" cy="212845"/>
            </a:xfrm>
            <a:custGeom>
              <a:rect b="b" l="l" r="r" t="t"/>
              <a:pathLst>
                <a:path extrusionOk="0" h="212845" w="234409">
                  <a:moveTo>
                    <a:pt x="210681" y="131964"/>
                  </a:moveTo>
                  <a:lnTo>
                    <a:pt x="210681" y="115774"/>
                  </a:lnTo>
                  <a:lnTo>
                    <a:pt x="224816" y="115774"/>
                  </a:lnTo>
                  <a:cubicBezTo>
                    <a:pt x="231635" y="115774"/>
                    <a:pt x="236252" y="109005"/>
                    <a:pt x="233695" y="102864"/>
                  </a:cubicBezTo>
                  <a:lnTo>
                    <a:pt x="220270" y="70204"/>
                  </a:lnTo>
                  <a:lnTo>
                    <a:pt x="220270" y="18842"/>
                  </a:lnTo>
                  <a:cubicBezTo>
                    <a:pt x="220270" y="8444"/>
                    <a:pt x="211675" y="0"/>
                    <a:pt x="201091" y="0"/>
                  </a:cubicBezTo>
                  <a:lnTo>
                    <a:pt x="19179" y="0"/>
                  </a:lnTo>
                  <a:cubicBezTo>
                    <a:pt x="8595" y="0"/>
                    <a:pt x="0" y="8444"/>
                    <a:pt x="0" y="18842"/>
                  </a:cubicBezTo>
                  <a:lnTo>
                    <a:pt x="0" y="212846"/>
                  </a:lnTo>
                  <a:lnTo>
                    <a:pt x="43543" y="179488"/>
                  </a:lnTo>
                  <a:lnTo>
                    <a:pt x="192283" y="179488"/>
                  </a:lnTo>
                  <a:cubicBezTo>
                    <a:pt x="203009" y="179488"/>
                    <a:pt x="210894" y="170556"/>
                    <a:pt x="210681" y="160018"/>
                  </a:cubicBezTo>
                  <a:lnTo>
                    <a:pt x="210681" y="154505"/>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734" name="Google Shape;734;p10"/>
          <p:cNvGrpSpPr/>
          <p:nvPr/>
        </p:nvGrpSpPr>
        <p:grpSpPr>
          <a:xfrm>
            <a:off x="6459095" y="4678646"/>
            <a:ext cx="296430" cy="325398"/>
            <a:chOff x="4362504" y="3177511"/>
            <a:chExt cx="420591" cy="461691"/>
          </a:xfrm>
        </p:grpSpPr>
        <p:grpSp>
          <p:nvGrpSpPr>
            <p:cNvPr id="735" name="Google Shape;735;p10"/>
            <p:cNvGrpSpPr/>
            <p:nvPr/>
          </p:nvGrpSpPr>
          <p:grpSpPr>
            <a:xfrm>
              <a:off x="4429861" y="3244655"/>
              <a:ext cx="286007" cy="394547"/>
              <a:chOff x="4429861" y="3244655"/>
              <a:chExt cx="286007" cy="394547"/>
            </a:xfrm>
          </p:grpSpPr>
          <p:sp>
            <p:nvSpPr>
              <p:cNvPr id="736" name="Google Shape;736;p10"/>
              <p:cNvSpPr/>
              <p:nvPr/>
            </p:nvSpPr>
            <p:spPr>
              <a:xfrm>
                <a:off x="4539234" y="3597209"/>
                <a:ext cx="67226" cy="41993"/>
              </a:xfrm>
              <a:custGeom>
                <a:rect b="b" l="l" r="r" t="t"/>
                <a:pathLst>
                  <a:path extrusionOk="0" h="41993" w="67226">
                    <a:moveTo>
                      <a:pt x="0" y="0"/>
                    </a:moveTo>
                    <a:lnTo>
                      <a:pt x="0" y="8380"/>
                    </a:lnTo>
                    <a:cubicBezTo>
                      <a:pt x="0" y="26928"/>
                      <a:pt x="15065" y="41993"/>
                      <a:pt x="33613" y="41993"/>
                    </a:cubicBezTo>
                    <a:cubicBezTo>
                      <a:pt x="52162" y="41993"/>
                      <a:pt x="67227" y="26928"/>
                      <a:pt x="67227" y="8380"/>
                    </a:cubicBezTo>
                    <a:lnTo>
                      <a:pt x="67227" y="0"/>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37" name="Google Shape;737;p10"/>
              <p:cNvSpPr/>
              <p:nvPr/>
            </p:nvSpPr>
            <p:spPr>
              <a:xfrm>
                <a:off x="4429861" y="3244655"/>
                <a:ext cx="286007" cy="344973"/>
              </a:xfrm>
              <a:custGeom>
                <a:rect b="b" l="l" r="r" t="t"/>
                <a:pathLst>
                  <a:path extrusionOk="0" h="344973" w="286007">
                    <a:moveTo>
                      <a:pt x="134606" y="344973"/>
                    </a:moveTo>
                    <a:lnTo>
                      <a:pt x="210306" y="344973"/>
                    </a:lnTo>
                    <a:lnTo>
                      <a:pt x="210306" y="295824"/>
                    </a:lnTo>
                    <a:cubicBezTo>
                      <a:pt x="210306" y="280289"/>
                      <a:pt x="217839" y="265883"/>
                      <a:pt x="230173" y="256373"/>
                    </a:cubicBezTo>
                    <a:cubicBezTo>
                      <a:pt x="264163" y="230198"/>
                      <a:pt x="286007" y="189241"/>
                      <a:pt x="286007" y="143010"/>
                    </a:cubicBezTo>
                    <a:cubicBezTo>
                      <a:pt x="286007" y="58647"/>
                      <a:pt x="212849" y="-8768"/>
                      <a:pt x="126508" y="930"/>
                    </a:cubicBezTo>
                    <a:cubicBezTo>
                      <a:pt x="61635" y="8180"/>
                      <a:pt x="9003" y="60154"/>
                      <a:pt x="1094" y="125027"/>
                    </a:cubicBezTo>
                    <a:cubicBezTo>
                      <a:pt x="-5403" y="178507"/>
                      <a:pt x="17571" y="226997"/>
                      <a:pt x="56080" y="256467"/>
                    </a:cubicBezTo>
                    <a:cubicBezTo>
                      <a:pt x="68320" y="265883"/>
                      <a:pt x="75759" y="280289"/>
                      <a:pt x="75759" y="295730"/>
                    </a:cubicBezTo>
                    <a:lnTo>
                      <a:pt x="75759" y="344879"/>
                    </a:lnTo>
                    <a:lnTo>
                      <a:pt x="100992" y="344879"/>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38" name="Google Shape;738;p10"/>
              <p:cNvSpPr/>
              <p:nvPr/>
            </p:nvSpPr>
            <p:spPr>
              <a:xfrm>
                <a:off x="4505526" y="3547635"/>
                <a:ext cx="134641" cy="9415"/>
              </a:xfrm>
              <a:custGeom>
                <a:rect b="b" l="l" r="r" t="t"/>
                <a:pathLst>
                  <a:path extrusionOk="0" h="9415" w="134641">
                    <a:moveTo>
                      <a:pt x="134642" y="0"/>
                    </a:moveTo>
                    <a:lnTo>
                      <a:pt x="0" y="0"/>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739" name="Google Shape;739;p10"/>
            <p:cNvGrpSpPr/>
            <p:nvPr/>
          </p:nvGrpSpPr>
          <p:grpSpPr>
            <a:xfrm>
              <a:off x="4362504" y="3177511"/>
              <a:ext cx="420591" cy="358919"/>
              <a:chOff x="4362504" y="3177511"/>
              <a:chExt cx="420591" cy="358919"/>
            </a:xfrm>
          </p:grpSpPr>
          <p:grpSp>
            <p:nvGrpSpPr>
              <p:cNvPr id="740" name="Google Shape;740;p10"/>
              <p:cNvGrpSpPr/>
              <p:nvPr/>
            </p:nvGrpSpPr>
            <p:grpSpPr>
              <a:xfrm>
                <a:off x="4362504" y="3387760"/>
                <a:ext cx="420591" cy="9415"/>
                <a:chOff x="4362504" y="3387760"/>
                <a:chExt cx="420591" cy="9415"/>
              </a:xfrm>
            </p:grpSpPr>
            <p:sp>
              <p:nvSpPr>
                <p:cNvPr id="741" name="Google Shape;741;p10"/>
                <p:cNvSpPr/>
                <p:nvPr/>
              </p:nvSpPr>
              <p:spPr>
                <a:xfrm>
                  <a:off x="4749482" y="3387760"/>
                  <a:ext cx="33613" cy="9415"/>
                </a:xfrm>
                <a:custGeom>
                  <a:rect b="b" l="l" r="r" t="t"/>
                  <a:pathLst>
                    <a:path extrusionOk="0" h="9415" w="33613">
                      <a:moveTo>
                        <a:pt x="0" y="0"/>
                      </a:moveTo>
                      <a:lnTo>
                        <a:pt x="33613"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42" name="Google Shape;742;p10"/>
                <p:cNvSpPr/>
                <p:nvPr/>
              </p:nvSpPr>
              <p:spPr>
                <a:xfrm>
                  <a:off x="4362504" y="3387760"/>
                  <a:ext cx="33707" cy="9415"/>
                </a:xfrm>
                <a:custGeom>
                  <a:rect b="b" l="l" r="r" t="t"/>
                  <a:pathLst>
                    <a:path extrusionOk="0" h="9415" w="33707">
                      <a:moveTo>
                        <a:pt x="0" y="0"/>
                      </a:moveTo>
                      <a:lnTo>
                        <a:pt x="33708"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743" name="Google Shape;743;p10"/>
              <p:cNvGrpSpPr/>
              <p:nvPr/>
            </p:nvGrpSpPr>
            <p:grpSpPr>
              <a:xfrm>
                <a:off x="4424176" y="3239089"/>
                <a:ext cx="297342" cy="297341"/>
                <a:chOff x="4424176" y="3239089"/>
                <a:chExt cx="297342" cy="297341"/>
              </a:xfrm>
            </p:grpSpPr>
            <p:sp>
              <p:nvSpPr>
                <p:cNvPr id="744" name="Google Shape;744;p10"/>
                <p:cNvSpPr/>
                <p:nvPr/>
              </p:nvSpPr>
              <p:spPr>
                <a:xfrm>
                  <a:off x="4697697" y="3512703"/>
                  <a:ext cx="23821" cy="23727"/>
                </a:xfrm>
                <a:custGeom>
                  <a:rect b="b" l="l" r="r" t="t"/>
                  <a:pathLst>
                    <a:path extrusionOk="0" h="23727" w="23821">
                      <a:moveTo>
                        <a:pt x="0" y="0"/>
                      </a:moveTo>
                      <a:lnTo>
                        <a:pt x="23821" y="23727"/>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45" name="Google Shape;745;p10"/>
                <p:cNvSpPr/>
                <p:nvPr/>
              </p:nvSpPr>
              <p:spPr>
                <a:xfrm>
                  <a:off x="4424176" y="3239089"/>
                  <a:ext cx="23727" cy="23821"/>
                </a:xfrm>
                <a:custGeom>
                  <a:rect b="b" l="l" r="r" t="t"/>
                  <a:pathLst>
                    <a:path extrusionOk="0" h="23821" w="23727">
                      <a:moveTo>
                        <a:pt x="0" y="0"/>
                      </a:moveTo>
                      <a:lnTo>
                        <a:pt x="23727" y="23821"/>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746" name="Google Shape;746;p10"/>
              <p:cNvGrpSpPr/>
              <p:nvPr/>
            </p:nvGrpSpPr>
            <p:grpSpPr>
              <a:xfrm>
                <a:off x="4424176" y="3239089"/>
                <a:ext cx="297342" cy="297341"/>
                <a:chOff x="4424176" y="3239089"/>
                <a:chExt cx="297342" cy="297341"/>
              </a:xfrm>
            </p:grpSpPr>
            <p:sp>
              <p:nvSpPr>
                <p:cNvPr id="747" name="Google Shape;747;p10"/>
                <p:cNvSpPr/>
                <p:nvPr/>
              </p:nvSpPr>
              <p:spPr>
                <a:xfrm>
                  <a:off x="4697697" y="3239089"/>
                  <a:ext cx="23821" cy="23821"/>
                </a:xfrm>
                <a:custGeom>
                  <a:rect b="b" l="l" r="r" t="t"/>
                  <a:pathLst>
                    <a:path extrusionOk="0" h="23821" w="23821">
                      <a:moveTo>
                        <a:pt x="0" y="23821"/>
                      </a:moveTo>
                      <a:lnTo>
                        <a:pt x="23821"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48" name="Google Shape;748;p10"/>
                <p:cNvSpPr/>
                <p:nvPr/>
              </p:nvSpPr>
              <p:spPr>
                <a:xfrm>
                  <a:off x="4424176" y="3512703"/>
                  <a:ext cx="23727" cy="23727"/>
                </a:xfrm>
                <a:custGeom>
                  <a:rect b="b" l="l" r="r" t="t"/>
                  <a:pathLst>
                    <a:path extrusionOk="0" h="23727" w="23727">
                      <a:moveTo>
                        <a:pt x="0" y="23727"/>
                      </a:moveTo>
                      <a:lnTo>
                        <a:pt x="23727"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749" name="Google Shape;749;p10"/>
              <p:cNvSpPr/>
              <p:nvPr/>
            </p:nvSpPr>
            <p:spPr>
              <a:xfrm>
                <a:off x="4572847" y="3177511"/>
                <a:ext cx="9415" cy="33613"/>
              </a:xfrm>
              <a:custGeom>
                <a:rect b="b" l="l" r="r" t="t"/>
                <a:pathLst>
                  <a:path extrusionOk="0" h="33613" w="9415">
                    <a:moveTo>
                      <a:pt x="0" y="33613"/>
                    </a:moveTo>
                    <a:lnTo>
                      <a:pt x="0"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750" name="Google Shape;750;p10"/>
            <p:cNvGrpSpPr/>
            <p:nvPr/>
          </p:nvGrpSpPr>
          <p:grpSpPr>
            <a:xfrm>
              <a:off x="4497146" y="3379380"/>
              <a:ext cx="151401" cy="168255"/>
              <a:chOff x="4497146" y="3379380"/>
              <a:chExt cx="151401" cy="168255"/>
            </a:xfrm>
          </p:grpSpPr>
          <p:sp>
            <p:nvSpPr>
              <p:cNvPr id="751" name="Google Shape;751;p10"/>
              <p:cNvSpPr/>
              <p:nvPr/>
            </p:nvSpPr>
            <p:spPr>
              <a:xfrm>
                <a:off x="4497146" y="3379380"/>
                <a:ext cx="50467" cy="50467"/>
              </a:xfrm>
              <a:custGeom>
                <a:rect b="b" l="l" r="r" t="t"/>
                <a:pathLst>
                  <a:path extrusionOk="0" h="50467" w="50467">
                    <a:moveTo>
                      <a:pt x="25234" y="0"/>
                    </a:moveTo>
                    <a:lnTo>
                      <a:pt x="25234" y="0"/>
                    </a:lnTo>
                    <a:cubicBezTo>
                      <a:pt x="39169" y="0"/>
                      <a:pt x="50467" y="11299"/>
                      <a:pt x="50467" y="25234"/>
                    </a:cubicBezTo>
                    <a:lnTo>
                      <a:pt x="50467" y="50467"/>
                    </a:lnTo>
                    <a:lnTo>
                      <a:pt x="25234" y="50467"/>
                    </a:lnTo>
                    <a:cubicBezTo>
                      <a:pt x="11299" y="50467"/>
                      <a:pt x="0" y="39169"/>
                      <a:pt x="0" y="25234"/>
                    </a:cubicBezTo>
                    <a:lnTo>
                      <a:pt x="0" y="25234"/>
                    </a:lnTo>
                    <a:cubicBezTo>
                      <a:pt x="0" y="11299"/>
                      <a:pt x="11299" y="0"/>
                      <a:pt x="25234" y="0"/>
                    </a:cubicBezTo>
                    <a:close/>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52" name="Google Shape;752;p10"/>
              <p:cNvSpPr/>
              <p:nvPr/>
            </p:nvSpPr>
            <p:spPr>
              <a:xfrm rot="10800000">
                <a:off x="4598080" y="3379380"/>
                <a:ext cx="50467" cy="50467"/>
              </a:xfrm>
              <a:custGeom>
                <a:rect b="b" l="l" r="r" t="t"/>
                <a:pathLst>
                  <a:path extrusionOk="0" h="50467" w="50467">
                    <a:moveTo>
                      <a:pt x="25234" y="0"/>
                    </a:moveTo>
                    <a:lnTo>
                      <a:pt x="50467" y="0"/>
                    </a:lnTo>
                    <a:lnTo>
                      <a:pt x="50467" y="25234"/>
                    </a:lnTo>
                    <a:cubicBezTo>
                      <a:pt x="50467" y="39169"/>
                      <a:pt x="39169" y="50467"/>
                      <a:pt x="25234" y="50467"/>
                    </a:cubicBezTo>
                    <a:lnTo>
                      <a:pt x="25234" y="50467"/>
                    </a:lnTo>
                    <a:cubicBezTo>
                      <a:pt x="11299" y="50467"/>
                      <a:pt x="0" y="39169"/>
                      <a:pt x="0" y="25234"/>
                    </a:cubicBezTo>
                    <a:lnTo>
                      <a:pt x="0" y="25234"/>
                    </a:lnTo>
                    <a:cubicBezTo>
                      <a:pt x="0" y="11299"/>
                      <a:pt x="11299" y="0"/>
                      <a:pt x="25234" y="0"/>
                    </a:cubicBezTo>
                    <a:close/>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53" name="Google Shape;753;p10"/>
              <p:cNvSpPr/>
              <p:nvPr/>
            </p:nvSpPr>
            <p:spPr>
              <a:xfrm>
                <a:off x="4547613" y="3429847"/>
                <a:ext cx="50467" cy="117788"/>
              </a:xfrm>
              <a:custGeom>
                <a:rect b="b" l="l" r="r" t="t"/>
                <a:pathLst>
                  <a:path extrusionOk="0" h="117788" w="50467">
                    <a:moveTo>
                      <a:pt x="0" y="117788"/>
                    </a:moveTo>
                    <a:lnTo>
                      <a:pt x="0" y="0"/>
                    </a:lnTo>
                    <a:lnTo>
                      <a:pt x="50467" y="0"/>
                    </a:lnTo>
                    <a:lnTo>
                      <a:pt x="50467" y="117788"/>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grpSp>
        <p:nvGrpSpPr>
          <p:cNvPr id="754" name="Google Shape;754;p10"/>
          <p:cNvGrpSpPr/>
          <p:nvPr/>
        </p:nvGrpSpPr>
        <p:grpSpPr>
          <a:xfrm>
            <a:off x="3694086" y="5932939"/>
            <a:ext cx="265294" cy="325678"/>
            <a:chOff x="3532038" y="5801158"/>
            <a:chExt cx="265294" cy="325678"/>
          </a:xfrm>
        </p:grpSpPr>
        <p:grpSp>
          <p:nvGrpSpPr>
            <p:cNvPr id="755" name="Google Shape;755;p10"/>
            <p:cNvGrpSpPr/>
            <p:nvPr/>
          </p:nvGrpSpPr>
          <p:grpSpPr>
            <a:xfrm>
              <a:off x="3608928" y="5882879"/>
              <a:ext cx="111418" cy="149514"/>
              <a:chOff x="3608928" y="5882879"/>
              <a:chExt cx="111418" cy="149514"/>
            </a:xfrm>
          </p:grpSpPr>
          <p:sp>
            <p:nvSpPr>
              <p:cNvPr id="756" name="Google Shape;756;p10"/>
              <p:cNvSpPr/>
              <p:nvPr/>
            </p:nvSpPr>
            <p:spPr>
              <a:xfrm>
                <a:off x="3628424" y="5882879"/>
                <a:ext cx="72477" cy="59000"/>
              </a:xfrm>
              <a:custGeom>
                <a:rect b="b" l="l" r="r" t="t"/>
                <a:pathLst>
                  <a:path extrusionOk="0" h="59000" w="72477">
                    <a:moveTo>
                      <a:pt x="72478" y="59000"/>
                    </a:moveTo>
                    <a:lnTo>
                      <a:pt x="72478" y="31463"/>
                    </a:lnTo>
                    <a:cubicBezTo>
                      <a:pt x="72478" y="16462"/>
                      <a:pt x="63386" y="6897"/>
                      <a:pt x="51770" y="2668"/>
                    </a:cubicBezTo>
                    <a:cubicBezTo>
                      <a:pt x="46870" y="906"/>
                      <a:pt x="41567" y="0"/>
                      <a:pt x="36264" y="0"/>
                    </a:cubicBezTo>
                    <a:cubicBezTo>
                      <a:pt x="30961" y="0"/>
                      <a:pt x="25658" y="906"/>
                      <a:pt x="20758" y="2668"/>
                    </a:cubicBezTo>
                    <a:cubicBezTo>
                      <a:pt x="9091" y="6897"/>
                      <a:pt x="0" y="16512"/>
                      <a:pt x="0" y="31463"/>
                    </a:cubicBezTo>
                    <a:lnTo>
                      <a:pt x="0" y="59000"/>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57" name="Google Shape;757;p10"/>
              <p:cNvSpPr/>
              <p:nvPr/>
            </p:nvSpPr>
            <p:spPr>
              <a:xfrm>
                <a:off x="3608928" y="5941879"/>
                <a:ext cx="111418" cy="90514"/>
              </a:xfrm>
              <a:custGeom>
                <a:rect b="b" l="l" r="r" t="t"/>
                <a:pathLst>
                  <a:path extrusionOk="0" h="90514" w="111418">
                    <a:moveTo>
                      <a:pt x="81973" y="0"/>
                    </a:moveTo>
                    <a:cubicBezTo>
                      <a:pt x="98235" y="0"/>
                      <a:pt x="111418" y="13140"/>
                      <a:pt x="111418" y="29349"/>
                    </a:cubicBezTo>
                    <a:lnTo>
                      <a:pt x="111418" y="61165"/>
                    </a:lnTo>
                    <a:cubicBezTo>
                      <a:pt x="111418" y="77374"/>
                      <a:pt x="98235" y="90514"/>
                      <a:pt x="81973" y="90514"/>
                    </a:cubicBezTo>
                    <a:lnTo>
                      <a:pt x="29446" y="90514"/>
                    </a:lnTo>
                    <a:cubicBezTo>
                      <a:pt x="13183" y="90514"/>
                      <a:pt x="0" y="77374"/>
                      <a:pt x="0" y="61165"/>
                    </a:cubicBezTo>
                    <a:lnTo>
                      <a:pt x="0" y="29349"/>
                    </a:lnTo>
                    <a:cubicBezTo>
                      <a:pt x="0" y="13140"/>
                      <a:pt x="13183" y="0"/>
                      <a:pt x="29446" y="0"/>
                    </a:cubicBezTo>
                    <a:close/>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58" name="Google Shape;758;p10"/>
              <p:cNvSpPr/>
              <p:nvPr/>
            </p:nvSpPr>
            <p:spPr>
              <a:xfrm>
                <a:off x="3655698" y="5968560"/>
                <a:ext cx="17879" cy="17820"/>
              </a:xfrm>
              <a:custGeom>
                <a:rect b="b" l="l" r="r" t="t"/>
                <a:pathLst>
                  <a:path extrusionOk="0" h="17820" w="17879">
                    <a:moveTo>
                      <a:pt x="17879" y="8910"/>
                    </a:moveTo>
                    <a:cubicBezTo>
                      <a:pt x="17879" y="13832"/>
                      <a:pt x="13877" y="17821"/>
                      <a:pt x="8940" y="17821"/>
                    </a:cubicBezTo>
                    <a:cubicBezTo>
                      <a:pt x="4002" y="17821"/>
                      <a:pt x="0" y="13832"/>
                      <a:pt x="0" y="8910"/>
                    </a:cubicBezTo>
                    <a:cubicBezTo>
                      <a:pt x="0" y="3989"/>
                      <a:pt x="4002" y="0"/>
                      <a:pt x="8940" y="0"/>
                    </a:cubicBezTo>
                    <a:cubicBezTo>
                      <a:pt x="13877" y="0"/>
                      <a:pt x="17879" y="3989"/>
                      <a:pt x="17879" y="8910"/>
                    </a:cubicBezTo>
                    <a:close/>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59" name="Google Shape;759;p10"/>
              <p:cNvSpPr/>
              <p:nvPr/>
            </p:nvSpPr>
            <p:spPr>
              <a:xfrm>
                <a:off x="3664638" y="5988848"/>
                <a:ext cx="5050" cy="21294"/>
              </a:xfrm>
              <a:custGeom>
                <a:rect b="b" l="l" r="r" t="t"/>
                <a:pathLst>
                  <a:path extrusionOk="0" h="21294" w="5050">
                    <a:moveTo>
                      <a:pt x="0" y="21294"/>
                    </a:moveTo>
                    <a:lnTo>
                      <a:pt x="0" y="0"/>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760" name="Google Shape;760;p10"/>
            <p:cNvSpPr/>
            <p:nvPr/>
          </p:nvSpPr>
          <p:spPr>
            <a:xfrm>
              <a:off x="3532038" y="5801158"/>
              <a:ext cx="265294" cy="325678"/>
            </a:xfrm>
            <a:custGeom>
              <a:rect b="b" l="l" r="r" t="t"/>
              <a:pathLst>
                <a:path extrusionOk="0" h="380582" w="310019">
                  <a:moveTo>
                    <a:pt x="159054" y="380582"/>
                  </a:moveTo>
                  <a:lnTo>
                    <a:pt x="157236" y="379877"/>
                  </a:lnTo>
                  <a:cubicBezTo>
                    <a:pt x="94152" y="355965"/>
                    <a:pt x="45312" y="313527"/>
                    <a:pt x="23240" y="263488"/>
                  </a:cubicBezTo>
                  <a:cubicBezTo>
                    <a:pt x="10210" y="233887"/>
                    <a:pt x="2533" y="192204"/>
                    <a:pt x="512" y="139547"/>
                  </a:cubicBezTo>
                  <a:cubicBezTo>
                    <a:pt x="-1003" y="100582"/>
                    <a:pt x="1320" y="69723"/>
                    <a:pt x="1371" y="69421"/>
                  </a:cubicBezTo>
                  <a:lnTo>
                    <a:pt x="1775" y="64236"/>
                  </a:lnTo>
                  <a:lnTo>
                    <a:pt x="6725" y="64236"/>
                  </a:lnTo>
                  <a:cubicBezTo>
                    <a:pt x="95667" y="64236"/>
                    <a:pt x="154357" y="4782"/>
                    <a:pt x="154963" y="4178"/>
                  </a:cubicBezTo>
                  <a:lnTo>
                    <a:pt x="159003" y="0"/>
                  </a:lnTo>
                  <a:lnTo>
                    <a:pt x="162791" y="4430"/>
                  </a:lnTo>
                  <a:cubicBezTo>
                    <a:pt x="162791" y="4430"/>
                    <a:pt x="175822" y="19583"/>
                    <a:pt x="199560" y="34383"/>
                  </a:cubicBezTo>
                  <a:cubicBezTo>
                    <a:pt x="221379" y="47975"/>
                    <a:pt x="257037" y="64185"/>
                    <a:pt x="303251" y="64185"/>
                  </a:cubicBezTo>
                  <a:lnTo>
                    <a:pt x="308251" y="64185"/>
                  </a:lnTo>
                  <a:lnTo>
                    <a:pt x="308655" y="69371"/>
                  </a:lnTo>
                  <a:cubicBezTo>
                    <a:pt x="308655" y="69673"/>
                    <a:pt x="311029" y="101035"/>
                    <a:pt x="309514" y="140453"/>
                  </a:cubicBezTo>
                  <a:cubicBezTo>
                    <a:pt x="307494" y="193714"/>
                    <a:pt x="299867" y="235749"/>
                    <a:pt x="286836" y="265350"/>
                  </a:cubicBezTo>
                  <a:cubicBezTo>
                    <a:pt x="263351" y="318561"/>
                    <a:pt x="220975" y="357073"/>
                    <a:pt x="160923" y="379827"/>
                  </a:cubicBezTo>
                  <a:lnTo>
                    <a:pt x="159104" y="380532"/>
                  </a:lnTo>
                  <a:close/>
                </a:path>
              </a:pathLst>
            </a:custGeom>
            <a:noFill/>
            <a:ln cap="rnd" cmpd="sng" w="15875">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761" name="Google Shape;761;p10"/>
          <p:cNvSpPr txBox="1"/>
          <p:nvPr/>
        </p:nvSpPr>
        <p:spPr>
          <a:xfrm>
            <a:off x="4990642" y="318208"/>
            <a:ext cx="3315224" cy="215444"/>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5" name="Shape 765"/>
        <p:cNvGrpSpPr/>
        <p:nvPr/>
      </p:nvGrpSpPr>
      <p:grpSpPr>
        <a:xfrm>
          <a:off x="0" y="0"/>
          <a:ext cx="0" cy="0"/>
          <a:chOff x="0" y="0"/>
          <a:chExt cx="0" cy="0"/>
        </a:xfrm>
      </p:grpSpPr>
      <p:sp>
        <p:nvSpPr>
          <p:cNvPr id="766" name="Google Shape;766;p68"/>
          <p:cNvSpPr txBox="1"/>
          <p:nvPr>
            <p:ph idx="1" type="body"/>
          </p:nvPr>
        </p:nvSpPr>
        <p:spPr>
          <a:xfrm>
            <a:off x="7055037" y="1736256"/>
            <a:ext cx="1180913" cy="896775"/>
          </a:xfrm>
          <a:prstGeom prst="rect">
            <a:avLst/>
          </a:prstGeom>
          <a:noFill/>
          <a:ln>
            <a:noFill/>
          </a:ln>
        </p:spPr>
        <p:txBody>
          <a:bodyPr anchorCtr="0" anchor="t" bIns="0" lIns="0" spcFirstLastPara="1" rIns="0" wrap="square" tIns="0">
            <a:noAutofit/>
          </a:bodyPr>
          <a:lstStyle/>
          <a:p>
            <a:pPr indent="0" lvl="0" marL="0" rtl="1" algn="r">
              <a:lnSpc>
                <a:spcPct val="100000"/>
              </a:lnSpc>
              <a:spcBef>
                <a:spcPts val="0"/>
              </a:spcBef>
              <a:spcAft>
                <a:spcPts val="0"/>
              </a:spcAft>
              <a:buClr>
                <a:srgbClr val="002A49"/>
              </a:buClr>
              <a:buSzPts val="5400"/>
              <a:buNone/>
            </a:pPr>
            <a:r>
              <a:rPr lang="en-US"/>
              <a:t>03</a:t>
            </a:r>
            <a:endParaRPr/>
          </a:p>
        </p:txBody>
      </p:sp>
      <p:sp>
        <p:nvSpPr>
          <p:cNvPr id="767" name="Google Shape;767;p68"/>
          <p:cNvSpPr txBox="1"/>
          <p:nvPr>
            <p:ph type="title"/>
          </p:nvPr>
        </p:nvSpPr>
        <p:spPr>
          <a:xfrm>
            <a:off x="3032760" y="2786063"/>
            <a:ext cx="5203190" cy="1107996"/>
          </a:xfrm>
          <a:prstGeom prst="rect">
            <a:avLst/>
          </a:prstGeom>
          <a:noFill/>
          <a:ln>
            <a:noFill/>
          </a:ln>
        </p:spPr>
        <p:txBody>
          <a:bodyPr anchorCtr="0" anchor="t" bIns="0" lIns="0" spcFirstLastPara="1" rIns="0" wrap="square" tIns="0">
            <a:spAutoFit/>
          </a:bodyPr>
          <a:lstStyle/>
          <a:p>
            <a:pPr indent="0" lvl="0" marL="0" rtl="1" algn="r">
              <a:lnSpc>
                <a:spcPct val="100000"/>
              </a:lnSpc>
              <a:spcBef>
                <a:spcPts val="0"/>
              </a:spcBef>
              <a:spcAft>
                <a:spcPts val="0"/>
              </a:spcAft>
              <a:buClr>
                <a:srgbClr val="002A49"/>
              </a:buClr>
              <a:buSzPts val="3600"/>
              <a:buFont typeface="Arial"/>
              <a:buNone/>
            </a:pPr>
            <a:r>
              <a:rPr lang="en-US"/>
              <a:t>كيف تصبح مشغل سجل</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2" name="Shape 772"/>
        <p:cNvGrpSpPr/>
        <p:nvPr/>
      </p:nvGrpSpPr>
      <p:grpSpPr>
        <a:xfrm>
          <a:off x="0" y="0"/>
          <a:ext cx="0" cy="0"/>
          <a:chOff x="0" y="0"/>
          <a:chExt cx="0" cy="0"/>
        </a:xfrm>
      </p:grpSpPr>
      <p:sp>
        <p:nvSpPr>
          <p:cNvPr id="773" name="Google Shape;773;p69"/>
          <p:cNvSpPr txBox="1"/>
          <p:nvPr>
            <p:ph type="title"/>
          </p:nvPr>
        </p:nvSpPr>
        <p:spPr>
          <a:xfrm>
            <a:off x="431798" y="900113"/>
            <a:ext cx="8028403" cy="476995"/>
          </a:xfrm>
          <a:prstGeom prst="rect">
            <a:avLst/>
          </a:prstGeom>
          <a:noFill/>
          <a:ln>
            <a:noFill/>
          </a:ln>
        </p:spPr>
        <p:txBody>
          <a:bodyPr anchorCtr="0" anchor="t" bIns="0" lIns="0" spcFirstLastPara="1" rIns="0" wrap="square" tIns="0">
            <a:noAutofit/>
          </a:bodyPr>
          <a:lstStyle/>
          <a:p>
            <a:pPr indent="0" lvl="0" marL="0" rtl="1" algn="r">
              <a:lnSpc>
                <a:spcPct val="100000"/>
              </a:lnSpc>
              <a:spcBef>
                <a:spcPts val="0"/>
              </a:spcBef>
              <a:spcAft>
                <a:spcPts val="0"/>
              </a:spcAft>
              <a:buClr>
                <a:srgbClr val="0B3458"/>
              </a:buClr>
              <a:buSzPts val="2800"/>
              <a:buFont typeface="Arial"/>
              <a:buNone/>
            </a:pPr>
            <a:r>
              <a:rPr lang="en-US"/>
              <a:t>كيف تصبح مشغل سجل</a:t>
            </a:r>
            <a:endParaRPr/>
          </a:p>
        </p:txBody>
      </p:sp>
      <p:sp>
        <p:nvSpPr>
          <p:cNvPr id="774" name="Google Shape;774;p69"/>
          <p:cNvSpPr/>
          <p:nvPr/>
        </p:nvSpPr>
        <p:spPr>
          <a:xfrm>
            <a:off x="4667198" y="2079547"/>
            <a:ext cx="3773290" cy="2031000"/>
          </a:xfrm>
          <a:prstGeom prst="rect">
            <a:avLst/>
          </a:prstGeom>
          <a:solidFill>
            <a:schemeClr val="lt1"/>
          </a:solidFill>
          <a:ln>
            <a:noFill/>
          </a:ln>
        </p:spPr>
        <p:txBody>
          <a:bodyPr anchorCtr="0" anchor="t" bIns="270000" lIns="324000" spcFirstLastPara="1" rIns="360000" wrap="square" tIns="432000">
            <a:noAutofit/>
          </a:bodyPr>
          <a:lstStyle/>
          <a:p>
            <a:pPr indent="0" lvl="0" marL="0" marR="0" rtl="1" algn="r">
              <a:lnSpc>
                <a:spcPct val="100000"/>
              </a:lnSpc>
              <a:spcBef>
                <a:spcPts val="0"/>
              </a:spcBef>
              <a:spcAft>
                <a:spcPts val="0"/>
              </a:spcAft>
              <a:buClr>
                <a:srgbClr val="000000"/>
              </a:buClr>
              <a:buSzPts val="2000"/>
              <a:buFont typeface="Arial"/>
              <a:buNone/>
            </a:pPr>
            <a:r>
              <a:rPr b="0" i="0" lang="en-US" sz="2000" u="none" cap="none" strike="noStrike">
                <a:solidFill>
                  <a:srgbClr val="0B3458"/>
                </a:solidFill>
                <a:latin typeface="Arial"/>
                <a:ea typeface="Arial"/>
                <a:cs typeface="Arial"/>
                <a:sym typeface="Arial"/>
              </a:rPr>
              <a:t>التقدم بطلب للحصول على نطاق gTLD يعني أنك تتقدم من أجل تشغيل قطعة من الإنترنت (أي "سجل").</a:t>
            </a:r>
            <a:endParaRPr/>
          </a:p>
        </p:txBody>
      </p:sp>
      <p:sp>
        <p:nvSpPr>
          <p:cNvPr id="775" name="Google Shape;775;p69"/>
          <p:cNvSpPr/>
          <p:nvPr/>
        </p:nvSpPr>
        <p:spPr>
          <a:xfrm>
            <a:off x="689136" y="2079547"/>
            <a:ext cx="3773289" cy="2031000"/>
          </a:xfrm>
          <a:prstGeom prst="rect">
            <a:avLst/>
          </a:prstGeom>
          <a:solidFill>
            <a:schemeClr val="lt1"/>
          </a:solidFill>
          <a:ln>
            <a:noFill/>
          </a:ln>
        </p:spPr>
        <p:txBody>
          <a:bodyPr anchorCtr="0" anchor="t" bIns="270000" lIns="324000" spcFirstLastPara="1" rIns="360000" wrap="square" tIns="432000">
            <a:noAutofit/>
          </a:bodyPr>
          <a:lstStyle/>
          <a:p>
            <a:pPr indent="0" lvl="0" marL="0" marR="0" rtl="1" algn="r">
              <a:lnSpc>
                <a:spcPct val="100000"/>
              </a:lnSpc>
              <a:spcBef>
                <a:spcPts val="0"/>
              </a:spcBef>
              <a:spcAft>
                <a:spcPts val="0"/>
              </a:spcAft>
              <a:buClr>
                <a:srgbClr val="000000"/>
              </a:buClr>
              <a:buSzPts val="2000"/>
              <a:buFont typeface="Arial"/>
              <a:buNone/>
            </a:pPr>
            <a:r>
              <a:rPr b="0" i="0" lang="en-US" sz="2000" u="none" cap="none" strike="noStrike">
                <a:solidFill>
                  <a:srgbClr val="0B3458"/>
                </a:solidFill>
                <a:latin typeface="Arial"/>
                <a:ea typeface="Arial"/>
                <a:cs typeface="Arial"/>
                <a:sym typeface="Arial"/>
              </a:rPr>
              <a:t>يدعم السجل جميع النطاقات المسجلة ضمن نطاق gTLD محدد.</a:t>
            </a:r>
            <a:endParaRPr/>
          </a:p>
        </p:txBody>
      </p:sp>
      <p:sp>
        <p:nvSpPr>
          <p:cNvPr id="776" name="Google Shape;776;p69"/>
          <p:cNvSpPr/>
          <p:nvPr/>
        </p:nvSpPr>
        <p:spPr>
          <a:xfrm>
            <a:off x="683799" y="4110546"/>
            <a:ext cx="7776402" cy="2072485"/>
          </a:xfrm>
          <a:prstGeom prst="rect">
            <a:avLst/>
          </a:prstGeom>
          <a:solidFill>
            <a:srgbClr val="0B3458"/>
          </a:solidFill>
          <a:ln>
            <a:noFill/>
          </a:ln>
        </p:spPr>
        <p:txBody>
          <a:bodyPr anchorCtr="0" anchor="t" bIns="270000" lIns="324000" spcFirstLastPara="1" rIns="432000" wrap="square" tIns="288000">
            <a:noAutofit/>
          </a:bodyPr>
          <a:lstStyle/>
          <a:p>
            <a:pPr indent="0" lvl="0" marL="0" marR="0" rtl="1" algn="r">
              <a:lnSpc>
                <a:spcPct val="100000"/>
              </a:lnSpc>
              <a:spcBef>
                <a:spcPts val="0"/>
              </a:spcBef>
              <a:spcAft>
                <a:spcPts val="0"/>
              </a:spcAft>
              <a:buClr>
                <a:srgbClr val="000000"/>
              </a:buClr>
              <a:buSzPts val="2000"/>
              <a:buFont typeface="Arial"/>
              <a:buNone/>
            </a:pPr>
            <a:r>
              <a:rPr b="1" i="0" lang="en-US" sz="2000" u="none" cap="none" strike="noStrike">
                <a:solidFill>
                  <a:srgbClr val="F1633E"/>
                </a:solidFill>
                <a:latin typeface="Arial"/>
                <a:ea typeface="Arial"/>
                <a:cs typeface="Arial"/>
                <a:sym typeface="Arial"/>
              </a:rPr>
              <a:t>مُشغل السجل:</a:t>
            </a:r>
            <a:endParaRPr/>
          </a:p>
          <a:p>
            <a:pPr indent="-342900" lvl="0" marL="342900" marR="0" rtl="1" algn="r">
              <a:lnSpc>
                <a:spcPct val="100000"/>
              </a:lnSpc>
              <a:spcBef>
                <a:spcPts val="600"/>
              </a:spcBef>
              <a:spcAft>
                <a:spcPts val="0"/>
              </a:spcAft>
              <a:buClr>
                <a:srgbClr val="F1633E"/>
              </a:buClr>
              <a:buSzPts val="1600"/>
              <a:buFont typeface="NTR"/>
              <a:buChar char="►"/>
            </a:pPr>
            <a:r>
              <a:rPr b="0" i="0" lang="en-US" sz="2000" u="none" cap="none" strike="noStrike">
                <a:solidFill>
                  <a:schemeClr val="lt1"/>
                </a:solidFill>
                <a:latin typeface="Arial"/>
                <a:ea typeface="Arial"/>
                <a:cs typeface="Arial"/>
                <a:sym typeface="Arial"/>
              </a:rPr>
              <a:t>يضع المتطلبات الخاصة بنطاق gTLD.</a:t>
            </a:r>
            <a:endParaRPr/>
          </a:p>
          <a:p>
            <a:pPr indent="-342900" lvl="0" marL="342900" marR="0" rtl="1" algn="r">
              <a:lnSpc>
                <a:spcPct val="100000"/>
              </a:lnSpc>
              <a:spcBef>
                <a:spcPts val="600"/>
              </a:spcBef>
              <a:spcAft>
                <a:spcPts val="0"/>
              </a:spcAft>
              <a:buClr>
                <a:srgbClr val="F1633E"/>
              </a:buClr>
              <a:buSzPts val="1600"/>
              <a:buFont typeface="NTR"/>
              <a:buChar char="►"/>
            </a:pPr>
            <a:r>
              <a:rPr b="0" i="0" lang="en-US" sz="2000" u="none" cap="none" strike="noStrike">
                <a:solidFill>
                  <a:schemeClr val="lt1"/>
                </a:solidFill>
                <a:latin typeface="Arial"/>
                <a:ea typeface="Arial"/>
                <a:cs typeface="Arial"/>
                <a:sym typeface="Arial"/>
              </a:rPr>
              <a:t>يحدد ما هي نطاقات المستوى الثاني (الحروف إلى جهة اليسار من النقطة) التي يمكن تسجيلها، ومن بإمكانه تسجيلها.</a:t>
            </a:r>
            <a:endParaRPr/>
          </a:p>
        </p:txBody>
      </p:sp>
      <p:sp>
        <p:nvSpPr>
          <p:cNvPr id="777" name="Google Shape;777;p69"/>
          <p:cNvSpPr txBox="1"/>
          <p:nvPr/>
        </p:nvSpPr>
        <p:spPr>
          <a:xfrm>
            <a:off x="4990642" y="318208"/>
            <a:ext cx="3315224" cy="215444"/>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778" name="Google Shape;778;p69"/>
          <p:cNvCxnSpPr/>
          <p:nvPr/>
        </p:nvCxnSpPr>
        <p:spPr>
          <a:xfrm>
            <a:off x="689136" y="2079547"/>
            <a:ext cx="3780002" cy="0"/>
          </a:xfrm>
          <a:prstGeom prst="straightConnector1">
            <a:avLst/>
          </a:prstGeom>
          <a:noFill/>
          <a:ln cap="flat" cmpd="sng" w="15875">
            <a:solidFill>
              <a:srgbClr val="F1633E"/>
            </a:solidFill>
            <a:prstDash val="solid"/>
            <a:round/>
            <a:headEnd len="sm" w="sm" type="none"/>
            <a:tailEnd len="sm" w="sm" type="none"/>
          </a:ln>
        </p:spPr>
      </p:cxnSp>
      <p:cxnSp>
        <p:nvCxnSpPr>
          <p:cNvPr id="779" name="Google Shape;779;p69"/>
          <p:cNvCxnSpPr/>
          <p:nvPr/>
        </p:nvCxnSpPr>
        <p:spPr>
          <a:xfrm>
            <a:off x="4669113" y="2079547"/>
            <a:ext cx="3771375" cy="0"/>
          </a:xfrm>
          <a:prstGeom prst="straightConnector1">
            <a:avLst/>
          </a:prstGeom>
          <a:noFill/>
          <a:ln cap="flat" cmpd="sng" w="15875">
            <a:solidFill>
              <a:srgbClr val="F1633E"/>
            </a:solidFill>
            <a:prstDash val="solid"/>
            <a:round/>
            <a:headEnd len="sm" w="sm" type="none"/>
            <a:tailEnd len="sm" w="sm" type="none"/>
          </a:ln>
        </p:spPr>
      </p:cxnSp>
      <p:grpSp>
        <p:nvGrpSpPr>
          <p:cNvPr id="780" name="Google Shape;780;p69"/>
          <p:cNvGrpSpPr/>
          <p:nvPr/>
        </p:nvGrpSpPr>
        <p:grpSpPr>
          <a:xfrm>
            <a:off x="3556200" y="1775799"/>
            <a:ext cx="656316" cy="656316"/>
            <a:chOff x="3145601" y="1775799"/>
            <a:chExt cx="656316" cy="656316"/>
          </a:xfrm>
        </p:grpSpPr>
        <p:sp>
          <p:nvSpPr>
            <p:cNvPr id="781" name="Google Shape;781;p69"/>
            <p:cNvSpPr/>
            <p:nvPr/>
          </p:nvSpPr>
          <p:spPr>
            <a:xfrm>
              <a:off x="3145601" y="1775799"/>
              <a:ext cx="656316" cy="656316"/>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grpSp>
          <p:nvGrpSpPr>
            <p:cNvPr id="782" name="Google Shape;782;p69"/>
            <p:cNvGrpSpPr/>
            <p:nvPr/>
          </p:nvGrpSpPr>
          <p:grpSpPr>
            <a:xfrm>
              <a:off x="3251261" y="1857441"/>
              <a:ext cx="439754" cy="485782"/>
              <a:chOff x="5399755" y="2316832"/>
              <a:chExt cx="554154" cy="612158"/>
            </a:xfrm>
          </p:grpSpPr>
          <p:sp>
            <p:nvSpPr>
              <p:cNvPr id="783" name="Google Shape;783;p69"/>
              <p:cNvSpPr/>
              <p:nvPr/>
            </p:nvSpPr>
            <p:spPr>
              <a:xfrm>
                <a:off x="5900022" y="2569777"/>
                <a:ext cx="8456" cy="115625"/>
              </a:xfrm>
              <a:custGeom>
                <a:rect b="b" l="l" r="r" t="t"/>
                <a:pathLst>
                  <a:path extrusionOk="0" h="115625" w="8456">
                    <a:moveTo>
                      <a:pt x="0" y="115626"/>
                    </a:moveTo>
                    <a:lnTo>
                      <a:pt x="0"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84" name="Google Shape;784;p69"/>
              <p:cNvSpPr/>
              <p:nvPr/>
            </p:nvSpPr>
            <p:spPr>
              <a:xfrm>
                <a:off x="5737493" y="2793151"/>
                <a:ext cx="101474" cy="58702"/>
              </a:xfrm>
              <a:custGeom>
                <a:rect b="b" l="l" r="r" t="t"/>
                <a:pathLst>
                  <a:path extrusionOk="0" h="58702" w="101474">
                    <a:moveTo>
                      <a:pt x="101475" y="0"/>
                    </a:moveTo>
                    <a:lnTo>
                      <a:pt x="0" y="58702"/>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85" name="Google Shape;785;p69"/>
              <p:cNvSpPr/>
              <p:nvPr/>
            </p:nvSpPr>
            <p:spPr>
              <a:xfrm>
                <a:off x="5518646" y="2795438"/>
                <a:ext cx="93103" cy="53873"/>
              </a:xfrm>
              <a:custGeom>
                <a:rect b="b" l="l" r="r" t="t"/>
                <a:pathLst>
                  <a:path extrusionOk="0" h="53873" w="93103">
                    <a:moveTo>
                      <a:pt x="93103" y="53874"/>
                    </a:moveTo>
                    <a:lnTo>
                      <a:pt x="0"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86" name="Google Shape;786;p69"/>
              <p:cNvSpPr/>
              <p:nvPr/>
            </p:nvSpPr>
            <p:spPr>
              <a:xfrm>
                <a:off x="5453617" y="2570285"/>
                <a:ext cx="8456" cy="117319"/>
              </a:xfrm>
              <a:custGeom>
                <a:rect b="b" l="l" r="r" t="t"/>
                <a:pathLst>
                  <a:path extrusionOk="0" h="117319" w="8456">
                    <a:moveTo>
                      <a:pt x="0" y="117320"/>
                    </a:moveTo>
                    <a:lnTo>
                      <a:pt x="0"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87" name="Google Shape;787;p69"/>
              <p:cNvSpPr/>
              <p:nvPr/>
            </p:nvSpPr>
            <p:spPr>
              <a:xfrm>
                <a:off x="5516193" y="2405614"/>
                <a:ext cx="99952" cy="57770"/>
              </a:xfrm>
              <a:custGeom>
                <a:rect b="b" l="l" r="r" t="t"/>
                <a:pathLst>
                  <a:path extrusionOk="0" h="57770" w="99952">
                    <a:moveTo>
                      <a:pt x="99953" y="0"/>
                    </a:moveTo>
                    <a:lnTo>
                      <a:pt x="0" y="5777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88" name="Google Shape;788;p69"/>
              <p:cNvSpPr/>
              <p:nvPr/>
            </p:nvSpPr>
            <p:spPr>
              <a:xfrm>
                <a:off x="5741891" y="2408155"/>
                <a:ext cx="93103" cy="53873"/>
              </a:xfrm>
              <a:custGeom>
                <a:rect b="b" l="l" r="r" t="t"/>
                <a:pathLst>
                  <a:path extrusionOk="0" h="53873" w="93103">
                    <a:moveTo>
                      <a:pt x="93103" y="53874"/>
                    </a:moveTo>
                    <a:lnTo>
                      <a:pt x="0"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89" name="Google Shape;789;p69"/>
              <p:cNvSpPr/>
              <p:nvPr/>
            </p:nvSpPr>
            <p:spPr>
              <a:xfrm rot="-4185000">
                <a:off x="5634967" y="2328686"/>
                <a:ext cx="83716" cy="83860"/>
              </a:xfrm>
              <a:custGeom>
                <a:rect b="b" l="l" r="r" t="t"/>
                <a:pathLst>
                  <a:path extrusionOk="0" h="83860" w="83716">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90" name="Google Shape;790;p69"/>
              <p:cNvSpPr/>
              <p:nvPr/>
            </p:nvSpPr>
            <p:spPr>
              <a:xfrm>
                <a:off x="5858871" y="2458079"/>
                <a:ext cx="83740" cy="83883"/>
              </a:xfrm>
              <a:custGeom>
                <a:rect b="b" l="l" r="r" t="t"/>
                <a:pathLst>
                  <a:path extrusionOk="0" h="83883" w="8374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91" name="Google Shape;791;p69"/>
              <p:cNvSpPr/>
              <p:nvPr/>
            </p:nvSpPr>
            <p:spPr>
              <a:xfrm rot="-4185000">
                <a:off x="5858225" y="2715936"/>
                <a:ext cx="83716" cy="83860"/>
              </a:xfrm>
              <a:custGeom>
                <a:rect b="b" l="l" r="r" t="t"/>
                <a:pathLst>
                  <a:path extrusionOk="0" h="83860" w="83716">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92" name="Google Shape;792;p69"/>
              <p:cNvSpPr/>
              <p:nvPr/>
            </p:nvSpPr>
            <p:spPr>
              <a:xfrm rot="-4185000">
                <a:off x="5411756" y="2457726"/>
                <a:ext cx="83716" cy="83860"/>
              </a:xfrm>
              <a:custGeom>
                <a:rect b="b" l="l" r="r" t="t"/>
                <a:pathLst>
                  <a:path extrusionOk="0" h="83860" w="83716">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93" name="Google Shape;793;p69"/>
              <p:cNvSpPr/>
              <p:nvPr/>
            </p:nvSpPr>
            <p:spPr>
              <a:xfrm rot="-4185000">
                <a:off x="5411723" y="2715911"/>
                <a:ext cx="83716" cy="83860"/>
              </a:xfrm>
              <a:custGeom>
                <a:rect b="b" l="l" r="r" t="t"/>
                <a:pathLst>
                  <a:path extrusionOk="0" h="83860" w="83716">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94" name="Google Shape;794;p69"/>
              <p:cNvSpPr/>
              <p:nvPr/>
            </p:nvSpPr>
            <p:spPr>
              <a:xfrm>
                <a:off x="5635203" y="2845107"/>
                <a:ext cx="83740" cy="83883"/>
              </a:xfrm>
              <a:custGeom>
                <a:rect b="b" l="l" r="r" t="t"/>
                <a:pathLst>
                  <a:path extrusionOk="0" h="83883" w="8374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795" name="Google Shape;795;p69"/>
            <p:cNvSpPr/>
            <p:nvPr/>
          </p:nvSpPr>
          <p:spPr>
            <a:xfrm>
              <a:off x="3396002" y="2029823"/>
              <a:ext cx="156388" cy="155634"/>
            </a:xfrm>
            <a:custGeom>
              <a:rect b="b" l="l" r="r" t="t"/>
              <a:pathLst>
                <a:path extrusionOk="0" h="210186" w="211205">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796" name="Google Shape;796;p69"/>
          <p:cNvGrpSpPr/>
          <p:nvPr/>
        </p:nvGrpSpPr>
        <p:grpSpPr>
          <a:xfrm>
            <a:off x="7458734" y="1775799"/>
            <a:ext cx="656316" cy="656316"/>
            <a:chOff x="355642" y="1775799"/>
            <a:chExt cx="656316" cy="656316"/>
          </a:xfrm>
        </p:grpSpPr>
        <p:sp>
          <p:nvSpPr>
            <p:cNvPr id="797" name="Google Shape;797;p69"/>
            <p:cNvSpPr/>
            <p:nvPr/>
          </p:nvSpPr>
          <p:spPr>
            <a:xfrm>
              <a:off x="355642" y="1775799"/>
              <a:ext cx="656316" cy="656316"/>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grpSp>
          <p:nvGrpSpPr>
            <p:cNvPr id="798" name="Google Shape;798;p69"/>
            <p:cNvGrpSpPr/>
            <p:nvPr/>
          </p:nvGrpSpPr>
          <p:grpSpPr>
            <a:xfrm>
              <a:off x="555065" y="1942711"/>
              <a:ext cx="257466" cy="335954"/>
              <a:chOff x="1876510" y="1547778"/>
              <a:chExt cx="347712" cy="453711"/>
            </a:xfrm>
          </p:grpSpPr>
          <p:sp>
            <p:nvSpPr>
              <p:cNvPr id="799" name="Google Shape;799;p69"/>
              <p:cNvSpPr/>
              <p:nvPr/>
            </p:nvSpPr>
            <p:spPr>
              <a:xfrm>
                <a:off x="1944811" y="1615749"/>
                <a:ext cx="211205" cy="210186"/>
              </a:xfrm>
              <a:custGeom>
                <a:rect b="b" l="l" r="r" t="t"/>
                <a:pathLst>
                  <a:path extrusionOk="0" h="210186" w="211205">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00" name="Google Shape;800;p69"/>
              <p:cNvSpPr/>
              <p:nvPr/>
            </p:nvSpPr>
            <p:spPr>
              <a:xfrm>
                <a:off x="1876510" y="1547778"/>
                <a:ext cx="347712" cy="453711"/>
              </a:xfrm>
              <a:custGeom>
                <a:rect b="b" l="l" r="r" t="t"/>
                <a:pathLst>
                  <a:path extrusionOk="0" h="453711" w="347712">
                    <a:moveTo>
                      <a:pt x="201810" y="439263"/>
                    </a:moveTo>
                    <a:cubicBezTo>
                      <a:pt x="186700" y="458528"/>
                      <a:pt x="161108" y="458528"/>
                      <a:pt x="145998" y="439263"/>
                    </a:cubicBezTo>
                    <a:cubicBezTo>
                      <a:pt x="96797" y="376672"/>
                      <a:pt x="0" y="244348"/>
                      <a:pt x="0" y="173017"/>
                    </a:cubicBezTo>
                    <a:cubicBezTo>
                      <a:pt x="0" y="77440"/>
                      <a:pt x="77815" y="0"/>
                      <a:pt x="173856" y="0"/>
                    </a:cubicBezTo>
                    <a:cubicBezTo>
                      <a:pt x="269898" y="0"/>
                      <a:pt x="347713" y="77440"/>
                      <a:pt x="347713" y="173017"/>
                    </a:cubicBezTo>
                    <a:cubicBezTo>
                      <a:pt x="347713" y="244348"/>
                      <a:pt x="250916" y="376672"/>
                      <a:pt x="201810" y="439263"/>
                    </a:cubicBezTo>
                    <a:close/>
                  </a:path>
                </a:pathLst>
              </a:custGeom>
              <a:noFill/>
              <a:ln cap="rnd" cmpd="sng" w="25400">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spTree>
  </p:cSld>
  <p:clrMapOvr>
    <a:masterClrMapping/>
  </p:clrMapOvr>
  <mc:AlternateContent>
    <mc:Choice Requires="p14">
      <p:transition spd="slow" p14:dur="700">
        <p:fade/>
      </p:transition>
    </mc:Choice>
    <mc:Fallback>
      <p:transition spd="slow">
        <p:fade/>
      </p:transition>
    </mc:Fallback>
  </mc:AlternateContent>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5" name="Shape 805"/>
        <p:cNvGrpSpPr/>
        <p:nvPr/>
      </p:nvGrpSpPr>
      <p:grpSpPr>
        <a:xfrm>
          <a:off x="0" y="0"/>
          <a:ext cx="0" cy="0"/>
          <a:chOff x="0" y="0"/>
          <a:chExt cx="0" cy="0"/>
        </a:xfrm>
      </p:grpSpPr>
      <p:sp>
        <p:nvSpPr>
          <p:cNvPr id="806" name="Google Shape;806;p70"/>
          <p:cNvSpPr txBox="1"/>
          <p:nvPr>
            <p:ph type="title"/>
          </p:nvPr>
        </p:nvSpPr>
        <p:spPr>
          <a:xfrm>
            <a:off x="360679" y="900113"/>
            <a:ext cx="8353386" cy="652204"/>
          </a:xfrm>
          <a:prstGeom prst="rect">
            <a:avLst/>
          </a:prstGeom>
          <a:noFill/>
          <a:ln>
            <a:noFill/>
          </a:ln>
        </p:spPr>
        <p:txBody>
          <a:bodyPr anchorCtr="0" anchor="t" bIns="0" lIns="0" spcFirstLastPara="1" rIns="0" wrap="square" tIns="0">
            <a:noAutofit/>
          </a:bodyPr>
          <a:lstStyle/>
          <a:p>
            <a:pPr indent="0" lvl="0" marL="0" rtl="1" algn="r">
              <a:lnSpc>
                <a:spcPct val="100000"/>
              </a:lnSpc>
              <a:spcBef>
                <a:spcPts val="0"/>
              </a:spcBef>
              <a:spcAft>
                <a:spcPts val="0"/>
              </a:spcAft>
              <a:buClr>
                <a:srgbClr val="0B3458"/>
              </a:buClr>
              <a:buSzPts val="2800"/>
              <a:buFont typeface="Arial"/>
              <a:buNone/>
            </a:pPr>
            <a:r>
              <a:rPr lang="en-US"/>
              <a:t>الاعتبارات المالية والفنية</a:t>
            </a:r>
            <a:endParaRPr/>
          </a:p>
        </p:txBody>
      </p:sp>
      <p:sp>
        <p:nvSpPr>
          <p:cNvPr id="807" name="Google Shape;807;p70"/>
          <p:cNvSpPr txBox="1"/>
          <p:nvPr/>
        </p:nvSpPr>
        <p:spPr>
          <a:xfrm>
            <a:off x="4893045" y="2231298"/>
            <a:ext cx="3821020" cy="3898500"/>
          </a:xfrm>
          <a:prstGeom prst="rect">
            <a:avLst/>
          </a:prstGeom>
          <a:noFill/>
          <a:ln>
            <a:noFill/>
          </a:ln>
        </p:spPr>
        <p:txBody>
          <a:bodyPr anchorCtr="0" anchor="t" bIns="0" lIns="0" spcFirstLastPara="1" rIns="0" wrap="square" tIns="0">
            <a:noAutofit/>
          </a:bodyPr>
          <a:lstStyle/>
          <a:p>
            <a:pPr indent="0" lvl="0" marL="0" marR="0" rtl="1" algn="r">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برنامج نطاقات gTLD الجديدة: الجولة القادمة – رسوم التقييم المتوقعة:</a:t>
            </a:r>
            <a:r>
              <a:rPr b="1" i="0" lang="en-US" sz="1800" u="none" cap="none" strike="noStrike">
                <a:solidFill>
                  <a:srgbClr val="0B3458"/>
                </a:solidFill>
                <a:latin typeface="Arial"/>
                <a:ea typeface="Arial"/>
                <a:cs typeface="Arial"/>
                <a:sym typeface="Arial"/>
              </a:rPr>
              <a:t> 227,000 دولار أميركي</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a:p>
            <a:pPr indent="-285750" lvl="0" marL="393750" marR="0" rtl="1" algn="r">
              <a:lnSpc>
                <a:spcPct val="100000"/>
              </a:lnSpc>
              <a:spcBef>
                <a:spcPts val="0"/>
              </a:spcBef>
              <a:spcAft>
                <a:spcPts val="0"/>
              </a:spcAft>
              <a:buClr>
                <a:srgbClr val="F1633E"/>
              </a:buClr>
              <a:buSzPts val="1440"/>
              <a:buFont typeface="NTR"/>
              <a:buChar char="✚"/>
            </a:pPr>
            <a:r>
              <a:rPr b="0" i="0" lang="en-US" sz="1800" u="none" cap="none" strike="noStrike">
                <a:solidFill>
                  <a:srgbClr val="0B3458"/>
                </a:solidFill>
                <a:latin typeface="Arial"/>
                <a:ea typeface="Arial"/>
                <a:cs typeface="Arial"/>
                <a:sym typeface="Arial"/>
              </a:rPr>
              <a:t>رسوم التشغيل القياسية مشمولة في اتفاقية السجل المبرمة مع ICANN</a:t>
            </a:r>
            <a:endParaRPr/>
          </a:p>
          <a:p>
            <a:pPr indent="-194310" lvl="0" marL="393750" marR="0" rtl="0" algn="l">
              <a:lnSpc>
                <a:spcPct val="100000"/>
              </a:lnSpc>
              <a:spcBef>
                <a:spcPts val="0"/>
              </a:spcBef>
              <a:spcAft>
                <a:spcPts val="0"/>
              </a:spcAft>
              <a:buClr>
                <a:srgbClr val="F1633E"/>
              </a:buClr>
              <a:buSzPts val="1440"/>
              <a:buFont typeface="NTR"/>
              <a:buNone/>
            </a:pPr>
            <a:r>
              <a:t/>
            </a:r>
            <a:endParaRPr b="0" i="0" sz="1800" u="none" cap="none" strike="noStrike">
              <a:solidFill>
                <a:srgbClr val="0B3458"/>
              </a:solidFill>
              <a:latin typeface="Arial"/>
              <a:ea typeface="Arial"/>
              <a:cs typeface="Arial"/>
              <a:sym typeface="Arial"/>
            </a:endParaRPr>
          </a:p>
          <a:p>
            <a:pPr indent="-285750" lvl="0" marL="393750" marR="0" rtl="1" algn="r">
              <a:lnSpc>
                <a:spcPct val="100000"/>
              </a:lnSpc>
              <a:spcBef>
                <a:spcPts val="0"/>
              </a:spcBef>
              <a:spcAft>
                <a:spcPts val="0"/>
              </a:spcAft>
              <a:buClr>
                <a:srgbClr val="F1633E"/>
              </a:buClr>
              <a:buSzPts val="1440"/>
              <a:buFont typeface="NTR"/>
              <a:buChar char="✚"/>
            </a:pPr>
            <a:r>
              <a:rPr b="0" i="0" lang="en-US" sz="1800" u="none" cap="none" strike="noStrike">
                <a:solidFill>
                  <a:srgbClr val="0B3458"/>
                </a:solidFill>
                <a:latin typeface="Arial"/>
                <a:ea typeface="Arial"/>
                <a:cs typeface="Arial"/>
                <a:sym typeface="Arial"/>
              </a:rPr>
              <a:t>الالتزامات المالية والفنية الجارية حالياً</a:t>
            </a:r>
            <a:endParaRPr/>
          </a:p>
        </p:txBody>
      </p:sp>
      <p:sp>
        <p:nvSpPr>
          <p:cNvPr id="808" name="Google Shape;808;p70"/>
          <p:cNvSpPr/>
          <p:nvPr/>
        </p:nvSpPr>
        <p:spPr>
          <a:xfrm>
            <a:off x="0" y="3875356"/>
            <a:ext cx="4572000" cy="2323039"/>
          </a:xfrm>
          <a:prstGeom prst="rect">
            <a:avLst/>
          </a:prstGeom>
          <a:solidFill>
            <a:srgbClr val="0B3458"/>
          </a:solidFill>
          <a:ln>
            <a:noFill/>
          </a:ln>
        </p:spPr>
        <p:txBody>
          <a:bodyPr anchorCtr="0" anchor="t" bIns="270000" lIns="360000" spcFirstLastPara="1" rIns="612000" wrap="square" tIns="360000">
            <a:noAutofit/>
          </a:bodyPr>
          <a:lstStyle/>
          <a:p>
            <a:pPr indent="0" lvl="0" marL="0" marR="0" rtl="1" algn="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يجب أن تكون لجميع مقدمي طلبات نطاقات gTLD الجديدة القدرة على اظهار القدرات التشغيلية والفنية والمالية اللازمة لتشغيل السجل والامتثال للمتطلبات التعاقدية.</a:t>
            </a:r>
            <a:endParaRPr/>
          </a:p>
        </p:txBody>
      </p:sp>
      <p:sp>
        <p:nvSpPr>
          <p:cNvPr id="809" name="Google Shape;809;p70"/>
          <p:cNvSpPr/>
          <p:nvPr/>
        </p:nvSpPr>
        <p:spPr>
          <a:xfrm>
            <a:off x="0" y="2026226"/>
            <a:ext cx="4572000" cy="1478400"/>
          </a:xfrm>
          <a:prstGeom prst="rect">
            <a:avLst/>
          </a:prstGeom>
          <a:solidFill>
            <a:srgbClr val="0B3458"/>
          </a:solidFill>
          <a:ln>
            <a:noFill/>
          </a:ln>
        </p:spPr>
        <p:txBody>
          <a:bodyPr anchorCtr="0" anchor="t" bIns="270000" lIns="360000" spcFirstLastPara="1" rIns="612000" wrap="square" tIns="360000">
            <a:noAutofit/>
          </a:bodyPr>
          <a:lstStyle/>
          <a:p>
            <a:pPr indent="0" lvl="0" marL="0" marR="0" rtl="1" algn="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إن تقديم طلب للحصول على نطاق gTLD جديد يتطلب موارد مالية وفنية كبيرة.</a:t>
            </a:r>
            <a:endParaRPr/>
          </a:p>
        </p:txBody>
      </p:sp>
      <p:sp>
        <p:nvSpPr>
          <p:cNvPr id="810" name="Google Shape;810;p70"/>
          <p:cNvSpPr/>
          <p:nvPr/>
        </p:nvSpPr>
        <p:spPr>
          <a:xfrm>
            <a:off x="3494875" y="3636365"/>
            <a:ext cx="477982" cy="477982"/>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2400"/>
              <a:buFont typeface="Arial"/>
              <a:buNone/>
            </a:pPr>
            <a:r>
              <a:rPr b="1" i="0" lang="en-US" sz="2400" u="none" cap="none" strike="noStrike">
                <a:solidFill>
                  <a:srgbClr val="0B3458"/>
                </a:solidFill>
                <a:latin typeface="Arial"/>
                <a:ea typeface="Arial"/>
                <a:cs typeface="Arial"/>
                <a:sym typeface="Arial"/>
              </a:rPr>
              <a:t>!</a:t>
            </a:r>
            <a:endParaRPr/>
          </a:p>
        </p:txBody>
      </p:sp>
      <p:sp>
        <p:nvSpPr>
          <p:cNvPr id="811" name="Google Shape;811;p70"/>
          <p:cNvSpPr/>
          <p:nvPr/>
        </p:nvSpPr>
        <p:spPr>
          <a:xfrm>
            <a:off x="3494875" y="1787649"/>
            <a:ext cx="477982" cy="477982"/>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2400"/>
              <a:buFont typeface="Arial"/>
              <a:buNone/>
            </a:pPr>
            <a:r>
              <a:rPr b="1" i="0" lang="en-US" sz="2400" u="none" cap="none" strike="noStrike">
                <a:solidFill>
                  <a:srgbClr val="0B3458"/>
                </a:solidFill>
                <a:latin typeface="Arial"/>
                <a:ea typeface="Arial"/>
                <a:cs typeface="Arial"/>
                <a:sym typeface="Arial"/>
              </a:rPr>
              <a:t>!</a:t>
            </a:r>
            <a:endParaRPr/>
          </a:p>
        </p:txBody>
      </p:sp>
      <p:sp>
        <p:nvSpPr>
          <p:cNvPr id="812" name="Google Shape;812;p70"/>
          <p:cNvSpPr txBox="1"/>
          <p:nvPr/>
        </p:nvSpPr>
        <p:spPr>
          <a:xfrm>
            <a:off x="4990642" y="318208"/>
            <a:ext cx="3315224" cy="215444"/>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3" name="Google Shape;813;p70"/>
          <p:cNvSpPr txBox="1"/>
          <p:nvPr/>
        </p:nvSpPr>
        <p:spPr>
          <a:xfrm>
            <a:off x="5369185" y="5022954"/>
            <a:ext cx="3308315" cy="954107"/>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400"/>
              <a:buFont typeface="Arial"/>
              <a:buNone/>
            </a:pPr>
            <a:r>
              <a:rPr b="0" i="0" lang="en-US" sz="1400" u="none" cap="none" strike="noStrike">
                <a:solidFill>
                  <a:srgbClr val="0B3458"/>
                </a:solidFill>
                <a:latin typeface="Arial"/>
                <a:ea typeface="Arial"/>
                <a:cs typeface="Arial"/>
                <a:sym typeface="Arial"/>
              </a:rPr>
              <a:t>*هذه الرسوم خاضعة للتغيير</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B3458"/>
              </a:solidFill>
              <a:latin typeface="Arial"/>
              <a:ea typeface="Arial"/>
              <a:cs typeface="Arial"/>
              <a:sym typeface="Arial"/>
            </a:endParaRPr>
          </a:p>
          <a:p>
            <a:pPr indent="0" lvl="0" marL="0" marR="0" rtl="1" algn="r">
              <a:lnSpc>
                <a:spcPct val="100000"/>
              </a:lnSpc>
              <a:spcBef>
                <a:spcPts val="0"/>
              </a:spcBef>
              <a:spcAft>
                <a:spcPts val="0"/>
              </a:spcAft>
              <a:buClr>
                <a:srgbClr val="000000"/>
              </a:buClr>
              <a:buSzPts val="1400"/>
              <a:buFont typeface="Arial"/>
              <a:buNone/>
            </a:pPr>
            <a:r>
              <a:rPr b="0" i="0" lang="en-US" sz="1400" u="none" cap="none" strike="noStrike">
                <a:solidFill>
                  <a:srgbClr val="0B3458"/>
                </a:solidFill>
                <a:latin typeface="Arial"/>
                <a:ea typeface="Arial"/>
                <a:cs typeface="Arial"/>
                <a:sym typeface="Arial"/>
              </a:rPr>
              <a:t>**قد تكون هناك استثناءات للمتقدمين المؤهلين</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7" name="Shape 817"/>
        <p:cNvGrpSpPr/>
        <p:nvPr/>
      </p:nvGrpSpPr>
      <p:grpSpPr>
        <a:xfrm>
          <a:off x="0" y="0"/>
          <a:ext cx="0" cy="0"/>
          <a:chOff x="0" y="0"/>
          <a:chExt cx="0" cy="0"/>
        </a:xfrm>
      </p:grpSpPr>
      <p:sp>
        <p:nvSpPr>
          <p:cNvPr id="818" name="Google Shape;818;p71"/>
          <p:cNvSpPr txBox="1"/>
          <p:nvPr>
            <p:ph idx="1" type="body"/>
          </p:nvPr>
        </p:nvSpPr>
        <p:spPr>
          <a:xfrm>
            <a:off x="7044887" y="1736256"/>
            <a:ext cx="1180913" cy="896775"/>
          </a:xfrm>
          <a:prstGeom prst="rect">
            <a:avLst/>
          </a:prstGeom>
          <a:noFill/>
          <a:ln>
            <a:noFill/>
          </a:ln>
        </p:spPr>
        <p:txBody>
          <a:bodyPr anchorCtr="0" anchor="t" bIns="0" lIns="0" spcFirstLastPara="1" rIns="0" wrap="square" tIns="0">
            <a:noAutofit/>
          </a:bodyPr>
          <a:lstStyle/>
          <a:p>
            <a:pPr indent="0" lvl="0" marL="0" rtl="1" algn="r">
              <a:lnSpc>
                <a:spcPct val="100000"/>
              </a:lnSpc>
              <a:spcBef>
                <a:spcPts val="0"/>
              </a:spcBef>
              <a:spcAft>
                <a:spcPts val="0"/>
              </a:spcAft>
              <a:buClr>
                <a:srgbClr val="002A49"/>
              </a:buClr>
              <a:buSzPts val="5400"/>
              <a:buNone/>
            </a:pPr>
            <a:r>
              <a:rPr lang="en-US"/>
              <a:t>04</a:t>
            </a:r>
            <a:endParaRPr/>
          </a:p>
        </p:txBody>
      </p:sp>
      <p:sp>
        <p:nvSpPr>
          <p:cNvPr id="819" name="Google Shape;819;p71"/>
          <p:cNvSpPr txBox="1"/>
          <p:nvPr>
            <p:ph type="title"/>
          </p:nvPr>
        </p:nvSpPr>
        <p:spPr>
          <a:xfrm>
            <a:off x="3911600" y="2786063"/>
            <a:ext cx="4314200" cy="1108200"/>
          </a:xfrm>
          <a:prstGeom prst="rect">
            <a:avLst/>
          </a:prstGeom>
          <a:noFill/>
          <a:ln>
            <a:noFill/>
          </a:ln>
        </p:spPr>
        <p:txBody>
          <a:bodyPr anchorCtr="0" anchor="t" bIns="0" lIns="0" spcFirstLastPara="1" rIns="0" wrap="square" tIns="0">
            <a:spAutoFit/>
          </a:bodyPr>
          <a:lstStyle/>
          <a:p>
            <a:pPr indent="0" lvl="0" marL="0" rtl="1" algn="r">
              <a:lnSpc>
                <a:spcPct val="100000"/>
              </a:lnSpc>
              <a:spcBef>
                <a:spcPts val="0"/>
              </a:spcBef>
              <a:spcAft>
                <a:spcPts val="0"/>
              </a:spcAft>
              <a:buClr>
                <a:srgbClr val="002A49"/>
              </a:buClr>
              <a:buSzPts val="3600"/>
              <a:buFont typeface="Arial"/>
              <a:buNone/>
            </a:pPr>
            <a:r>
              <a:rPr lang="en-US"/>
              <a:t>المساعدة لمقدمي طلبات نطاقات gTLD الجديدة</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5"/>
          <p:cNvSpPr txBox="1"/>
          <p:nvPr>
            <p:ph type="title"/>
          </p:nvPr>
        </p:nvSpPr>
        <p:spPr>
          <a:xfrm>
            <a:off x="320041" y="275167"/>
            <a:ext cx="8503284" cy="11430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rgbClr val="000000"/>
              </a:buClr>
              <a:buSzPts val="3200"/>
              <a:buFont typeface="Open Sans"/>
              <a:buNone/>
            </a:pPr>
            <a:r>
              <a:rPr lang="en-US" sz="2800">
                <a:extLst>
                  <a:ext uri="http://customooxmlschemas.google.com/">
                    <go:slidesCustomData xmlns:go="http://customooxmlschemas.google.com/" textRoundtripDataId="2"/>
                  </a:ext>
                </a:extLst>
              </a:rPr>
              <a:t>نظام أسماء النطاقات وICANN</a:t>
            </a:r>
            <a:endParaRPr/>
          </a:p>
        </p:txBody>
      </p:sp>
      <p:sp>
        <p:nvSpPr>
          <p:cNvPr id="127" name="Google Shape;127;p5"/>
          <p:cNvSpPr txBox="1"/>
          <p:nvPr>
            <p:ph idx="1" type="body"/>
          </p:nvPr>
        </p:nvSpPr>
        <p:spPr>
          <a:xfrm>
            <a:off x="268137" y="1318686"/>
            <a:ext cx="8503284" cy="5066616"/>
          </a:xfrm>
          <a:prstGeom prst="rect">
            <a:avLst/>
          </a:prstGeom>
          <a:noFill/>
          <a:ln>
            <a:noFill/>
          </a:ln>
        </p:spPr>
        <p:txBody>
          <a:bodyPr anchorCtr="0" anchor="t" bIns="45700" lIns="91425" spcFirstLastPara="1" rIns="91425" wrap="square" tIns="45700">
            <a:noAutofit/>
          </a:bodyPr>
          <a:lstStyle/>
          <a:p>
            <a:pPr indent="-182880" lvl="0" marL="274320" rtl="1" algn="r">
              <a:lnSpc>
                <a:spcPct val="100000"/>
              </a:lnSpc>
              <a:spcBef>
                <a:spcPts val="0"/>
              </a:spcBef>
              <a:spcAft>
                <a:spcPts val="0"/>
              </a:spcAft>
              <a:buClr>
                <a:schemeClr val="accent3"/>
              </a:buClr>
              <a:buSzPts val="1530"/>
              <a:buFont typeface="Merriweather Sans"/>
              <a:buChar char="*"/>
            </a:pPr>
            <a:r>
              <a:rPr lang="en-US" sz="1800">
                <a:latin typeface="Open Sans Light"/>
                <a:ea typeface="Open Sans Light"/>
                <a:cs typeface="Open Sans Light"/>
                <a:sym typeface="Open Sans Light"/>
                <a:extLst>
                  <a:ext uri="http://customooxmlschemas.google.com/">
                    <go:slidesCustomData xmlns:go="http://customooxmlschemas.google.com/" textRoundtripDataId="3"/>
                  </a:ext>
                </a:extLst>
              </a:rPr>
              <a:t>اسم النطاق هو اسم فريد يُشكل الأساس لمحددات مواقع الويب الموحدة (</a:t>
            </a:r>
            <a:r>
              <a:rPr lang="en-US" sz="1800">
                <a:latin typeface="Arial"/>
                <a:ea typeface="Arial"/>
                <a:cs typeface="Arial"/>
                <a:sym typeface="Arial"/>
                <a:extLst>
                  <a:ext uri="http://customooxmlschemas.google.com/">
                    <go:slidesCustomData xmlns:go="http://customooxmlschemas.google.com/" textRoundtripDataId="4"/>
                  </a:ext>
                </a:extLst>
              </a:rPr>
              <a:t>URL</a:t>
            </a:r>
            <a:r>
              <a:rPr lang="en-US" sz="1800">
                <a:latin typeface="Open Sans Light"/>
                <a:ea typeface="Open Sans Light"/>
                <a:cs typeface="Open Sans Light"/>
                <a:sym typeface="Open Sans Light"/>
                <a:extLst>
                  <a:ext uri="http://customooxmlschemas.google.com/">
                    <go:slidesCustomData xmlns:go="http://customooxmlschemas.google.com/" textRoundtripDataId="5"/>
                  </a:ext>
                </a:extLst>
              </a:rPr>
              <a:t>) التي يستخدمها الأشخاص للعثور على مصادر المعلومات على الإنترنت (مثل صفحات الويب وخوادم البريد الإلكتروني والصور </a:t>
            </a:r>
            <a:br>
              <a:rPr lang="en-US" sz="1800">
                <a:latin typeface="Open Sans Light"/>
                <a:ea typeface="Open Sans Light"/>
                <a:cs typeface="Open Sans Light"/>
                <a:sym typeface="Open Sans Light"/>
                <a:extLst>
                  <a:ext uri="http://customooxmlschemas.google.com/">
                    <go:slidesCustomData xmlns:go="http://customooxmlschemas.google.com/" textRoundtripDataId="5"/>
                  </a:ext>
                </a:extLst>
              </a:rPr>
            </a:br>
            <a:r>
              <a:rPr lang="en-US" sz="1800">
                <a:latin typeface="Open Sans Light"/>
                <a:ea typeface="Open Sans Light"/>
                <a:cs typeface="Open Sans Light"/>
                <a:sym typeface="Open Sans Light"/>
                <a:extLst>
                  <a:ext uri="http://customooxmlschemas.google.com/">
                    <go:slidesCustomData xmlns:go="http://customooxmlschemas.google.com/" textRoundtripDataId="5"/>
                  </a:ext>
                </a:extLst>
              </a:rPr>
              <a:t>ومقاطع الفيديو).</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latin typeface="Open Sans Light"/>
              <a:ea typeface="Open Sans Light"/>
              <a:cs typeface="Open Sans Light"/>
              <a:sym typeface="Open Sans Light"/>
            </a:endParaRPr>
          </a:p>
          <a:p>
            <a:pPr indent="-182880" lvl="0" marL="274320" rtl="1" algn="r">
              <a:lnSpc>
                <a:spcPct val="100000"/>
              </a:lnSpc>
              <a:spcBef>
                <a:spcPts val="360"/>
              </a:spcBef>
              <a:spcAft>
                <a:spcPts val="0"/>
              </a:spcAft>
              <a:buClr>
                <a:schemeClr val="accent3"/>
              </a:buClr>
              <a:buSzPts val="1530"/>
              <a:buFont typeface="Merriweather Sans"/>
              <a:buChar char="*"/>
            </a:pPr>
            <a:r>
              <a:rPr lang="en-US" sz="1800">
                <a:latin typeface="Open Sans Light"/>
                <a:ea typeface="Open Sans Light"/>
                <a:cs typeface="Open Sans Light"/>
                <a:sym typeface="Open Sans Light"/>
                <a:extLst>
                  <a:ext uri="http://customooxmlschemas.google.com/">
                    <go:slidesCustomData xmlns:go="http://customooxmlschemas.google.com/" textRoundtripDataId="6"/>
                  </a:ext>
                </a:extLst>
              </a:rPr>
              <a:t>يقوم اسم النطاق نفسه بتحديد عنوان محدد على الإنترنت ينتمي إلى كيان ما مثل شركة أو منظمة أو مؤسسة </a:t>
            </a:r>
            <a:br>
              <a:rPr lang="en-US" sz="1800">
                <a:latin typeface="Open Sans Light"/>
                <a:ea typeface="Open Sans Light"/>
                <a:cs typeface="Open Sans Light"/>
                <a:sym typeface="Open Sans Light"/>
                <a:extLst>
                  <a:ext uri="http://customooxmlschemas.google.com/">
                    <go:slidesCustomData xmlns:go="http://customooxmlschemas.google.com/" textRoundtripDataId="6"/>
                  </a:ext>
                </a:extLst>
              </a:rPr>
            </a:br>
            <a:r>
              <a:rPr lang="en-US" sz="1800">
                <a:latin typeface="Open Sans Light"/>
                <a:ea typeface="Open Sans Light"/>
                <a:cs typeface="Open Sans Light"/>
                <a:sym typeface="Open Sans Light"/>
                <a:extLst>
                  <a:ext uri="http://customooxmlschemas.google.com/">
                    <go:slidesCustomData xmlns:go="http://customooxmlschemas.google.com/" textRoundtripDataId="6"/>
                  </a:ext>
                </a:extLst>
              </a:rPr>
              <a:t>أو فرد.</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latin typeface="Open Sans Light"/>
              <a:ea typeface="Open Sans Light"/>
              <a:cs typeface="Open Sans Light"/>
              <a:sym typeface="Open Sans Light"/>
            </a:endParaRPr>
          </a:p>
          <a:p>
            <a:pPr indent="-182880" lvl="0" marL="274320" rtl="1" algn="r">
              <a:lnSpc>
                <a:spcPct val="100000"/>
              </a:lnSpc>
              <a:spcBef>
                <a:spcPts val="360"/>
              </a:spcBef>
              <a:spcAft>
                <a:spcPts val="0"/>
              </a:spcAft>
              <a:buClr>
                <a:schemeClr val="accent3"/>
              </a:buClr>
              <a:buSzPts val="1530"/>
              <a:buFont typeface="Merriweather Sans"/>
              <a:buChar char="*"/>
            </a:pPr>
            <a:r>
              <a:rPr lang="en-US" sz="1800">
                <a:latin typeface="Open Sans Light"/>
                <a:ea typeface="Open Sans Light"/>
                <a:cs typeface="Open Sans Light"/>
                <a:sym typeface="Open Sans Light"/>
              </a:rPr>
              <a:t>لكل جهاز متصل بالإنترنت عنوان IP فريد. على سبيل المثال، فإن اسم النطاق:</a:t>
            </a:r>
            <a:r>
              <a:rPr lang="en-US" sz="1800">
                <a:solidFill>
                  <a:srgbClr val="00B0F0"/>
                </a:solidFill>
                <a:latin typeface="Arial"/>
                <a:ea typeface="Arial"/>
                <a:cs typeface="Arial"/>
                <a:sym typeface="Arial"/>
              </a:rPr>
              <a:t>icann.org</a:t>
            </a:r>
            <a:r>
              <a:rPr lang="en-US" sz="1800">
                <a:solidFill>
                  <a:srgbClr val="00B0F0"/>
                </a:solidFill>
                <a:latin typeface="Open Sans Light"/>
                <a:ea typeface="Open Sans Light"/>
                <a:cs typeface="Open Sans Light"/>
                <a:sym typeface="Open Sans Light"/>
              </a:rPr>
              <a:t> </a:t>
            </a:r>
            <a:r>
              <a:rPr lang="en-US" sz="1800">
                <a:solidFill>
                  <a:schemeClr val="dk1"/>
                </a:solidFill>
                <a:latin typeface="Open Sans Light"/>
                <a:ea typeface="Open Sans Light"/>
                <a:cs typeface="Open Sans Light"/>
                <a:sym typeface="Open Sans Light"/>
              </a:rPr>
              <a:t> له</a:t>
            </a:r>
            <a:r>
              <a:rPr lang="en-US" sz="1800">
                <a:latin typeface="Open Sans Light"/>
                <a:ea typeface="Open Sans Light"/>
                <a:cs typeface="Open Sans Light"/>
                <a:sym typeface="Open Sans Light"/>
              </a:rPr>
              <a:t> عنوان </a:t>
            </a:r>
            <a:r>
              <a:rPr lang="en-US" sz="1800">
                <a:latin typeface="Arial"/>
                <a:ea typeface="Arial"/>
                <a:cs typeface="Arial"/>
                <a:sym typeface="Arial"/>
              </a:rPr>
              <a:t>IP</a:t>
            </a:r>
            <a:r>
              <a:rPr lang="en-US" sz="1800">
                <a:latin typeface="Open Sans Light"/>
                <a:ea typeface="Open Sans Light"/>
                <a:cs typeface="Open Sans Light"/>
                <a:sym typeface="Open Sans Light"/>
              </a:rPr>
              <a:t> وهو:</a:t>
            </a:r>
            <a:r>
              <a:rPr lang="en-US" sz="1800">
                <a:solidFill>
                  <a:srgbClr val="00B0F0"/>
                </a:solidFill>
                <a:latin typeface="Open Sans Light"/>
                <a:ea typeface="Open Sans Light"/>
                <a:cs typeface="Open Sans Light"/>
                <a:sym typeface="Open Sans Light"/>
              </a:rPr>
              <a:t> 192.0.43.7.</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solidFill>
                <a:srgbClr val="00B0F0"/>
              </a:solidFill>
              <a:latin typeface="Open Sans Light"/>
              <a:ea typeface="Open Sans Light"/>
              <a:cs typeface="Open Sans Light"/>
              <a:sym typeface="Open Sans Light"/>
            </a:endParaRPr>
          </a:p>
          <a:p>
            <a:pPr indent="-182880" lvl="0" marL="274320" rtl="1" algn="r">
              <a:lnSpc>
                <a:spcPct val="100000"/>
              </a:lnSpc>
              <a:spcBef>
                <a:spcPts val="360"/>
              </a:spcBef>
              <a:spcAft>
                <a:spcPts val="0"/>
              </a:spcAft>
              <a:buClr>
                <a:schemeClr val="accent3"/>
              </a:buClr>
              <a:buSzPts val="1530"/>
              <a:buFont typeface="Merriweather Sans"/>
              <a:buChar char="*"/>
            </a:pPr>
            <a:r>
              <a:rPr lang="en-US" sz="1800">
                <a:latin typeface="Open Sans Light"/>
                <a:ea typeface="Open Sans Light"/>
                <a:cs typeface="Open Sans Light"/>
                <a:sym typeface="Open Sans Light"/>
              </a:rPr>
              <a:t>تساعدنا أسماء النطاقات وعناوين بروتوكول الإنترنت (</a:t>
            </a:r>
            <a:r>
              <a:rPr lang="en-US" sz="1800">
                <a:latin typeface="Arial"/>
                <a:ea typeface="Arial"/>
                <a:cs typeface="Arial"/>
                <a:sym typeface="Arial"/>
              </a:rPr>
              <a:t>IP</a:t>
            </a:r>
            <a:r>
              <a:rPr lang="en-US" sz="1800">
                <a:latin typeface="Open Sans Light"/>
                <a:ea typeface="Open Sans Light"/>
                <a:cs typeface="Open Sans Light"/>
                <a:sym typeface="Open Sans Light"/>
              </a:rPr>
              <a:t>) معًا على التنقل عبر الإنترنت.</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latin typeface="Open Sans Light"/>
              <a:ea typeface="Open Sans Light"/>
              <a:cs typeface="Open Sans Light"/>
              <a:sym typeface="Open Sans Light"/>
            </a:endParaRPr>
          </a:p>
          <a:p>
            <a:pPr indent="-182880" lvl="0" marL="274320" rtl="1" algn="r">
              <a:lnSpc>
                <a:spcPct val="100000"/>
              </a:lnSpc>
              <a:spcBef>
                <a:spcPts val="360"/>
              </a:spcBef>
              <a:spcAft>
                <a:spcPts val="0"/>
              </a:spcAft>
              <a:buClr>
                <a:schemeClr val="accent3"/>
              </a:buClr>
              <a:buSzPts val="1530"/>
              <a:buFont typeface="Merriweather Sans"/>
              <a:buChar char="*"/>
            </a:pPr>
            <a:r>
              <a:rPr lang="en-US" sz="1800">
                <a:latin typeface="Open Sans Light"/>
                <a:ea typeface="Open Sans Light"/>
                <a:cs typeface="Open Sans Light"/>
                <a:sym typeface="Open Sans Light"/>
                <a:extLst>
                  <a:ext uri="http://customooxmlschemas.google.com/">
                    <go:slidesCustomData xmlns:go="http://customooxmlschemas.google.com/" textRoundtripDataId="7"/>
                  </a:ext>
                </a:extLst>
              </a:rPr>
              <a:t>تساعد مؤسسة الإنترنت للأسماء والأرقام المخصصة (</a:t>
            </a:r>
            <a:r>
              <a:rPr lang="en-US" sz="1800">
                <a:latin typeface="Arial"/>
                <a:ea typeface="Arial"/>
                <a:cs typeface="Arial"/>
                <a:sym typeface="Arial"/>
                <a:extLst>
                  <a:ext uri="http://customooxmlschemas.google.com/">
                    <go:slidesCustomData xmlns:go="http://customooxmlschemas.google.com/" textRoundtripDataId="8"/>
                  </a:ext>
                </a:extLst>
              </a:rPr>
              <a:t>ICANN</a:t>
            </a:r>
            <a:r>
              <a:rPr lang="en-US" sz="1800">
                <a:latin typeface="Open Sans Light"/>
                <a:ea typeface="Open Sans Light"/>
                <a:cs typeface="Open Sans Light"/>
                <a:sym typeface="Open Sans Light"/>
                <a:extLst>
                  <a:ext uri="http://customooxmlschemas.google.com/">
                    <go:slidesCustomData xmlns:go="http://customooxmlschemas.google.com/" textRoundtripDataId="9"/>
                  </a:ext>
                </a:extLst>
              </a:rPr>
              <a:t>) في تنسيق هذه المعرفات الفريدة ودعمها في </a:t>
            </a:r>
            <a:br>
              <a:rPr lang="en-US" sz="1800">
                <a:latin typeface="Open Sans Light"/>
                <a:ea typeface="Open Sans Light"/>
                <a:cs typeface="Open Sans Light"/>
                <a:sym typeface="Open Sans Light"/>
                <a:extLst>
                  <a:ext uri="http://customooxmlschemas.google.com/">
                    <go:slidesCustomData xmlns:go="http://customooxmlschemas.google.com/" textRoundtripDataId="9"/>
                  </a:ext>
                </a:extLst>
              </a:rPr>
            </a:br>
            <a:r>
              <a:rPr lang="en-US" sz="1800">
                <a:latin typeface="Open Sans Light"/>
                <a:ea typeface="Open Sans Light"/>
                <a:cs typeface="Open Sans Light"/>
                <a:sym typeface="Open Sans Light"/>
                <a:extLst>
                  <a:ext uri="http://customooxmlschemas.google.com/">
                    <go:slidesCustomData xmlns:go="http://customooxmlschemas.google.com/" textRoundtripDataId="9"/>
                  </a:ext>
                </a:extLst>
              </a:rPr>
              <a:t>جميع أنحاء العالم. مهمة </a:t>
            </a:r>
            <a:r>
              <a:rPr lang="en-US" sz="1800">
                <a:latin typeface="Arial"/>
                <a:ea typeface="Arial"/>
                <a:cs typeface="Arial"/>
                <a:sym typeface="Arial"/>
                <a:extLst>
                  <a:ext uri="http://customooxmlschemas.google.com/">
                    <go:slidesCustomData xmlns:go="http://customooxmlschemas.google.com/" textRoundtripDataId="10"/>
                  </a:ext>
                </a:extLst>
              </a:rPr>
              <a:t>ICANN</a:t>
            </a:r>
            <a:r>
              <a:rPr lang="en-US" sz="1800">
                <a:latin typeface="Open Sans Light"/>
                <a:ea typeface="Open Sans Light"/>
                <a:cs typeface="Open Sans Light"/>
                <a:sym typeface="Open Sans Light"/>
                <a:extLst>
                  <a:ext uri="http://customooxmlschemas.google.com/">
                    <go:slidesCustomData xmlns:go="http://customooxmlschemas.google.com/" textRoundtripDataId="11"/>
                  </a:ext>
                </a:extLst>
              </a:rPr>
              <a:t> هي ضمان شبكة إنترنت عالمية مستقلة وآمنة وموحدة.</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4" name="Shape 824"/>
        <p:cNvGrpSpPr/>
        <p:nvPr/>
      </p:nvGrpSpPr>
      <p:grpSpPr>
        <a:xfrm>
          <a:off x="0" y="0"/>
          <a:ext cx="0" cy="0"/>
          <a:chOff x="0" y="0"/>
          <a:chExt cx="0" cy="0"/>
        </a:xfrm>
      </p:grpSpPr>
      <p:sp>
        <p:nvSpPr>
          <p:cNvPr id="825" name="Google Shape;825;p72"/>
          <p:cNvSpPr txBox="1"/>
          <p:nvPr>
            <p:ph type="title"/>
          </p:nvPr>
        </p:nvSpPr>
        <p:spPr>
          <a:xfrm>
            <a:off x="3627818" y="900113"/>
            <a:ext cx="5032567" cy="499029"/>
          </a:xfrm>
          <a:prstGeom prst="rect">
            <a:avLst/>
          </a:prstGeom>
          <a:noFill/>
          <a:ln>
            <a:noFill/>
          </a:ln>
        </p:spPr>
        <p:txBody>
          <a:bodyPr anchorCtr="0" anchor="t" bIns="0" lIns="0" spcFirstLastPara="1" rIns="0" wrap="square" tIns="0">
            <a:noAutofit/>
          </a:bodyPr>
          <a:lstStyle/>
          <a:p>
            <a:pPr indent="0" lvl="0" marL="0" rtl="1" algn="r">
              <a:lnSpc>
                <a:spcPct val="100000"/>
              </a:lnSpc>
              <a:spcBef>
                <a:spcPts val="0"/>
              </a:spcBef>
              <a:spcAft>
                <a:spcPts val="0"/>
              </a:spcAft>
              <a:buClr>
                <a:srgbClr val="0B3458"/>
              </a:buClr>
              <a:buSzPts val="2800"/>
              <a:buFont typeface="Arial"/>
              <a:buNone/>
            </a:pPr>
            <a:r>
              <a:rPr lang="en-US"/>
              <a:t>معايير دعم مقدم الطلب</a:t>
            </a:r>
            <a:endParaRPr/>
          </a:p>
        </p:txBody>
      </p:sp>
      <p:sp>
        <p:nvSpPr>
          <p:cNvPr id="826" name="Google Shape;826;p72"/>
          <p:cNvSpPr txBox="1"/>
          <p:nvPr/>
        </p:nvSpPr>
        <p:spPr>
          <a:xfrm>
            <a:off x="5811521" y="2074914"/>
            <a:ext cx="2848864" cy="2433292"/>
          </a:xfrm>
          <a:prstGeom prst="rect">
            <a:avLst/>
          </a:prstGeom>
          <a:noFill/>
          <a:ln>
            <a:noFill/>
          </a:ln>
        </p:spPr>
        <p:txBody>
          <a:bodyPr anchorCtr="0" anchor="t" bIns="0" lIns="0" spcFirstLastPara="1" rIns="0" wrap="square" tIns="0">
            <a:noAutofit/>
          </a:bodyPr>
          <a:lstStyle/>
          <a:p>
            <a:pPr indent="0" lvl="0" marL="0" marR="0" rtl="1" algn="r">
              <a:lnSpc>
                <a:spcPct val="100000"/>
              </a:lnSpc>
              <a:spcBef>
                <a:spcPts val="0"/>
              </a:spcBef>
              <a:spcAft>
                <a:spcPts val="0"/>
              </a:spcAft>
              <a:buClr>
                <a:srgbClr val="000000"/>
              </a:buClr>
              <a:buSzPts val="2000"/>
              <a:buFont typeface="Arial"/>
              <a:buNone/>
            </a:pPr>
            <a:r>
              <a:rPr b="0" i="0" lang="en-US" sz="2000" u="none" cap="none" strike="noStrike">
                <a:solidFill>
                  <a:srgbClr val="0B3458"/>
                </a:solidFill>
                <a:latin typeface="Arial"/>
                <a:ea typeface="Arial"/>
                <a:cs typeface="Arial"/>
                <a:sym typeface="Arial"/>
              </a:rPr>
              <a:t>لكي يكون مقدمو الطلبات مؤهلون للحصول على المساعدة من خلال برنامج دعم مقدم الطلب، يجب عليهم إثبات ما يلي:</a:t>
            </a:r>
            <a:endParaRPr/>
          </a:p>
        </p:txBody>
      </p:sp>
      <p:sp>
        <p:nvSpPr>
          <p:cNvPr id="827" name="Google Shape;827;p72"/>
          <p:cNvSpPr/>
          <p:nvPr/>
        </p:nvSpPr>
        <p:spPr>
          <a:xfrm>
            <a:off x="0" y="3647163"/>
            <a:ext cx="5146200" cy="636300"/>
          </a:xfrm>
          <a:prstGeom prst="rect">
            <a:avLst/>
          </a:prstGeom>
          <a:solidFill>
            <a:srgbClr val="0B3458"/>
          </a:solidFill>
          <a:ln>
            <a:noFill/>
          </a:ln>
        </p:spPr>
        <p:txBody>
          <a:bodyPr anchorCtr="0" anchor="ctr" bIns="0" lIns="0" spcFirstLastPara="1" rIns="356600" wrap="square" tIns="0">
            <a:noAutofit/>
          </a:bodyPr>
          <a:lstStyle/>
          <a:p>
            <a:pPr indent="0" lvl="0" marL="0" marR="0" rtl="1" algn="r">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الاحتياج المالي</a:t>
            </a:r>
            <a:endParaRPr/>
          </a:p>
        </p:txBody>
      </p:sp>
      <p:sp>
        <p:nvSpPr>
          <p:cNvPr id="828" name="Google Shape;828;p72"/>
          <p:cNvSpPr/>
          <p:nvPr/>
        </p:nvSpPr>
        <p:spPr>
          <a:xfrm>
            <a:off x="0" y="4443047"/>
            <a:ext cx="5146200" cy="636300"/>
          </a:xfrm>
          <a:prstGeom prst="rect">
            <a:avLst/>
          </a:prstGeom>
          <a:solidFill>
            <a:srgbClr val="0B3458"/>
          </a:solidFill>
          <a:ln>
            <a:noFill/>
          </a:ln>
        </p:spPr>
        <p:txBody>
          <a:bodyPr anchorCtr="0" anchor="ctr" bIns="0" lIns="0" spcFirstLastPara="1" rIns="356600" wrap="square" tIns="0">
            <a:noAutofit/>
          </a:bodyPr>
          <a:lstStyle/>
          <a:p>
            <a:pPr indent="0" lvl="0" marL="0" marR="0" rtl="1" algn="r">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الاستمرارية المالية</a:t>
            </a:r>
            <a:endParaRPr/>
          </a:p>
        </p:txBody>
      </p:sp>
      <p:sp>
        <p:nvSpPr>
          <p:cNvPr id="829" name="Google Shape;829;p72"/>
          <p:cNvSpPr/>
          <p:nvPr/>
        </p:nvSpPr>
        <p:spPr>
          <a:xfrm>
            <a:off x="0" y="2055406"/>
            <a:ext cx="5146200" cy="636300"/>
          </a:xfrm>
          <a:prstGeom prst="rect">
            <a:avLst/>
          </a:prstGeom>
          <a:solidFill>
            <a:srgbClr val="0B3458"/>
          </a:solidFill>
          <a:ln>
            <a:noFill/>
          </a:ln>
        </p:spPr>
        <p:txBody>
          <a:bodyPr anchorCtr="0" anchor="ctr" bIns="0" lIns="0" spcFirstLastPara="1" rIns="356600" wrap="square" tIns="0">
            <a:noAutofit/>
          </a:bodyPr>
          <a:lstStyle/>
          <a:p>
            <a:pPr indent="0" lvl="0" marL="0" marR="0" rtl="1" algn="r">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العناية الواجبة للأعمال العامة</a:t>
            </a:r>
            <a:endParaRPr/>
          </a:p>
        </p:txBody>
      </p:sp>
      <p:sp>
        <p:nvSpPr>
          <p:cNvPr id="830" name="Google Shape;830;p72"/>
          <p:cNvSpPr/>
          <p:nvPr/>
        </p:nvSpPr>
        <p:spPr>
          <a:xfrm>
            <a:off x="0" y="2851290"/>
            <a:ext cx="5146200" cy="636300"/>
          </a:xfrm>
          <a:prstGeom prst="rect">
            <a:avLst/>
          </a:prstGeom>
          <a:solidFill>
            <a:srgbClr val="0B3458"/>
          </a:solidFill>
          <a:ln>
            <a:noFill/>
          </a:ln>
        </p:spPr>
        <p:txBody>
          <a:bodyPr anchorCtr="0" anchor="ctr" bIns="0" lIns="0" spcFirstLastPara="1" rIns="356600" wrap="square" tIns="0">
            <a:noAutofit/>
          </a:bodyPr>
          <a:lstStyle/>
          <a:p>
            <a:pPr indent="0" lvl="0" marL="0" marR="0" rtl="1" algn="r">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العناية الواجبة للمسئولية العامة</a:t>
            </a:r>
            <a:endParaRPr/>
          </a:p>
        </p:txBody>
      </p:sp>
      <p:sp>
        <p:nvSpPr>
          <p:cNvPr id="831" name="Google Shape;831;p72"/>
          <p:cNvSpPr/>
          <p:nvPr/>
        </p:nvSpPr>
        <p:spPr>
          <a:xfrm>
            <a:off x="0" y="5260005"/>
            <a:ext cx="5146158" cy="636389"/>
          </a:xfrm>
          <a:prstGeom prst="rect">
            <a:avLst/>
          </a:prstGeom>
          <a:solidFill>
            <a:srgbClr val="0B3458"/>
          </a:solidFill>
          <a:ln>
            <a:noFill/>
          </a:ln>
        </p:spPr>
        <p:txBody>
          <a:bodyPr anchorCtr="0" anchor="ctr" bIns="0" lIns="0" spcFirstLastPara="1" rIns="356600" wrap="square" tIns="0">
            <a:noAutofit/>
          </a:bodyPr>
          <a:lstStyle/>
          <a:p>
            <a:pPr indent="0" lvl="0" marL="0" marR="0" rtl="1" algn="r">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حالة الكيان المؤهل</a:t>
            </a:r>
            <a:endParaRPr/>
          </a:p>
        </p:txBody>
      </p:sp>
      <p:grpSp>
        <p:nvGrpSpPr>
          <p:cNvPr id="832" name="Google Shape;832;p72"/>
          <p:cNvGrpSpPr/>
          <p:nvPr/>
        </p:nvGrpSpPr>
        <p:grpSpPr>
          <a:xfrm>
            <a:off x="4963339" y="2213679"/>
            <a:ext cx="334922" cy="3533518"/>
            <a:chOff x="3830381" y="2213679"/>
            <a:chExt cx="334922" cy="3533518"/>
          </a:xfrm>
        </p:grpSpPr>
        <p:sp>
          <p:nvSpPr>
            <p:cNvPr id="833" name="Google Shape;833;p72"/>
            <p:cNvSpPr/>
            <p:nvPr/>
          </p:nvSpPr>
          <p:spPr>
            <a:xfrm>
              <a:off x="3830381" y="3800224"/>
              <a:ext cx="334800" cy="3348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834" name="Google Shape;834;p72"/>
            <p:cNvPicPr preferRelativeResize="0"/>
            <p:nvPr/>
          </p:nvPicPr>
          <p:blipFill rotWithShape="1">
            <a:blip r:embed="rId3">
              <a:alphaModFix/>
            </a:blip>
            <a:srcRect b="0" l="0" r="0" t="0"/>
            <a:stretch/>
          </p:blipFill>
          <p:spPr>
            <a:xfrm>
              <a:off x="3923994" y="3917089"/>
              <a:ext cx="147696" cy="101276"/>
            </a:xfrm>
            <a:prstGeom prst="rect">
              <a:avLst/>
            </a:prstGeom>
            <a:noFill/>
            <a:ln>
              <a:noFill/>
            </a:ln>
          </p:spPr>
        </p:pic>
        <p:sp>
          <p:nvSpPr>
            <p:cNvPr id="835" name="Google Shape;835;p72"/>
            <p:cNvSpPr/>
            <p:nvPr/>
          </p:nvSpPr>
          <p:spPr>
            <a:xfrm>
              <a:off x="3830381" y="4592274"/>
              <a:ext cx="334800" cy="3348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836" name="Google Shape;836;p72"/>
            <p:cNvPicPr preferRelativeResize="0"/>
            <p:nvPr/>
          </p:nvPicPr>
          <p:blipFill rotWithShape="1">
            <a:blip r:embed="rId3">
              <a:alphaModFix/>
            </a:blip>
            <a:srcRect b="0" l="0" r="0" t="0"/>
            <a:stretch/>
          </p:blipFill>
          <p:spPr>
            <a:xfrm>
              <a:off x="3923994" y="4709139"/>
              <a:ext cx="147696" cy="101276"/>
            </a:xfrm>
            <a:prstGeom prst="rect">
              <a:avLst/>
            </a:prstGeom>
            <a:noFill/>
            <a:ln>
              <a:noFill/>
            </a:ln>
          </p:spPr>
        </p:pic>
        <p:sp>
          <p:nvSpPr>
            <p:cNvPr id="837" name="Google Shape;837;p72"/>
            <p:cNvSpPr/>
            <p:nvPr/>
          </p:nvSpPr>
          <p:spPr>
            <a:xfrm>
              <a:off x="3830381" y="2213679"/>
              <a:ext cx="334800" cy="3348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838" name="Google Shape;838;p72"/>
            <p:cNvPicPr preferRelativeResize="0"/>
            <p:nvPr/>
          </p:nvPicPr>
          <p:blipFill rotWithShape="1">
            <a:blip r:embed="rId3">
              <a:alphaModFix/>
            </a:blip>
            <a:srcRect b="0" l="0" r="0" t="0"/>
            <a:stretch/>
          </p:blipFill>
          <p:spPr>
            <a:xfrm>
              <a:off x="3923994" y="2330544"/>
              <a:ext cx="147696" cy="101276"/>
            </a:xfrm>
            <a:prstGeom prst="rect">
              <a:avLst/>
            </a:prstGeom>
            <a:noFill/>
            <a:ln>
              <a:noFill/>
            </a:ln>
          </p:spPr>
        </p:pic>
        <p:sp>
          <p:nvSpPr>
            <p:cNvPr id="839" name="Google Shape;839;p72"/>
            <p:cNvSpPr/>
            <p:nvPr/>
          </p:nvSpPr>
          <p:spPr>
            <a:xfrm>
              <a:off x="3830381" y="3002510"/>
              <a:ext cx="334800" cy="3348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840" name="Google Shape;840;p72"/>
            <p:cNvPicPr preferRelativeResize="0"/>
            <p:nvPr/>
          </p:nvPicPr>
          <p:blipFill rotWithShape="1">
            <a:blip r:embed="rId3">
              <a:alphaModFix/>
            </a:blip>
            <a:srcRect b="0" l="0" r="0" t="0"/>
            <a:stretch/>
          </p:blipFill>
          <p:spPr>
            <a:xfrm>
              <a:off x="3923994" y="3119375"/>
              <a:ext cx="147696" cy="101276"/>
            </a:xfrm>
            <a:prstGeom prst="rect">
              <a:avLst/>
            </a:prstGeom>
            <a:noFill/>
            <a:ln>
              <a:noFill/>
            </a:ln>
          </p:spPr>
        </p:pic>
        <p:sp>
          <p:nvSpPr>
            <p:cNvPr id="841" name="Google Shape;841;p72"/>
            <p:cNvSpPr/>
            <p:nvPr/>
          </p:nvSpPr>
          <p:spPr>
            <a:xfrm>
              <a:off x="3830381" y="5412275"/>
              <a:ext cx="334922" cy="334922"/>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842" name="Google Shape;842;p72"/>
            <p:cNvPicPr preferRelativeResize="0"/>
            <p:nvPr/>
          </p:nvPicPr>
          <p:blipFill rotWithShape="1">
            <a:blip r:embed="rId3">
              <a:alphaModFix/>
            </a:blip>
            <a:srcRect b="0" l="0" r="0" t="0"/>
            <a:stretch/>
          </p:blipFill>
          <p:spPr>
            <a:xfrm>
              <a:off x="3923994" y="5529140"/>
              <a:ext cx="147696" cy="101276"/>
            </a:xfrm>
            <a:prstGeom prst="rect">
              <a:avLst/>
            </a:prstGeom>
            <a:noFill/>
            <a:ln>
              <a:noFill/>
            </a:ln>
          </p:spPr>
        </p:pic>
      </p:grpSp>
      <p:sp>
        <p:nvSpPr>
          <p:cNvPr id="843" name="Google Shape;843;p72"/>
          <p:cNvSpPr txBox="1"/>
          <p:nvPr/>
        </p:nvSpPr>
        <p:spPr>
          <a:xfrm>
            <a:off x="4990642" y="318208"/>
            <a:ext cx="3315224" cy="215444"/>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8" name="Shape 848"/>
        <p:cNvGrpSpPr/>
        <p:nvPr/>
      </p:nvGrpSpPr>
      <p:grpSpPr>
        <a:xfrm>
          <a:off x="0" y="0"/>
          <a:ext cx="0" cy="0"/>
          <a:chOff x="0" y="0"/>
          <a:chExt cx="0" cy="0"/>
        </a:xfrm>
      </p:grpSpPr>
      <p:sp>
        <p:nvSpPr>
          <p:cNvPr id="849" name="Google Shape;849;p73"/>
          <p:cNvSpPr/>
          <p:nvPr/>
        </p:nvSpPr>
        <p:spPr>
          <a:xfrm>
            <a:off x="4493911" y="4046946"/>
            <a:ext cx="2052000" cy="2268000"/>
          </a:xfrm>
          <a:prstGeom prst="rect">
            <a:avLst/>
          </a:prstGeom>
          <a:solidFill>
            <a:schemeClr val="lt1"/>
          </a:solidFill>
          <a:ln>
            <a:noFill/>
          </a:ln>
        </p:spPr>
        <p:txBody>
          <a:bodyPr anchorCtr="0" anchor="t" bIns="180000" lIns="216000" spcFirstLastPara="1" rIns="144000" wrap="square" tIns="324000">
            <a:noAutofit/>
          </a:bodyPr>
          <a:lstStyle/>
          <a:p>
            <a:pPr indent="0" lvl="0" marL="0" marR="0" rtl="1" algn="r">
              <a:lnSpc>
                <a:spcPct val="100000"/>
              </a:lnSpc>
              <a:spcBef>
                <a:spcPts val="0"/>
              </a:spcBef>
              <a:spcAft>
                <a:spcPts val="0"/>
              </a:spcAft>
              <a:buClr>
                <a:srgbClr val="000000"/>
              </a:buClr>
              <a:buSzPts val="1600"/>
              <a:buFont typeface="Arial"/>
              <a:buNone/>
            </a:pPr>
            <a:r>
              <a:rPr b="0" i="0" lang="en-US" sz="1600" u="none" cap="none" strike="noStrike">
                <a:solidFill>
                  <a:srgbClr val="0B3458"/>
                </a:solidFill>
                <a:latin typeface="Arial"/>
                <a:ea typeface="Arial"/>
                <a:cs typeface="Arial"/>
                <a:sym typeface="Arial"/>
              </a:rPr>
              <a:t>المنظمات الحكومية الدولية</a:t>
            </a:r>
            <a:endParaRPr/>
          </a:p>
        </p:txBody>
      </p:sp>
      <p:sp>
        <p:nvSpPr>
          <p:cNvPr id="850" name="Google Shape;850;p73"/>
          <p:cNvSpPr/>
          <p:nvPr/>
        </p:nvSpPr>
        <p:spPr>
          <a:xfrm>
            <a:off x="6689440" y="4046947"/>
            <a:ext cx="2052000" cy="2268000"/>
          </a:xfrm>
          <a:prstGeom prst="rect">
            <a:avLst/>
          </a:prstGeom>
          <a:solidFill>
            <a:schemeClr val="lt1"/>
          </a:solidFill>
          <a:ln>
            <a:noFill/>
          </a:ln>
        </p:spPr>
        <p:txBody>
          <a:bodyPr anchorCtr="0" anchor="t" bIns="180000" lIns="216000" spcFirstLastPara="1" rIns="144000" wrap="square" tIns="324000">
            <a:noAutofit/>
          </a:bodyPr>
          <a:lstStyle/>
          <a:p>
            <a:pPr indent="0" lvl="0" marL="0" marR="0" rtl="1" algn="r">
              <a:lnSpc>
                <a:spcPct val="100000"/>
              </a:lnSpc>
              <a:spcBef>
                <a:spcPts val="0"/>
              </a:spcBef>
              <a:spcAft>
                <a:spcPts val="0"/>
              </a:spcAft>
              <a:buClr>
                <a:srgbClr val="000000"/>
              </a:buClr>
              <a:buSzPts val="1600"/>
              <a:buFont typeface="Arial"/>
              <a:buNone/>
            </a:pPr>
            <a:r>
              <a:rPr b="0" i="0" lang="en-US" sz="1600" u="none" cap="none" strike="noStrike">
                <a:solidFill>
                  <a:srgbClr val="0B3458"/>
                </a:solidFill>
                <a:latin typeface="Arial"/>
                <a:ea typeface="Arial"/>
                <a:cs typeface="Arial"/>
                <a:sym typeface="Arial"/>
              </a:rPr>
              <a:t>المؤسسات غير الربحية،</a:t>
            </a:r>
            <a:endParaRPr/>
          </a:p>
          <a:p>
            <a:pPr indent="0" lvl="0" marL="0" marR="0" rtl="1" algn="r">
              <a:lnSpc>
                <a:spcPct val="100000"/>
              </a:lnSpc>
              <a:spcBef>
                <a:spcPts val="0"/>
              </a:spcBef>
              <a:spcAft>
                <a:spcPts val="0"/>
              </a:spcAft>
              <a:buClr>
                <a:srgbClr val="000000"/>
              </a:buClr>
              <a:buSzPts val="1600"/>
              <a:buFont typeface="Arial"/>
              <a:buNone/>
            </a:pPr>
            <a:r>
              <a:rPr b="0" i="0" lang="en-US" sz="1600" u="none" cap="none" strike="noStrike">
                <a:solidFill>
                  <a:srgbClr val="0B3458"/>
                </a:solidFill>
                <a:latin typeface="Arial"/>
                <a:ea typeface="Arial"/>
                <a:cs typeface="Arial"/>
                <a:sym typeface="Arial"/>
              </a:rPr>
              <a:t>وغير الحكومية والخيرية</a:t>
            </a:r>
            <a:endParaRPr/>
          </a:p>
        </p:txBody>
      </p:sp>
      <p:sp>
        <p:nvSpPr>
          <p:cNvPr id="851" name="Google Shape;851;p73"/>
          <p:cNvSpPr/>
          <p:nvPr/>
        </p:nvSpPr>
        <p:spPr>
          <a:xfrm>
            <a:off x="2446170" y="4046947"/>
            <a:ext cx="1908000" cy="2268000"/>
          </a:xfrm>
          <a:prstGeom prst="rect">
            <a:avLst/>
          </a:prstGeom>
          <a:solidFill>
            <a:schemeClr val="lt1"/>
          </a:solidFill>
          <a:ln>
            <a:noFill/>
          </a:ln>
        </p:spPr>
        <p:txBody>
          <a:bodyPr anchorCtr="0" anchor="t" bIns="180000" lIns="216000" spcFirstLastPara="1" rIns="144000" wrap="square" tIns="324000">
            <a:noAutofit/>
          </a:bodyPr>
          <a:lstStyle/>
          <a:p>
            <a:pPr indent="0" lvl="0" marL="0" marR="0" rtl="1" algn="r">
              <a:lnSpc>
                <a:spcPct val="100000"/>
              </a:lnSpc>
              <a:spcBef>
                <a:spcPts val="0"/>
              </a:spcBef>
              <a:spcAft>
                <a:spcPts val="0"/>
              </a:spcAft>
              <a:buClr>
                <a:srgbClr val="000000"/>
              </a:buClr>
              <a:buSzPts val="1600"/>
              <a:buFont typeface="Arial"/>
              <a:buNone/>
            </a:pPr>
            <a:r>
              <a:rPr b="0" i="0" lang="en-US" sz="1600" u="none" cap="none" strike="noStrike">
                <a:solidFill>
                  <a:srgbClr val="0B3458"/>
                </a:solidFill>
                <a:latin typeface="Arial"/>
                <a:ea typeface="Arial"/>
                <a:cs typeface="Arial"/>
                <a:sym typeface="Arial"/>
              </a:rPr>
              <a:t>منظمات السكان الأصليين/القبلية</a:t>
            </a:r>
            <a:endParaRPr/>
          </a:p>
        </p:txBody>
      </p:sp>
      <p:sp>
        <p:nvSpPr>
          <p:cNvPr id="852" name="Google Shape;852;p73"/>
          <p:cNvSpPr/>
          <p:nvPr/>
        </p:nvSpPr>
        <p:spPr>
          <a:xfrm>
            <a:off x="406521" y="4046947"/>
            <a:ext cx="1908000" cy="2268000"/>
          </a:xfrm>
          <a:prstGeom prst="rect">
            <a:avLst/>
          </a:prstGeom>
          <a:solidFill>
            <a:schemeClr val="lt1"/>
          </a:solidFill>
          <a:ln>
            <a:noFill/>
          </a:ln>
        </p:spPr>
        <p:txBody>
          <a:bodyPr anchorCtr="0" anchor="t" bIns="180000" lIns="216000" spcFirstLastPara="1" rIns="144000" wrap="square" tIns="324000">
            <a:noAutofit/>
          </a:bodyPr>
          <a:lstStyle/>
          <a:p>
            <a:pPr indent="0" lvl="0" marL="0" marR="0" rtl="1" algn="r">
              <a:lnSpc>
                <a:spcPct val="100000"/>
              </a:lnSpc>
              <a:spcBef>
                <a:spcPts val="0"/>
              </a:spcBef>
              <a:spcAft>
                <a:spcPts val="0"/>
              </a:spcAft>
              <a:buClr>
                <a:srgbClr val="000000"/>
              </a:buClr>
              <a:buSzPts val="1600"/>
              <a:buFont typeface="Arial"/>
              <a:buNone/>
            </a:pPr>
            <a:r>
              <a:rPr b="0" i="0" lang="en-US" sz="1600" u="none" cap="none" strike="noStrike">
                <a:solidFill>
                  <a:srgbClr val="0B3458"/>
                </a:solidFill>
                <a:latin typeface="Arial"/>
                <a:ea typeface="Arial"/>
                <a:cs typeface="Arial"/>
                <a:sym typeface="Arial"/>
              </a:rPr>
              <a:t>شركات الأعمال الصغيرة ومتناهية الصغر التي تعد مشروعات اجتماعية </a:t>
            </a:r>
            <a:br>
              <a:rPr b="0" i="0" lang="en-US" sz="1600" u="none" cap="none" strike="noStrike">
                <a:solidFill>
                  <a:srgbClr val="0B3458"/>
                </a:solidFill>
                <a:latin typeface="Arial"/>
                <a:ea typeface="Arial"/>
                <a:cs typeface="Arial"/>
                <a:sym typeface="Arial"/>
              </a:rPr>
            </a:br>
            <a:r>
              <a:rPr b="0" i="0" lang="en-US" sz="1600" u="none" cap="none" strike="noStrike">
                <a:solidFill>
                  <a:srgbClr val="0B3458"/>
                </a:solidFill>
                <a:latin typeface="Arial"/>
                <a:ea typeface="Arial"/>
                <a:cs typeface="Arial"/>
                <a:sym typeface="Arial"/>
              </a:rPr>
              <a:t>أو تعمل في دول ذات اقتصاد أقل نموًا.</a:t>
            </a:r>
            <a:endParaRPr/>
          </a:p>
        </p:txBody>
      </p:sp>
      <p:sp>
        <p:nvSpPr>
          <p:cNvPr id="853" name="Google Shape;853;p73"/>
          <p:cNvSpPr txBox="1"/>
          <p:nvPr>
            <p:ph type="title"/>
          </p:nvPr>
        </p:nvSpPr>
        <p:spPr>
          <a:xfrm>
            <a:off x="3706800" y="900113"/>
            <a:ext cx="5032567" cy="499029"/>
          </a:xfrm>
          <a:prstGeom prst="rect">
            <a:avLst/>
          </a:prstGeom>
          <a:noFill/>
          <a:ln>
            <a:noFill/>
          </a:ln>
        </p:spPr>
        <p:txBody>
          <a:bodyPr anchorCtr="0" anchor="t" bIns="0" lIns="0" spcFirstLastPara="1" rIns="0" wrap="square" tIns="0">
            <a:noAutofit/>
          </a:bodyPr>
          <a:lstStyle/>
          <a:p>
            <a:pPr indent="0" lvl="0" marL="0" rtl="1" algn="r">
              <a:lnSpc>
                <a:spcPct val="100000"/>
              </a:lnSpc>
              <a:spcBef>
                <a:spcPts val="0"/>
              </a:spcBef>
              <a:spcAft>
                <a:spcPts val="0"/>
              </a:spcAft>
              <a:buClr>
                <a:srgbClr val="0B3458"/>
              </a:buClr>
              <a:buSzPts val="2800"/>
              <a:buFont typeface="Arial"/>
              <a:buNone/>
            </a:pPr>
            <a:r>
              <a:rPr lang="en-US"/>
              <a:t>برنامج دعم مقدم الطلب</a:t>
            </a:r>
            <a:endParaRPr/>
          </a:p>
        </p:txBody>
      </p:sp>
      <p:sp>
        <p:nvSpPr>
          <p:cNvPr id="854" name="Google Shape;854;p73"/>
          <p:cNvSpPr txBox="1"/>
          <p:nvPr/>
        </p:nvSpPr>
        <p:spPr>
          <a:xfrm>
            <a:off x="487681" y="1734672"/>
            <a:ext cx="8251686" cy="1076499"/>
          </a:xfrm>
          <a:prstGeom prst="rect">
            <a:avLst/>
          </a:prstGeom>
          <a:noFill/>
          <a:ln>
            <a:noFill/>
          </a:ln>
        </p:spPr>
        <p:txBody>
          <a:bodyPr anchorCtr="0" anchor="t" bIns="0" lIns="0" spcFirstLastPara="1" rIns="0" wrap="square" tIns="0">
            <a:noAutofit/>
          </a:bodyPr>
          <a:lstStyle/>
          <a:p>
            <a:pPr indent="0" lvl="0" marL="0" marR="0" rtl="1" algn="r">
              <a:lnSpc>
                <a:spcPct val="100000"/>
              </a:lnSpc>
              <a:spcBef>
                <a:spcPts val="0"/>
              </a:spcBef>
              <a:spcAft>
                <a:spcPts val="0"/>
              </a:spcAft>
              <a:buClr>
                <a:srgbClr val="000000"/>
              </a:buClr>
              <a:buSzPts val="2000"/>
              <a:buFont typeface="Arial"/>
              <a:buNone/>
            </a:pPr>
            <a:r>
              <a:rPr b="0" i="0" lang="en-US" sz="2000" u="none" cap="none" strike="noStrike">
                <a:solidFill>
                  <a:srgbClr val="0B3458"/>
                </a:solidFill>
                <a:latin typeface="Arial"/>
                <a:ea typeface="Arial"/>
                <a:cs typeface="Arial"/>
                <a:sym typeface="Arial"/>
              </a:rPr>
              <a:t>إن التقديم على نطاق  gTLDأمر مكلف وقد يكون بعيد المنال بالنسبة لكثيرين. ويجعل برنامج دعم مقدم الطلب تقديم طلب للحصول على نطاق gTLD جديد أكثر سهولة ومتاحاً للكيانات غير القادرة على ذلك بسبب القيود المالية والقيود على الموارد الأخرى.</a:t>
            </a:r>
            <a:endParaRPr/>
          </a:p>
        </p:txBody>
      </p:sp>
      <p:sp>
        <p:nvSpPr>
          <p:cNvPr id="855" name="Google Shape;855;p73"/>
          <p:cNvSpPr txBox="1"/>
          <p:nvPr/>
        </p:nvSpPr>
        <p:spPr>
          <a:xfrm>
            <a:off x="1630680" y="3155510"/>
            <a:ext cx="7108687" cy="394763"/>
          </a:xfrm>
          <a:prstGeom prst="rect">
            <a:avLst/>
          </a:prstGeom>
          <a:noFill/>
          <a:ln>
            <a:noFill/>
          </a:ln>
        </p:spPr>
        <p:txBody>
          <a:bodyPr anchorCtr="0" anchor="t" bIns="0" lIns="0" spcFirstLastPara="1" rIns="0" wrap="square" tIns="0">
            <a:noAutofit/>
          </a:bodyPr>
          <a:lstStyle/>
          <a:p>
            <a:pPr indent="0" lvl="0" marL="0" marR="0" rtl="1" algn="r">
              <a:lnSpc>
                <a:spcPct val="100000"/>
              </a:lnSpc>
              <a:spcBef>
                <a:spcPts val="0"/>
              </a:spcBef>
              <a:spcAft>
                <a:spcPts val="0"/>
              </a:spcAft>
              <a:buClr>
                <a:srgbClr val="000000"/>
              </a:buClr>
              <a:buSzPts val="2000"/>
              <a:buFont typeface="Arial"/>
              <a:buNone/>
            </a:pPr>
            <a:r>
              <a:rPr b="1" i="0" lang="en-US" sz="2000" u="none" cap="none" strike="noStrike">
                <a:solidFill>
                  <a:srgbClr val="F1633E"/>
                </a:solidFill>
                <a:latin typeface="Arial"/>
                <a:ea typeface="Arial"/>
                <a:cs typeface="Arial"/>
                <a:sym typeface="Arial"/>
              </a:rPr>
              <a:t>يجب أن يكون المرشحون من ضمن أنواع الكيانات التالية:</a:t>
            </a:r>
            <a:endParaRPr/>
          </a:p>
        </p:txBody>
      </p:sp>
      <p:cxnSp>
        <p:nvCxnSpPr>
          <p:cNvPr id="856" name="Google Shape;856;p73"/>
          <p:cNvCxnSpPr/>
          <p:nvPr/>
        </p:nvCxnSpPr>
        <p:spPr>
          <a:xfrm>
            <a:off x="6689440" y="4046299"/>
            <a:ext cx="2052000" cy="0"/>
          </a:xfrm>
          <a:prstGeom prst="straightConnector1">
            <a:avLst/>
          </a:prstGeom>
          <a:noFill/>
          <a:ln cap="flat" cmpd="sng" w="15875">
            <a:solidFill>
              <a:srgbClr val="F1633E"/>
            </a:solidFill>
            <a:prstDash val="solid"/>
            <a:round/>
            <a:headEnd len="sm" w="sm" type="none"/>
            <a:tailEnd len="sm" w="sm" type="none"/>
          </a:ln>
        </p:spPr>
      </p:cxnSp>
      <p:cxnSp>
        <p:nvCxnSpPr>
          <p:cNvPr id="857" name="Google Shape;857;p73"/>
          <p:cNvCxnSpPr/>
          <p:nvPr/>
        </p:nvCxnSpPr>
        <p:spPr>
          <a:xfrm>
            <a:off x="4499053" y="4046299"/>
            <a:ext cx="2046858" cy="0"/>
          </a:xfrm>
          <a:prstGeom prst="straightConnector1">
            <a:avLst/>
          </a:prstGeom>
          <a:noFill/>
          <a:ln cap="flat" cmpd="sng" w="15875">
            <a:solidFill>
              <a:srgbClr val="F1633E"/>
            </a:solidFill>
            <a:prstDash val="solid"/>
            <a:round/>
            <a:headEnd len="sm" w="sm" type="none"/>
            <a:tailEnd len="sm" w="sm" type="none"/>
          </a:ln>
        </p:spPr>
      </p:cxnSp>
      <p:cxnSp>
        <p:nvCxnSpPr>
          <p:cNvPr id="858" name="Google Shape;858;p73"/>
          <p:cNvCxnSpPr/>
          <p:nvPr/>
        </p:nvCxnSpPr>
        <p:spPr>
          <a:xfrm>
            <a:off x="2456454" y="4046299"/>
            <a:ext cx="1897716" cy="0"/>
          </a:xfrm>
          <a:prstGeom prst="straightConnector1">
            <a:avLst/>
          </a:prstGeom>
          <a:noFill/>
          <a:ln cap="flat" cmpd="sng" w="15875">
            <a:solidFill>
              <a:srgbClr val="F1633E"/>
            </a:solidFill>
            <a:prstDash val="solid"/>
            <a:round/>
            <a:headEnd len="sm" w="sm" type="none"/>
            <a:tailEnd len="sm" w="sm" type="none"/>
          </a:ln>
        </p:spPr>
      </p:cxnSp>
      <p:cxnSp>
        <p:nvCxnSpPr>
          <p:cNvPr id="859" name="Google Shape;859;p73"/>
          <p:cNvCxnSpPr/>
          <p:nvPr/>
        </p:nvCxnSpPr>
        <p:spPr>
          <a:xfrm flipH="1" rot="10800000">
            <a:off x="408134" y="4046035"/>
            <a:ext cx="1906387" cy="264"/>
          </a:xfrm>
          <a:prstGeom prst="straightConnector1">
            <a:avLst/>
          </a:prstGeom>
          <a:noFill/>
          <a:ln cap="flat" cmpd="sng" w="15875">
            <a:solidFill>
              <a:srgbClr val="F1633E"/>
            </a:solidFill>
            <a:prstDash val="solid"/>
            <a:round/>
            <a:headEnd len="sm" w="sm" type="none"/>
            <a:tailEnd len="sm" w="sm" type="none"/>
          </a:ln>
        </p:spPr>
      </p:cxnSp>
      <p:sp>
        <p:nvSpPr>
          <p:cNvPr id="860" name="Google Shape;860;p73"/>
          <p:cNvSpPr/>
          <p:nvPr/>
        </p:nvSpPr>
        <p:spPr>
          <a:xfrm>
            <a:off x="3567491" y="3669155"/>
            <a:ext cx="654390" cy="65439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grpSp>
        <p:nvGrpSpPr>
          <p:cNvPr id="861" name="Google Shape;861;p73"/>
          <p:cNvGrpSpPr/>
          <p:nvPr/>
        </p:nvGrpSpPr>
        <p:grpSpPr>
          <a:xfrm>
            <a:off x="3724693" y="3849353"/>
            <a:ext cx="356882" cy="314301"/>
            <a:chOff x="5135678" y="3849353"/>
            <a:chExt cx="356882" cy="314301"/>
          </a:xfrm>
        </p:grpSpPr>
        <p:grpSp>
          <p:nvGrpSpPr>
            <p:cNvPr id="862" name="Google Shape;862;p73"/>
            <p:cNvGrpSpPr/>
            <p:nvPr/>
          </p:nvGrpSpPr>
          <p:grpSpPr>
            <a:xfrm>
              <a:off x="5135678" y="3849353"/>
              <a:ext cx="356882" cy="314301"/>
              <a:chOff x="5135678" y="3849353"/>
              <a:chExt cx="356882" cy="314301"/>
            </a:xfrm>
          </p:grpSpPr>
          <p:sp>
            <p:nvSpPr>
              <p:cNvPr id="863" name="Google Shape;863;p73"/>
              <p:cNvSpPr/>
              <p:nvPr/>
            </p:nvSpPr>
            <p:spPr>
              <a:xfrm>
                <a:off x="5135678" y="3922529"/>
                <a:ext cx="217227" cy="188581"/>
              </a:xfrm>
              <a:custGeom>
                <a:rect b="b" l="l" r="r" t="t"/>
                <a:pathLst>
                  <a:path extrusionOk="0" h="188581" w="217227">
                    <a:moveTo>
                      <a:pt x="201740" y="0"/>
                    </a:moveTo>
                    <a:lnTo>
                      <a:pt x="15487" y="0"/>
                    </a:lnTo>
                    <a:cubicBezTo>
                      <a:pt x="6928" y="0"/>
                      <a:pt x="0" y="7015"/>
                      <a:pt x="0" y="15681"/>
                    </a:cubicBezTo>
                    <a:lnTo>
                      <a:pt x="0" y="141401"/>
                    </a:lnTo>
                    <a:cubicBezTo>
                      <a:pt x="0" y="150067"/>
                      <a:pt x="6928" y="157082"/>
                      <a:pt x="15487" y="157082"/>
                    </a:cubicBezTo>
                    <a:lnTo>
                      <a:pt x="38718" y="157082"/>
                    </a:lnTo>
                    <a:lnTo>
                      <a:pt x="38718" y="188581"/>
                    </a:lnTo>
                    <a:lnTo>
                      <a:pt x="69828" y="157082"/>
                    </a:lnTo>
                    <a:lnTo>
                      <a:pt x="201740" y="157082"/>
                    </a:lnTo>
                    <a:cubicBezTo>
                      <a:pt x="210299" y="157082"/>
                      <a:pt x="217227" y="150067"/>
                      <a:pt x="217227" y="141401"/>
                    </a:cubicBezTo>
                    <a:lnTo>
                      <a:pt x="217227" y="15818"/>
                    </a:lnTo>
                    <a:cubicBezTo>
                      <a:pt x="217227" y="7153"/>
                      <a:pt x="210299" y="138"/>
                      <a:pt x="201740" y="138"/>
                    </a:cubicBezTo>
                    <a:close/>
                  </a:path>
                </a:pathLst>
              </a:custGeom>
              <a:noFill/>
              <a:ln cap="flat"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64" name="Google Shape;864;p73"/>
              <p:cNvSpPr/>
              <p:nvPr/>
            </p:nvSpPr>
            <p:spPr>
              <a:xfrm>
                <a:off x="5275333" y="3975073"/>
                <a:ext cx="217227" cy="188581"/>
              </a:xfrm>
              <a:custGeom>
                <a:rect b="b" l="l" r="r" t="t"/>
                <a:pathLst>
                  <a:path extrusionOk="0" h="188581" w="217227">
                    <a:moveTo>
                      <a:pt x="0" y="122970"/>
                    </a:moveTo>
                    <a:lnTo>
                      <a:pt x="0" y="141401"/>
                    </a:lnTo>
                    <a:cubicBezTo>
                      <a:pt x="0" y="150067"/>
                      <a:pt x="6928" y="157082"/>
                      <a:pt x="15487" y="157082"/>
                    </a:cubicBezTo>
                    <a:lnTo>
                      <a:pt x="147399" y="157082"/>
                    </a:lnTo>
                    <a:lnTo>
                      <a:pt x="178509" y="188581"/>
                    </a:lnTo>
                    <a:lnTo>
                      <a:pt x="178509" y="157082"/>
                    </a:lnTo>
                    <a:lnTo>
                      <a:pt x="201740" y="157082"/>
                    </a:lnTo>
                    <a:cubicBezTo>
                      <a:pt x="210299" y="157082"/>
                      <a:pt x="217227" y="150067"/>
                      <a:pt x="217227" y="141401"/>
                    </a:cubicBezTo>
                    <a:lnTo>
                      <a:pt x="217227" y="15681"/>
                    </a:lnTo>
                    <a:cubicBezTo>
                      <a:pt x="217227" y="7015"/>
                      <a:pt x="210299" y="0"/>
                      <a:pt x="201740" y="0"/>
                    </a:cubicBezTo>
                    <a:lnTo>
                      <a:pt x="100802" y="0"/>
                    </a:lnTo>
                  </a:path>
                </a:pathLst>
              </a:custGeom>
              <a:noFill/>
              <a:ln cap="flat"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65" name="Google Shape;865;p73"/>
              <p:cNvSpPr/>
              <p:nvPr/>
            </p:nvSpPr>
            <p:spPr>
              <a:xfrm>
                <a:off x="5213249" y="3849353"/>
                <a:ext cx="217227" cy="108114"/>
              </a:xfrm>
              <a:custGeom>
                <a:rect b="b" l="l" r="r" t="t"/>
                <a:pathLst>
                  <a:path extrusionOk="0" h="108114" w="217227">
                    <a:moveTo>
                      <a:pt x="0" y="55020"/>
                    </a:moveTo>
                    <a:lnTo>
                      <a:pt x="0" y="15681"/>
                    </a:lnTo>
                    <a:cubicBezTo>
                      <a:pt x="0" y="7015"/>
                      <a:pt x="6928" y="0"/>
                      <a:pt x="15487" y="0"/>
                    </a:cubicBezTo>
                    <a:lnTo>
                      <a:pt x="201740" y="0"/>
                    </a:lnTo>
                    <a:cubicBezTo>
                      <a:pt x="210299" y="0"/>
                      <a:pt x="217227" y="7015"/>
                      <a:pt x="217227" y="15681"/>
                    </a:cubicBezTo>
                    <a:lnTo>
                      <a:pt x="217227" y="108114"/>
                    </a:lnTo>
                  </a:path>
                </a:pathLst>
              </a:custGeom>
              <a:noFill/>
              <a:ln cap="flat"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866" name="Google Shape;866;p73"/>
            <p:cNvSpPr/>
            <p:nvPr/>
          </p:nvSpPr>
          <p:spPr>
            <a:xfrm>
              <a:off x="5199936" y="3996806"/>
              <a:ext cx="6520" cy="6602"/>
            </a:xfrm>
            <a:custGeom>
              <a:rect b="b" l="l" r="r" t="t"/>
              <a:pathLst>
                <a:path extrusionOk="0" h="6602" w="652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67" name="Google Shape;867;p73"/>
            <p:cNvSpPr/>
            <p:nvPr/>
          </p:nvSpPr>
          <p:spPr>
            <a:xfrm>
              <a:off x="5235936" y="3996806"/>
              <a:ext cx="6520" cy="6602"/>
            </a:xfrm>
            <a:custGeom>
              <a:rect b="b" l="l" r="r" t="t"/>
              <a:pathLst>
                <a:path extrusionOk="0" h="6602" w="652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68" name="Google Shape;868;p73"/>
            <p:cNvSpPr/>
            <p:nvPr/>
          </p:nvSpPr>
          <p:spPr>
            <a:xfrm>
              <a:off x="5271937" y="3996806"/>
              <a:ext cx="6520" cy="6602"/>
            </a:xfrm>
            <a:custGeom>
              <a:rect b="b" l="l" r="r" t="t"/>
              <a:pathLst>
                <a:path extrusionOk="0" h="6602" w="652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869" name="Google Shape;869;p73"/>
          <p:cNvSpPr/>
          <p:nvPr/>
        </p:nvSpPr>
        <p:spPr>
          <a:xfrm>
            <a:off x="5731891" y="3669155"/>
            <a:ext cx="654390" cy="65439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grpSp>
        <p:nvGrpSpPr>
          <p:cNvPr id="870" name="Google Shape;870;p73"/>
          <p:cNvGrpSpPr/>
          <p:nvPr/>
        </p:nvGrpSpPr>
        <p:grpSpPr>
          <a:xfrm>
            <a:off x="5901078" y="3806012"/>
            <a:ext cx="333110" cy="333111"/>
            <a:chOff x="2991485" y="3806012"/>
            <a:chExt cx="333110" cy="333111"/>
          </a:xfrm>
        </p:grpSpPr>
        <p:grpSp>
          <p:nvGrpSpPr>
            <p:cNvPr id="871" name="Google Shape;871;p73"/>
            <p:cNvGrpSpPr/>
            <p:nvPr/>
          </p:nvGrpSpPr>
          <p:grpSpPr>
            <a:xfrm>
              <a:off x="2991485" y="4096159"/>
              <a:ext cx="333110" cy="42964"/>
              <a:chOff x="2991485" y="4096159"/>
              <a:chExt cx="333110" cy="42964"/>
            </a:xfrm>
          </p:grpSpPr>
          <p:sp>
            <p:nvSpPr>
              <p:cNvPr id="872" name="Google Shape;872;p73"/>
              <p:cNvSpPr/>
              <p:nvPr/>
            </p:nvSpPr>
            <p:spPr>
              <a:xfrm>
                <a:off x="3120439" y="4123004"/>
                <a:ext cx="204156" cy="16119"/>
              </a:xfrm>
              <a:custGeom>
                <a:rect b="b" l="l" r="r" t="t"/>
                <a:pathLst>
                  <a:path extrusionOk="0" h="16119" w="204156">
                    <a:moveTo>
                      <a:pt x="0" y="0"/>
                    </a:moveTo>
                    <a:lnTo>
                      <a:pt x="204157" y="0"/>
                    </a:lnTo>
                    <a:lnTo>
                      <a:pt x="204157" y="16119"/>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73" name="Google Shape;873;p73"/>
              <p:cNvSpPr/>
              <p:nvPr/>
            </p:nvSpPr>
            <p:spPr>
              <a:xfrm>
                <a:off x="2991485" y="4123004"/>
                <a:ext cx="59083" cy="16119"/>
              </a:xfrm>
              <a:custGeom>
                <a:rect b="b" l="l" r="r" t="t"/>
                <a:pathLst>
                  <a:path extrusionOk="0" h="16119" w="59083">
                    <a:moveTo>
                      <a:pt x="0" y="16119"/>
                    </a:moveTo>
                    <a:lnTo>
                      <a:pt x="0" y="0"/>
                    </a:lnTo>
                    <a:lnTo>
                      <a:pt x="59083" y="0"/>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74" name="Google Shape;874;p73"/>
              <p:cNvSpPr/>
              <p:nvPr/>
            </p:nvSpPr>
            <p:spPr>
              <a:xfrm>
                <a:off x="3007604" y="4096159"/>
                <a:ext cx="300872" cy="26844"/>
              </a:xfrm>
              <a:custGeom>
                <a:rect b="b" l="l" r="r" t="t"/>
                <a:pathLst>
                  <a:path extrusionOk="0" h="26844" w="300872">
                    <a:moveTo>
                      <a:pt x="0" y="26845"/>
                    </a:moveTo>
                    <a:lnTo>
                      <a:pt x="0" y="0"/>
                    </a:lnTo>
                    <a:lnTo>
                      <a:pt x="300872" y="0"/>
                    </a:lnTo>
                    <a:lnTo>
                      <a:pt x="300872" y="26845"/>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875" name="Google Shape;875;p73"/>
            <p:cNvSpPr/>
            <p:nvPr/>
          </p:nvSpPr>
          <p:spPr>
            <a:xfrm>
              <a:off x="3120439" y="3956417"/>
              <a:ext cx="75264" cy="107503"/>
            </a:xfrm>
            <a:custGeom>
              <a:rect b="b" l="l" r="r" t="t"/>
              <a:pathLst>
                <a:path extrusionOk="0" h="107503" w="75264">
                  <a:moveTo>
                    <a:pt x="0" y="107503"/>
                  </a:moveTo>
                  <a:lnTo>
                    <a:pt x="0" y="37632"/>
                  </a:lnTo>
                  <a:cubicBezTo>
                    <a:pt x="0" y="16863"/>
                    <a:pt x="16863" y="0"/>
                    <a:pt x="37632" y="0"/>
                  </a:cubicBezTo>
                  <a:lnTo>
                    <a:pt x="37632" y="0"/>
                  </a:lnTo>
                  <a:cubicBezTo>
                    <a:pt x="58401" y="0"/>
                    <a:pt x="75265" y="16863"/>
                    <a:pt x="75265" y="37632"/>
                  </a:cubicBezTo>
                  <a:lnTo>
                    <a:pt x="75265" y="107503"/>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876" name="Google Shape;876;p73"/>
            <p:cNvGrpSpPr/>
            <p:nvPr/>
          </p:nvGrpSpPr>
          <p:grpSpPr>
            <a:xfrm>
              <a:off x="3023724" y="3924241"/>
              <a:ext cx="268633" cy="171918"/>
              <a:chOff x="3023724" y="3924241"/>
              <a:chExt cx="268633" cy="171918"/>
            </a:xfrm>
          </p:grpSpPr>
          <p:grpSp>
            <p:nvGrpSpPr>
              <p:cNvPr id="877" name="Google Shape;877;p73"/>
              <p:cNvGrpSpPr/>
              <p:nvPr/>
            </p:nvGrpSpPr>
            <p:grpSpPr>
              <a:xfrm>
                <a:off x="3023724" y="3924241"/>
                <a:ext cx="64415" cy="171918"/>
                <a:chOff x="3023724" y="3924241"/>
                <a:chExt cx="64415" cy="171918"/>
              </a:xfrm>
            </p:grpSpPr>
            <p:sp>
              <p:nvSpPr>
                <p:cNvPr id="878" name="Google Shape;878;p73"/>
                <p:cNvSpPr/>
                <p:nvPr/>
              </p:nvSpPr>
              <p:spPr>
                <a:xfrm>
                  <a:off x="3077475" y="3951086"/>
                  <a:ext cx="5889" cy="118228"/>
                </a:xfrm>
                <a:custGeom>
                  <a:rect b="b" l="l" r="r" t="t"/>
                  <a:pathLst>
                    <a:path extrusionOk="0" h="118228" w="5889">
                      <a:moveTo>
                        <a:pt x="0" y="0"/>
                      </a:moveTo>
                      <a:cubicBezTo>
                        <a:pt x="0" y="0"/>
                        <a:pt x="5890" y="39926"/>
                        <a:pt x="5890" y="64477"/>
                      </a:cubicBezTo>
                      <a:cubicBezTo>
                        <a:pt x="5890" y="89028"/>
                        <a:pt x="0" y="118229"/>
                        <a:pt x="0" y="118229"/>
                      </a:cubicBez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79" name="Google Shape;879;p73"/>
                <p:cNvSpPr/>
                <p:nvPr/>
              </p:nvSpPr>
              <p:spPr>
                <a:xfrm>
                  <a:off x="3066688" y="3924241"/>
                  <a:ext cx="21451" cy="26844"/>
                </a:xfrm>
                <a:custGeom>
                  <a:rect b="b" l="l" r="r" t="t"/>
                  <a:pathLst>
                    <a:path extrusionOk="0" h="26844" w="21451">
                      <a:moveTo>
                        <a:pt x="0" y="26845"/>
                      </a:moveTo>
                      <a:lnTo>
                        <a:pt x="10726" y="26845"/>
                      </a:lnTo>
                      <a:cubicBezTo>
                        <a:pt x="16677" y="26845"/>
                        <a:pt x="21451" y="22009"/>
                        <a:pt x="21451" y="16119"/>
                      </a:cubicBezTo>
                      <a:lnTo>
                        <a:pt x="21451" y="0"/>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80" name="Google Shape;880;p73"/>
                <p:cNvSpPr/>
                <p:nvPr/>
              </p:nvSpPr>
              <p:spPr>
                <a:xfrm>
                  <a:off x="3066688" y="4069314"/>
                  <a:ext cx="21451" cy="26844"/>
                </a:xfrm>
                <a:custGeom>
                  <a:rect b="b" l="l" r="r" t="t"/>
                  <a:pathLst>
                    <a:path extrusionOk="0" h="26844" w="21451">
                      <a:moveTo>
                        <a:pt x="0" y="0"/>
                      </a:moveTo>
                      <a:lnTo>
                        <a:pt x="10726" y="0"/>
                      </a:lnTo>
                      <a:cubicBezTo>
                        <a:pt x="16677" y="0"/>
                        <a:pt x="21451" y="4836"/>
                        <a:pt x="21451" y="10726"/>
                      </a:cubicBezTo>
                      <a:lnTo>
                        <a:pt x="21451" y="26845"/>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81" name="Google Shape;881;p73"/>
                <p:cNvSpPr/>
                <p:nvPr/>
              </p:nvSpPr>
              <p:spPr>
                <a:xfrm>
                  <a:off x="3023724" y="3924241"/>
                  <a:ext cx="10725" cy="171918"/>
                </a:xfrm>
                <a:custGeom>
                  <a:rect b="b" l="l" r="r" t="t"/>
                  <a:pathLst>
                    <a:path extrusionOk="0" h="171918" w="10725">
                      <a:moveTo>
                        <a:pt x="0" y="171918"/>
                      </a:moveTo>
                      <a:lnTo>
                        <a:pt x="0" y="155799"/>
                      </a:lnTo>
                      <a:cubicBezTo>
                        <a:pt x="0" y="149847"/>
                        <a:pt x="4836" y="145073"/>
                        <a:pt x="10726" y="145073"/>
                      </a:cubicBezTo>
                      <a:cubicBezTo>
                        <a:pt x="10726" y="145073"/>
                        <a:pt x="4836" y="115935"/>
                        <a:pt x="4836" y="91322"/>
                      </a:cubicBezTo>
                      <a:cubicBezTo>
                        <a:pt x="4836" y="66709"/>
                        <a:pt x="10726" y="26845"/>
                        <a:pt x="10726" y="26845"/>
                      </a:cubicBezTo>
                      <a:cubicBezTo>
                        <a:pt x="4774" y="26845"/>
                        <a:pt x="0" y="22009"/>
                        <a:pt x="0" y="16119"/>
                      </a:cubicBezTo>
                      <a:lnTo>
                        <a:pt x="0" y="0"/>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882" name="Google Shape;882;p73"/>
              <p:cNvGrpSpPr/>
              <p:nvPr/>
            </p:nvGrpSpPr>
            <p:grpSpPr>
              <a:xfrm>
                <a:off x="3227880" y="3924241"/>
                <a:ext cx="64477" cy="171918"/>
                <a:chOff x="3227880" y="3924241"/>
                <a:chExt cx="64477" cy="171918"/>
              </a:xfrm>
            </p:grpSpPr>
            <p:sp>
              <p:nvSpPr>
                <p:cNvPr id="883" name="Google Shape;883;p73"/>
                <p:cNvSpPr/>
                <p:nvPr/>
              </p:nvSpPr>
              <p:spPr>
                <a:xfrm>
                  <a:off x="3281632" y="3951086"/>
                  <a:ext cx="5889" cy="118228"/>
                </a:xfrm>
                <a:custGeom>
                  <a:rect b="b" l="l" r="r" t="t"/>
                  <a:pathLst>
                    <a:path extrusionOk="0" h="118228" w="5889">
                      <a:moveTo>
                        <a:pt x="0" y="0"/>
                      </a:moveTo>
                      <a:cubicBezTo>
                        <a:pt x="0" y="0"/>
                        <a:pt x="5890" y="39926"/>
                        <a:pt x="5890" y="64477"/>
                      </a:cubicBezTo>
                      <a:cubicBezTo>
                        <a:pt x="5890" y="89028"/>
                        <a:pt x="0" y="118229"/>
                        <a:pt x="0" y="118229"/>
                      </a:cubicBez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84" name="Google Shape;884;p73"/>
                <p:cNvSpPr/>
                <p:nvPr/>
              </p:nvSpPr>
              <p:spPr>
                <a:xfrm>
                  <a:off x="3270906" y="3924241"/>
                  <a:ext cx="21451" cy="26844"/>
                </a:xfrm>
                <a:custGeom>
                  <a:rect b="b" l="l" r="r" t="t"/>
                  <a:pathLst>
                    <a:path extrusionOk="0" h="26844" w="21451">
                      <a:moveTo>
                        <a:pt x="0" y="26845"/>
                      </a:moveTo>
                      <a:lnTo>
                        <a:pt x="10726" y="26845"/>
                      </a:lnTo>
                      <a:cubicBezTo>
                        <a:pt x="16677" y="26845"/>
                        <a:pt x="21451" y="22009"/>
                        <a:pt x="21451" y="16119"/>
                      </a:cubicBezTo>
                      <a:lnTo>
                        <a:pt x="21451" y="0"/>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85" name="Google Shape;885;p73"/>
                <p:cNvSpPr/>
                <p:nvPr/>
              </p:nvSpPr>
              <p:spPr>
                <a:xfrm>
                  <a:off x="3270906" y="4069314"/>
                  <a:ext cx="21451" cy="26844"/>
                </a:xfrm>
                <a:custGeom>
                  <a:rect b="b" l="l" r="r" t="t"/>
                  <a:pathLst>
                    <a:path extrusionOk="0" h="26844" w="21451">
                      <a:moveTo>
                        <a:pt x="0" y="0"/>
                      </a:moveTo>
                      <a:lnTo>
                        <a:pt x="10726" y="0"/>
                      </a:lnTo>
                      <a:cubicBezTo>
                        <a:pt x="16677" y="0"/>
                        <a:pt x="21451" y="4836"/>
                        <a:pt x="21451" y="10726"/>
                      </a:cubicBezTo>
                      <a:lnTo>
                        <a:pt x="21451" y="26845"/>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86" name="Google Shape;886;p73"/>
                <p:cNvSpPr/>
                <p:nvPr/>
              </p:nvSpPr>
              <p:spPr>
                <a:xfrm>
                  <a:off x="3227880" y="3924241"/>
                  <a:ext cx="10725" cy="171918"/>
                </a:xfrm>
                <a:custGeom>
                  <a:rect b="b" l="l" r="r" t="t"/>
                  <a:pathLst>
                    <a:path extrusionOk="0" h="171918" w="10725">
                      <a:moveTo>
                        <a:pt x="0" y="171918"/>
                      </a:moveTo>
                      <a:lnTo>
                        <a:pt x="0" y="155799"/>
                      </a:lnTo>
                      <a:cubicBezTo>
                        <a:pt x="0" y="149847"/>
                        <a:pt x="4836" y="145073"/>
                        <a:pt x="10726" y="145073"/>
                      </a:cubicBezTo>
                      <a:cubicBezTo>
                        <a:pt x="10726" y="145073"/>
                        <a:pt x="4836" y="115935"/>
                        <a:pt x="4836" y="91322"/>
                      </a:cubicBezTo>
                      <a:cubicBezTo>
                        <a:pt x="4836" y="66709"/>
                        <a:pt x="10726" y="26845"/>
                        <a:pt x="10726" y="26845"/>
                      </a:cubicBezTo>
                      <a:cubicBezTo>
                        <a:pt x="4774" y="26845"/>
                        <a:pt x="0" y="22009"/>
                        <a:pt x="0" y="16119"/>
                      </a:cubicBezTo>
                      <a:lnTo>
                        <a:pt x="0" y="0"/>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grpSp>
          <p:nvGrpSpPr>
            <p:cNvPr id="887" name="Google Shape;887;p73"/>
            <p:cNvGrpSpPr/>
            <p:nvPr/>
          </p:nvGrpSpPr>
          <p:grpSpPr>
            <a:xfrm>
              <a:off x="2991485" y="3806012"/>
              <a:ext cx="333110" cy="118228"/>
              <a:chOff x="2991485" y="3806012"/>
              <a:chExt cx="333110" cy="118228"/>
            </a:xfrm>
          </p:grpSpPr>
          <p:sp>
            <p:nvSpPr>
              <p:cNvPr id="888" name="Google Shape;888;p73"/>
              <p:cNvSpPr/>
              <p:nvPr/>
            </p:nvSpPr>
            <p:spPr>
              <a:xfrm>
                <a:off x="3061356" y="3843644"/>
                <a:ext cx="198762" cy="48357"/>
              </a:xfrm>
              <a:custGeom>
                <a:rect b="b" l="l" r="r" t="t"/>
                <a:pathLst>
                  <a:path extrusionOk="0" h="48357" w="198762">
                    <a:moveTo>
                      <a:pt x="96716" y="0"/>
                    </a:moveTo>
                    <a:lnTo>
                      <a:pt x="0" y="48358"/>
                    </a:lnTo>
                    <a:lnTo>
                      <a:pt x="198763" y="48358"/>
                    </a:lnTo>
                    <a:lnTo>
                      <a:pt x="96716" y="0"/>
                    </a:lnTo>
                    <a:close/>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89" name="Google Shape;889;p73"/>
              <p:cNvSpPr/>
              <p:nvPr/>
            </p:nvSpPr>
            <p:spPr>
              <a:xfrm>
                <a:off x="2991485" y="3806012"/>
                <a:ext cx="333110" cy="118228"/>
              </a:xfrm>
              <a:custGeom>
                <a:rect b="b" l="l" r="r" t="t"/>
                <a:pathLst>
                  <a:path extrusionOk="0" h="118228" w="333110">
                    <a:moveTo>
                      <a:pt x="316991" y="118229"/>
                    </a:moveTo>
                    <a:lnTo>
                      <a:pt x="16119" y="118229"/>
                    </a:lnTo>
                    <a:lnTo>
                      <a:pt x="16119" y="96716"/>
                    </a:lnTo>
                    <a:lnTo>
                      <a:pt x="0" y="85990"/>
                    </a:lnTo>
                    <a:lnTo>
                      <a:pt x="166586" y="0"/>
                    </a:lnTo>
                    <a:lnTo>
                      <a:pt x="333111" y="85990"/>
                    </a:lnTo>
                    <a:lnTo>
                      <a:pt x="316991" y="96716"/>
                    </a:lnTo>
                    <a:lnTo>
                      <a:pt x="316991" y="118229"/>
                    </a:lnTo>
                    <a:close/>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sp>
        <p:nvSpPr>
          <p:cNvPr id="890" name="Google Shape;890;p73"/>
          <p:cNvSpPr/>
          <p:nvPr/>
        </p:nvSpPr>
        <p:spPr>
          <a:xfrm>
            <a:off x="7947973" y="3669155"/>
            <a:ext cx="654390" cy="65439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grpSp>
        <p:nvGrpSpPr>
          <p:cNvPr id="891" name="Google Shape;891;p73"/>
          <p:cNvGrpSpPr/>
          <p:nvPr/>
        </p:nvGrpSpPr>
        <p:grpSpPr>
          <a:xfrm>
            <a:off x="8138913" y="3874341"/>
            <a:ext cx="273625" cy="242523"/>
            <a:chOff x="864586" y="3874341"/>
            <a:chExt cx="273625" cy="242523"/>
          </a:xfrm>
        </p:grpSpPr>
        <p:sp>
          <p:nvSpPr>
            <p:cNvPr id="892" name="Google Shape;892;p73"/>
            <p:cNvSpPr/>
            <p:nvPr/>
          </p:nvSpPr>
          <p:spPr>
            <a:xfrm>
              <a:off x="864586" y="3874341"/>
              <a:ext cx="273625" cy="61900"/>
            </a:xfrm>
            <a:custGeom>
              <a:rect b="b" l="l" r="r" t="t"/>
              <a:pathLst>
                <a:path extrusionOk="0" h="61900" w="273625">
                  <a:moveTo>
                    <a:pt x="0" y="0"/>
                  </a:moveTo>
                  <a:lnTo>
                    <a:pt x="273626" y="0"/>
                  </a:lnTo>
                  <a:lnTo>
                    <a:pt x="273626" y="61901"/>
                  </a:lnTo>
                  <a:lnTo>
                    <a:pt x="0" y="61901"/>
                  </a:lnTo>
                  <a:close/>
                </a:path>
              </a:pathLst>
            </a:custGeom>
            <a:noFill/>
            <a:ln cap="flat" cmpd="sng" w="15875">
              <a:solidFill>
                <a:srgbClr val="002B4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93" name="Google Shape;893;p73"/>
            <p:cNvSpPr/>
            <p:nvPr/>
          </p:nvSpPr>
          <p:spPr>
            <a:xfrm>
              <a:off x="890384" y="3936148"/>
              <a:ext cx="222216" cy="180716"/>
            </a:xfrm>
            <a:custGeom>
              <a:rect b="b" l="l" r="r" t="t"/>
              <a:pathLst>
                <a:path extrusionOk="0" h="180716" w="222216">
                  <a:moveTo>
                    <a:pt x="0" y="0"/>
                  </a:moveTo>
                  <a:lnTo>
                    <a:pt x="222216" y="0"/>
                  </a:lnTo>
                  <a:lnTo>
                    <a:pt x="222216" y="180716"/>
                  </a:lnTo>
                  <a:lnTo>
                    <a:pt x="0" y="180716"/>
                  </a:lnTo>
                  <a:close/>
                </a:path>
              </a:pathLst>
            </a:custGeom>
            <a:noFill/>
            <a:ln cap="flat" cmpd="sng" w="15875">
              <a:solidFill>
                <a:srgbClr val="002B4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94" name="Google Shape;894;p73"/>
            <p:cNvSpPr/>
            <p:nvPr/>
          </p:nvSpPr>
          <p:spPr>
            <a:xfrm>
              <a:off x="945147" y="3970673"/>
              <a:ext cx="121818" cy="107244"/>
            </a:xfrm>
            <a:custGeom>
              <a:rect b="b" l="l" r="r" t="t"/>
              <a:pathLst>
                <a:path extrusionOk="0" h="107244" w="121818">
                  <a:moveTo>
                    <a:pt x="60909" y="107244"/>
                  </a:moveTo>
                  <a:cubicBezTo>
                    <a:pt x="60909" y="107244"/>
                    <a:pt x="121818" y="75447"/>
                    <a:pt x="121818" y="31797"/>
                  </a:cubicBezTo>
                  <a:cubicBezTo>
                    <a:pt x="121818" y="15052"/>
                    <a:pt x="110736" y="0"/>
                    <a:pt x="94158" y="0"/>
                  </a:cubicBezTo>
                  <a:cubicBezTo>
                    <a:pt x="71992" y="0"/>
                    <a:pt x="60909" y="19473"/>
                    <a:pt x="60909" y="29821"/>
                  </a:cubicBezTo>
                  <a:cubicBezTo>
                    <a:pt x="60909" y="19567"/>
                    <a:pt x="49640" y="0"/>
                    <a:pt x="27474" y="0"/>
                  </a:cubicBezTo>
                  <a:cubicBezTo>
                    <a:pt x="10897" y="0"/>
                    <a:pt x="0" y="14958"/>
                    <a:pt x="0" y="31797"/>
                  </a:cubicBezTo>
                  <a:cubicBezTo>
                    <a:pt x="0" y="75447"/>
                    <a:pt x="60909" y="107244"/>
                    <a:pt x="60909" y="107244"/>
                  </a:cubicBezTo>
                  <a:close/>
                </a:path>
              </a:pathLst>
            </a:custGeom>
            <a:noFill/>
            <a:ln cap="rnd" cmpd="sng" w="15875">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895" name="Google Shape;895;p73"/>
          <p:cNvSpPr/>
          <p:nvPr/>
        </p:nvSpPr>
        <p:spPr>
          <a:xfrm>
            <a:off x="1556418" y="3669155"/>
            <a:ext cx="654390" cy="65439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grpSp>
        <p:nvGrpSpPr>
          <p:cNvPr id="896" name="Google Shape;896;p73"/>
          <p:cNvGrpSpPr/>
          <p:nvPr/>
        </p:nvGrpSpPr>
        <p:grpSpPr>
          <a:xfrm>
            <a:off x="1697575" y="3839747"/>
            <a:ext cx="373988" cy="295271"/>
            <a:chOff x="7126169" y="3839747"/>
            <a:chExt cx="373988" cy="295271"/>
          </a:xfrm>
        </p:grpSpPr>
        <p:sp>
          <p:nvSpPr>
            <p:cNvPr id="897" name="Google Shape;897;p73"/>
            <p:cNvSpPr/>
            <p:nvPr/>
          </p:nvSpPr>
          <p:spPr>
            <a:xfrm>
              <a:off x="7167842" y="3947876"/>
              <a:ext cx="10630" cy="176487"/>
            </a:xfrm>
            <a:custGeom>
              <a:rect b="b" l="l" r="r" t="t"/>
              <a:pathLst>
                <a:path extrusionOk="0" h="176487" w="10630">
                  <a:moveTo>
                    <a:pt x="0" y="0"/>
                  </a:moveTo>
                  <a:lnTo>
                    <a:pt x="0" y="176488"/>
                  </a:ln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98" name="Google Shape;898;p73"/>
            <p:cNvSpPr/>
            <p:nvPr/>
          </p:nvSpPr>
          <p:spPr>
            <a:xfrm>
              <a:off x="7167842" y="3891860"/>
              <a:ext cx="73351" cy="36816"/>
            </a:xfrm>
            <a:custGeom>
              <a:rect b="b" l="l" r="r" t="t"/>
              <a:pathLst>
                <a:path extrusionOk="0" h="36816" w="73351">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99" name="Google Shape;899;p73"/>
            <p:cNvSpPr/>
            <p:nvPr/>
          </p:nvSpPr>
          <p:spPr>
            <a:xfrm>
              <a:off x="7241193" y="3891860"/>
              <a:ext cx="73351" cy="36816"/>
            </a:xfrm>
            <a:custGeom>
              <a:rect b="b" l="l" r="r" t="t"/>
              <a:pathLst>
                <a:path extrusionOk="0" h="36816" w="73351">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00" name="Google Shape;900;p73"/>
            <p:cNvSpPr/>
            <p:nvPr/>
          </p:nvSpPr>
          <p:spPr>
            <a:xfrm>
              <a:off x="7314652" y="3891860"/>
              <a:ext cx="73351" cy="36816"/>
            </a:xfrm>
            <a:custGeom>
              <a:rect b="b" l="l" r="r" t="t"/>
              <a:pathLst>
                <a:path extrusionOk="0" h="36816" w="73351">
                  <a:moveTo>
                    <a:pt x="73352" y="0"/>
                  </a:moveTo>
                  <a:cubicBezTo>
                    <a:pt x="73352" y="9811"/>
                    <a:pt x="69418" y="19199"/>
                    <a:pt x="62615" y="26056"/>
                  </a:cubicBezTo>
                  <a:cubicBezTo>
                    <a:pt x="55705" y="33019"/>
                    <a:pt x="46456" y="36817"/>
                    <a:pt x="36676" y="36817"/>
                  </a:cubicBezTo>
                  <a:cubicBezTo>
                    <a:pt x="26896" y="36817"/>
                    <a:pt x="17647" y="32913"/>
                    <a:pt x="10737" y="26056"/>
                  </a:cubicBezTo>
                  <a:cubicBezTo>
                    <a:pt x="3827" y="19094"/>
                    <a:pt x="0" y="9705"/>
                    <a:pt x="0" y="0"/>
                  </a:cubicBez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01" name="Google Shape;901;p73"/>
            <p:cNvSpPr/>
            <p:nvPr/>
          </p:nvSpPr>
          <p:spPr>
            <a:xfrm>
              <a:off x="7388003" y="3891860"/>
              <a:ext cx="73351" cy="36816"/>
            </a:xfrm>
            <a:custGeom>
              <a:rect b="b" l="l" r="r" t="t"/>
              <a:pathLst>
                <a:path extrusionOk="0" h="36816" w="73351">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02" name="Google Shape;902;p73"/>
            <p:cNvSpPr/>
            <p:nvPr/>
          </p:nvSpPr>
          <p:spPr>
            <a:xfrm>
              <a:off x="7145730" y="3839747"/>
              <a:ext cx="337631" cy="37238"/>
            </a:xfrm>
            <a:custGeom>
              <a:rect b="b" l="l" r="r" t="t"/>
              <a:pathLst>
                <a:path extrusionOk="0" h="37238" w="337631">
                  <a:moveTo>
                    <a:pt x="0" y="37239"/>
                  </a:moveTo>
                  <a:lnTo>
                    <a:pt x="0" y="0"/>
                  </a:lnTo>
                  <a:lnTo>
                    <a:pt x="337631" y="0"/>
                  </a:lnTo>
                  <a:lnTo>
                    <a:pt x="337631" y="37239"/>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03" name="Google Shape;903;p73"/>
            <p:cNvSpPr/>
            <p:nvPr/>
          </p:nvSpPr>
          <p:spPr>
            <a:xfrm>
              <a:off x="7272767" y="3958425"/>
              <a:ext cx="10630" cy="166043"/>
            </a:xfrm>
            <a:custGeom>
              <a:rect b="b" l="l" r="r" t="t"/>
              <a:pathLst>
                <a:path extrusionOk="0" h="166043" w="10630">
                  <a:moveTo>
                    <a:pt x="0" y="0"/>
                  </a:moveTo>
                  <a:lnTo>
                    <a:pt x="0" y="166044"/>
                  </a:ln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04" name="Google Shape;904;p73"/>
            <p:cNvSpPr/>
            <p:nvPr/>
          </p:nvSpPr>
          <p:spPr>
            <a:xfrm>
              <a:off x="7461355" y="3947876"/>
              <a:ext cx="10630" cy="176487"/>
            </a:xfrm>
            <a:custGeom>
              <a:rect b="b" l="l" r="r" t="t"/>
              <a:pathLst>
                <a:path extrusionOk="0" h="176487" w="10630">
                  <a:moveTo>
                    <a:pt x="0" y="0"/>
                  </a:moveTo>
                  <a:lnTo>
                    <a:pt x="0" y="176488"/>
                  </a:ln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05" name="Google Shape;905;p73"/>
            <p:cNvSpPr/>
            <p:nvPr/>
          </p:nvSpPr>
          <p:spPr>
            <a:xfrm>
              <a:off x="7238110" y="4010010"/>
              <a:ext cx="10630" cy="38082"/>
            </a:xfrm>
            <a:custGeom>
              <a:rect b="b" l="l" r="r" t="t"/>
              <a:pathLst>
                <a:path extrusionOk="0" h="38082" w="10630">
                  <a:moveTo>
                    <a:pt x="0" y="0"/>
                  </a:moveTo>
                  <a:lnTo>
                    <a:pt x="0" y="38083"/>
                  </a:ln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06" name="Google Shape;906;p73"/>
            <p:cNvSpPr/>
            <p:nvPr/>
          </p:nvSpPr>
          <p:spPr>
            <a:xfrm>
              <a:off x="7126169" y="4124469"/>
              <a:ext cx="373988" cy="10549"/>
            </a:xfrm>
            <a:custGeom>
              <a:rect b="b" l="l" r="r" t="t"/>
              <a:pathLst>
                <a:path extrusionOk="0" h="10549" w="373988">
                  <a:moveTo>
                    <a:pt x="0" y="0"/>
                  </a:moveTo>
                  <a:lnTo>
                    <a:pt x="373988" y="0"/>
                  </a:ln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07" name="Google Shape;907;p73"/>
            <p:cNvSpPr/>
            <p:nvPr/>
          </p:nvSpPr>
          <p:spPr>
            <a:xfrm>
              <a:off x="7334425" y="3973405"/>
              <a:ext cx="72607" cy="72894"/>
            </a:xfrm>
            <a:custGeom>
              <a:rect b="b" l="l" r="r" t="t"/>
              <a:pathLst>
                <a:path extrusionOk="0" h="72894" w="72607">
                  <a:moveTo>
                    <a:pt x="72608" y="0"/>
                  </a:moveTo>
                  <a:lnTo>
                    <a:pt x="0" y="72895"/>
                  </a:ln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08" name="Google Shape;908;p73"/>
            <p:cNvSpPr/>
            <p:nvPr/>
          </p:nvSpPr>
          <p:spPr>
            <a:xfrm>
              <a:off x="7381519" y="4020770"/>
              <a:ext cx="50176" cy="50530"/>
            </a:xfrm>
            <a:custGeom>
              <a:rect b="b" l="l" r="r" t="t"/>
              <a:pathLst>
                <a:path extrusionOk="0" h="50530" w="50176">
                  <a:moveTo>
                    <a:pt x="50177" y="0"/>
                  </a:moveTo>
                  <a:lnTo>
                    <a:pt x="0" y="50531"/>
                  </a:ln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3" name="Shape 913"/>
        <p:cNvGrpSpPr/>
        <p:nvPr/>
      </p:nvGrpSpPr>
      <p:grpSpPr>
        <a:xfrm>
          <a:off x="0" y="0"/>
          <a:ext cx="0" cy="0"/>
          <a:chOff x="0" y="0"/>
          <a:chExt cx="0" cy="0"/>
        </a:xfrm>
      </p:grpSpPr>
      <p:sp>
        <p:nvSpPr>
          <p:cNvPr id="914" name="Google Shape;914;p74"/>
          <p:cNvSpPr/>
          <p:nvPr/>
        </p:nvSpPr>
        <p:spPr>
          <a:xfrm>
            <a:off x="706964" y="2363050"/>
            <a:ext cx="3537600" cy="4372500"/>
          </a:xfrm>
          <a:prstGeom prst="rect">
            <a:avLst/>
          </a:prstGeom>
          <a:solidFill>
            <a:schemeClr val="lt1"/>
          </a:solidFill>
          <a:ln>
            <a:noFill/>
          </a:ln>
        </p:spPr>
        <p:txBody>
          <a:bodyPr anchorCtr="0" anchor="t" bIns="270000" lIns="288000" spcFirstLastPara="1" rIns="324000" wrap="square" tIns="288000">
            <a:noAutofit/>
          </a:bodyPr>
          <a:lstStyle/>
          <a:p>
            <a:pPr indent="0" lvl="0" marL="0" marR="0" rtl="1" algn="r">
              <a:lnSpc>
                <a:spcPct val="100000"/>
              </a:lnSpc>
              <a:spcBef>
                <a:spcPts val="0"/>
              </a:spcBef>
              <a:spcAft>
                <a:spcPts val="0"/>
              </a:spcAft>
              <a:buClr>
                <a:srgbClr val="000000"/>
              </a:buClr>
              <a:buSzPts val="2000"/>
              <a:buFont typeface="Arial"/>
              <a:buNone/>
            </a:pPr>
            <a:r>
              <a:rPr b="1" i="0" lang="en-US" sz="2000" u="none" cap="none" strike="noStrike">
                <a:solidFill>
                  <a:srgbClr val="F1633E"/>
                </a:solidFill>
                <a:latin typeface="Arial"/>
                <a:ea typeface="Arial"/>
                <a:cs typeface="Arial"/>
                <a:sym typeface="Arial"/>
              </a:rPr>
              <a:t>الدعم غير المالي</a:t>
            </a:r>
            <a:endParaRPr/>
          </a:p>
          <a:p>
            <a:pPr indent="-285750" lvl="0" marL="285750" marR="0" rtl="1" algn="r">
              <a:lnSpc>
                <a:spcPct val="100000"/>
              </a:lnSpc>
              <a:spcBef>
                <a:spcPts val="600"/>
              </a:spcBef>
              <a:spcAft>
                <a:spcPts val="0"/>
              </a:spcAft>
              <a:buClr>
                <a:srgbClr val="F1633E"/>
              </a:buClr>
              <a:buSzPts val="1800"/>
              <a:buFont typeface="Arial"/>
              <a:buChar char="◄"/>
            </a:pPr>
            <a:r>
              <a:rPr b="0" i="0" lang="en-US" sz="1800" u="none" cap="none" strike="noStrike">
                <a:solidFill>
                  <a:srgbClr val="0B3458"/>
                </a:solidFill>
                <a:latin typeface="Arial"/>
                <a:ea typeface="Arial"/>
                <a:cs typeface="Arial"/>
                <a:sym typeface="Arial"/>
              </a:rPr>
              <a:t>مواد التدريب: التقديم للحصول </a:t>
            </a:r>
            <a:br>
              <a:rPr b="0" i="0" lang="en-US" sz="1800" u="none" cap="none" strike="noStrike">
                <a:solidFill>
                  <a:srgbClr val="0B3458"/>
                </a:solidFill>
                <a:latin typeface="Arial"/>
                <a:ea typeface="Arial"/>
                <a:cs typeface="Arial"/>
                <a:sym typeface="Arial"/>
              </a:rPr>
            </a:br>
            <a:r>
              <a:rPr b="0" i="0" lang="en-US" sz="1800" u="none" cap="none" strike="noStrike">
                <a:solidFill>
                  <a:srgbClr val="0B3458"/>
                </a:solidFill>
                <a:latin typeface="Arial"/>
                <a:ea typeface="Arial"/>
                <a:cs typeface="Arial"/>
                <a:sym typeface="Arial"/>
              </a:rPr>
              <a:t>على نطاق gTLD، وكيف تصبح مشغل سجل</a:t>
            </a:r>
            <a:endParaRPr/>
          </a:p>
          <a:p>
            <a:pPr indent="-285750" lvl="0" marL="285750" marR="0" rtl="1" algn="r">
              <a:lnSpc>
                <a:spcPct val="100000"/>
              </a:lnSpc>
              <a:spcBef>
                <a:spcPts val="600"/>
              </a:spcBef>
              <a:spcAft>
                <a:spcPts val="0"/>
              </a:spcAft>
              <a:buClr>
                <a:srgbClr val="F1633E"/>
              </a:buClr>
              <a:buSzPts val="1800"/>
              <a:buFont typeface="Arial"/>
              <a:buChar char="◄"/>
            </a:pPr>
            <a:r>
              <a:rPr b="0" i="0" lang="en-US" sz="1800" u="none" cap="none" strike="noStrike">
                <a:solidFill>
                  <a:srgbClr val="0B3458"/>
                </a:solidFill>
                <a:latin typeface="Arial"/>
                <a:ea typeface="Arial"/>
                <a:cs typeface="Arial"/>
                <a:sym typeface="Arial"/>
              </a:rPr>
              <a:t> تنمية القدرات/برنامج الارشاد</a:t>
            </a:r>
            <a:endParaRPr/>
          </a:p>
          <a:p>
            <a:pPr indent="-285750" lvl="0" marL="285750" marR="0" rtl="1" algn="r">
              <a:lnSpc>
                <a:spcPct val="100000"/>
              </a:lnSpc>
              <a:spcBef>
                <a:spcPts val="600"/>
              </a:spcBef>
              <a:spcAft>
                <a:spcPts val="0"/>
              </a:spcAft>
              <a:buClr>
                <a:srgbClr val="F1633E"/>
              </a:buClr>
              <a:buSzPts val="1800"/>
              <a:buFont typeface="Arial"/>
              <a:buChar char="◄"/>
            </a:pPr>
            <a:r>
              <a:rPr b="0" i="0" lang="en-US" sz="1800" u="none" cap="none" strike="noStrike">
                <a:solidFill>
                  <a:srgbClr val="0B3458"/>
                </a:solidFill>
                <a:latin typeface="Arial"/>
                <a:ea typeface="Arial"/>
                <a:cs typeface="Arial"/>
                <a:sym typeface="Arial"/>
              </a:rPr>
              <a:t> الوصول إلى استشاري لمساعدة مقدم الطلب</a:t>
            </a:r>
            <a:endParaRPr/>
          </a:p>
          <a:p>
            <a:pPr indent="-285750" lvl="0" marL="285750" marR="0" rtl="1" algn="r">
              <a:lnSpc>
                <a:spcPct val="100000"/>
              </a:lnSpc>
              <a:spcBef>
                <a:spcPts val="600"/>
              </a:spcBef>
              <a:spcAft>
                <a:spcPts val="0"/>
              </a:spcAft>
              <a:buClr>
                <a:srgbClr val="F1633E"/>
              </a:buClr>
              <a:buSzPts val="1800"/>
              <a:buFont typeface="Arial"/>
              <a:buChar char="◄"/>
            </a:pPr>
            <a:r>
              <a:rPr b="0" i="0" lang="en-US" sz="1800" u="none" cap="none" strike="noStrike">
                <a:solidFill>
                  <a:srgbClr val="0B3458"/>
                </a:solidFill>
                <a:latin typeface="Arial"/>
                <a:ea typeface="Arial"/>
                <a:cs typeface="Arial"/>
                <a:sym typeface="Arial"/>
              </a:rPr>
              <a:t>قائمة بمزودي الخدمات المهنية التطوعية</a:t>
            </a:r>
            <a:endParaRPr/>
          </a:p>
        </p:txBody>
      </p:sp>
      <p:cxnSp>
        <p:nvCxnSpPr>
          <p:cNvPr id="915" name="Google Shape;915;p74"/>
          <p:cNvCxnSpPr/>
          <p:nvPr/>
        </p:nvCxnSpPr>
        <p:spPr>
          <a:xfrm>
            <a:off x="545495" y="2358565"/>
            <a:ext cx="3711000" cy="0"/>
          </a:xfrm>
          <a:prstGeom prst="straightConnector1">
            <a:avLst/>
          </a:prstGeom>
          <a:noFill/>
          <a:ln cap="flat" cmpd="sng" w="15875">
            <a:solidFill>
              <a:srgbClr val="F1633E"/>
            </a:solidFill>
            <a:prstDash val="solid"/>
            <a:round/>
            <a:headEnd len="sm" w="sm" type="none"/>
            <a:tailEnd len="sm" w="sm" type="none"/>
          </a:ln>
        </p:spPr>
      </p:cxnSp>
      <p:sp>
        <p:nvSpPr>
          <p:cNvPr id="916" name="Google Shape;916;p74"/>
          <p:cNvSpPr/>
          <p:nvPr/>
        </p:nvSpPr>
        <p:spPr>
          <a:xfrm>
            <a:off x="4879976" y="2363050"/>
            <a:ext cx="3537600" cy="4372500"/>
          </a:xfrm>
          <a:prstGeom prst="rect">
            <a:avLst/>
          </a:prstGeom>
          <a:solidFill>
            <a:schemeClr val="lt1"/>
          </a:solidFill>
          <a:ln>
            <a:noFill/>
          </a:ln>
        </p:spPr>
        <p:txBody>
          <a:bodyPr anchorCtr="0" anchor="t" bIns="288000" lIns="288000" spcFirstLastPara="1" rIns="216000" wrap="square" tIns="288000">
            <a:noAutofit/>
          </a:bodyPr>
          <a:lstStyle/>
          <a:p>
            <a:pPr indent="0" lvl="0" marL="0" marR="0" rtl="1" algn="r">
              <a:lnSpc>
                <a:spcPct val="100000"/>
              </a:lnSpc>
              <a:spcBef>
                <a:spcPts val="0"/>
              </a:spcBef>
              <a:spcAft>
                <a:spcPts val="0"/>
              </a:spcAft>
              <a:buClr>
                <a:srgbClr val="000000"/>
              </a:buClr>
              <a:buSzPts val="2000"/>
              <a:buFont typeface="Arial"/>
              <a:buNone/>
            </a:pPr>
            <a:r>
              <a:rPr b="1" i="0" lang="en-US" sz="2000" u="none" cap="none" strike="noStrike">
                <a:solidFill>
                  <a:srgbClr val="F1633E"/>
                </a:solidFill>
                <a:latin typeface="Arial"/>
                <a:ea typeface="Arial"/>
                <a:cs typeface="Arial"/>
                <a:sym typeface="Arial"/>
              </a:rPr>
              <a:t>الدعم المالي</a:t>
            </a:r>
            <a:endParaRPr/>
          </a:p>
          <a:p>
            <a:pPr indent="-285750" lvl="0" marL="285750" marR="0" rtl="1" algn="r">
              <a:lnSpc>
                <a:spcPct val="100000"/>
              </a:lnSpc>
              <a:spcBef>
                <a:spcPts val="600"/>
              </a:spcBef>
              <a:spcAft>
                <a:spcPts val="0"/>
              </a:spcAft>
              <a:buClr>
                <a:srgbClr val="F1633E"/>
              </a:buClr>
              <a:buSzPts val="1800"/>
              <a:buFont typeface="Arial"/>
              <a:buChar char="◄"/>
            </a:pPr>
            <a:r>
              <a:rPr b="0" i="0" lang="en-US" sz="1800" u="none" cap="none" strike="noStrike">
                <a:solidFill>
                  <a:srgbClr val="0B3458"/>
                </a:solidFill>
                <a:latin typeface="Arial"/>
                <a:ea typeface="Arial"/>
                <a:cs typeface="Arial"/>
                <a:sym typeface="Arial"/>
              </a:rPr>
              <a:t>تخفيض بنسبة 75-85% في رسوم تقييم طلبات نطاقات gTLD</a:t>
            </a:r>
            <a:endParaRPr/>
          </a:p>
          <a:p>
            <a:pPr indent="-285750" lvl="0" marL="285750" marR="0" rtl="1" algn="r">
              <a:lnSpc>
                <a:spcPct val="100000"/>
              </a:lnSpc>
              <a:spcBef>
                <a:spcPts val="600"/>
              </a:spcBef>
              <a:spcAft>
                <a:spcPts val="0"/>
              </a:spcAft>
              <a:buClr>
                <a:srgbClr val="F1633E"/>
              </a:buClr>
              <a:buSzPts val="1800"/>
              <a:buFont typeface="Arial"/>
              <a:buChar char="◄"/>
            </a:pPr>
            <a:r>
              <a:rPr b="0" i="0" lang="en-US" sz="1800" u="none" cap="none" strike="noStrike">
                <a:solidFill>
                  <a:srgbClr val="0B3458"/>
                </a:solidFill>
                <a:latin typeface="Arial"/>
                <a:ea typeface="Arial"/>
                <a:cs typeface="Arial"/>
                <a:sym typeface="Arial"/>
              </a:rPr>
              <a:t>ائتمان العروض</a:t>
            </a:r>
            <a:endParaRPr/>
          </a:p>
          <a:p>
            <a:pPr indent="-285750" lvl="0" marL="285750" marR="0" rtl="1" algn="r">
              <a:lnSpc>
                <a:spcPct val="100000"/>
              </a:lnSpc>
              <a:spcBef>
                <a:spcPts val="600"/>
              </a:spcBef>
              <a:spcAft>
                <a:spcPts val="0"/>
              </a:spcAft>
              <a:buClr>
                <a:srgbClr val="F1633E"/>
              </a:buClr>
              <a:buSzPts val="1800"/>
              <a:buFont typeface="Arial"/>
              <a:buChar char="◄"/>
            </a:pPr>
            <a:r>
              <a:rPr b="0" i="0" lang="en-US" sz="1800" u="none" cap="none" strike="noStrike">
                <a:solidFill>
                  <a:srgbClr val="0B3458"/>
                </a:solidFill>
                <a:latin typeface="Arial"/>
                <a:ea typeface="Arial"/>
                <a:cs typeface="Arial"/>
                <a:sym typeface="Arial"/>
              </a:rPr>
              <a:t>تخفيض/إلغاء الرسوم الأساسية </a:t>
            </a:r>
            <a:br>
              <a:rPr b="0" i="0" lang="en-US" sz="1800" u="none" cap="none" strike="noStrike">
                <a:solidFill>
                  <a:srgbClr val="0B3458"/>
                </a:solidFill>
                <a:latin typeface="Arial"/>
                <a:ea typeface="Arial"/>
                <a:cs typeface="Arial"/>
                <a:sym typeface="Arial"/>
              </a:rPr>
            </a:br>
            <a:r>
              <a:rPr b="0" i="0" lang="en-US" sz="1800" u="none" cap="none" strike="noStrike">
                <a:solidFill>
                  <a:srgbClr val="0B3458"/>
                </a:solidFill>
                <a:latin typeface="Arial"/>
                <a:ea typeface="Arial"/>
                <a:cs typeface="Arial"/>
                <a:sym typeface="Arial"/>
              </a:rPr>
              <a:t>لمشغل السجل</a:t>
            </a:r>
            <a:endParaRPr/>
          </a:p>
        </p:txBody>
      </p:sp>
      <p:cxnSp>
        <p:nvCxnSpPr>
          <p:cNvPr id="917" name="Google Shape;917;p74"/>
          <p:cNvCxnSpPr/>
          <p:nvPr/>
        </p:nvCxnSpPr>
        <p:spPr>
          <a:xfrm>
            <a:off x="4705760" y="2358565"/>
            <a:ext cx="3717600" cy="0"/>
          </a:xfrm>
          <a:prstGeom prst="straightConnector1">
            <a:avLst/>
          </a:prstGeom>
          <a:noFill/>
          <a:ln cap="flat" cmpd="sng" w="15875">
            <a:solidFill>
              <a:srgbClr val="F1633E"/>
            </a:solidFill>
            <a:prstDash val="solid"/>
            <a:round/>
            <a:headEnd len="sm" w="sm" type="none"/>
            <a:tailEnd len="sm" w="sm" type="none"/>
          </a:ln>
        </p:spPr>
      </p:cxnSp>
      <p:sp>
        <p:nvSpPr>
          <p:cNvPr id="918" name="Google Shape;918;p74"/>
          <p:cNvSpPr txBox="1"/>
          <p:nvPr>
            <p:ph type="title"/>
          </p:nvPr>
        </p:nvSpPr>
        <p:spPr>
          <a:xfrm>
            <a:off x="5521961" y="900113"/>
            <a:ext cx="3225800" cy="845560"/>
          </a:xfrm>
          <a:prstGeom prst="rect">
            <a:avLst/>
          </a:prstGeom>
          <a:noFill/>
          <a:ln>
            <a:noFill/>
          </a:ln>
        </p:spPr>
        <p:txBody>
          <a:bodyPr anchorCtr="0" anchor="t" bIns="0" lIns="0" spcFirstLastPara="1" rIns="0" wrap="square" tIns="0">
            <a:noAutofit/>
          </a:bodyPr>
          <a:lstStyle/>
          <a:p>
            <a:pPr indent="0" lvl="0" marL="0" rtl="1" algn="r">
              <a:lnSpc>
                <a:spcPct val="100000"/>
              </a:lnSpc>
              <a:spcBef>
                <a:spcPts val="0"/>
              </a:spcBef>
              <a:spcAft>
                <a:spcPts val="0"/>
              </a:spcAft>
              <a:buClr>
                <a:srgbClr val="0B3458"/>
              </a:buClr>
              <a:buSzPts val="2800"/>
              <a:buFont typeface="Arial"/>
              <a:buNone/>
            </a:pPr>
            <a:r>
              <a:rPr lang="en-US"/>
              <a:t>محفظة دعم مقدم الطلب</a:t>
            </a:r>
            <a:endParaRPr/>
          </a:p>
        </p:txBody>
      </p:sp>
      <p:sp>
        <p:nvSpPr>
          <p:cNvPr id="919" name="Google Shape;919;p74"/>
          <p:cNvSpPr txBox="1"/>
          <p:nvPr/>
        </p:nvSpPr>
        <p:spPr>
          <a:xfrm>
            <a:off x="955039" y="995329"/>
            <a:ext cx="4306815" cy="492443"/>
          </a:xfrm>
          <a:prstGeom prst="rect">
            <a:avLst/>
          </a:prstGeom>
          <a:noFill/>
          <a:ln>
            <a:noFill/>
          </a:ln>
        </p:spPr>
        <p:txBody>
          <a:bodyPr anchorCtr="0" anchor="t" bIns="0" lIns="0" spcFirstLastPara="1" rIns="0" wrap="square" tIns="0">
            <a:spAutoFit/>
          </a:bodyPr>
          <a:lstStyle/>
          <a:p>
            <a:pPr indent="0" lvl="0" marL="0" marR="0" rtl="1" algn="r">
              <a:lnSpc>
                <a:spcPct val="100000"/>
              </a:lnSpc>
              <a:spcBef>
                <a:spcPts val="0"/>
              </a:spcBef>
              <a:spcAft>
                <a:spcPts val="0"/>
              </a:spcAft>
              <a:buClr>
                <a:srgbClr val="000000"/>
              </a:buClr>
              <a:buSzPts val="1600"/>
              <a:buFont typeface="Arial"/>
              <a:buNone/>
            </a:pPr>
            <a:r>
              <a:rPr b="1" i="0" lang="en-US" sz="1600" u="none" cap="none" strike="noStrike">
                <a:solidFill>
                  <a:srgbClr val="0B3458"/>
                </a:solidFill>
                <a:latin typeface="Arial"/>
                <a:ea typeface="Arial"/>
                <a:cs typeface="Arial"/>
                <a:sym typeface="Arial"/>
              </a:rPr>
              <a:t>يوفر برنامج دعم مقدم الطلب مجموعة من المساعدات المالية وغير المالية للكيانات الجديرة والمؤهلة لذلك.</a:t>
            </a:r>
            <a:endParaRPr/>
          </a:p>
        </p:txBody>
      </p:sp>
      <p:cxnSp>
        <p:nvCxnSpPr>
          <p:cNvPr id="920" name="Google Shape;920;p74"/>
          <p:cNvCxnSpPr/>
          <p:nvPr/>
        </p:nvCxnSpPr>
        <p:spPr>
          <a:xfrm>
            <a:off x="5596376" y="900113"/>
            <a:ext cx="0" cy="879742"/>
          </a:xfrm>
          <a:prstGeom prst="straightConnector1">
            <a:avLst/>
          </a:prstGeom>
          <a:noFill/>
          <a:ln cap="flat" cmpd="sng" w="15875">
            <a:solidFill>
              <a:srgbClr val="6D99B3"/>
            </a:solidFill>
            <a:prstDash val="solid"/>
            <a:round/>
            <a:headEnd len="sm" w="sm" type="none"/>
            <a:tailEnd len="sm" w="sm" type="none"/>
          </a:ln>
        </p:spPr>
      </p:cxnSp>
      <p:sp>
        <p:nvSpPr>
          <p:cNvPr id="921" name="Google Shape;921;p74"/>
          <p:cNvSpPr/>
          <p:nvPr/>
        </p:nvSpPr>
        <p:spPr>
          <a:xfrm>
            <a:off x="8093461" y="2060259"/>
            <a:ext cx="654300" cy="6543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sp>
        <p:nvSpPr>
          <p:cNvPr id="922" name="Google Shape;922;p74"/>
          <p:cNvSpPr/>
          <p:nvPr/>
        </p:nvSpPr>
        <p:spPr>
          <a:xfrm>
            <a:off x="3917414" y="2060259"/>
            <a:ext cx="654300" cy="6543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grpSp>
        <p:nvGrpSpPr>
          <p:cNvPr id="923" name="Google Shape;923;p74"/>
          <p:cNvGrpSpPr/>
          <p:nvPr/>
        </p:nvGrpSpPr>
        <p:grpSpPr>
          <a:xfrm>
            <a:off x="4109114" y="2182483"/>
            <a:ext cx="304598" cy="367063"/>
            <a:chOff x="5803936" y="3575511"/>
            <a:chExt cx="589051" cy="709850"/>
          </a:xfrm>
        </p:grpSpPr>
        <p:sp>
          <p:nvSpPr>
            <p:cNvPr id="924" name="Google Shape;924;p74"/>
            <p:cNvSpPr/>
            <p:nvPr/>
          </p:nvSpPr>
          <p:spPr>
            <a:xfrm>
              <a:off x="5899097" y="3575511"/>
              <a:ext cx="240090" cy="242076"/>
            </a:xfrm>
            <a:custGeom>
              <a:rect b="b" l="l" r="r" t="t"/>
              <a:pathLst>
                <a:path extrusionOk="0" h="242076" w="240090">
                  <a:moveTo>
                    <a:pt x="120045" y="242076"/>
                  </a:moveTo>
                  <a:cubicBezTo>
                    <a:pt x="53686" y="242076"/>
                    <a:pt x="0" y="187946"/>
                    <a:pt x="0" y="121038"/>
                  </a:cubicBezTo>
                  <a:cubicBezTo>
                    <a:pt x="0" y="54130"/>
                    <a:pt x="53686" y="0"/>
                    <a:pt x="120045" y="0"/>
                  </a:cubicBezTo>
                  <a:cubicBezTo>
                    <a:pt x="186404" y="0"/>
                    <a:pt x="240091" y="54130"/>
                    <a:pt x="240091" y="121038"/>
                  </a:cubicBezTo>
                  <a:cubicBezTo>
                    <a:pt x="240091" y="187946"/>
                    <a:pt x="186404" y="242076"/>
                    <a:pt x="120045" y="242076"/>
                  </a:cubicBezTo>
                  <a:close/>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25" name="Google Shape;925;p74"/>
            <p:cNvSpPr/>
            <p:nvPr/>
          </p:nvSpPr>
          <p:spPr>
            <a:xfrm>
              <a:off x="5909235" y="4021216"/>
              <a:ext cx="105644" cy="64003"/>
            </a:xfrm>
            <a:custGeom>
              <a:rect b="b" l="l" r="r" t="t"/>
              <a:pathLst>
                <a:path extrusionOk="0" h="64003" w="105644">
                  <a:moveTo>
                    <a:pt x="105644" y="64004"/>
                  </a:moveTo>
                  <a:lnTo>
                    <a:pt x="13594" y="64004"/>
                  </a:lnTo>
                  <a:cubicBezTo>
                    <a:pt x="6221" y="64004"/>
                    <a:pt x="0" y="57964"/>
                    <a:pt x="0" y="50297"/>
                  </a:cubicBezTo>
                  <a:lnTo>
                    <a:pt x="0" y="0"/>
                  </a:lnTo>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26" name="Google Shape;926;p74"/>
            <p:cNvSpPr/>
            <p:nvPr/>
          </p:nvSpPr>
          <p:spPr>
            <a:xfrm>
              <a:off x="5803936" y="3886354"/>
              <a:ext cx="389743" cy="304454"/>
            </a:xfrm>
            <a:custGeom>
              <a:rect b="b" l="l" r="r" t="t"/>
              <a:pathLst>
                <a:path extrusionOk="0" h="304454" w="389743">
                  <a:moveTo>
                    <a:pt x="389744" y="34732"/>
                  </a:moveTo>
                  <a:cubicBezTo>
                    <a:pt x="366933" y="13358"/>
                    <a:pt x="336173" y="0"/>
                    <a:pt x="302533" y="0"/>
                  </a:cubicBezTo>
                  <a:lnTo>
                    <a:pt x="127534" y="0"/>
                  </a:lnTo>
                  <a:cubicBezTo>
                    <a:pt x="57142" y="0"/>
                    <a:pt x="0" y="57615"/>
                    <a:pt x="0" y="128589"/>
                  </a:cubicBezTo>
                  <a:lnTo>
                    <a:pt x="0" y="230693"/>
                  </a:lnTo>
                  <a:cubicBezTo>
                    <a:pt x="0" y="271349"/>
                    <a:pt x="32719" y="304454"/>
                    <a:pt x="73156" y="304454"/>
                  </a:cubicBezTo>
                  <a:lnTo>
                    <a:pt x="181796" y="304454"/>
                  </a:lnTo>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27" name="Google Shape;927;p74"/>
            <p:cNvSpPr/>
            <p:nvPr/>
          </p:nvSpPr>
          <p:spPr>
            <a:xfrm>
              <a:off x="5823867" y="4273746"/>
              <a:ext cx="138593" cy="11615"/>
            </a:xfrm>
            <a:custGeom>
              <a:rect b="b" l="l" r="r" t="t"/>
              <a:pathLst>
                <a:path extrusionOk="0" h="11615" w="138593">
                  <a:moveTo>
                    <a:pt x="138594" y="0"/>
                  </a:moveTo>
                  <a:lnTo>
                    <a:pt x="0" y="0"/>
                  </a:lnTo>
                </a:path>
              </a:pathLst>
            </a:custGeom>
            <a:noFill/>
            <a:ln cap="rnd"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28" name="Google Shape;928;p74"/>
            <p:cNvSpPr/>
            <p:nvPr/>
          </p:nvSpPr>
          <p:spPr>
            <a:xfrm>
              <a:off x="5962460" y="3997054"/>
              <a:ext cx="430527" cy="276691"/>
            </a:xfrm>
            <a:custGeom>
              <a:rect b="b" l="l" r="r" t="t"/>
              <a:pathLst>
                <a:path extrusionOk="0" h="276691" w="430527">
                  <a:moveTo>
                    <a:pt x="77880" y="0"/>
                  </a:moveTo>
                  <a:lnTo>
                    <a:pt x="35829" y="149149"/>
                  </a:lnTo>
                  <a:lnTo>
                    <a:pt x="16935" y="216521"/>
                  </a:lnTo>
                  <a:lnTo>
                    <a:pt x="0" y="276692"/>
                  </a:lnTo>
                  <a:lnTo>
                    <a:pt x="352763" y="276692"/>
                  </a:lnTo>
                  <a:lnTo>
                    <a:pt x="372002" y="208390"/>
                  </a:lnTo>
                  <a:lnTo>
                    <a:pt x="389398" y="146361"/>
                  </a:lnTo>
                  <a:lnTo>
                    <a:pt x="430527" y="0"/>
                  </a:lnTo>
                  <a:lnTo>
                    <a:pt x="77880" y="0"/>
                  </a:lnTo>
                  <a:close/>
                </a:path>
              </a:pathLst>
            </a:custGeom>
            <a:noFill/>
            <a:ln cap="rnd"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929" name="Google Shape;929;p74"/>
          <p:cNvGrpSpPr/>
          <p:nvPr/>
        </p:nvGrpSpPr>
        <p:grpSpPr>
          <a:xfrm>
            <a:off x="8250928" y="2220668"/>
            <a:ext cx="341181" cy="286605"/>
            <a:chOff x="4582472" y="2001793"/>
            <a:chExt cx="341181" cy="286605"/>
          </a:xfrm>
        </p:grpSpPr>
        <p:sp>
          <p:nvSpPr>
            <p:cNvPr id="930" name="Google Shape;930;p74"/>
            <p:cNvSpPr/>
            <p:nvPr/>
          </p:nvSpPr>
          <p:spPr>
            <a:xfrm>
              <a:off x="4582472" y="2075362"/>
              <a:ext cx="341181" cy="213036"/>
            </a:xfrm>
            <a:custGeom>
              <a:rect b="b" l="l" r="r" t="t"/>
              <a:pathLst>
                <a:path extrusionOk="0" h="213036" w="341181">
                  <a:moveTo>
                    <a:pt x="0" y="0"/>
                  </a:moveTo>
                  <a:lnTo>
                    <a:pt x="341181" y="0"/>
                  </a:lnTo>
                  <a:lnTo>
                    <a:pt x="341181" y="213036"/>
                  </a:lnTo>
                  <a:lnTo>
                    <a:pt x="0" y="213036"/>
                  </a:lnTo>
                  <a:close/>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31" name="Google Shape;931;p74"/>
            <p:cNvSpPr/>
            <p:nvPr/>
          </p:nvSpPr>
          <p:spPr>
            <a:xfrm>
              <a:off x="4688451" y="2104824"/>
              <a:ext cx="129223" cy="154111"/>
            </a:xfrm>
            <a:custGeom>
              <a:rect b="b" l="l" r="r" t="t"/>
              <a:pathLst>
                <a:path extrusionOk="0" h="154111" w="129223">
                  <a:moveTo>
                    <a:pt x="129223" y="77056"/>
                  </a:moveTo>
                  <a:cubicBezTo>
                    <a:pt x="129223" y="119612"/>
                    <a:pt x="100295" y="154111"/>
                    <a:pt x="64612" y="154111"/>
                  </a:cubicBezTo>
                  <a:cubicBezTo>
                    <a:pt x="28928" y="154111"/>
                    <a:pt x="0" y="119612"/>
                    <a:pt x="0" y="77056"/>
                  </a:cubicBezTo>
                  <a:cubicBezTo>
                    <a:pt x="0" y="34499"/>
                    <a:pt x="28928" y="0"/>
                    <a:pt x="64612" y="0"/>
                  </a:cubicBezTo>
                  <a:cubicBezTo>
                    <a:pt x="100295" y="0"/>
                    <a:pt x="129223" y="34499"/>
                    <a:pt x="129223" y="77056"/>
                  </a:cubicBezTo>
                  <a:close/>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32" name="Google Shape;932;p74"/>
            <p:cNvSpPr/>
            <p:nvPr/>
          </p:nvSpPr>
          <p:spPr>
            <a:xfrm>
              <a:off x="4855935" y="2178277"/>
              <a:ext cx="7134" cy="7205"/>
            </a:xfrm>
            <a:custGeom>
              <a:rect b="b" l="l" r="r" t="t"/>
              <a:pathLst>
                <a:path extrusionOk="0" h="7205" w="7134">
                  <a:moveTo>
                    <a:pt x="7134" y="3603"/>
                  </a:moveTo>
                  <a:cubicBezTo>
                    <a:pt x="7134" y="5579"/>
                    <a:pt x="5523" y="7206"/>
                    <a:pt x="3567" y="7206"/>
                  </a:cubicBezTo>
                  <a:cubicBezTo>
                    <a:pt x="1611" y="7206"/>
                    <a:pt x="0" y="5579"/>
                    <a:pt x="0" y="3603"/>
                  </a:cubicBezTo>
                  <a:cubicBezTo>
                    <a:pt x="0" y="1627"/>
                    <a:pt x="1611" y="0"/>
                    <a:pt x="3567" y="0"/>
                  </a:cubicBezTo>
                  <a:cubicBezTo>
                    <a:pt x="5523" y="0"/>
                    <a:pt x="7134" y="1627"/>
                    <a:pt x="7134" y="3603"/>
                  </a:cubicBezTo>
                  <a:close/>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33" name="Google Shape;933;p74"/>
            <p:cNvSpPr/>
            <p:nvPr/>
          </p:nvSpPr>
          <p:spPr>
            <a:xfrm>
              <a:off x="4645127" y="2178277"/>
              <a:ext cx="7134" cy="7205"/>
            </a:xfrm>
            <a:custGeom>
              <a:rect b="b" l="l" r="r" t="t"/>
              <a:pathLst>
                <a:path extrusionOk="0" h="7205" w="7134">
                  <a:moveTo>
                    <a:pt x="0" y="3603"/>
                  </a:moveTo>
                  <a:cubicBezTo>
                    <a:pt x="0" y="5579"/>
                    <a:pt x="1611" y="7206"/>
                    <a:pt x="3567" y="7206"/>
                  </a:cubicBezTo>
                  <a:cubicBezTo>
                    <a:pt x="5523" y="7206"/>
                    <a:pt x="7134" y="5579"/>
                    <a:pt x="7134" y="3603"/>
                  </a:cubicBezTo>
                  <a:cubicBezTo>
                    <a:pt x="7134" y="1627"/>
                    <a:pt x="5523" y="0"/>
                    <a:pt x="3567" y="0"/>
                  </a:cubicBezTo>
                  <a:cubicBezTo>
                    <a:pt x="1611" y="0"/>
                    <a:pt x="0" y="1627"/>
                    <a:pt x="0" y="3603"/>
                  </a:cubicBezTo>
                  <a:close/>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34" name="Google Shape;934;p74"/>
            <p:cNvSpPr/>
            <p:nvPr/>
          </p:nvSpPr>
          <p:spPr>
            <a:xfrm>
              <a:off x="4859905" y="2099652"/>
              <a:ext cx="39641" cy="40038"/>
            </a:xfrm>
            <a:custGeom>
              <a:rect b="b" l="l" r="r" t="t"/>
              <a:pathLst>
                <a:path extrusionOk="0" h="40038" w="39641">
                  <a:moveTo>
                    <a:pt x="39641" y="40039"/>
                  </a:moveTo>
                  <a:cubicBezTo>
                    <a:pt x="18526" y="38295"/>
                    <a:pt x="1726" y="21327"/>
                    <a:pt x="0" y="0"/>
                  </a:cubicBezTo>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35" name="Google Shape;935;p74"/>
            <p:cNvSpPr/>
            <p:nvPr/>
          </p:nvSpPr>
          <p:spPr>
            <a:xfrm>
              <a:off x="4859905" y="2224011"/>
              <a:ext cx="39641" cy="40038"/>
            </a:xfrm>
            <a:custGeom>
              <a:rect b="b" l="l" r="r" t="t"/>
              <a:pathLst>
                <a:path extrusionOk="0" h="40038" w="39641">
                  <a:moveTo>
                    <a:pt x="39641" y="0"/>
                  </a:moveTo>
                  <a:cubicBezTo>
                    <a:pt x="18526" y="1743"/>
                    <a:pt x="1726" y="18712"/>
                    <a:pt x="0" y="40039"/>
                  </a:cubicBezTo>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36" name="Google Shape;936;p74"/>
            <p:cNvSpPr/>
            <p:nvPr/>
          </p:nvSpPr>
          <p:spPr>
            <a:xfrm>
              <a:off x="4606579" y="2099652"/>
              <a:ext cx="39641" cy="40038"/>
            </a:xfrm>
            <a:custGeom>
              <a:rect b="b" l="l" r="r" t="t"/>
              <a:pathLst>
                <a:path extrusionOk="0" h="40038" w="39641">
                  <a:moveTo>
                    <a:pt x="0" y="40039"/>
                  </a:moveTo>
                  <a:cubicBezTo>
                    <a:pt x="21115" y="38295"/>
                    <a:pt x="37915" y="21327"/>
                    <a:pt x="39641" y="0"/>
                  </a:cubicBezTo>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37" name="Google Shape;937;p74"/>
            <p:cNvSpPr/>
            <p:nvPr/>
          </p:nvSpPr>
          <p:spPr>
            <a:xfrm>
              <a:off x="4606579" y="2224011"/>
              <a:ext cx="39641" cy="40038"/>
            </a:xfrm>
            <a:custGeom>
              <a:rect b="b" l="l" r="r" t="t"/>
              <a:pathLst>
                <a:path extrusionOk="0" h="40038" w="39641">
                  <a:moveTo>
                    <a:pt x="0" y="0"/>
                  </a:moveTo>
                  <a:cubicBezTo>
                    <a:pt x="21115" y="1743"/>
                    <a:pt x="37915" y="18712"/>
                    <a:pt x="39641" y="40039"/>
                  </a:cubicBezTo>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38" name="Google Shape;938;p74"/>
            <p:cNvSpPr/>
            <p:nvPr/>
          </p:nvSpPr>
          <p:spPr>
            <a:xfrm>
              <a:off x="4614519" y="2039274"/>
              <a:ext cx="277029" cy="5811"/>
            </a:xfrm>
            <a:custGeom>
              <a:rect b="b" l="l" r="r" t="t"/>
              <a:pathLst>
                <a:path extrusionOk="0" h="5811" w="277029">
                  <a:moveTo>
                    <a:pt x="277030" y="0"/>
                  </a:moveTo>
                  <a:lnTo>
                    <a:pt x="0" y="0"/>
                  </a:lnTo>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39" name="Google Shape;939;p74"/>
            <p:cNvSpPr/>
            <p:nvPr/>
          </p:nvSpPr>
          <p:spPr>
            <a:xfrm>
              <a:off x="4608650" y="2039274"/>
              <a:ext cx="288824" cy="5811"/>
            </a:xfrm>
            <a:custGeom>
              <a:rect b="b" l="l" r="r" t="t"/>
              <a:pathLst>
                <a:path extrusionOk="0" h="5811" w="288824">
                  <a:moveTo>
                    <a:pt x="288824" y="0"/>
                  </a:moveTo>
                  <a:lnTo>
                    <a:pt x="0" y="0"/>
                  </a:lnTo>
                </a:path>
              </a:pathLst>
            </a:custGeom>
            <a:noFill/>
            <a:ln cap="rnd"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40" name="Google Shape;940;p74"/>
            <p:cNvSpPr/>
            <p:nvPr/>
          </p:nvSpPr>
          <p:spPr>
            <a:xfrm>
              <a:off x="4634829" y="2001793"/>
              <a:ext cx="236467" cy="5811"/>
            </a:xfrm>
            <a:custGeom>
              <a:rect b="b" l="l" r="r" t="t"/>
              <a:pathLst>
                <a:path extrusionOk="0" h="5811" w="236467">
                  <a:moveTo>
                    <a:pt x="0" y="0"/>
                  </a:moveTo>
                  <a:lnTo>
                    <a:pt x="236468" y="0"/>
                  </a:lnTo>
                </a:path>
              </a:pathLst>
            </a:custGeom>
            <a:noFill/>
            <a:ln cap="rnd"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941" name="Google Shape;941;p74"/>
          <p:cNvSpPr txBox="1"/>
          <p:nvPr/>
        </p:nvSpPr>
        <p:spPr>
          <a:xfrm>
            <a:off x="4990642" y="318208"/>
            <a:ext cx="3315224" cy="215444"/>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6" name="Shape 946"/>
        <p:cNvGrpSpPr/>
        <p:nvPr/>
      </p:nvGrpSpPr>
      <p:grpSpPr>
        <a:xfrm>
          <a:off x="0" y="0"/>
          <a:ext cx="0" cy="0"/>
          <a:chOff x="0" y="0"/>
          <a:chExt cx="0" cy="0"/>
        </a:xfrm>
      </p:grpSpPr>
      <p:sp>
        <p:nvSpPr>
          <p:cNvPr id="947" name="Google Shape;947;p75"/>
          <p:cNvSpPr txBox="1"/>
          <p:nvPr>
            <p:ph type="title"/>
          </p:nvPr>
        </p:nvSpPr>
        <p:spPr>
          <a:xfrm>
            <a:off x="431799" y="900114"/>
            <a:ext cx="8280390" cy="532080"/>
          </a:xfrm>
          <a:prstGeom prst="rect">
            <a:avLst/>
          </a:prstGeom>
          <a:noFill/>
          <a:ln>
            <a:noFill/>
          </a:ln>
        </p:spPr>
        <p:txBody>
          <a:bodyPr anchorCtr="0" anchor="t" bIns="0" lIns="0" spcFirstLastPara="1" rIns="0" wrap="square" tIns="0">
            <a:noAutofit/>
          </a:bodyPr>
          <a:lstStyle/>
          <a:p>
            <a:pPr indent="0" lvl="0" marL="0" rtl="1" algn="r">
              <a:lnSpc>
                <a:spcPct val="100000"/>
              </a:lnSpc>
              <a:spcBef>
                <a:spcPts val="0"/>
              </a:spcBef>
              <a:spcAft>
                <a:spcPts val="0"/>
              </a:spcAft>
              <a:buClr>
                <a:srgbClr val="0B3458"/>
              </a:buClr>
              <a:buSzPts val="2800"/>
              <a:buFont typeface="Arial"/>
              <a:buNone/>
            </a:pPr>
            <a:r>
              <a:rPr lang="en-US"/>
              <a:t>ماذا يحدث بعد ذلك؟</a:t>
            </a:r>
            <a:endParaRPr/>
          </a:p>
        </p:txBody>
      </p:sp>
      <p:sp>
        <p:nvSpPr>
          <p:cNvPr id="948" name="Google Shape;948;p75"/>
          <p:cNvSpPr/>
          <p:nvPr/>
        </p:nvSpPr>
        <p:spPr>
          <a:xfrm>
            <a:off x="683798" y="1961208"/>
            <a:ext cx="7776391" cy="1201536"/>
          </a:xfrm>
          <a:prstGeom prst="rect">
            <a:avLst/>
          </a:prstGeom>
          <a:solidFill>
            <a:srgbClr val="0B3458"/>
          </a:solidFill>
          <a:ln>
            <a:noFill/>
          </a:ln>
        </p:spPr>
        <p:txBody>
          <a:bodyPr anchorCtr="0" anchor="t" bIns="288000" lIns="288000" spcFirstLastPara="1" rIns="324000" wrap="square" tIns="288000">
            <a:noAutofit/>
          </a:bodyPr>
          <a:lstStyle/>
          <a:p>
            <a:pPr indent="0" lvl="0" marL="0" marR="0" rtl="1" algn="r">
              <a:lnSpc>
                <a:spcPct val="100000"/>
              </a:lnSpc>
              <a:spcBef>
                <a:spcPts val="0"/>
              </a:spcBef>
              <a:spcAft>
                <a:spcPts val="0"/>
              </a:spcAft>
              <a:buClr>
                <a:srgbClr val="000000"/>
              </a:buClr>
              <a:buSzPts val="2000"/>
              <a:buFont typeface="Arial"/>
              <a:buNone/>
            </a:pPr>
            <a:r>
              <a:rPr b="1" i="0" lang="en-US" sz="2000" u="none" cap="none" strike="noStrike">
                <a:solidFill>
                  <a:srgbClr val="F1633E"/>
                </a:solidFill>
                <a:latin typeface="Arial"/>
                <a:ea typeface="Arial"/>
                <a:cs typeface="Arial"/>
                <a:sym typeface="Arial"/>
              </a:rPr>
              <a:t>على جميع مقدمي طلبات الحصول على نطاقات gTLD الجديدة </a:t>
            </a:r>
            <a:r>
              <a:rPr b="0" i="0" lang="en-US" sz="2000" u="none" cap="none" strike="noStrike">
                <a:solidFill>
                  <a:schemeClr val="lt1"/>
                </a:solidFill>
                <a:latin typeface="Arial"/>
                <a:ea typeface="Arial"/>
                <a:cs typeface="Arial"/>
                <a:sym typeface="Arial"/>
              </a:rPr>
              <a:t>– سواء المدعومين أو غير المدعومين – تقديم طلب معبأ بالبيانات المطلوبة للحصول على نطاق gTLD جديد.</a:t>
            </a:r>
            <a:endParaRPr/>
          </a:p>
        </p:txBody>
      </p:sp>
      <p:sp>
        <p:nvSpPr>
          <p:cNvPr id="949" name="Google Shape;949;p75"/>
          <p:cNvSpPr/>
          <p:nvPr/>
        </p:nvSpPr>
        <p:spPr>
          <a:xfrm>
            <a:off x="8208189" y="1733619"/>
            <a:ext cx="504000" cy="5040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1</a:t>
            </a:r>
            <a:endParaRPr/>
          </a:p>
        </p:txBody>
      </p:sp>
      <p:sp>
        <p:nvSpPr>
          <p:cNvPr id="950" name="Google Shape;950;p75"/>
          <p:cNvSpPr/>
          <p:nvPr/>
        </p:nvSpPr>
        <p:spPr>
          <a:xfrm>
            <a:off x="683798" y="3488789"/>
            <a:ext cx="7776391" cy="1201536"/>
          </a:xfrm>
          <a:prstGeom prst="rect">
            <a:avLst/>
          </a:prstGeom>
          <a:solidFill>
            <a:srgbClr val="0B3458"/>
          </a:solidFill>
          <a:ln>
            <a:noFill/>
          </a:ln>
        </p:spPr>
        <p:txBody>
          <a:bodyPr anchorCtr="0" anchor="t" bIns="288000" lIns="288000" spcFirstLastPara="1" rIns="324000" wrap="square" tIns="288000">
            <a:noAutofit/>
          </a:bodyPr>
          <a:lstStyle/>
          <a:p>
            <a:pPr indent="0" lvl="0" marL="0" marR="0" rtl="1" algn="r">
              <a:lnSpc>
                <a:spcPct val="100000"/>
              </a:lnSpc>
              <a:spcBef>
                <a:spcPts val="0"/>
              </a:spcBef>
              <a:spcAft>
                <a:spcPts val="0"/>
              </a:spcAft>
              <a:buClr>
                <a:srgbClr val="000000"/>
              </a:buClr>
              <a:buSzPts val="2000"/>
              <a:buFont typeface="Arial"/>
              <a:buNone/>
            </a:pPr>
            <a:r>
              <a:rPr b="1" i="0" lang="en-US" sz="2000" u="none" cap="none" strike="noStrike">
                <a:solidFill>
                  <a:srgbClr val="F1633E"/>
                </a:solidFill>
                <a:latin typeface="Arial"/>
                <a:ea typeface="Arial"/>
                <a:cs typeface="Arial"/>
                <a:sym typeface="Arial"/>
              </a:rPr>
              <a:t>وهو ما يتطلب إثبات </a:t>
            </a:r>
            <a:r>
              <a:rPr b="0" i="0" lang="en-US" sz="2000" u="none" cap="none" strike="noStrike">
                <a:solidFill>
                  <a:schemeClr val="lt1"/>
                </a:solidFill>
                <a:latin typeface="Arial"/>
                <a:ea typeface="Arial"/>
                <a:cs typeface="Arial"/>
                <a:sym typeface="Arial"/>
              </a:rPr>
              <a:t>القدرات الفنية والتشغيلية والمالية اللازمة لتشغيل نطاق gTLD.</a:t>
            </a:r>
            <a:endParaRPr/>
          </a:p>
        </p:txBody>
      </p:sp>
      <p:sp>
        <p:nvSpPr>
          <p:cNvPr id="951" name="Google Shape;951;p75"/>
          <p:cNvSpPr/>
          <p:nvPr/>
        </p:nvSpPr>
        <p:spPr>
          <a:xfrm>
            <a:off x="8208189" y="3261200"/>
            <a:ext cx="504000" cy="5040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2</a:t>
            </a:r>
            <a:endParaRPr/>
          </a:p>
        </p:txBody>
      </p:sp>
      <p:sp>
        <p:nvSpPr>
          <p:cNvPr id="952" name="Google Shape;952;p75"/>
          <p:cNvSpPr/>
          <p:nvPr/>
        </p:nvSpPr>
        <p:spPr>
          <a:xfrm>
            <a:off x="683798" y="5016370"/>
            <a:ext cx="7776391" cy="1201536"/>
          </a:xfrm>
          <a:prstGeom prst="rect">
            <a:avLst/>
          </a:prstGeom>
          <a:solidFill>
            <a:srgbClr val="0B3458"/>
          </a:solidFill>
          <a:ln>
            <a:noFill/>
          </a:ln>
        </p:spPr>
        <p:txBody>
          <a:bodyPr anchorCtr="0" anchor="t" bIns="288000" lIns="288000" spcFirstLastPara="1" rIns="324000" wrap="square" tIns="288000">
            <a:noAutofit/>
          </a:bodyPr>
          <a:lstStyle/>
          <a:p>
            <a:pPr indent="0" lvl="0" marL="0" marR="0" rtl="1" algn="r">
              <a:lnSpc>
                <a:spcPct val="100000"/>
              </a:lnSpc>
              <a:spcBef>
                <a:spcPts val="0"/>
              </a:spcBef>
              <a:spcAft>
                <a:spcPts val="0"/>
              </a:spcAft>
              <a:buClr>
                <a:srgbClr val="000000"/>
              </a:buClr>
              <a:buSzPts val="2000"/>
              <a:buFont typeface="Arial"/>
              <a:buNone/>
            </a:pPr>
            <a:r>
              <a:rPr b="1" i="0" lang="en-US" sz="2000" u="none" cap="none" strike="noStrike">
                <a:solidFill>
                  <a:srgbClr val="F1633E"/>
                </a:solidFill>
                <a:latin typeface="Arial"/>
                <a:ea typeface="Arial"/>
                <a:cs typeface="Arial"/>
                <a:sym typeface="Arial"/>
              </a:rPr>
              <a:t>هناك أيضاً تدابير </a:t>
            </a:r>
            <a:r>
              <a:rPr b="0" i="0" lang="en-US" sz="2000" u="none" cap="none" strike="noStrike">
                <a:solidFill>
                  <a:schemeClr val="lt1"/>
                </a:solidFill>
                <a:latin typeface="Arial"/>
                <a:ea typeface="Arial"/>
                <a:cs typeface="Arial"/>
                <a:sym typeface="Arial"/>
              </a:rPr>
              <a:t>معمول بها لمنع انتهاك البرنامج، وتم توضيحها في دليل برنامج دعم مقدم الطلب.</a:t>
            </a:r>
            <a:endParaRPr b="0" i="0" sz="2000" u="none" cap="none" strike="noStrike">
              <a:solidFill>
                <a:srgbClr val="0B3458"/>
              </a:solidFill>
              <a:latin typeface="Arial"/>
              <a:ea typeface="Arial"/>
              <a:cs typeface="Arial"/>
              <a:sym typeface="Arial"/>
            </a:endParaRPr>
          </a:p>
        </p:txBody>
      </p:sp>
      <p:sp>
        <p:nvSpPr>
          <p:cNvPr id="953" name="Google Shape;953;p75"/>
          <p:cNvSpPr/>
          <p:nvPr/>
        </p:nvSpPr>
        <p:spPr>
          <a:xfrm>
            <a:off x="8208189" y="4788781"/>
            <a:ext cx="504000" cy="5040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3</a:t>
            </a:r>
            <a:endParaRPr/>
          </a:p>
        </p:txBody>
      </p:sp>
      <p:sp>
        <p:nvSpPr>
          <p:cNvPr id="954" name="Google Shape;954;p75"/>
          <p:cNvSpPr txBox="1"/>
          <p:nvPr/>
        </p:nvSpPr>
        <p:spPr>
          <a:xfrm>
            <a:off x="4990642" y="318208"/>
            <a:ext cx="3315224" cy="215444"/>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9" name="Shape 959"/>
        <p:cNvGrpSpPr/>
        <p:nvPr/>
      </p:nvGrpSpPr>
      <p:grpSpPr>
        <a:xfrm>
          <a:off x="0" y="0"/>
          <a:ext cx="0" cy="0"/>
          <a:chOff x="0" y="0"/>
          <a:chExt cx="0" cy="0"/>
        </a:xfrm>
      </p:grpSpPr>
      <p:cxnSp>
        <p:nvCxnSpPr>
          <p:cNvPr id="960" name="Google Shape;960;p38"/>
          <p:cNvCxnSpPr/>
          <p:nvPr/>
        </p:nvCxnSpPr>
        <p:spPr>
          <a:xfrm>
            <a:off x="2933241" y="2125266"/>
            <a:ext cx="0" cy="704230"/>
          </a:xfrm>
          <a:prstGeom prst="straightConnector1">
            <a:avLst/>
          </a:prstGeom>
          <a:noFill/>
          <a:ln cap="rnd" cmpd="sng" w="38100">
            <a:solidFill>
              <a:srgbClr val="114E84"/>
            </a:solidFill>
            <a:prstDash val="dot"/>
            <a:round/>
            <a:headEnd len="sm" w="sm" type="none"/>
            <a:tailEnd len="sm" w="sm" type="none"/>
          </a:ln>
        </p:spPr>
      </p:cxnSp>
      <p:sp>
        <p:nvSpPr>
          <p:cNvPr id="961" name="Google Shape;961;p38"/>
          <p:cNvSpPr txBox="1"/>
          <p:nvPr/>
        </p:nvSpPr>
        <p:spPr>
          <a:xfrm>
            <a:off x="7691747" y="1843269"/>
            <a:ext cx="1000560" cy="231474"/>
          </a:xfrm>
          <a:prstGeom prst="rect">
            <a:avLst/>
          </a:prstGeom>
          <a:noFill/>
          <a:ln>
            <a:noFill/>
          </a:ln>
        </p:spPr>
        <p:txBody>
          <a:bodyPr anchorCtr="0" anchor="t" bIns="0" lIns="0" spcFirstLastPara="1" rIns="0" wrap="square" tIns="0">
            <a:spAutoFit/>
          </a:bodyPr>
          <a:lstStyle/>
          <a:p>
            <a:pPr indent="0" lvl="0" marL="0" marR="0" rtl="1" algn="r">
              <a:lnSpc>
                <a:spcPct val="93750"/>
              </a:lnSpc>
              <a:spcBef>
                <a:spcPts val="0"/>
              </a:spcBef>
              <a:spcAft>
                <a:spcPts val="0"/>
              </a:spcAft>
              <a:buClr>
                <a:srgbClr val="000000"/>
              </a:buClr>
              <a:buSzPts val="1600"/>
              <a:buFont typeface="Arial"/>
              <a:buNone/>
            </a:pPr>
            <a:r>
              <a:rPr b="1" i="0" lang="en-US" sz="1600" u="none" cap="none" strike="noStrike">
                <a:solidFill>
                  <a:srgbClr val="7F7F7F"/>
                </a:solidFill>
                <a:latin typeface="Arial"/>
                <a:ea typeface="Arial"/>
                <a:cs typeface="Arial"/>
                <a:sym typeface="Arial"/>
              </a:rPr>
              <a:t>نوفمبر 2024</a:t>
            </a:r>
            <a:endParaRPr/>
          </a:p>
        </p:txBody>
      </p:sp>
      <p:sp>
        <p:nvSpPr>
          <p:cNvPr id="962" name="Google Shape;962;p38"/>
          <p:cNvSpPr txBox="1"/>
          <p:nvPr/>
        </p:nvSpPr>
        <p:spPr>
          <a:xfrm>
            <a:off x="1540224" y="1843269"/>
            <a:ext cx="1393017" cy="231474"/>
          </a:xfrm>
          <a:prstGeom prst="rect">
            <a:avLst/>
          </a:prstGeom>
          <a:noFill/>
          <a:ln>
            <a:noFill/>
          </a:ln>
        </p:spPr>
        <p:txBody>
          <a:bodyPr anchorCtr="0" anchor="t" bIns="0" lIns="0" spcFirstLastPara="1" rIns="0" wrap="square" tIns="0">
            <a:spAutoFit/>
          </a:bodyPr>
          <a:lstStyle/>
          <a:p>
            <a:pPr indent="0" lvl="0" marL="0" marR="0" rtl="1" algn="r">
              <a:lnSpc>
                <a:spcPct val="93750"/>
              </a:lnSpc>
              <a:spcBef>
                <a:spcPts val="0"/>
              </a:spcBef>
              <a:spcAft>
                <a:spcPts val="0"/>
              </a:spcAft>
              <a:buClr>
                <a:srgbClr val="000000"/>
              </a:buClr>
              <a:buSzPts val="1600"/>
              <a:buFont typeface="Arial"/>
              <a:buNone/>
            </a:pPr>
            <a:r>
              <a:rPr b="1" i="0" lang="en-US" sz="1600" u="none" cap="none" strike="noStrike">
                <a:solidFill>
                  <a:srgbClr val="7F7F7F"/>
                </a:solidFill>
                <a:latin typeface="Arial"/>
                <a:ea typeface="Arial"/>
                <a:cs typeface="Arial"/>
                <a:sym typeface="Arial"/>
              </a:rPr>
              <a:t>أبريل/نيسان 2026</a:t>
            </a:r>
            <a:endParaRPr/>
          </a:p>
        </p:txBody>
      </p:sp>
      <p:cxnSp>
        <p:nvCxnSpPr>
          <p:cNvPr id="963" name="Google Shape;963;p38"/>
          <p:cNvCxnSpPr/>
          <p:nvPr/>
        </p:nvCxnSpPr>
        <p:spPr>
          <a:xfrm>
            <a:off x="8680242" y="2148126"/>
            <a:ext cx="0" cy="704230"/>
          </a:xfrm>
          <a:prstGeom prst="straightConnector1">
            <a:avLst/>
          </a:prstGeom>
          <a:noFill/>
          <a:ln cap="rnd" cmpd="sng" w="38100">
            <a:solidFill>
              <a:srgbClr val="F1633E"/>
            </a:solidFill>
            <a:prstDash val="dot"/>
            <a:round/>
            <a:headEnd len="sm" w="sm" type="none"/>
            <a:tailEnd len="sm" w="sm" type="none"/>
          </a:ln>
        </p:spPr>
      </p:cxnSp>
      <p:cxnSp>
        <p:nvCxnSpPr>
          <p:cNvPr id="964" name="Google Shape;964;p38"/>
          <p:cNvCxnSpPr/>
          <p:nvPr/>
        </p:nvCxnSpPr>
        <p:spPr>
          <a:xfrm>
            <a:off x="473432" y="2125266"/>
            <a:ext cx="0" cy="704230"/>
          </a:xfrm>
          <a:prstGeom prst="straightConnector1">
            <a:avLst/>
          </a:prstGeom>
          <a:noFill/>
          <a:ln cap="rnd" cmpd="sng" w="38100">
            <a:solidFill>
              <a:srgbClr val="114E84"/>
            </a:solidFill>
            <a:prstDash val="dot"/>
            <a:round/>
            <a:headEnd len="sm" w="sm" type="none"/>
            <a:tailEnd len="sm" w="sm" type="none"/>
          </a:ln>
        </p:spPr>
      </p:cxnSp>
      <p:sp>
        <p:nvSpPr>
          <p:cNvPr id="965" name="Google Shape;965;p38"/>
          <p:cNvSpPr txBox="1"/>
          <p:nvPr/>
        </p:nvSpPr>
        <p:spPr>
          <a:xfrm>
            <a:off x="165870" y="1611796"/>
            <a:ext cx="1000560" cy="462947"/>
          </a:xfrm>
          <a:prstGeom prst="rect">
            <a:avLst/>
          </a:prstGeom>
          <a:noFill/>
          <a:ln>
            <a:noFill/>
          </a:ln>
        </p:spPr>
        <p:txBody>
          <a:bodyPr anchorCtr="0" anchor="t" bIns="0" lIns="0" spcFirstLastPara="1" rIns="0" wrap="square" tIns="0">
            <a:spAutoFit/>
          </a:bodyPr>
          <a:lstStyle/>
          <a:p>
            <a:pPr indent="0" lvl="0" marL="0" marR="0" rtl="1" algn="r">
              <a:lnSpc>
                <a:spcPct val="93750"/>
              </a:lnSpc>
              <a:spcBef>
                <a:spcPts val="0"/>
              </a:spcBef>
              <a:spcAft>
                <a:spcPts val="0"/>
              </a:spcAft>
              <a:buClr>
                <a:srgbClr val="000000"/>
              </a:buClr>
              <a:buSzPts val="1600"/>
              <a:buFont typeface="Arial"/>
              <a:buNone/>
            </a:pPr>
            <a:r>
              <a:rPr b="1" i="0" lang="en-US" sz="1600" u="none" cap="none" strike="noStrike">
                <a:solidFill>
                  <a:srgbClr val="7F7F7F"/>
                </a:solidFill>
                <a:latin typeface="Arial"/>
                <a:ea typeface="Arial"/>
                <a:cs typeface="Arial"/>
                <a:sym typeface="Arial"/>
              </a:rPr>
              <a:t>الربع الثالث من 2026</a:t>
            </a:r>
            <a:endParaRPr/>
          </a:p>
        </p:txBody>
      </p:sp>
      <p:sp>
        <p:nvSpPr>
          <p:cNvPr id="966" name="Google Shape;966;p38"/>
          <p:cNvSpPr txBox="1"/>
          <p:nvPr/>
        </p:nvSpPr>
        <p:spPr>
          <a:xfrm>
            <a:off x="3985155" y="1843269"/>
            <a:ext cx="2300485" cy="231474"/>
          </a:xfrm>
          <a:prstGeom prst="rect">
            <a:avLst/>
          </a:prstGeom>
          <a:noFill/>
          <a:ln>
            <a:noFill/>
          </a:ln>
        </p:spPr>
        <p:txBody>
          <a:bodyPr anchorCtr="0" anchor="t" bIns="0" lIns="0" spcFirstLastPara="1" rIns="0" wrap="square" tIns="0">
            <a:spAutoFit/>
          </a:bodyPr>
          <a:lstStyle/>
          <a:p>
            <a:pPr indent="0" lvl="0" marL="0" marR="0" rtl="1" algn="r">
              <a:lnSpc>
                <a:spcPct val="93750"/>
              </a:lnSpc>
              <a:spcBef>
                <a:spcPts val="0"/>
              </a:spcBef>
              <a:spcAft>
                <a:spcPts val="0"/>
              </a:spcAft>
              <a:buClr>
                <a:srgbClr val="000000"/>
              </a:buClr>
              <a:buSzPts val="1600"/>
              <a:buFont typeface="Arial"/>
              <a:buNone/>
            </a:pPr>
            <a:r>
              <a:rPr b="1" i="0" lang="en-US" sz="1600" u="none" cap="none" strike="noStrike">
                <a:solidFill>
                  <a:srgbClr val="7F7F7F"/>
                </a:solidFill>
                <a:latin typeface="Arial"/>
                <a:ea typeface="Arial"/>
                <a:cs typeface="Arial"/>
                <a:sym typeface="Arial"/>
              </a:rPr>
              <a:t>ديسمبر/كانون الأول 2025</a:t>
            </a:r>
            <a:endParaRPr/>
          </a:p>
        </p:txBody>
      </p:sp>
      <p:cxnSp>
        <p:nvCxnSpPr>
          <p:cNvPr id="967" name="Google Shape;967;p38"/>
          <p:cNvCxnSpPr/>
          <p:nvPr/>
        </p:nvCxnSpPr>
        <p:spPr>
          <a:xfrm>
            <a:off x="6255160" y="2158375"/>
            <a:ext cx="0" cy="683210"/>
          </a:xfrm>
          <a:prstGeom prst="straightConnector1">
            <a:avLst/>
          </a:prstGeom>
          <a:noFill/>
          <a:ln cap="rnd" cmpd="sng" w="38100">
            <a:solidFill>
              <a:srgbClr val="7030A0"/>
            </a:solidFill>
            <a:prstDash val="dot"/>
            <a:round/>
            <a:headEnd len="sm" w="sm" type="none"/>
            <a:tailEnd len="sm" w="sm" type="none"/>
          </a:ln>
        </p:spPr>
      </p:cxnSp>
      <p:sp>
        <p:nvSpPr>
          <p:cNvPr id="968" name="Google Shape;968;p38"/>
          <p:cNvSpPr/>
          <p:nvPr/>
        </p:nvSpPr>
        <p:spPr>
          <a:xfrm>
            <a:off x="4750722" y="2651513"/>
            <a:ext cx="3960000" cy="2255639"/>
          </a:xfrm>
          <a:prstGeom prst="rect">
            <a:avLst/>
          </a:prstGeom>
          <a:solidFill>
            <a:srgbClr val="F1633E"/>
          </a:solidFill>
          <a:ln>
            <a:noFill/>
          </a:ln>
        </p:spPr>
        <p:txBody>
          <a:bodyPr anchorCtr="0" anchor="t" bIns="45700" lIns="360000" spcFirstLastPara="1" rIns="360000" wrap="square" tIns="936000">
            <a:noAutofit/>
          </a:bodyPr>
          <a:lstStyle/>
          <a:p>
            <a:pPr indent="0" lvl="0" marL="0" marR="0" rtl="1" algn="r">
              <a:lnSpc>
                <a:spcPct val="100000"/>
              </a:lnSpc>
              <a:spcBef>
                <a:spcPts val="0"/>
              </a:spcBef>
              <a:spcAft>
                <a:spcPts val="0"/>
              </a:spcAft>
              <a:buClr>
                <a:srgbClr val="000000"/>
              </a:buClr>
              <a:buSzPts val="1600"/>
              <a:buFont typeface="Arial"/>
              <a:buNone/>
            </a:pPr>
            <a:r>
              <a:rPr b="1" i="0" lang="en-US" sz="1600" u="none" cap="none" strike="noStrike">
                <a:solidFill>
                  <a:srgbClr val="002A49"/>
                </a:solidFill>
                <a:latin typeface="Arial"/>
                <a:ea typeface="Arial"/>
                <a:cs typeface="Arial"/>
                <a:sym typeface="Arial"/>
              </a:rPr>
              <a:t>تقديم الطلبات على </a:t>
            </a:r>
            <a:br>
              <a:rPr b="1" i="0" lang="en-US" sz="1600" u="none" cap="none" strike="noStrike">
                <a:solidFill>
                  <a:srgbClr val="002A49"/>
                </a:solidFill>
                <a:latin typeface="Arial"/>
                <a:ea typeface="Arial"/>
                <a:cs typeface="Arial"/>
                <a:sym typeface="Arial"/>
              </a:rPr>
            </a:br>
            <a:r>
              <a:rPr b="1" i="0" lang="en-US" sz="1600" u="none" cap="none" strike="noStrike">
                <a:solidFill>
                  <a:srgbClr val="002A49"/>
                </a:solidFill>
                <a:latin typeface="Arial"/>
                <a:ea typeface="Arial"/>
                <a:cs typeface="Arial"/>
                <a:sym typeface="Arial"/>
              </a:rPr>
              <a:t>برنامج دعم مقدم الطلب</a:t>
            </a:r>
            <a:endParaRPr/>
          </a:p>
        </p:txBody>
      </p:sp>
      <p:sp>
        <p:nvSpPr>
          <p:cNvPr id="969" name="Google Shape;969;p38"/>
          <p:cNvSpPr/>
          <p:nvPr/>
        </p:nvSpPr>
        <p:spPr>
          <a:xfrm>
            <a:off x="428029" y="2648363"/>
            <a:ext cx="5857611" cy="1980374"/>
          </a:xfrm>
          <a:prstGeom prst="rect">
            <a:avLst/>
          </a:prstGeom>
          <a:solidFill>
            <a:srgbClr val="7030A0"/>
          </a:solidFill>
          <a:ln>
            <a:noFill/>
          </a:ln>
        </p:spPr>
        <p:txBody>
          <a:bodyPr anchorCtr="0" anchor="t" bIns="45700" lIns="360000" spcFirstLastPara="1" rIns="324000" wrap="square" tIns="936000">
            <a:noAutofit/>
          </a:bodyPr>
          <a:lstStyle/>
          <a:p>
            <a:pPr indent="0" lvl="0" marL="0" marR="0" rtl="1" algn="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دليل مقدم الطلب</a:t>
            </a:r>
            <a:endParaRPr/>
          </a:p>
        </p:txBody>
      </p:sp>
      <p:sp>
        <p:nvSpPr>
          <p:cNvPr id="970" name="Google Shape;970;p38"/>
          <p:cNvSpPr txBox="1"/>
          <p:nvPr>
            <p:ph type="title"/>
          </p:nvPr>
        </p:nvSpPr>
        <p:spPr>
          <a:xfrm>
            <a:off x="431798" y="900114"/>
            <a:ext cx="8301149" cy="532080"/>
          </a:xfrm>
          <a:prstGeom prst="rect">
            <a:avLst/>
          </a:prstGeom>
          <a:noFill/>
          <a:ln>
            <a:noFill/>
          </a:ln>
        </p:spPr>
        <p:txBody>
          <a:bodyPr anchorCtr="0" anchor="t" bIns="0" lIns="0" spcFirstLastPara="1" rIns="0" wrap="square" tIns="0">
            <a:noAutofit/>
          </a:bodyPr>
          <a:lstStyle/>
          <a:p>
            <a:pPr indent="0" lvl="0" marL="0" rtl="1" algn="r">
              <a:lnSpc>
                <a:spcPct val="100000"/>
              </a:lnSpc>
              <a:spcBef>
                <a:spcPts val="0"/>
              </a:spcBef>
              <a:spcAft>
                <a:spcPts val="0"/>
              </a:spcAft>
              <a:buClr>
                <a:srgbClr val="0B3458"/>
              </a:buClr>
              <a:buSzPts val="2800"/>
              <a:buFont typeface="Arial"/>
              <a:buNone/>
            </a:pPr>
            <a:r>
              <a:rPr lang="en-US"/>
              <a:t>التواريخ الأساسية</a:t>
            </a:r>
            <a:endParaRPr/>
          </a:p>
        </p:txBody>
      </p:sp>
      <p:sp>
        <p:nvSpPr>
          <p:cNvPr id="971" name="Google Shape;971;p38"/>
          <p:cNvSpPr/>
          <p:nvPr/>
        </p:nvSpPr>
        <p:spPr>
          <a:xfrm>
            <a:off x="434240" y="2654562"/>
            <a:ext cx="2520000" cy="1700260"/>
          </a:xfrm>
          <a:prstGeom prst="rect">
            <a:avLst/>
          </a:prstGeom>
          <a:solidFill>
            <a:srgbClr val="114E84"/>
          </a:solidFill>
          <a:ln>
            <a:noFill/>
          </a:ln>
        </p:spPr>
        <p:txBody>
          <a:bodyPr anchorCtr="0" anchor="t" bIns="45700" lIns="360000" spcFirstLastPara="1" rIns="324000" wrap="square" tIns="936000">
            <a:noAutofit/>
          </a:bodyPr>
          <a:lstStyle/>
          <a:p>
            <a:pPr indent="0" lvl="0" marL="0" marR="0" rtl="1" algn="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تقديم طلب </a:t>
            </a:r>
            <a:br>
              <a:rPr b="1" i="0" lang="en-US" sz="1600" u="none" cap="none" strike="noStrike">
                <a:solidFill>
                  <a:schemeClr val="lt1"/>
                </a:solidFill>
                <a:latin typeface="Arial"/>
                <a:ea typeface="Arial"/>
                <a:cs typeface="Arial"/>
                <a:sym typeface="Arial"/>
              </a:rPr>
            </a:br>
            <a:r>
              <a:rPr b="1" i="0" lang="en-US" sz="1600" u="none" cap="none" strike="noStrike">
                <a:solidFill>
                  <a:schemeClr val="lt1"/>
                </a:solidFill>
                <a:latin typeface="Arial"/>
                <a:ea typeface="Arial"/>
                <a:cs typeface="Arial"/>
                <a:sym typeface="Arial"/>
              </a:rPr>
              <a:t>نطاق gTLD</a:t>
            </a:r>
            <a:endParaRPr/>
          </a:p>
        </p:txBody>
      </p:sp>
      <p:pic>
        <p:nvPicPr>
          <p:cNvPr id="972" name="Google Shape;972;p38"/>
          <p:cNvPicPr preferRelativeResize="0"/>
          <p:nvPr/>
        </p:nvPicPr>
        <p:blipFill rotWithShape="1">
          <a:blip r:embed="rId3">
            <a:alphaModFix/>
          </a:blip>
          <a:srcRect b="0" l="0" r="0" t="0"/>
          <a:stretch/>
        </p:blipFill>
        <p:spPr>
          <a:xfrm>
            <a:off x="7816196" y="2926663"/>
            <a:ext cx="513730" cy="432000"/>
          </a:xfrm>
          <a:prstGeom prst="rect">
            <a:avLst/>
          </a:prstGeom>
          <a:noFill/>
          <a:ln>
            <a:noFill/>
          </a:ln>
        </p:spPr>
      </p:pic>
      <p:pic>
        <p:nvPicPr>
          <p:cNvPr id="973" name="Google Shape;973;p38"/>
          <p:cNvPicPr preferRelativeResize="0"/>
          <p:nvPr/>
        </p:nvPicPr>
        <p:blipFill rotWithShape="1">
          <a:blip r:embed="rId4">
            <a:alphaModFix/>
          </a:blip>
          <a:srcRect b="0" l="0" r="0" t="0"/>
          <a:stretch/>
        </p:blipFill>
        <p:spPr>
          <a:xfrm>
            <a:off x="2230266" y="2939971"/>
            <a:ext cx="389466" cy="457200"/>
          </a:xfrm>
          <a:prstGeom prst="rect">
            <a:avLst/>
          </a:prstGeom>
          <a:noFill/>
          <a:ln>
            <a:noFill/>
          </a:ln>
        </p:spPr>
      </p:pic>
      <p:cxnSp>
        <p:nvCxnSpPr>
          <p:cNvPr id="974" name="Google Shape;974;p38"/>
          <p:cNvCxnSpPr/>
          <p:nvPr/>
        </p:nvCxnSpPr>
        <p:spPr>
          <a:xfrm>
            <a:off x="0" y="2653103"/>
            <a:ext cx="9144000" cy="0"/>
          </a:xfrm>
          <a:prstGeom prst="straightConnector1">
            <a:avLst/>
          </a:prstGeom>
          <a:noFill/>
          <a:ln cap="rnd" cmpd="sng" w="38100">
            <a:solidFill>
              <a:srgbClr val="002A49"/>
            </a:solidFill>
            <a:prstDash val="dot"/>
            <a:round/>
            <a:headEnd len="sm" w="sm" type="none"/>
            <a:tailEnd len="sm" w="sm" type="none"/>
          </a:ln>
        </p:spPr>
      </p:cxnSp>
      <p:sp>
        <p:nvSpPr>
          <p:cNvPr id="975" name="Google Shape;975;p38"/>
          <p:cNvSpPr txBox="1"/>
          <p:nvPr/>
        </p:nvSpPr>
        <p:spPr>
          <a:xfrm>
            <a:off x="5971758" y="5082061"/>
            <a:ext cx="2240782" cy="738664"/>
          </a:xfrm>
          <a:prstGeom prst="rect">
            <a:avLst/>
          </a:prstGeom>
          <a:noFill/>
          <a:ln>
            <a:noFill/>
          </a:ln>
        </p:spPr>
        <p:txBody>
          <a:bodyPr anchorCtr="0" anchor="t" bIns="0" lIns="0" spcFirstLastPara="1" rIns="0" wrap="square" tIns="0">
            <a:spAutoFit/>
          </a:bodyPr>
          <a:lstStyle/>
          <a:p>
            <a:pPr indent="0" lvl="0" marL="0" marR="0" rtl="1" algn="r">
              <a:lnSpc>
                <a:spcPct val="100000"/>
              </a:lnSpc>
              <a:spcBef>
                <a:spcPts val="0"/>
              </a:spcBef>
              <a:spcAft>
                <a:spcPts val="0"/>
              </a:spcAft>
              <a:buClr>
                <a:srgbClr val="000000"/>
              </a:buClr>
              <a:buSzPts val="1600"/>
              <a:buFont typeface="Arial"/>
              <a:buNone/>
            </a:pPr>
            <a:r>
              <a:rPr b="0" i="0" lang="en-US" sz="1600" u="none" cap="none" strike="noStrike">
                <a:solidFill>
                  <a:srgbClr val="0B3458"/>
                </a:solidFill>
                <a:latin typeface="Arial"/>
                <a:ea typeface="Arial"/>
                <a:cs typeface="Arial"/>
                <a:sym typeface="Arial"/>
              </a:rPr>
              <a:t>فترة تقديم الطلبات لبرنامج ASP </a:t>
            </a:r>
            <a:br>
              <a:rPr b="0" i="0" lang="en-US" sz="1600" u="none" cap="none" strike="noStrike">
                <a:solidFill>
                  <a:srgbClr val="0B3458"/>
                </a:solidFill>
                <a:latin typeface="Arial"/>
                <a:ea typeface="Arial"/>
                <a:cs typeface="Arial"/>
                <a:sym typeface="Arial"/>
              </a:rPr>
            </a:br>
            <a:r>
              <a:rPr b="1" i="0" lang="en-US" sz="1600" u="none" cap="none" strike="noStrike">
                <a:solidFill>
                  <a:srgbClr val="0B3458"/>
                </a:solidFill>
                <a:latin typeface="Arial"/>
                <a:ea typeface="Arial"/>
                <a:cs typeface="Arial"/>
                <a:sym typeface="Arial"/>
              </a:rPr>
              <a:t>(19 نوفمبر 2024 - </a:t>
            </a:r>
            <a:br>
              <a:rPr b="1" i="0" lang="en-US" sz="1600" u="none" cap="none" strike="noStrike">
                <a:solidFill>
                  <a:srgbClr val="0B3458"/>
                </a:solidFill>
                <a:latin typeface="Arial"/>
                <a:ea typeface="Arial"/>
                <a:cs typeface="Arial"/>
                <a:sym typeface="Arial"/>
              </a:rPr>
            </a:br>
            <a:r>
              <a:rPr b="1" i="0" lang="en-US" sz="1600" u="none" cap="none" strike="noStrike">
                <a:solidFill>
                  <a:srgbClr val="0B3458"/>
                </a:solidFill>
                <a:latin typeface="Arial"/>
                <a:ea typeface="Arial"/>
                <a:cs typeface="Arial"/>
                <a:sym typeface="Arial"/>
              </a:rPr>
              <a:t>19 نوفمبر 2025)</a:t>
            </a:r>
            <a:endParaRPr/>
          </a:p>
        </p:txBody>
      </p:sp>
      <p:cxnSp>
        <p:nvCxnSpPr>
          <p:cNvPr id="976" name="Google Shape;976;p38"/>
          <p:cNvCxnSpPr/>
          <p:nvPr/>
        </p:nvCxnSpPr>
        <p:spPr>
          <a:xfrm>
            <a:off x="8338801" y="4639508"/>
            <a:ext cx="0" cy="1506152"/>
          </a:xfrm>
          <a:prstGeom prst="straightConnector1">
            <a:avLst/>
          </a:prstGeom>
          <a:noFill/>
          <a:ln cap="flat" cmpd="sng" w="15875">
            <a:solidFill>
              <a:srgbClr val="F1633E"/>
            </a:solidFill>
            <a:prstDash val="solid"/>
            <a:round/>
            <a:headEnd len="sm" w="sm" type="none"/>
            <a:tailEnd len="sm" w="sm" type="none"/>
          </a:ln>
        </p:spPr>
      </p:cxnSp>
      <p:sp>
        <p:nvSpPr>
          <p:cNvPr id="977" name="Google Shape;977;p38"/>
          <p:cNvSpPr txBox="1"/>
          <p:nvPr/>
        </p:nvSpPr>
        <p:spPr>
          <a:xfrm>
            <a:off x="2703997" y="5082061"/>
            <a:ext cx="3094097" cy="738664"/>
          </a:xfrm>
          <a:prstGeom prst="rect">
            <a:avLst/>
          </a:prstGeom>
          <a:noFill/>
          <a:ln>
            <a:noFill/>
          </a:ln>
        </p:spPr>
        <p:txBody>
          <a:bodyPr anchorCtr="0" anchor="t" bIns="0" lIns="0" spcFirstLastPara="1" rIns="0" wrap="square" tIns="0">
            <a:spAutoFit/>
          </a:bodyPr>
          <a:lstStyle/>
          <a:p>
            <a:pPr indent="0" lvl="0" marL="0" marR="0" rtl="1" algn="r">
              <a:lnSpc>
                <a:spcPct val="100000"/>
              </a:lnSpc>
              <a:spcBef>
                <a:spcPts val="0"/>
              </a:spcBef>
              <a:spcAft>
                <a:spcPts val="0"/>
              </a:spcAft>
              <a:buClr>
                <a:srgbClr val="000000"/>
              </a:buClr>
              <a:buSzPts val="1600"/>
              <a:buFont typeface="Arial"/>
              <a:buNone/>
            </a:pPr>
            <a:r>
              <a:rPr b="0" i="0" lang="en-US" sz="1600" u="none" cap="none" strike="noStrike">
                <a:solidFill>
                  <a:srgbClr val="0B3458"/>
                </a:solidFill>
                <a:latin typeface="Arial"/>
                <a:ea typeface="Arial"/>
                <a:cs typeface="Arial"/>
                <a:sym typeface="Arial"/>
              </a:rPr>
              <a:t>ويعمل الدليل الإرشادي لمقدمي الطلبات بمثابة مورد أساسي وحيوي للبرنامج ومن المقدر أن يكون متاحًا في </a:t>
            </a:r>
            <a:r>
              <a:rPr b="1" i="0" lang="en-US" sz="1600" u="none" cap="none" strike="noStrike">
                <a:solidFill>
                  <a:srgbClr val="0B3458"/>
                </a:solidFill>
                <a:latin typeface="Arial"/>
                <a:ea typeface="Arial"/>
                <a:cs typeface="Arial"/>
                <a:sym typeface="Arial"/>
              </a:rPr>
              <a:t>ديسمبر/كانون الأول 2025</a:t>
            </a:r>
            <a:endParaRPr/>
          </a:p>
        </p:txBody>
      </p:sp>
      <p:cxnSp>
        <p:nvCxnSpPr>
          <p:cNvPr id="978" name="Google Shape;978;p38"/>
          <p:cNvCxnSpPr/>
          <p:nvPr/>
        </p:nvCxnSpPr>
        <p:spPr>
          <a:xfrm>
            <a:off x="5906655" y="4298232"/>
            <a:ext cx="0" cy="1836657"/>
          </a:xfrm>
          <a:prstGeom prst="straightConnector1">
            <a:avLst/>
          </a:prstGeom>
          <a:noFill/>
          <a:ln cap="flat" cmpd="sng" w="15875">
            <a:solidFill>
              <a:srgbClr val="7030A0"/>
            </a:solidFill>
            <a:prstDash val="solid"/>
            <a:round/>
            <a:headEnd len="sm" w="sm" type="none"/>
            <a:tailEnd len="sm" w="sm" type="none"/>
          </a:ln>
        </p:spPr>
      </p:cxnSp>
      <p:sp>
        <p:nvSpPr>
          <p:cNvPr id="979" name="Google Shape;979;p38"/>
          <p:cNvSpPr txBox="1"/>
          <p:nvPr/>
        </p:nvSpPr>
        <p:spPr>
          <a:xfrm>
            <a:off x="381263" y="5082061"/>
            <a:ext cx="2046725" cy="984885"/>
          </a:xfrm>
          <a:prstGeom prst="rect">
            <a:avLst/>
          </a:prstGeom>
          <a:noFill/>
          <a:ln>
            <a:noFill/>
          </a:ln>
        </p:spPr>
        <p:txBody>
          <a:bodyPr anchorCtr="0" anchor="t" bIns="0" lIns="0" spcFirstLastPara="1" rIns="0" wrap="square" tIns="0">
            <a:spAutoFit/>
          </a:bodyPr>
          <a:lstStyle/>
          <a:p>
            <a:pPr indent="0" lvl="0" marL="0" marR="0" rtl="1" algn="r">
              <a:lnSpc>
                <a:spcPct val="100000"/>
              </a:lnSpc>
              <a:spcBef>
                <a:spcPts val="0"/>
              </a:spcBef>
              <a:spcAft>
                <a:spcPts val="0"/>
              </a:spcAft>
              <a:buClr>
                <a:srgbClr val="000000"/>
              </a:buClr>
              <a:buSzPts val="1600"/>
              <a:buFont typeface="Arial"/>
              <a:buNone/>
            </a:pPr>
            <a:r>
              <a:rPr b="0" i="0" lang="en-US" sz="1600" u="none" cap="none" strike="noStrike">
                <a:solidFill>
                  <a:srgbClr val="0B3458"/>
                </a:solidFill>
                <a:latin typeface="Arial"/>
                <a:ea typeface="Arial"/>
                <a:cs typeface="Arial"/>
                <a:sym typeface="Arial"/>
              </a:rPr>
              <a:t>من المتوقع فتح فترة تقديم الطلبات لنطاقات gTLD الجديدة في </a:t>
            </a:r>
            <a:r>
              <a:rPr b="1" i="0" lang="en-US" sz="1600" u="none" cap="none" strike="noStrike">
                <a:solidFill>
                  <a:srgbClr val="0B3458"/>
                </a:solidFill>
                <a:latin typeface="Arial"/>
                <a:ea typeface="Arial"/>
                <a:cs typeface="Arial"/>
                <a:sym typeface="Arial"/>
              </a:rPr>
              <a:t>أبريل/نيسان 2026</a:t>
            </a:r>
            <a:endParaRPr/>
          </a:p>
        </p:txBody>
      </p:sp>
      <p:cxnSp>
        <p:nvCxnSpPr>
          <p:cNvPr id="980" name="Google Shape;980;p38"/>
          <p:cNvCxnSpPr/>
          <p:nvPr/>
        </p:nvCxnSpPr>
        <p:spPr>
          <a:xfrm>
            <a:off x="2565992" y="4286143"/>
            <a:ext cx="0" cy="1836657"/>
          </a:xfrm>
          <a:prstGeom prst="straightConnector1">
            <a:avLst/>
          </a:prstGeom>
          <a:noFill/>
          <a:ln cap="flat" cmpd="sng" w="15875">
            <a:solidFill>
              <a:srgbClr val="114E84"/>
            </a:solidFill>
            <a:prstDash val="solid"/>
            <a:round/>
            <a:headEnd len="sm" w="sm" type="none"/>
            <a:tailEnd len="sm" w="sm" type="none"/>
          </a:ln>
        </p:spPr>
      </p:cxnSp>
      <p:sp>
        <p:nvSpPr>
          <p:cNvPr id="981" name="Google Shape;981;p38"/>
          <p:cNvSpPr txBox="1"/>
          <p:nvPr/>
        </p:nvSpPr>
        <p:spPr>
          <a:xfrm>
            <a:off x="4990642" y="318208"/>
            <a:ext cx="3315224" cy="215444"/>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82" name="Google Shape;982;p38"/>
          <p:cNvPicPr preferRelativeResize="0"/>
          <p:nvPr/>
        </p:nvPicPr>
        <p:blipFill rotWithShape="1">
          <a:blip r:embed="rId5">
            <a:alphaModFix/>
          </a:blip>
          <a:srcRect b="0" l="0" r="0" t="0"/>
          <a:stretch/>
        </p:blipFill>
        <p:spPr>
          <a:xfrm>
            <a:off x="5516407" y="2958972"/>
            <a:ext cx="455351" cy="432000"/>
          </a:xfrm>
          <a:prstGeom prst="rect">
            <a:avLst/>
          </a:prstGeom>
          <a:noFill/>
          <a:ln>
            <a:noFill/>
          </a:ln>
        </p:spPr>
      </p:pic>
      <p:sp>
        <p:nvSpPr>
          <p:cNvPr id="983" name="Google Shape;983;p38"/>
          <p:cNvSpPr txBox="1"/>
          <p:nvPr/>
        </p:nvSpPr>
        <p:spPr>
          <a:xfrm>
            <a:off x="757642" y="6384718"/>
            <a:ext cx="7548223" cy="307777"/>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400"/>
              <a:buFont typeface="Arial"/>
              <a:buNone/>
            </a:pPr>
            <a:r>
              <a:rPr b="0" i="0" lang="en-US" sz="1400" u="none" cap="none" strike="noStrike">
                <a:solidFill>
                  <a:srgbClr val="0B3458"/>
                </a:solidFill>
                <a:latin typeface="Arial"/>
                <a:ea typeface="Arial"/>
                <a:cs typeface="Arial"/>
                <a:sym typeface="Arial"/>
              </a:rPr>
              <a:t>هذه التواريخ خاضعة للتغيير</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7" name="Shape 987"/>
        <p:cNvGrpSpPr/>
        <p:nvPr/>
      </p:nvGrpSpPr>
      <p:grpSpPr>
        <a:xfrm>
          <a:off x="0" y="0"/>
          <a:ext cx="0" cy="0"/>
          <a:chOff x="0" y="0"/>
          <a:chExt cx="0" cy="0"/>
        </a:xfrm>
      </p:grpSpPr>
      <p:sp>
        <p:nvSpPr>
          <p:cNvPr id="988" name="Google Shape;988;p76"/>
          <p:cNvSpPr txBox="1"/>
          <p:nvPr>
            <p:ph type="title"/>
          </p:nvPr>
        </p:nvSpPr>
        <p:spPr>
          <a:xfrm>
            <a:off x="407064" y="1021298"/>
            <a:ext cx="4966465" cy="554115"/>
          </a:xfrm>
          <a:prstGeom prst="rect">
            <a:avLst/>
          </a:prstGeom>
          <a:noFill/>
          <a:ln>
            <a:noFill/>
          </a:ln>
        </p:spPr>
        <p:txBody>
          <a:bodyPr anchorCtr="0" anchor="t" bIns="0" lIns="0" spcFirstLastPara="1" rIns="0" wrap="square" tIns="0">
            <a:noAutofit/>
          </a:bodyPr>
          <a:lstStyle/>
          <a:p>
            <a:pPr indent="0" lvl="0" marL="0" rtl="1" algn="r">
              <a:lnSpc>
                <a:spcPct val="100000"/>
              </a:lnSpc>
              <a:spcBef>
                <a:spcPts val="0"/>
              </a:spcBef>
              <a:spcAft>
                <a:spcPts val="0"/>
              </a:spcAft>
              <a:buClr>
                <a:srgbClr val="0B3458"/>
              </a:buClr>
              <a:buSzPts val="2800"/>
              <a:buFont typeface="Arial"/>
              <a:buNone/>
            </a:pPr>
            <a:r>
              <a:rPr lang="en-US"/>
              <a:t>ابقوا على اطلاع.</a:t>
            </a:r>
            <a:endParaRPr/>
          </a:p>
        </p:txBody>
      </p:sp>
      <p:sp>
        <p:nvSpPr>
          <p:cNvPr id="989" name="Google Shape;989;p76"/>
          <p:cNvSpPr txBox="1"/>
          <p:nvPr/>
        </p:nvSpPr>
        <p:spPr>
          <a:xfrm>
            <a:off x="990829" y="1775149"/>
            <a:ext cx="4382700" cy="2216400"/>
          </a:xfrm>
          <a:prstGeom prst="rect">
            <a:avLst/>
          </a:prstGeom>
          <a:noFill/>
          <a:ln>
            <a:noFill/>
          </a:ln>
        </p:spPr>
        <p:txBody>
          <a:bodyPr anchorCtr="0" anchor="t" bIns="0" lIns="0" spcFirstLastPara="1" rIns="0" wrap="square" tIns="0">
            <a:spAutoFit/>
          </a:bodyPr>
          <a:lstStyle/>
          <a:p>
            <a:pPr indent="0" lvl="0" marL="0" marR="0" rtl="1" algn="r">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extLst>
                  <a:ext uri="http://customooxmlschemas.google.com/">
                    <go:slidesCustomData xmlns:go="http://customooxmlschemas.google.com/" textRoundtripDataId="27"/>
                  </a:ext>
                </a:extLst>
              </a:rPr>
              <a:t>انضم إلى </a:t>
            </a:r>
            <a:r>
              <a:rPr b="1" i="0" lang="en-US" sz="1800" u="none" cap="none" strike="noStrike">
                <a:solidFill>
                  <a:srgbClr val="0B3458"/>
                </a:solidFill>
                <a:latin typeface="Arial"/>
                <a:ea typeface="Arial"/>
                <a:cs typeface="Arial"/>
                <a:sym typeface="Arial"/>
                <a:extLst>
                  <a:ext uri="http://customooxmlschemas.google.com/">
                    <go:slidesCustomData xmlns:go="http://customooxmlschemas.google.com/" textRoundtripDataId="28"/>
                  </a:ext>
                </a:extLst>
              </a:rPr>
              <a:t>القائمة البريدية </a:t>
            </a:r>
            <a:r>
              <a:rPr b="0" i="0" lang="en-US" sz="1800" u="none" cap="none" strike="noStrike">
                <a:solidFill>
                  <a:srgbClr val="0B3458"/>
                </a:solidFill>
                <a:latin typeface="Arial"/>
                <a:ea typeface="Arial"/>
                <a:cs typeface="Arial"/>
                <a:sym typeface="Arial"/>
                <a:extLst>
                  <a:ext uri="http://customooxmlschemas.google.com/">
                    <go:slidesCustomData xmlns:go="http://customooxmlschemas.google.com/" textRoundtripDataId="29"/>
                  </a:ext>
                </a:extLst>
              </a:rPr>
              <a:t>عن طريق إرسال رسالة بالبريد الإلكتروني إلى: </a:t>
            </a:r>
            <a:r>
              <a:rPr b="0" i="0" lang="en-US" sz="1800" u="sng" cap="none" strike="noStrike">
                <a:solidFill>
                  <a:schemeClr val="dk2"/>
                </a:solidFill>
                <a:latin typeface="Arial"/>
                <a:ea typeface="Arial"/>
                <a:cs typeface="Arial"/>
                <a:sym typeface="Arial"/>
                <a:hlinkClick r:id="rId3">
                  <a:extLst>
                    <a:ext uri="{A12FA001-AC4F-418D-AE19-62706E023703}">
                      <ahyp:hlinkClr val="tx"/>
                    </a:ext>
                  </a:extLst>
                </a:hlinkClick>
                <a:extLst>
                  <a:ext uri="http://customooxmlschemas.google.com/">
                    <go:slidesCustomData xmlns:go="http://customooxmlschemas.google.com/" textRoundtripDataId="30"/>
                  </a:ext>
                </a:extLst>
              </a:rPr>
              <a:t>nextroundinfo@icann.org</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a:p>
            <a:pPr indent="0" lvl="0" marL="0" marR="0" rtl="1" algn="r">
              <a:lnSpc>
                <a:spcPct val="100000"/>
              </a:lnSpc>
              <a:spcBef>
                <a:spcPts val="0"/>
              </a:spcBef>
              <a:spcAft>
                <a:spcPts val="0"/>
              </a:spcAft>
              <a:buClr>
                <a:srgbClr val="000000"/>
              </a:buClr>
              <a:buSzPts val="1800"/>
              <a:buFont typeface="Arial"/>
              <a:buNone/>
            </a:pPr>
            <a:r>
              <a:rPr b="1" i="0" lang="en-US" sz="1800" u="none" cap="none" strike="noStrike">
                <a:solidFill>
                  <a:srgbClr val="0B3458"/>
                </a:solidFill>
                <a:latin typeface="Arial"/>
                <a:ea typeface="Arial"/>
                <a:cs typeface="Arial"/>
                <a:sym typeface="Arial"/>
              </a:rPr>
              <a:t> الاستعلامات العامة</a:t>
            </a:r>
            <a:r>
              <a:rPr b="0" i="0" lang="en-US" sz="1800" u="none" cap="none" strike="noStrike">
                <a:solidFill>
                  <a:srgbClr val="0B3458"/>
                </a:solidFill>
                <a:latin typeface="Arial"/>
                <a:ea typeface="Arial"/>
                <a:cs typeface="Arial"/>
                <a:sym typeface="Arial"/>
              </a:rPr>
              <a:t>: </a:t>
            </a:r>
            <a:r>
              <a:rPr b="0" i="0" lang="en-US" sz="1800" u="sng" cap="none" strike="noStrike">
                <a:solidFill>
                  <a:schemeClr val="hlink"/>
                </a:solidFill>
                <a:latin typeface="Arial"/>
                <a:ea typeface="Arial"/>
                <a:cs typeface="Arial"/>
                <a:sym typeface="Arial"/>
                <a:hlinkClick r:id="rId4"/>
              </a:rPr>
              <a:t>globalsupport@icann.org</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a:p>
            <a:pPr indent="0" lvl="0" marL="0" marR="0" rtl="1" algn="r">
              <a:lnSpc>
                <a:spcPct val="100000"/>
              </a:lnSpc>
              <a:spcBef>
                <a:spcPts val="0"/>
              </a:spcBef>
              <a:spcAft>
                <a:spcPts val="0"/>
              </a:spcAft>
              <a:buClr>
                <a:srgbClr val="000000"/>
              </a:buClr>
              <a:buSzPts val="1800"/>
              <a:buFont typeface="Arial"/>
              <a:buNone/>
            </a:pPr>
            <a:r>
              <a:rPr b="1" i="0" lang="en-US" sz="1800" u="none" cap="none" strike="noStrike">
                <a:solidFill>
                  <a:srgbClr val="0B3458"/>
                </a:solidFill>
                <a:latin typeface="Arial"/>
                <a:ea typeface="Arial"/>
                <a:cs typeface="Arial"/>
                <a:sym typeface="Arial"/>
              </a:rPr>
              <a:t> التحديثات والأخبار</a:t>
            </a:r>
            <a:r>
              <a:rPr b="0" i="0" lang="en-US" sz="1800" u="none" cap="none" strike="noStrike">
                <a:solidFill>
                  <a:srgbClr val="0B3458"/>
                </a:solidFill>
                <a:latin typeface="Arial"/>
                <a:ea typeface="Arial"/>
                <a:cs typeface="Arial"/>
                <a:sym typeface="Arial"/>
              </a:rPr>
              <a:t>: </a:t>
            </a:r>
            <a:r>
              <a:rPr b="0" i="0" lang="en-US" sz="1800" u="sng" cap="none" strike="noStrike">
                <a:solidFill>
                  <a:schemeClr val="dk2"/>
                </a:solidFill>
                <a:latin typeface="Arial"/>
                <a:ea typeface="Arial"/>
                <a:cs typeface="Arial"/>
                <a:sym typeface="Arial"/>
                <a:hlinkClick r:id="rId5">
                  <a:extLst>
                    <a:ext uri="{A12FA001-AC4F-418D-AE19-62706E023703}">
                      <ahyp:hlinkClr val="tx"/>
                    </a:ext>
                  </a:extLst>
                </a:hlinkClick>
              </a:rPr>
              <a:t>https://newgtldprogram.icann.org</a:t>
            </a:r>
            <a:endParaRPr/>
          </a:p>
        </p:txBody>
      </p:sp>
      <p:grpSp>
        <p:nvGrpSpPr>
          <p:cNvPr id="990" name="Google Shape;990;p76"/>
          <p:cNvGrpSpPr/>
          <p:nvPr/>
        </p:nvGrpSpPr>
        <p:grpSpPr>
          <a:xfrm>
            <a:off x="5855441" y="1021298"/>
            <a:ext cx="2142246" cy="4663628"/>
            <a:chOff x="1295017" y="1021298"/>
            <a:chExt cx="2142246" cy="4663628"/>
          </a:xfrm>
        </p:grpSpPr>
        <p:sp>
          <p:nvSpPr>
            <p:cNvPr id="991" name="Google Shape;991;p76"/>
            <p:cNvSpPr/>
            <p:nvPr/>
          </p:nvSpPr>
          <p:spPr>
            <a:xfrm>
              <a:off x="1327175" y="1071446"/>
              <a:ext cx="2068169" cy="4559810"/>
            </a:xfrm>
            <a:prstGeom prst="roundRect">
              <a:avLst>
                <a:gd fmla="val 10262" name="adj"/>
              </a:avLst>
            </a:prstGeom>
            <a:blipFill rotWithShape="1">
              <a:blip r:embed="rId6">
                <a:alphaModFix/>
              </a:blip>
              <a:stretch>
                <a:fillRect b="0" l="0" r="0" t="0"/>
              </a:stretch>
            </a:blipFill>
            <a:ln>
              <a:noFill/>
            </a:ln>
            <a:effectLst>
              <a:outerShdw blurRad="254000" rotWithShape="0" algn="tl" dir="2700000" dist="63500">
                <a:srgbClr val="000000">
                  <a:alpha val="2862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992" name="Google Shape;992;p76"/>
            <p:cNvPicPr preferRelativeResize="0"/>
            <p:nvPr/>
          </p:nvPicPr>
          <p:blipFill rotWithShape="1">
            <a:blip r:embed="rId7">
              <a:alphaModFix/>
            </a:blip>
            <a:srcRect b="0" l="0" r="0" t="0"/>
            <a:stretch/>
          </p:blipFill>
          <p:spPr>
            <a:xfrm>
              <a:off x="1295017" y="1021298"/>
              <a:ext cx="2142246" cy="4663628"/>
            </a:xfrm>
            <a:prstGeom prst="rect">
              <a:avLst/>
            </a:prstGeom>
            <a:noFill/>
            <a:ln>
              <a:noFill/>
            </a:ln>
          </p:spPr>
        </p:pic>
      </p:grpSp>
      <p:sp>
        <p:nvSpPr>
          <p:cNvPr id="993" name="Google Shape;993;p76"/>
          <p:cNvSpPr txBox="1"/>
          <p:nvPr/>
        </p:nvSpPr>
        <p:spPr>
          <a:xfrm>
            <a:off x="4990642" y="318208"/>
            <a:ext cx="3315224" cy="215444"/>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7" name="Shape 997"/>
        <p:cNvGrpSpPr/>
        <p:nvPr/>
      </p:nvGrpSpPr>
      <p:grpSpPr>
        <a:xfrm>
          <a:off x="0" y="0"/>
          <a:ext cx="0" cy="0"/>
          <a:chOff x="0" y="0"/>
          <a:chExt cx="0" cy="0"/>
        </a:xfrm>
      </p:grpSpPr>
      <p:grpSp>
        <p:nvGrpSpPr>
          <p:cNvPr id="998" name="Google Shape;998;p77"/>
          <p:cNvGrpSpPr/>
          <p:nvPr/>
        </p:nvGrpSpPr>
        <p:grpSpPr>
          <a:xfrm>
            <a:off x="5862676" y="1021298"/>
            <a:ext cx="2142246" cy="4663628"/>
            <a:chOff x="1295017" y="1021298"/>
            <a:chExt cx="2142246" cy="4663628"/>
          </a:xfrm>
        </p:grpSpPr>
        <p:sp>
          <p:nvSpPr>
            <p:cNvPr id="999" name="Google Shape;999;p77"/>
            <p:cNvSpPr/>
            <p:nvPr/>
          </p:nvSpPr>
          <p:spPr>
            <a:xfrm>
              <a:off x="1335488" y="1079759"/>
              <a:ext cx="2068169" cy="4559810"/>
            </a:xfrm>
            <a:prstGeom prst="roundRect">
              <a:avLst>
                <a:gd fmla="val 10262" name="adj"/>
              </a:avLst>
            </a:prstGeom>
            <a:blipFill rotWithShape="1">
              <a:blip r:embed="rId3">
                <a:alphaModFix/>
              </a:blip>
              <a:stretch>
                <a:fillRect b="0" l="0" r="0" t="0"/>
              </a:stretch>
            </a:blipFill>
            <a:ln>
              <a:noFill/>
            </a:ln>
            <a:effectLst>
              <a:outerShdw blurRad="254000" rotWithShape="0" algn="tl" dir="2700000" dist="63500">
                <a:srgbClr val="000000">
                  <a:alpha val="28627"/>
                </a:srgbClr>
              </a:outerShdw>
            </a:effectLst>
          </p:spPr>
          <p:txBody>
            <a:bodyPr anchorCtr="0" anchor="ctr" bIns="45700" lIns="0"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000" name="Google Shape;1000;p77"/>
            <p:cNvPicPr preferRelativeResize="0"/>
            <p:nvPr/>
          </p:nvPicPr>
          <p:blipFill rotWithShape="1">
            <a:blip r:embed="rId4">
              <a:alphaModFix/>
            </a:blip>
            <a:srcRect b="0" l="0" r="0" t="0"/>
            <a:stretch/>
          </p:blipFill>
          <p:spPr>
            <a:xfrm>
              <a:off x="1295017" y="1021298"/>
              <a:ext cx="2142246" cy="4663628"/>
            </a:xfrm>
            <a:prstGeom prst="rect">
              <a:avLst/>
            </a:prstGeom>
            <a:noFill/>
            <a:ln>
              <a:noFill/>
            </a:ln>
          </p:spPr>
        </p:pic>
      </p:grpSp>
      <p:sp>
        <p:nvSpPr>
          <p:cNvPr id="1001" name="Google Shape;1001;p77"/>
          <p:cNvSpPr txBox="1"/>
          <p:nvPr>
            <p:ph type="title"/>
          </p:nvPr>
        </p:nvSpPr>
        <p:spPr>
          <a:xfrm>
            <a:off x="715242" y="1021298"/>
            <a:ext cx="4660136" cy="950721"/>
          </a:xfrm>
          <a:prstGeom prst="rect">
            <a:avLst/>
          </a:prstGeom>
          <a:noFill/>
          <a:ln>
            <a:noFill/>
          </a:ln>
        </p:spPr>
        <p:txBody>
          <a:bodyPr anchorCtr="0" anchor="t" bIns="0" lIns="0" spcFirstLastPara="1" rIns="0" wrap="square" tIns="0">
            <a:noAutofit/>
          </a:bodyPr>
          <a:lstStyle/>
          <a:p>
            <a:pPr indent="0" lvl="0" marL="0" rtl="1" algn="r">
              <a:lnSpc>
                <a:spcPct val="100000"/>
              </a:lnSpc>
              <a:spcBef>
                <a:spcPts val="0"/>
              </a:spcBef>
              <a:spcAft>
                <a:spcPts val="0"/>
              </a:spcAft>
              <a:buClr>
                <a:srgbClr val="0B3458"/>
              </a:buClr>
              <a:buSzPts val="2800"/>
              <a:buFont typeface="Arial"/>
              <a:buNone/>
            </a:pPr>
            <a:r>
              <a:rPr lang="en-US"/>
              <a:t>موارد مفيدة لمقدمي طلبات الدعم</a:t>
            </a:r>
            <a:endParaRPr/>
          </a:p>
        </p:txBody>
      </p:sp>
      <p:sp>
        <p:nvSpPr>
          <p:cNvPr id="1002" name="Google Shape;1002;p77"/>
          <p:cNvSpPr txBox="1"/>
          <p:nvPr/>
        </p:nvSpPr>
        <p:spPr>
          <a:xfrm>
            <a:off x="1331378" y="2204806"/>
            <a:ext cx="4044000" cy="2526846"/>
          </a:xfrm>
          <a:prstGeom prst="rect">
            <a:avLst/>
          </a:prstGeom>
          <a:noFill/>
          <a:ln>
            <a:noFill/>
          </a:ln>
        </p:spPr>
        <p:txBody>
          <a:bodyPr anchorCtr="0" anchor="t" bIns="0" lIns="0" spcFirstLastPara="1" rIns="0" wrap="square" tIns="0">
            <a:spAutoFit/>
          </a:bodyPr>
          <a:lstStyle/>
          <a:p>
            <a:pPr indent="-285750" lvl="0" marL="285750" marR="0" rtl="1" algn="r">
              <a:lnSpc>
                <a:spcPct val="115000"/>
              </a:lnSpc>
              <a:spcBef>
                <a:spcPts val="0"/>
              </a:spcBef>
              <a:spcAft>
                <a:spcPts val="0"/>
              </a:spcAft>
              <a:buClr>
                <a:srgbClr val="F1633E"/>
              </a:buClr>
              <a:buSzPts val="1440"/>
              <a:buFont typeface="Arial"/>
              <a:buChar char="◄"/>
            </a:pPr>
            <a:r>
              <a:rPr b="0" i="0" lang="en-US" sz="1800" u="sng" cap="none" strike="noStrike">
                <a:solidFill>
                  <a:schemeClr val="dk2"/>
                </a:solidFill>
                <a:latin typeface="Arial"/>
                <a:ea typeface="Arial"/>
                <a:cs typeface="Arial"/>
                <a:sym typeface="Arial"/>
                <a:hlinkClick r:id="rId5">
                  <a:extLst>
                    <a:ext uri="{A12FA001-AC4F-418D-AE19-62706E023703}">
                      <ahyp:hlinkClr val="tx"/>
                    </a:ext>
                  </a:extLst>
                </a:hlinkClick>
              </a:rPr>
              <a:t>الموقع الإلكتروني لبرنامج دعم مقدم الطلب</a:t>
            </a:r>
            <a:endParaRPr/>
          </a:p>
          <a:p>
            <a:pPr indent="-285750" lvl="0" marL="285750" marR="0" rtl="1" algn="r">
              <a:lnSpc>
                <a:spcPct val="115000"/>
              </a:lnSpc>
              <a:spcBef>
                <a:spcPts val="1200"/>
              </a:spcBef>
              <a:spcAft>
                <a:spcPts val="0"/>
              </a:spcAft>
              <a:buClr>
                <a:srgbClr val="F1633E"/>
              </a:buClr>
              <a:buSzPts val="1440"/>
              <a:buFont typeface="Arial"/>
              <a:buChar char="◄"/>
            </a:pPr>
            <a:r>
              <a:rPr b="0" i="0" lang="en-US" sz="1800" u="sng" cap="none" strike="noStrike">
                <a:solidFill>
                  <a:schemeClr val="dk2"/>
                </a:solidFill>
                <a:latin typeface="Arial"/>
                <a:ea typeface="Arial"/>
                <a:cs typeface="Arial"/>
                <a:sym typeface="Arial"/>
                <a:hlinkClick r:id="rId6">
                  <a:extLst>
                    <a:ext uri="{A12FA001-AC4F-418D-AE19-62706E023703}">
                      <ahyp:hlinkClr val="tx"/>
                    </a:ext>
                  </a:extLst>
                </a:hlinkClick>
              </a:rPr>
              <a:t> دليل برنامج دعم مقدم الطلب</a:t>
            </a:r>
            <a:endParaRPr/>
          </a:p>
          <a:p>
            <a:pPr indent="-285750" lvl="0" marL="285750" marR="0" rtl="1" algn="r">
              <a:lnSpc>
                <a:spcPct val="115000"/>
              </a:lnSpc>
              <a:spcBef>
                <a:spcPts val="1200"/>
              </a:spcBef>
              <a:spcAft>
                <a:spcPts val="0"/>
              </a:spcAft>
              <a:buClr>
                <a:srgbClr val="F1633E"/>
              </a:buClr>
              <a:buSzPts val="1440"/>
              <a:buFont typeface="Arial"/>
              <a:buChar char="◄"/>
            </a:pPr>
            <a:r>
              <a:rPr b="0" i="0" lang="en-US" sz="1800" u="sng" cap="none" strike="noStrike">
                <a:solidFill>
                  <a:schemeClr val="dk2"/>
                </a:solidFill>
                <a:latin typeface="Arial"/>
                <a:ea typeface="Arial"/>
                <a:cs typeface="Arial"/>
                <a:sym typeface="Arial"/>
                <a:hlinkClick r:id="rId7">
                  <a:extLst>
                    <a:ext uri="{A12FA001-AC4F-418D-AE19-62706E023703}">
                      <ahyp:hlinkClr val="tx"/>
                    </a:ext>
                  </a:extLst>
                </a:hlinkClick>
              </a:rPr>
              <a:t> الصفحة الموسوعية للمسار الفرعي لفريق IRT ببرنامج دعم مقدم الطلب</a:t>
            </a:r>
            <a:endParaRPr/>
          </a:p>
          <a:p>
            <a:pPr indent="-285750" lvl="0" marL="285750" marR="0" rtl="1" algn="r">
              <a:lnSpc>
                <a:spcPct val="115000"/>
              </a:lnSpc>
              <a:spcBef>
                <a:spcPts val="1200"/>
              </a:spcBef>
              <a:spcAft>
                <a:spcPts val="0"/>
              </a:spcAft>
              <a:buClr>
                <a:srgbClr val="F1633E"/>
              </a:buClr>
              <a:buSzPts val="1440"/>
              <a:buFont typeface="Arial"/>
              <a:buChar char="◄"/>
            </a:pPr>
            <a:r>
              <a:rPr b="0" i="0" lang="en-US" sz="1800" u="sng" cap="none" strike="noStrike">
                <a:solidFill>
                  <a:schemeClr val="dk2"/>
                </a:solidFill>
                <a:latin typeface="Arial"/>
                <a:ea typeface="Arial"/>
                <a:cs typeface="Arial"/>
                <a:sym typeface="Arial"/>
                <a:hlinkClick r:id="rId8">
                  <a:extLst>
                    <a:ext uri="{A12FA001-AC4F-418D-AE19-62706E023703}">
                      <ahyp:hlinkClr val="tx"/>
                    </a:ext>
                  </a:extLst>
                </a:hlinkClick>
              </a:rPr>
              <a:t>معلومات أساسية حول برنامج دعم مقدم الطلب</a:t>
            </a:r>
            <a:endParaRPr/>
          </a:p>
          <a:p>
            <a:pPr indent="-285750" lvl="0" marL="285750" marR="0" rtl="1" algn="r">
              <a:lnSpc>
                <a:spcPct val="115000"/>
              </a:lnSpc>
              <a:spcBef>
                <a:spcPts val="1200"/>
              </a:spcBef>
              <a:spcAft>
                <a:spcPts val="0"/>
              </a:spcAft>
              <a:buClr>
                <a:srgbClr val="F1633E"/>
              </a:buClr>
              <a:buSzPts val="1440"/>
              <a:buFont typeface="Arial"/>
              <a:buChar char="◄"/>
            </a:pPr>
            <a:r>
              <a:rPr b="0" i="0" lang="en-US" sz="1800" u="sng" cap="none" strike="noStrike">
                <a:solidFill>
                  <a:schemeClr val="dk2"/>
                </a:solidFill>
                <a:latin typeface="Arial"/>
                <a:ea typeface="Arial"/>
                <a:cs typeface="Arial"/>
                <a:sym typeface="Arial"/>
              </a:rPr>
              <a:t>حالات استخدام </a:t>
            </a:r>
            <a:r>
              <a:rPr b="0" i="0" lang="en-US" sz="1800" u="sng" cap="none" strike="noStrike">
                <a:solidFill>
                  <a:schemeClr val="dk2"/>
                </a:solidFill>
                <a:latin typeface="Arial"/>
                <a:ea typeface="Arial"/>
                <a:cs typeface="Arial"/>
                <a:sym typeface="Arial"/>
                <a:hlinkClick r:id="rId9">
                  <a:extLst>
                    <a:ext uri="{A12FA001-AC4F-418D-AE19-62706E023703}">
                      <ahyp:hlinkClr val="tx"/>
                    </a:ext>
                  </a:extLst>
                </a:hlinkClick>
              </a:rPr>
              <a:t>لنطاقات gTLD</a:t>
            </a:r>
            <a:endParaRPr/>
          </a:p>
        </p:txBody>
      </p:sp>
      <p:sp>
        <p:nvSpPr>
          <p:cNvPr id="1003" name="Google Shape;1003;p77"/>
          <p:cNvSpPr txBox="1"/>
          <p:nvPr/>
        </p:nvSpPr>
        <p:spPr>
          <a:xfrm>
            <a:off x="4990642" y="318208"/>
            <a:ext cx="3574238" cy="215444"/>
          </a:xfrm>
          <a:prstGeom prst="rect">
            <a:avLst/>
          </a:prstGeom>
          <a:noFill/>
          <a:ln>
            <a:noFill/>
          </a:ln>
        </p:spPr>
        <p:txBody>
          <a:bodyPr anchorCtr="0" anchor="t" bIns="0" lIns="0" spcFirstLastPara="1" rIns="0" wrap="square" tIns="0">
            <a:spAutoFit/>
          </a:bodyPr>
          <a:lstStyle/>
          <a:p>
            <a:pPr indent="0" lvl="0" marL="0" marR="0" rtl="1" algn="r">
              <a:lnSpc>
                <a:spcPct val="100000"/>
              </a:lnSpc>
              <a:spcBef>
                <a:spcPts val="0"/>
              </a:spcBef>
              <a:spcAft>
                <a:spcPts val="0"/>
              </a:spcAft>
              <a:buClr>
                <a:srgbClr val="000000"/>
              </a:buClr>
              <a:buSzPts val="1400"/>
              <a:buFont typeface="Arial"/>
              <a:buNone/>
            </a:pPr>
            <a:r>
              <a:rPr b="0" i="0" lang="en-US" sz="1400" u="none" cap="none" strike="noStrike">
                <a:solidFill>
                  <a:srgbClr val="0B3458"/>
                </a:solidFill>
                <a:latin typeface="Arial"/>
                <a:ea typeface="Arial"/>
                <a:cs typeface="Arial"/>
                <a:sym typeface="Arial"/>
              </a:rPr>
              <a:t>التوعية والمشاركة</a:t>
            </a:r>
            <a:endParaRPr/>
          </a:p>
        </p:txBody>
      </p:sp>
      <p:sp>
        <p:nvSpPr>
          <p:cNvPr id="1004" name="Google Shape;1004;p77"/>
          <p:cNvSpPr txBox="1"/>
          <p:nvPr/>
        </p:nvSpPr>
        <p:spPr>
          <a:xfrm>
            <a:off x="1331378" y="4681359"/>
            <a:ext cx="4044000" cy="472437"/>
          </a:xfrm>
          <a:prstGeom prst="rect">
            <a:avLst/>
          </a:prstGeom>
          <a:noFill/>
          <a:ln>
            <a:noFill/>
          </a:ln>
        </p:spPr>
        <p:txBody>
          <a:bodyPr anchorCtr="0" anchor="t" bIns="0" lIns="0" spcFirstLastPara="1" rIns="0" wrap="square" tIns="0">
            <a:spAutoFit/>
          </a:bodyPr>
          <a:lstStyle/>
          <a:p>
            <a:pPr indent="-285750" lvl="0" marL="285750" marR="0" rtl="1" algn="r">
              <a:lnSpc>
                <a:spcPct val="115000"/>
              </a:lnSpc>
              <a:spcBef>
                <a:spcPts val="1200"/>
              </a:spcBef>
              <a:spcAft>
                <a:spcPts val="0"/>
              </a:spcAft>
              <a:buClr>
                <a:srgbClr val="F1633E"/>
              </a:buClr>
              <a:buSzPts val="1440"/>
              <a:buFont typeface="Arial"/>
              <a:buChar char="◄"/>
            </a:pPr>
            <a:r>
              <a:rPr b="0" i="0" lang="en-US" sz="1800" u="sng" cap="none" strike="noStrike">
                <a:solidFill>
                  <a:schemeClr val="dk2"/>
                </a:solidFill>
                <a:latin typeface="Arial"/>
                <a:ea typeface="Arial"/>
                <a:cs typeface="Arial"/>
                <a:sym typeface="Arial"/>
                <a:hlinkClick r:id="rId10">
                  <a:extLst>
                    <a:ext uri="{A12FA001-AC4F-418D-AE19-62706E023703}">
                      <ahyp:hlinkClr val="tx"/>
                    </a:ext>
                  </a:extLst>
                </a:hlinkClick>
              </a:rPr>
              <a:t>دورات منصة ICANN Learn التعليمية</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8" name="Shape 1008"/>
        <p:cNvGrpSpPr/>
        <p:nvPr/>
      </p:nvGrpSpPr>
      <p:grpSpPr>
        <a:xfrm>
          <a:off x="0" y="0"/>
          <a:ext cx="0" cy="0"/>
          <a:chOff x="0" y="0"/>
          <a:chExt cx="0" cy="0"/>
        </a:xfrm>
      </p:grpSpPr>
      <p:sp>
        <p:nvSpPr>
          <p:cNvPr id="1009" name="Google Shape;1009;p35"/>
          <p:cNvSpPr txBox="1"/>
          <p:nvPr>
            <p:ph type="title"/>
          </p:nvPr>
        </p:nvSpPr>
        <p:spPr>
          <a:xfrm>
            <a:off x="320041" y="275167"/>
            <a:ext cx="8581363" cy="11430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rgbClr val="000000"/>
              </a:buClr>
              <a:buSzPts val="3200"/>
              <a:buFont typeface="Open Sans"/>
              <a:buNone/>
            </a:pPr>
            <a:r>
              <a:rPr lang="en-US" sz="2800"/>
              <a:t>المشاركة مع ICANN – برامج الزمالة والجيل القادم  </a:t>
            </a:r>
            <a:endParaRPr/>
          </a:p>
        </p:txBody>
      </p:sp>
      <p:sp>
        <p:nvSpPr>
          <p:cNvPr id="1010" name="Google Shape;1010;p35"/>
          <p:cNvSpPr txBox="1"/>
          <p:nvPr>
            <p:ph idx="1" type="body"/>
          </p:nvPr>
        </p:nvSpPr>
        <p:spPr>
          <a:xfrm>
            <a:off x="320675" y="954792"/>
            <a:ext cx="8450746" cy="4620517"/>
          </a:xfrm>
          <a:prstGeom prst="rect">
            <a:avLst/>
          </a:prstGeom>
          <a:noFill/>
          <a:ln>
            <a:noFill/>
          </a:ln>
        </p:spPr>
        <p:txBody>
          <a:bodyPr anchorCtr="0" anchor="t" bIns="45700" lIns="91425" spcFirstLastPara="1" rIns="91425" wrap="square" tIns="45700">
            <a:noAutofit/>
          </a:bodyPr>
          <a:lstStyle/>
          <a:p>
            <a:pPr indent="-74930" lvl="0" marL="274320" rtl="0" algn="l">
              <a:lnSpc>
                <a:spcPct val="100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182880" lvl="0" marL="274320" rtl="1" algn="r">
              <a:lnSpc>
                <a:spcPct val="100000"/>
              </a:lnSpc>
              <a:spcBef>
                <a:spcPts val="400"/>
              </a:spcBef>
              <a:spcAft>
                <a:spcPts val="0"/>
              </a:spcAft>
              <a:buClr>
                <a:schemeClr val="accent3"/>
              </a:buClr>
              <a:buSzPts val="1700"/>
              <a:buFont typeface="Merriweather Sans"/>
              <a:buChar char="*"/>
            </a:pPr>
            <a:r>
              <a:rPr lang="en-US" sz="1800">
                <a:latin typeface="Arial"/>
                <a:ea typeface="Arial"/>
                <a:cs typeface="Arial"/>
                <a:sym typeface="Arial"/>
              </a:rPr>
              <a:t>يهدف برنامج الزمالة لمؤسسة ICANN إلى تعزيز تنوع نموذج أصحاب المصلحة المتعددين وذلك من خلال زيادة الفرص للأفراد من المجتمعات المهمشة والتي لم تحظ بفرص التمثيل اللازم لجعلهم مشاركين فاعلين في مجتمع ICANN.</a:t>
            </a:r>
            <a:endParaRPr/>
          </a:p>
          <a:p>
            <a:pPr indent="-182880" lvl="1" marL="548640" rtl="1" algn="r">
              <a:lnSpc>
                <a:spcPct val="100000"/>
              </a:lnSpc>
              <a:spcBef>
                <a:spcPts val="360"/>
              </a:spcBef>
              <a:spcAft>
                <a:spcPts val="0"/>
              </a:spcAft>
              <a:buSzPts val="1530"/>
              <a:buChar char="*"/>
            </a:pPr>
            <a:r>
              <a:rPr lang="en-US">
                <a:latin typeface="Arial"/>
                <a:ea typeface="Arial"/>
                <a:cs typeface="Arial"/>
                <a:sym typeface="Arial"/>
              </a:rPr>
              <a:t>تقدم بطلب للانضمام إلى </a:t>
            </a:r>
            <a:r>
              <a:rPr lang="en-US" u="sng">
                <a:solidFill>
                  <a:schemeClr val="hlink"/>
                </a:solidFill>
                <a:latin typeface="Arial"/>
                <a:ea typeface="Arial"/>
                <a:cs typeface="Arial"/>
                <a:sym typeface="Arial"/>
                <a:hlinkClick r:id="rId3"/>
              </a:rPr>
              <a:t>برنامج الزمالة لمؤسسة </a:t>
            </a:r>
            <a:r>
              <a:rPr lang="en-US">
                <a:latin typeface="Arial"/>
                <a:ea typeface="Arial"/>
                <a:cs typeface="Arial"/>
                <a:sym typeface="Arial"/>
              </a:rPr>
              <a:t> </a:t>
            </a:r>
            <a:r>
              <a:rPr lang="en-US" u="sng">
                <a:solidFill>
                  <a:schemeClr val="hlink"/>
                </a:solidFill>
                <a:latin typeface="Arial"/>
                <a:ea typeface="Arial"/>
                <a:cs typeface="Arial"/>
                <a:sym typeface="Arial"/>
                <a:hlinkClick r:id="rId4"/>
              </a:rPr>
              <a:t>ICANN</a:t>
            </a:r>
            <a:r>
              <a:rPr lang="en-US">
                <a:latin typeface="Arial"/>
                <a:ea typeface="Arial"/>
                <a:cs typeface="Arial"/>
                <a:sym typeface="Arial"/>
              </a:rPr>
              <a:t>للمشاركة.</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latin typeface="Arial"/>
              <a:ea typeface="Arial"/>
              <a:cs typeface="Arial"/>
              <a:sym typeface="Arial"/>
            </a:endParaRPr>
          </a:p>
          <a:p>
            <a:pPr indent="-182880" lvl="0" marL="274320" rtl="1" algn="r">
              <a:lnSpc>
                <a:spcPct val="100000"/>
              </a:lnSpc>
              <a:spcBef>
                <a:spcPts val="400"/>
              </a:spcBef>
              <a:spcAft>
                <a:spcPts val="0"/>
              </a:spcAft>
              <a:buClr>
                <a:schemeClr val="accent3"/>
              </a:buClr>
              <a:buSzPts val="1700"/>
              <a:buFont typeface="Merriweather Sans"/>
              <a:buChar char="*"/>
            </a:pPr>
            <a:r>
              <a:rPr lang="en-US" sz="1800">
                <a:latin typeface="Arial"/>
                <a:ea typeface="Arial"/>
                <a:cs typeface="Arial"/>
                <a:sym typeface="Arial"/>
              </a:rPr>
              <a:t>تبحث مؤسسة ICANN عن الجيل القادم من الأفراد المهتمين بالمشاركة بنشاط في مجتمعاتهم الإقليمية وفي تشكيل مستقبل سياسة الإنترنت العالمية. فهناك الكثير من العمل الهام الذي يجري كل يوم في ICANN.  </a:t>
            </a:r>
            <a:endParaRPr/>
          </a:p>
          <a:p>
            <a:pPr indent="-182880" lvl="1" marL="548640" rtl="1" algn="r">
              <a:lnSpc>
                <a:spcPct val="100000"/>
              </a:lnSpc>
              <a:spcBef>
                <a:spcPts val="360"/>
              </a:spcBef>
              <a:spcAft>
                <a:spcPts val="0"/>
              </a:spcAft>
              <a:buSzPts val="1530"/>
              <a:buChar char="*"/>
            </a:pPr>
            <a:r>
              <a:rPr lang="en-US">
                <a:latin typeface="Arial"/>
                <a:ea typeface="Arial"/>
                <a:cs typeface="Arial"/>
                <a:sym typeface="Arial"/>
              </a:rPr>
              <a:t>التقدم إلى برنامج الجيل القادم </a:t>
            </a:r>
            <a:r>
              <a:rPr lang="en-US" u="sng">
                <a:solidFill>
                  <a:schemeClr val="hlink"/>
                </a:solidFill>
                <a:latin typeface="Arial"/>
                <a:ea typeface="Arial"/>
                <a:cs typeface="Arial"/>
                <a:sym typeface="Arial"/>
                <a:hlinkClick r:id="rId5"/>
              </a:rPr>
              <a:t>ICANN NextGen</a:t>
            </a:r>
            <a:r>
              <a:rPr lang="en-US">
                <a:latin typeface="Arial"/>
                <a:ea typeface="Arial"/>
                <a:cs typeface="Arial"/>
                <a:sym typeface="Arial"/>
              </a:rPr>
              <a:t> للمشاركة.</a:t>
            </a:r>
            <a:endParaRPr/>
          </a:p>
          <a:p>
            <a:pPr indent="0" lvl="0" marL="91440" rtl="0" algn="l">
              <a:lnSpc>
                <a:spcPct val="100000"/>
              </a:lnSpc>
              <a:spcBef>
                <a:spcPts val="400"/>
              </a:spcBef>
              <a:spcAft>
                <a:spcPts val="0"/>
              </a:spcAft>
              <a:buSzPts val="1700"/>
              <a:buNone/>
            </a:pPr>
            <a:r>
              <a:t/>
            </a:r>
            <a:endParaRPr sz="1800">
              <a:latin typeface="Arial"/>
              <a:ea typeface="Arial"/>
              <a:cs typeface="Arial"/>
              <a:sym typeface="Arial"/>
            </a:endParaRPr>
          </a:p>
          <a:p>
            <a:pPr indent="-107315" lvl="3" marL="1097280" rtl="0" algn="l">
              <a:lnSpc>
                <a:spcPct val="100000"/>
              </a:lnSpc>
              <a:spcBef>
                <a:spcPts val="280"/>
              </a:spcBef>
              <a:spcAft>
                <a:spcPts val="0"/>
              </a:spcAft>
              <a:buSzPts val="1190"/>
              <a:buNone/>
            </a:pPr>
            <a:r>
              <a:t/>
            </a:r>
            <a:endParaRPr sz="1800">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4" name="Shape 1014"/>
        <p:cNvGrpSpPr/>
        <p:nvPr/>
      </p:nvGrpSpPr>
      <p:grpSpPr>
        <a:xfrm>
          <a:off x="0" y="0"/>
          <a:ext cx="0" cy="0"/>
          <a:chOff x="0" y="0"/>
          <a:chExt cx="0" cy="0"/>
        </a:xfrm>
      </p:grpSpPr>
      <p:sp>
        <p:nvSpPr>
          <p:cNvPr id="1015" name="Google Shape;1015;p34"/>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chemeClr val="dk2"/>
              </a:buClr>
              <a:buSzPts val="3200"/>
              <a:buFont typeface="Open Sans"/>
              <a:buNone/>
            </a:pPr>
            <a:r>
              <a:rPr lang="en-US" sz="2800"/>
              <a:t>شارك في القبول الشامل UA!</a:t>
            </a:r>
            <a:endParaRPr/>
          </a:p>
        </p:txBody>
      </p:sp>
      <p:sp>
        <p:nvSpPr>
          <p:cNvPr id="1016" name="Google Shape;1016;p34"/>
          <p:cNvSpPr/>
          <p:nvPr/>
        </p:nvSpPr>
        <p:spPr>
          <a:xfrm>
            <a:off x="0" y="1541463"/>
            <a:ext cx="2826378" cy="2927839"/>
          </a:xfrm>
          <a:prstGeom prst="rect">
            <a:avLst/>
          </a:prstGeom>
          <a:solidFill>
            <a:schemeClr val="accent1"/>
          </a:solidFill>
          <a:ln>
            <a:noFill/>
          </a:ln>
        </p:spPr>
        <p:txBody>
          <a:bodyPr anchorCtr="0" anchor="ctr" bIns="45700" lIns="274300" spcFirstLastPara="1" rIns="274300" wrap="square" tIns="45700">
            <a:noAutofit/>
          </a:bodyPr>
          <a:lstStyle/>
          <a:p>
            <a:pPr indent="0" lvl="0" marL="0" marR="0" rtl="1" algn="r">
              <a:lnSpc>
                <a:spcPct val="100000"/>
              </a:lnSpc>
              <a:spcBef>
                <a:spcPts val="0"/>
              </a:spcBef>
              <a:spcAft>
                <a:spcPts val="0"/>
              </a:spcAft>
              <a:buClr>
                <a:srgbClr val="000000"/>
              </a:buClr>
              <a:buSzPts val="1800"/>
              <a:buFont typeface="Arial"/>
              <a:buNone/>
            </a:pPr>
            <a:r>
              <a:rPr b="0" i="0" lang="en-US" sz="1800" u="none" cap="none" strike="noStrike">
                <a:solidFill>
                  <a:srgbClr val="3F3F3F"/>
                </a:solidFill>
                <a:latin typeface="Open Sans Light"/>
                <a:ea typeface="Open Sans Light"/>
                <a:cs typeface="Open Sans Light"/>
                <a:sym typeface="Open Sans Light"/>
              </a:rPr>
              <a:t>المعلومات وآخر التطورات المجموعة التوجيهية للقبول الشامل: </a:t>
            </a:r>
            <a:r>
              <a:rPr b="0" i="0" lang="en-US" sz="1800" u="none" cap="none" strike="noStrike">
                <a:solidFill>
                  <a:schemeClr val="accent6"/>
                </a:solidFill>
                <a:latin typeface="Open Sans"/>
                <a:ea typeface="Open Sans"/>
                <a:cs typeface="Open Sans"/>
                <a:sym typeface="Open Sans"/>
              </a:rPr>
              <a:t>www.uasg.tech</a:t>
            </a:r>
            <a:endParaRPr/>
          </a:p>
        </p:txBody>
      </p:sp>
      <p:sp>
        <p:nvSpPr>
          <p:cNvPr id="1017" name="Google Shape;1017;p34"/>
          <p:cNvSpPr txBox="1"/>
          <p:nvPr/>
        </p:nvSpPr>
        <p:spPr>
          <a:xfrm>
            <a:off x="2954768" y="1318687"/>
            <a:ext cx="5816654" cy="3726280"/>
          </a:xfrm>
          <a:prstGeom prst="rect">
            <a:avLst/>
          </a:prstGeom>
          <a:noFill/>
          <a:ln>
            <a:noFill/>
          </a:ln>
        </p:spPr>
        <p:txBody>
          <a:bodyPr anchorCtr="0" anchor="t" bIns="45700" lIns="91425" spcFirstLastPara="1" rIns="91425" wrap="square" tIns="45700">
            <a:noAutofit/>
          </a:bodyPr>
          <a:lstStyle/>
          <a:p>
            <a:pPr indent="-342900" lvl="0" marL="342900" marR="0" rtl="1" algn="r">
              <a:lnSpc>
                <a:spcPct val="100000"/>
              </a:lnSpc>
              <a:spcBef>
                <a:spcPts val="0"/>
              </a:spcBef>
              <a:spcAft>
                <a:spcPts val="0"/>
              </a:spcAft>
              <a:buClr>
                <a:schemeClr val="dk1"/>
              </a:buClr>
              <a:buSzPts val="2000"/>
              <a:buFont typeface="Arial"/>
              <a:buChar char="•"/>
            </a:pPr>
            <a:r>
              <a:rPr b="0" i="0" lang="en-US" sz="1800" u="none" cap="none" strike="noStrike">
                <a:solidFill>
                  <a:srgbClr val="000000"/>
                </a:solidFill>
                <a:latin typeface="Arial"/>
                <a:ea typeface="Arial"/>
                <a:cs typeface="Arial"/>
                <a:sym typeface="Arial"/>
              </a:rPr>
              <a:t>لمزيد من المعلومات حول القبول الشامل UA، أرسل بريدًا إلكترونيًا </a:t>
            </a:r>
            <a:br>
              <a:rPr b="0" i="0" lang="en-US" sz="1800" u="none" cap="none" strike="noStrike">
                <a:solidFill>
                  <a:srgbClr val="000000"/>
                </a:solidFill>
                <a:latin typeface="Arial"/>
                <a:ea typeface="Arial"/>
                <a:cs typeface="Arial"/>
                <a:sym typeface="Arial"/>
              </a:rPr>
            </a:br>
            <a:r>
              <a:rPr b="0" i="0" lang="en-US" sz="1800" u="none" cap="none" strike="noStrike">
                <a:solidFill>
                  <a:srgbClr val="000000"/>
                </a:solidFill>
                <a:latin typeface="Arial"/>
                <a:ea typeface="Arial"/>
                <a:cs typeface="Arial"/>
                <a:sym typeface="Arial"/>
              </a:rPr>
              <a:t>إلى </a:t>
            </a:r>
            <a:r>
              <a:rPr b="0" i="0" lang="en-US" sz="1800" u="none" cap="none" strike="noStrike">
                <a:solidFill>
                  <a:schemeClr val="dk1"/>
                </a:solidFill>
                <a:latin typeface="Arial"/>
                <a:ea typeface="Arial"/>
                <a:cs typeface="Arial"/>
                <a:sym typeface="Arial"/>
              </a:rPr>
              <a:t>info@uasg.tech</a:t>
            </a:r>
            <a:r>
              <a:rPr b="0" i="0" lang="en-US" sz="1800" u="none" cap="none" strike="noStrike">
                <a:solidFill>
                  <a:srgbClr val="000000"/>
                </a:solidFill>
                <a:latin typeface="Arial"/>
                <a:ea typeface="Arial"/>
                <a:cs typeface="Arial"/>
                <a:sym typeface="Arial"/>
              </a:rPr>
              <a:t> أو </a:t>
            </a:r>
            <a:r>
              <a:rPr b="0" i="0" lang="en-US" sz="1800" u="none" cap="none" strike="noStrike">
                <a:solidFill>
                  <a:schemeClr val="dk1"/>
                </a:solidFill>
                <a:latin typeface="Arial"/>
                <a:ea typeface="Arial"/>
                <a:cs typeface="Arial"/>
                <a:sym typeface="Arial"/>
              </a:rPr>
              <a:t>UAProgram@icann.org</a:t>
            </a:r>
            <a:endParaRPr/>
          </a:p>
          <a:p>
            <a:pPr indent="-342900" lvl="0" marL="342900" marR="0" rtl="1" algn="r">
              <a:lnSpc>
                <a:spcPct val="100000"/>
              </a:lnSpc>
              <a:spcBef>
                <a:spcPts val="400"/>
              </a:spcBef>
              <a:spcAft>
                <a:spcPts val="0"/>
              </a:spcAft>
              <a:buClr>
                <a:schemeClr val="dk1"/>
              </a:buClr>
              <a:buSzPts val="2000"/>
              <a:buFont typeface="Arial"/>
              <a:buChar char="•"/>
            </a:pPr>
            <a:r>
              <a:rPr b="0" i="0" lang="en-US" sz="1800" u="none" cap="none" strike="noStrike">
                <a:solidFill>
                  <a:schemeClr val="dk1"/>
                </a:solidFill>
                <a:latin typeface="Arial"/>
                <a:ea typeface="Arial"/>
                <a:cs typeface="Arial"/>
                <a:sym typeface="Arial"/>
              </a:rPr>
              <a:t>اطلع على جميع مستندات القبول الشامل والمواد على: </a:t>
            </a:r>
            <a:r>
              <a:rPr b="0" i="0" lang="en-US" sz="1800" u="sng" cap="none" strike="noStrike">
                <a:solidFill>
                  <a:schemeClr val="hlink"/>
                </a:solidFill>
                <a:latin typeface="Arial"/>
                <a:ea typeface="Arial"/>
                <a:cs typeface="Arial"/>
                <a:sym typeface="Arial"/>
                <a:hlinkClick r:id="rId3"/>
              </a:rPr>
              <a:t>https://uasg.tech</a:t>
            </a:r>
            <a:r>
              <a:rPr b="0" i="0" lang="en-US" sz="1800" u="none" cap="none" strike="noStrike">
                <a:solidFill>
                  <a:srgbClr val="000000"/>
                </a:solidFill>
                <a:latin typeface="Arial"/>
                <a:ea typeface="Arial"/>
                <a:cs typeface="Arial"/>
                <a:sym typeface="Arial"/>
              </a:rPr>
              <a:t> وعلى </a:t>
            </a:r>
            <a:r>
              <a:rPr b="0" i="0" lang="en-US" sz="1800" u="sng" cap="none" strike="noStrike">
                <a:solidFill>
                  <a:schemeClr val="hlink"/>
                </a:solidFill>
                <a:latin typeface="Arial"/>
                <a:ea typeface="Arial"/>
                <a:cs typeface="Arial"/>
                <a:sym typeface="Arial"/>
                <a:hlinkClick r:id="rId4"/>
              </a:rPr>
              <a:t>https://icann.org/ua</a:t>
            </a:r>
            <a:r>
              <a:rPr b="0" i="0" lang="en-US" sz="1800" u="none" cap="none" strike="noStrike">
                <a:solidFill>
                  <a:srgbClr val="000000"/>
                </a:solidFill>
                <a:latin typeface="Arial"/>
                <a:ea typeface="Arial"/>
                <a:cs typeface="Arial"/>
                <a:sym typeface="Arial"/>
              </a:rPr>
              <a:t>.</a:t>
            </a:r>
            <a:endParaRPr/>
          </a:p>
          <a:p>
            <a:pPr indent="-342900" lvl="0" marL="342900" marR="0" rtl="1" algn="r">
              <a:lnSpc>
                <a:spcPct val="100000"/>
              </a:lnSpc>
              <a:spcBef>
                <a:spcPts val="400"/>
              </a:spcBef>
              <a:spcAft>
                <a:spcPts val="0"/>
              </a:spcAft>
              <a:buClr>
                <a:schemeClr val="dk1"/>
              </a:buClr>
              <a:buSzPts val="2000"/>
              <a:buFont typeface="Arial"/>
              <a:buChar char="•"/>
            </a:pPr>
            <a:r>
              <a:rPr b="0" i="0" lang="en-US" sz="1800" u="none" cap="none" strike="noStrike">
                <a:solidFill>
                  <a:srgbClr val="000000"/>
                </a:solidFill>
                <a:latin typeface="Arial"/>
                <a:ea typeface="Arial"/>
                <a:cs typeface="Arial"/>
                <a:sym typeface="Arial"/>
              </a:rPr>
              <a:t>متابعة المجموعة التوجيهية للقبول الشامل UASG على وسائل</a:t>
            </a:r>
            <a:br>
              <a:rPr b="0" i="0" lang="en-US" sz="1800" u="none" cap="none" strike="noStrike">
                <a:solidFill>
                  <a:srgbClr val="000000"/>
                </a:solidFill>
                <a:latin typeface="Arial"/>
                <a:ea typeface="Arial"/>
                <a:cs typeface="Arial"/>
                <a:sym typeface="Arial"/>
              </a:rPr>
            </a:br>
            <a:r>
              <a:rPr b="0" i="0" lang="en-US" sz="1800" u="none" cap="none" strike="noStrike">
                <a:solidFill>
                  <a:srgbClr val="000000"/>
                </a:solidFill>
                <a:latin typeface="Arial"/>
                <a:ea typeface="Arial"/>
                <a:cs typeface="Arial"/>
                <a:sym typeface="Arial"/>
              </a:rPr>
              <a:t>التواصل الاجتماعي واستخدم هاشتاج #Internet4All</a:t>
            </a:r>
            <a:endParaRPr/>
          </a:p>
          <a:p>
            <a:pPr indent="-215900" lvl="0" marL="342900" marR="0" rtl="0" algn="l">
              <a:lnSpc>
                <a:spcPct val="100000"/>
              </a:lnSpc>
              <a:spcBef>
                <a:spcPts val="400"/>
              </a:spcBef>
              <a:spcAft>
                <a:spcPts val="0"/>
              </a:spcAft>
              <a:buClr>
                <a:schemeClr val="dk1"/>
              </a:buClr>
              <a:buSzPts val="2000"/>
              <a:buFont typeface="Arial"/>
              <a:buNone/>
            </a:pPr>
            <a:r>
              <a:t/>
            </a:r>
            <a:endParaRPr b="0" i="0" sz="1800" u="none" cap="none" strike="noStrike">
              <a:solidFill>
                <a:srgbClr val="000000"/>
              </a:solidFill>
              <a:latin typeface="Arial"/>
              <a:ea typeface="Arial"/>
              <a:cs typeface="Arial"/>
              <a:sym typeface="Arial"/>
            </a:endParaRPr>
          </a:p>
        </p:txBody>
      </p:sp>
      <p:sp>
        <p:nvSpPr>
          <p:cNvPr id="1018" name="Google Shape;1018;p34"/>
          <p:cNvSpPr txBox="1"/>
          <p:nvPr/>
        </p:nvSpPr>
        <p:spPr>
          <a:xfrm>
            <a:off x="767254" y="5197367"/>
            <a:ext cx="7601242" cy="1292621"/>
          </a:xfrm>
          <a:prstGeom prst="rect">
            <a:avLst/>
          </a:prstGeom>
          <a:noFill/>
          <a:ln>
            <a:noFill/>
          </a:ln>
        </p:spPr>
        <p:txBody>
          <a:bodyPr anchorCtr="0" anchor="t" bIns="45700" lIns="91425" spcFirstLastPara="1" rIns="91425" wrap="square" tIns="45700">
            <a:spAutoFit/>
          </a:bodyPr>
          <a:lstStyle/>
          <a:p>
            <a:pPr indent="0" lvl="3" marL="0" marR="0" rtl="1" algn="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تويتر: @UASGTech</a:t>
            </a:r>
            <a:endParaRPr b="0" i="0" sz="1800" u="none" cap="none" strike="noStrike">
              <a:solidFill>
                <a:srgbClr val="000000"/>
              </a:solidFill>
              <a:latin typeface="Arial"/>
              <a:ea typeface="Arial"/>
              <a:cs typeface="Arial"/>
              <a:sym typeface="Arial"/>
            </a:endParaRPr>
          </a:p>
          <a:p>
            <a:pPr indent="0" lvl="0" marL="0" marR="0" rtl="1" algn="r">
              <a:lnSpc>
                <a:spcPct val="100000"/>
              </a:lnSpc>
              <a:spcBef>
                <a:spcPts val="40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لينكدإن: /</a:t>
            </a:r>
            <a:r>
              <a:rPr b="0" i="0" lang="en-US" sz="1800" u="sng" cap="none" strike="noStrike">
                <a:solidFill>
                  <a:schemeClr val="hlink"/>
                </a:solidFill>
                <a:latin typeface="Arial"/>
                <a:ea typeface="Arial"/>
                <a:cs typeface="Arial"/>
                <a:sym typeface="Arial"/>
                <a:hlinkClick r:id="rId5"/>
              </a:rPr>
              <a:t>https://www.linkedin.com/company/uasgtech</a:t>
            </a:r>
            <a:endParaRPr b="0" i="0" sz="1800" u="none" cap="none" strike="noStrike">
              <a:solidFill>
                <a:srgbClr val="000000"/>
              </a:solidFill>
              <a:latin typeface="Arial"/>
              <a:ea typeface="Arial"/>
              <a:cs typeface="Arial"/>
              <a:sym typeface="Arial"/>
            </a:endParaRPr>
          </a:p>
          <a:p>
            <a:pPr indent="0" lvl="0" marL="0" marR="0" rtl="1" algn="r">
              <a:lnSpc>
                <a:spcPct val="100000"/>
              </a:lnSpc>
              <a:spcBef>
                <a:spcPts val="400"/>
              </a:spcBef>
              <a:spcAft>
                <a:spcPts val="0"/>
              </a:spcAft>
              <a:buNone/>
            </a:pPr>
            <a:r>
              <a:rPr b="0" i="0" lang="en-US" sz="1800" u="none" cap="none" strike="noStrike">
                <a:solidFill>
                  <a:srgbClr val="000000"/>
                </a:solidFill>
                <a:latin typeface="Arial"/>
                <a:ea typeface="Arial"/>
                <a:cs typeface="Arial"/>
                <a:sym typeface="Arial"/>
              </a:rPr>
              <a:t>فيسبوك: /</a:t>
            </a:r>
            <a:r>
              <a:rPr b="0" i="0" lang="en-US" sz="1800" u="sng" cap="none" strike="noStrike">
                <a:solidFill>
                  <a:schemeClr val="hlink"/>
                </a:solidFill>
                <a:latin typeface="Arial"/>
                <a:ea typeface="Arial"/>
                <a:cs typeface="Arial"/>
                <a:sym typeface="Arial"/>
                <a:hlinkClick r:id="rId6"/>
              </a:rPr>
              <a:t>https://www.facebook.com/uasgtech</a:t>
            </a:r>
            <a:endParaRPr b="0" i="0" sz="1400" u="none" cap="none" strike="noStrike">
              <a:solidFill>
                <a:srgbClr val="000000"/>
              </a:solidFill>
              <a:latin typeface="Arial"/>
              <a:ea typeface="Arial"/>
              <a:cs typeface="Arial"/>
              <a:sym typeface="Arial"/>
            </a:endParaRPr>
          </a:p>
          <a:p>
            <a:pPr indent="0" lvl="0" marL="0" marR="0" rtl="1" algn="r">
              <a:lnSpc>
                <a:spcPct val="100000"/>
              </a:lnSpc>
              <a:spcBef>
                <a:spcPts val="4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7"/>
          <p:cNvSpPr txBox="1"/>
          <p:nvPr>
            <p:ph type="title"/>
          </p:nvPr>
        </p:nvSpPr>
        <p:spPr>
          <a:xfrm>
            <a:off x="320041" y="275167"/>
            <a:ext cx="8503284" cy="11430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rgbClr val="000000"/>
              </a:buClr>
              <a:buSzPts val="3200"/>
              <a:buFont typeface="Open Sans"/>
              <a:buNone/>
            </a:pPr>
            <a:r>
              <a:rPr lang="en-US" sz="2500"/>
              <a:t>تطور نطاقات المستوى الأعلى (TLD) ونظام اسم النطاق DNS</a:t>
            </a:r>
            <a:endParaRPr/>
          </a:p>
        </p:txBody>
      </p:sp>
      <p:sp>
        <p:nvSpPr>
          <p:cNvPr id="133" name="Google Shape;133;p7"/>
          <p:cNvSpPr txBox="1"/>
          <p:nvPr>
            <p:ph idx="1" type="body"/>
          </p:nvPr>
        </p:nvSpPr>
        <p:spPr>
          <a:xfrm>
            <a:off x="320041" y="1054359"/>
            <a:ext cx="8450746" cy="5528474"/>
          </a:xfrm>
          <a:prstGeom prst="rect">
            <a:avLst/>
          </a:prstGeom>
          <a:noFill/>
          <a:ln>
            <a:noFill/>
          </a:ln>
        </p:spPr>
        <p:txBody>
          <a:bodyPr anchorCtr="0" anchor="t" bIns="45700" lIns="91425" spcFirstLastPara="1" rIns="91425" wrap="square" tIns="45700">
            <a:noAutofit/>
          </a:bodyPr>
          <a:lstStyle/>
          <a:p>
            <a:pPr indent="-182880" lvl="0" marL="274320" rtl="1" algn="r">
              <a:lnSpc>
                <a:spcPct val="100000"/>
              </a:lnSpc>
              <a:spcBef>
                <a:spcPts val="0"/>
              </a:spcBef>
              <a:spcAft>
                <a:spcPts val="0"/>
              </a:spcAft>
              <a:buClr>
                <a:schemeClr val="accent3"/>
              </a:buClr>
              <a:buSzPts val="1530"/>
              <a:buFont typeface="Merriweather Sans"/>
              <a:buChar char="*"/>
            </a:pPr>
            <a:r>
              <a:rPr lang="en-US" sz="1800">
                <a:latin typeface="Arial"/>
                <a:ea typeface="Arial"/>
                <a:cs typeface="Arial"/>
                <a:sym typeface="Arial"/>
              </a:rPr>
              <a:t>في الماضي، كانت </a:t>
            </a:r>
            <a:r>
              <a:rPr lang="en-US" sz="1800">
                <a:latin typeface="Arial"/>
                <a:ea typeface="Arial"/>
                <a:cs typeface="Arial"/>
                <a:sym typeface="Arial"/>
                <a:extLst>
                  <a:ext uri="http://customooxmlschemas.google.com/">
                    <go:slidesCustomData xmlns:go="http://customooxmlschemas.google.com/" textRoundtripDataId="12"/>
                  </a:ext>
                </a:extLst>
              </a:rPr>
              <a:t>نطاقات المستوى الأعلى</a:t>
            </a:r>
            <a:r>
              <a:rPr lang="en-US" sz="1800">
                <a:latin typeface="Arial"/>
                <a:ea typeface="Arial"/>
                <a:cs typeface="Arial"/>
                <a:sym typeface="Arial"/>
              </a:rPr>
              <a:t> (TLD) تتكون في الغالب من حرفين أو ثلاثة أحرف طويلة مكونة بأحرف لاتينية a-z (مثل، com. وorg.).</a:t>
            </a:r>
            <a:endParaRPr/>
          </a:p>
          <a:p>
            <a:pPr indent="-85725" lvl="0" marL="274320" rtl="0" algn="l">
              <a:lnSpc>
                <a:spcPct val="100000"/>
              </a:lnSpc>
              <a:spcBef>
                <a:spcPts val="0"/>
              </a:spcBef>
              <a:spcAft>
                <a:spcPts val="0"/>
              </a:spcAft>
              <a:buClr>
                <a:schemeClr val="accent3"/>
              </a:buClr>
              <a:buSzPts val="1530"/>
              <a:buFont typeface="Merriweather Sans"/>
              <a:buNone/>
            </a:pPr>
            <a:r>
              <a:t/>
            </a:r>
            <a:endParaRPr sz="1400">
              <a:latin typeface="Arial"/>
              <a:ea typeface="Arial"/>
              <a:cs typeface="Arial"/>
              <a:sym typeface="Arial"/>
            </a:endParaRPr>
          </a:p>
          <a:p>
            <a:pPr indent="-182880" lvl="0" marL="274320" rtl="1" algn="r">
              <a:lnSpc>
                <a:spcPct val="100000"/>
              </a:lnSpc>
              <a:spcBef>
                <a:spcPts val="360"/>
              </a:spcBef>
              <a:spcAft>
                <a:spcPts val="0"/>
              </a:spcAft>
              <a:buClr>
                <a:schemeClr val="accent3"/>
              </a:buClr>
              <a:buSzPts val="1530"/>
              <a:buFont typeface="Merriweather Sans"/>
              <a:buChar char="*"/>
            </a:pPr>
            <a:r>
              <a:rPr lang="en-US" sz="1800">
                <a:latin typeface="Arial"/>
                <a:ea typeface="Arial"/>
                <a:cs typeface="Arial"/>
                <a:sym typeface="Arial"/>
              </a:rPr>
              <a:t>أتاح تطور نظام اسم النطاق DNS لنطاقات المستوى الأعلى TLD أن تكون أحدث وأطول. ويوجد الآن </a:t>
            </a:r>
            <a:br>
              <a:rPr lang="en-US" sz="1800">
                <a:latin typeface="Arial"/>
                <a:ea typeface="Arial"/>
                <a:cs typeface="Arial"/>
                <a:sym typeface="Arial"/>
              </a:rPr>
            </a:br>
            <a:r>
              <a:rPr lang="en-US" sz="1800">
                <a:latin typeface="Arial"/>
                <a:ea typeface="Arial"/>
                <a:cs typeface="Arial"/>
                <a:sym typeface="Arial"/>
              </a:rPr>
              <a:t>حوالي 1200 من نطاقات gTLD العامة الجديدة التي تمثل علامات تجارية ومجتمعات ومناطق جغرافية </a:t>
            </a:r>
            <a:br>
              <a:rPr lang="en-US" sz="1800">
                <a:latin typeface="Arial"/>
                <a:ea typeface="Arial"/>
                <a:cs typeface="Arial"/>
                <a:sym typeface="Arial"/>
              </a:rPr>
            </a:br>
            <a:r>
              <a:rPr lang="en-US" sz="1800">
                <a:latin typeface="Arial"/>
                <a:ea typeface="Arial"/>
                <a:cs typeface="Arial"/>
                <a:sym typeface="Arial"/>
              </a:rPr>
              <a:t>(مثل photography. وlondon.).</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400">
              <a:latin typeface="Arial"/>
              <a:ea typeface="Arial"/>
              <a:cs typeface="Arial"/>
              <a:sym typeface="Arial"/>
            </a:endParaRPr>
          </a:p>
          <a:p>
            <a:pPr indent="-182880" lvl="0" marL="274320" rtl="1" algn="r">
              <a:lnSpc>
                <a:spcPct val="100000"/>
              </a:lnSpc>
              <a:spcBef>
                <a:spcPts val="360"/>
              </a:spcBef>
              <a:spcAft>
                <a:spcPts val="0"/>
              </a:spcAft>
              <a:buClr>
                <a:schemeClr val="accent3"/>
              </a:buClr>
              <a:buSzPts val="1530"/>
              <a:buFont typeface="Merriweather Sans"/>
              <a:buChar char="*"/>
            </a:pPr>
            <a:r>
              <a:rPr lang="en-US" sz="1800">
                <a:latin typeface="Arial"/>
                <a:ea typeface="Arial"/>
                <a:cs typeface="Arial"/>
                <a:sym typeface="Arial"/>
              </a:rPr>
              <a:t>تتضمن نطاقات المستوى الأعلى TLD الجديدة أيضًا أسماء نطاقات مدوّلة (IDN)، التي تتيح أسماء نطاقات بلغات ونصوص محلية مثل "例子." و".مثال" ("example" مكتوبة باللغتين الصينية والعربية).</a:t>
            </a:r>
            <a:endParaRPr/>
          </a:p>
          <a:p>
            <a:pPr indent="-182879" lvl="1" marL="731520" rtl="1" algn="r">
              <a:lnSpc>
                <a:spcPct val="100000"/>
              </a:lnSpc>
              <a:spcBef>
                <a:spcPts val="360"/>
              </a:spcBef>
              <a:spcAft>
                <a:spcPts val="0"/>
              </a:spcAft>
              <a:buSzPts val="1530"/>
              <a:buChar char="*"/>
            </a:pPr>
            <a:r>
              <a:rPr lang="en-US" sz="1600">
                <a:latin typeface="Arial"/>
                <a:ea typeface="Arial"/>
                <a:cs typeface="Arial"/>
                <a:sym typeface="Arial"/>
              </a:rPr>
              <a:t>يمكن أيضًا تدويل علامات أخرى داخل اسم نطاق، مما يسمح بأن يكون اسم النطاق بلغة ونص محليين بالكامل.</a:t>
            </a:r>
            <a:r>
              <a:rPr lang="en-US" sz="1600">
                <a:latin typeface="Arial"/>
                <a:ea typeface="Arial"/>
                <a:cs typeface="Arial"/>
                <a:sym typeface="Arial"/>
                <a:extLst>
                  <a:ext uri="http://customooxmlschemas.google.com/">
                    <go:slidesCustomData xmlns:go="http://customooxmlschemas.google.com/" textRoundtripDataId="13"/>
                  </a:ext>
                </a:extLst>
              </a:rPr>
              <a:t> وتعتبر أسماء النطاقات المدوّلة IDN منفصلة عن المحتوى على الإنترنت، الذي يمكن أن يكون أيضًا متعدد اللغات.</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400">
              <a:latin typeface="Arial"/>
              <a:ea typeface="Arial"/>
              <a:cs typeface="Arial"/>
              <a:sym typeface="Arial"/>
              <a:extLst>
                <a:ext uri="http://customooxmlschemas.google.com/">
                  <go:slidesCustomData xmlns:go="http://customooxmlschemas.google.com/" textRoundtripDataId="14"/>
                </a:ext>
              </a:extLst>
            </a:endParaRPr>
          </a:p>
          <a:p>
            <a:pPr indent="-182880" lvl="0" marL="274320" rtl="1" algn="r">
              <a:lnSpc>
                <a:spcPct val="100000"/>
              </a:lnSpc>
              <a:spcBef>
                <a:spcPts val="360"/>
              </a:spcBef>
              <a:spcAft>
                <a:spcPts val="0"/>
              </a:spcAft>
              <a:buClr>
                <a:schemeClr val="accent3"/>
              </a:buClr>
              <a:buSzPts val="1530"/>
              <a:buFont typeface="Merriweather Sans"/>
              <a:buChar char="*"/>
            </a:pPr>
            <a:r>
              <a:rPr lang="en-US" sz="1800">
                <a:latin typeface="Arial"/>
                <a:ea typeface="Arial"/>
                <a:cs typeface="Arial"/>
                <a:sym typeface="Arial"/>
                <a:extLst>
                  <a:ext uri="http://customooxmlschemas.google.com/">
                    <go:slidesCustomData xmlns:go="http://customooxmlschemas.google.com/" textRoundtripDataId="15"/>
                  </a:ext>
                </a:extLst>
              </a:rPr>
              <a:t>الجولة القادمة لنطاقات  gTLD</a:t>
            </a:r>
            <a:r>
              <a:rPr b="0" i="0" lang="en-US" sz="1800">
                <a:solidFill>
                  <a:srgbClr val="1D1C1D"/>
                </a:solidFill>
                <a:latin typeface="Arial"/>
                <a:ea typeface="Arial"/>
                <a:cs typeface="Arial"/>
                <a:sym typeface="Arial"/>
              </a:rPr>
              <a:t>ستواصل توسيع نظام اسم النطاق DNS وإتاحة فرص جديدة للمليار القادم من الأشخاص الذين ينتظرون الوصول إلى إنترنت أكثر تعددية في اللغات وأكثر شمولًا بلغتهم أو نصهم</a:t>
            </a:r>
            <a:r>
              <a:rPr b="0" i="0" lang="en-US" sz="1600">
                <a:solidFill>
                  <a:srgbClr val="1D1C1D"/>
                </a:solidFill>
                <a:latin typeface="Arial"/>
                <a:ea typeface="Arial"/>
                <a:cs typeface="Arial"/>
                <a:sym typeface="Arial"/>
              </a:rPr>
              <a:t>.</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latin typeface="Arial"/>
              <a:ea typeface="Arial"/>
              <a:cs typeface="Arial"/>
              <a:sym typeface="Arial"/>
            </a:endParaRPr>
          </a:p>
          <a:p>
            <a:pPr indent="0" lvl="0" marL="91440" rtl="0" algn="l">
              <a:lnSpc>
                <a:spcPct val="100000"/>
              </a:lnSpc>
              <a:spcBef>
                <a:spcPts val="400"/>
              </a:spcBef>
              <a:spcAft>
                <a:spcPts val="0"/>
              </a:spcAft>
              <a:buSzPts val="1700"/>
              <a:buNone/>
            </a:pPr>
            <a:r>
              <a:t/>
            </a:r>
            <a:endParaRPr sz="1800">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56"/>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rgbClr val="000000"/>
              </a:buClr>
              <a:buSzPts val="3200"/>
              <a:buFont typeface="Open Sans"/>
              <a:buNone/>
            </a:pPr>
            <a:r>
              <a:rPr lang="en-US" sz="2800">
                <a:latin typeface="Arial"/>
                <a:ea typeface="Arial"/>
                <a:cs typeface="Arial"/>
                <a:sym typeface="Arial"/>
              </a:rPr>
              <a:t>توسع نظام اسم النطاق DNS والجولة القادمة</a:t>
            </a:r>
            <a:endParaRPr/>
          </a:p>
        </p:txBody>
      </p:sp>
      <p:sp>
        <p:nvSpPr>
          <p:cNvPr id="139" name="Google Shape;139;p56"/>
          <p:cNvSpPr txBox="1"/>
          <p:nvPr/>
        </p:nvSpPr>
        <p:spPr>
          <a:xfrm>
            <a:off x="374904" y="983673"/>
            <a:ext cx="8003023" cy="553998"/>
          </a:xfrm>
          <a:prstGeom prst="rect">
            <a:avLst/>
          </a:prstGeom>
          <a:noFill/>
          <a:ln>
            <a:noFill/>
          </a:ln>
        </p:spPr>
        <p:txBody>
          <a:bodyPr anchorCtr="0" anchor="t" bIns="0" lIns="0" spcFirstLastPara="1" rIns="0" wrap="square" tIns="0">
            <a:spAutoFit/>
          </a:bodyPr>
          <a:lstStyle/>
          <a:p>
            <a:pPr indent="0" lvl="0" marL="0" marR="0" rtl="1" algn="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إدخال نطاقات gTLD الجديدة، بما في ذلك نطاقات TLD الطويلة وأسماء النطاقات المدوّلة IDN في منظومة الإنترنت من خلال برنامج نطاقات gTLD الجديدة أدى إلى التوسع الأكبر لنظام اسم النطاق DNS.  </a:t>
            </a:r>
            <a:endParaRPr/>
          </a:p>
        </p:txBody>
      </p:sp>
      <p:sp>
        <p:nvSpPr>
          <p:cNvPr id="140" name="Google Shape;140;p56"/>
          <p:cNvSpPr/>
          <p:nvPr/>
        </p:nvSpPr>
        <p:spPr>
          <a:xfrm flipH="1">
            <a:off x="5906053" y="2032089"/>
            <a:ext cx="2368008" cy="341717"/>
          </a:xfrm>
          <a:prstGeom prst="homePlate">
            <a:avLst>
              <a:gd fmla="val 50000" name="adj"/>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Open Sans"/>
              <a:ea typeface="Open Sans"/>
              <a:cs typeface="Open Sans"/>
              <a:sym typeface="Open Sans"/>
            </a:endParaRPr>
          </a:p>
        </p:txBody>
      </p:sp>
      <p:sp>
        <p:nvSpPr>
          <p:cNvPr id="141" name="Google Shape;141;p56"/>
          <p:cNvSpPr txBox="1"/>
          <p:nvPr/>
        </p:nvSpPr>
        <p:spPr>
          <a:xfrm>
            <a:off x="6981621" y="2029573"/>
            <a:ext cx="1269805" cy="346249"/>
          </a:xfrm>
          <a:prstGeom prst="rect">
            <a:avLst/>
          </a:prstGeom>
          <a:noFill/>
          <a:ln>
            <a:noFill/>
          </a:ln>
        </p:spPr>
        <p:txBody>
          <a:bodyPr anchorCtr="0" anchor="t" bIns="45700" lIns="68575" spcFirstLastPara="1" rIns="91425" wrap="square" tIns="45700">
            <a:spAutoFit/>
          </a:bodyPr>
          <a:lstStyle/>
          <a:p>
            <a:pPr indent="0" lvl="0" marL="0" marR="0" rtl="1" algn="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Open Sans"/>
                <a:ea typeface="Open Sans"/>
                <a:cs typeface="Open Sans"/>
                <a:sym typeface="Open Sans"/>
              </a:rPr>
              <a:t>ما قبل 2009</a:t>
            </a:r>
            <a:endParaRPr/>
          </a:p>
        </p:txBody>
      </p:sp>
      <p:sp>
        <p:nvSpPr>
          <p:cNvPr id="142" name="Google Shape;142;p56"/>
          <p:cNvSpPr txBox="1"/>
          <p:nvPr/>
        </p:nvSpPr>
        <p:spPr>
          <a:xfrm>
            <a:off x="5802328" y="2435699"/>
            <a:ext cx="2449098" cy="572424"/>
          </a:xfrm>
          <a:prstGeom prst="rect">
            <a:avLst/>
          </a:prstGeom>
          <a:noFill/>
          <a:ln>
            <a:noFill/>
          </a:ln>
        </p:spPr>
        <p:txBody>
          <a:bodyPr anchorCtr="0" anchor="t" bIns="45700" lIns="0" spcFirstLastPara="1" rIns="91425" wrap="square" tIns="45700">
            <a:spAutoFit/>
          </a:bodyPr>
          <a:lstStyle/>
          <a:p>
            <a:pPr indent="0" lvl="0" marL="0" marR="0" rtl="1" algn="r">
              <a:lnSpc>
                <a:spcPct val="13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نطاقات المستوى الأعلى العامة (gTLD)</a:t>
            </a:r>
            <a:endParaRPr/>
          </a:p>
          <a:p>
            <a:pPr indent="0" lvl="0" marL="0" marR="0" rtl="1" algn="r">
              <a:lnSpc>
                <a:spcPct val="13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a:t>
            </a:r>
            <a:r>
              <a:rPr b="1" i="0" lang="en-US" sz="1000" u="none" cap="none" strike="noStrike">
                <a:solidFill>
                  <a:schemeClr val="dk1"/>
                </a:solidFill>
                <a:latin typeface="Arial"/>
                <a:ea typeface="Arial"/>
                <a:cs typeface="Arial"/>
                <a:sym typeface="Arial"/>
              </a:rPr>
              <a:t>22</a:t>
            </a:r>
            <a:r>
              <a:rPr b="0" i="0" lang="en-US" sz="1000" u="none" cap="none" strike="noStrike">
                <a:solidFill>
                  <a:schemeClr val="dk1"/>
                </a:solidFill>
                <a:latin typeface="Arial"/>
                <a:ea typeface="Arial"/>
                <a:cs typeface="Arial"/>
                <a:sym typeface="Arial"/>
              </a:rPr>
              <a:t> إجمالاً)</a:t>
            </a:r>
            <a:endParaRPr/>
          </a:p>
        </p:txBody>
      </p:sp>
      <p:sp>
        <p:nvSpPr>
          <p:cNvPr id="143" name="Google Shape;143;p56"/>
          <p:cNvSpPr txBox="1"/>
          <p:nvPr/>
        </p:nvSpPr>
        <p:spPr>
          <a:xfrm>
            <a:off x="6749732" y="3028057"/>
            <a:ext cx="733789" cy="273020"/>
          </a:xfrm>
          <a:prstGeom prst="rect">
            <a:avLst/>
          </a:prstGeom>
          <a:solidFill>
            <a:srgbClr val="FFF3E2"/>
          </a:solidFill>
          <a:ln>
            <a:noFill/>
          </a:ln>
        </p:spPr>
        <p:txBody>
          <a:bodyPr anchorCtr="0" anchor="t" bIns="34275" lIns="68575" spcFirstLastPara="1" rIns="91425" wrap="square" tIns="41125">
            <a:noAutofit/>
          </a:bodyPr>
          <a:lstStyle/>
          <a:p>
            <a:pPr indent="0" lvl="0" marL="0" marR="0" rtl="1" algn="ctr">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Open Sans"/>
                <a:ea typeface="Open Sans"/>
                <a:cs typeface="Open Sans"/>
                <a:sym typeface="Open Sans"/>
              </a:rPr>
              <a:t>edu.</a:t>
            </a:r>
            <a:endParaRPr/>
          </a:p>
        </p:txBody>
      </p:sp>
      <p:sp>
        <p:nvSpPr>
          <p:cNvPr id="144" name="Google Shape;144;p56"/>
          <p:cNvSpPr txBox="1"/>
          <p:nvPr/>
        </p:nvSpPr>
        <p:spPr>
          <a:xfrm>
            <a:off x="6749732" y="3367880"/>
            <a:ext cx="733789" cy="243568"/>
          </a:xfrm>
          <a:prstGeom prst="rect">
            <a:avLst/>
          </a:prstGeom>
          <a:solidFill>
            <a:srgbClr val="FFF3E2"/>
          </a:solidFill>
          <a:ln>
            <a:noFill/>
          </a:ln>
        </p:spPr>
        <p:txBody>
          <a:bodyPr anchorCtr="0" anchor="t" bIns="34275" lIns="68575" spcFirstLastPara="1" rIns="91425" wrap="square" tIns="41125">
            <a:noAutofit/>
          </a:bodyPr>
          <a:lstStyle/>
          <a:p>
            <a:pPr indent="0" lvl="0" marL="0" marR="0" rtl="1" algn="ctr">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Open Sans"/>
                <a:ea typeface="Open Sans"/>
                <a:cs typeface="Open Sans"/>
                <a:sym typeface="Open Sans"/>
              </a:rPr>
              <a:t>net.</a:t>
            </a:r>
            <a:endParaRPr/>
          </a:p>
        </p:txBody>
      </p:sp>
      <p:sp>
        <p:nvSpPr>
          <p:cNvPr id="145" name="Google Shape;145;p56"/>
          <p:cNvSpPr txBox="1"/>
          <p:nvPr/>
        </p:nvSpPr>
        <p:spPr>
          <a:xfrm>
            <a:off x="7543703" y="3028057"/>
            <a:ext cx="524924" cy="274320"/>
          </a:xfrm>
          <a:prstGeom prst="rect">
            <a:avLst/>
          </a:prstGeom>
          <a:solidFill>
            <a:srgbClr val="FFF3E2"/>
          </a:solidFill>
          <a:ln>
            <a:noFill/>
          </a:ln>
        </p:spPr>
        <p:txBody>
          <a:bodyPr anchorCtr="0" anchor="t" bIns="34275" lIns="68575" spcFirstLastPara="1" rIns="91425" wrap="square" tIns="41125">
            <a:noAutofit/>
          </a:bodyPr>
          <a:lstStyle/>
          <a:p>
            <a:pPr indent="0" lvl="0" marL="0" marR="0" rtl="1" algn="ctr">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Open Sans"/>
                <a:ea typeface="Open Sans"/>
                <a:cs typeface="Open Sans"/>
                <a:sym typeface="Open Sans"/>
              </a:rPr>
              <a:t>com.</a:t>
            </a:r>
            <a:endParaRPr/>
          </a:p>
        </p:txBody>
      </p:sp>
      <p:sp>
        <p:nvSpPr>
          <p:cNvPr id="146" name="Google Shape;146;p56"/>
          <p:cNvSpPr txBox="1"/>
          <p:nvPr/>
        </p:nvSpPr>
        <p:spPr>
          <a:xfrm>
            <a:off x="7543703" y="3367880"/>
            <a:ext cx="524924" cy="274320"/>
          </a:xfrm>
          <a:prstGeom prst="rect">
            <a:avLst/>
          </a:prstGeom>
          <a:solidFill>
            <a:srgbClr val="FFF3E2"/>
          </a:solidFill>
          <a:ln>
            <a:noFill/>
          </a:ln>
        </p:spPr>
        <p:txBody>
          <a:bodyPr anchorCtr="0" anchor="t" bIns="34275" lIns="68575" spcFirstLastPara="1" rIns="91425" wrap="square" tIns="41125">
            <a:noAutofit/>
          </a:bodyPr>
          <a:lstStyle/>
          <a:p>
            <a:pPr indent="0" lvl="0" marL="0" marR="0" rtl="1" algn="ctr">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Open Sans"/>
                <a:ea typeface="Open Sans"/>
                <a:cs typeface="Open Sans"/>
                <a:sym typeface="Open Sans"/>
              </a:rPr>
              <a:t>org.</a:t>
            </a:r>
            <a:endParaRPr/>
          </a:p>
        </p:txBody>
      </p:sp>
      <p:sp>
        <p:nvSpPr>
          <p:cNvPr id="147" name="Google Shape;147;p56"/>
          <p:cNvSpPr txBox="1"/>
          <p:nvPr/>
        </p:nvSpPr>
        <p:spPr>
          <a:xfrm>
            <a:off x="6744084" y="3712884"/>
            <a:ext cx="733789" cy="268636"/>
          </a:xfrm>
          <a:prstGeom prst="rect">
            <a:avLst/>
          </a:prstGeom>
          <a:solidFill>
            <a:srgbClr val="FFF3E2"/>
          </a:solidFill>
          <a:ln>
            <a:noFill/>
          </a:ln>
        </p:spPr>
        <p:txBody>
          <a:bodyPr anchorCtr="0" anchor="t" bIns="34275" lIns="68575" spcFirstLastPara="1" rIns="91425" wrap="square" tIns="41125">
            <a:noAutofit/>
          </a:bodyPr>
          <a:lstStyle/>
          <a:p>
            <a:pPr indent="0" lvl="0" marL="0" marR="0" rtl="1" algn="ctr">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Open Sans"/>
                <a:ea typeface="Open Sans"/>
                <a:cs typeface="Open Sans"/>
                <a:sym typeface="Open Sans"/>
              </a:rPr>
              <a:t>asia.</a:t>
            </a:r>
            <a:endParaRPr/>
          </a:p>
        </p:txBody>
      </p:sp>
      <p:sp>
        <p:nvSpPr>
          <p:cNvPr id="148" name="Google Shape;148;p56"/>
          <p:cNvSpPr txBox="1"/>
          <p:nvPr/>
        </p:nvSpPr>
        <p:spPr>
          <a:xfrm>
            <a:off x="6744084" y="4052706"/>
            <a:ext cx="733789" cy="273793"/>
          </a:xfrm>
          <a:prstGeom prst="rect">
            <a:avLst/>
          </a:prstGeom>
          <a:solidFill>
            <a:srgbClr val="FFF3E2"/>
          </a:solidFill>
          <a:ln>
            <a:noFill/>
          </a:ln>
        </p:spPr>
        <p:txBody>
          <a:bodyPr anchorCtr="0" anchor="t" bIns="34275" lIns="68575" spcFirstLastPara="1" rIns="91425" wrap="square" tIns="41125">
            <a:noAutofit/>
          </a:bodyPr>
          <a:lstStyle/>
          <a:p>
            <a:pPr indent="0" lvl="0" marL="0" marR="0" rtl="1" algn="ctr">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Open Sans"/>
                <a:ea typeface="Open Sans"/>
                <a:cs typeface="Open Sans"/>
                <a:sym typeface="Open Sans"/>
              </a:rPr>
              <a:t>travel.</a:t>
            </a:r>
            <a:endParaRPr/>
          </a:p>
        </p:txBody>
      </p:sp>
      <p:sp>
        <p:nvSpPr>
          <p:cNvPr id="149" name="Google Shape;149;p56"/>
          <p:cNvSpPr txBox="1"/>
          <p:nvPr/>
        </p:nvSpPr>
        <p:spPr>
          <a:xfrm>
            <a:off x="7538056" y="3712884"/>
            <a:ext cx="524924" cy="274320"/>
          </a:xfrm>
          <a:prstGeom prst="rect">
            <a:avLst/>
          </a:prstGeom>
          <a:solidFill>
            <a:srgbClr val="FFF3E2"/>
          </a:solidFill>
          <a:ln>
            <a:noFill/>
          </a:ln>
        </p:spPr>
        <p:txBody>
          <a:bodyPr anchorCtr="0" anchor="t" bIns="34275" lIns="68575" spcFirstLastPara="1" rIns="91425" wrap="square" tIns="41125">
            <a:noAutofit/>
          </a:bodyPr>
          <a:lstStyle/>
          <a:p>
            <a:pPr indent="0" lvl="0" marL="0" marR="0" rtl="1" algn="ctr">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Open Sans"/>
                <a:ea typeface="Open Sans"/>
                <a:cs typeface="Open Sans"/>
                <a:sym typeface="Open Sans"/>
              </a:rPr>
              <a:t>aero.</a:t>
            </a:r>
            <a:endParaRPr/>
          </a:p>
        </p:txBody>
      </p:sp>
      <p:sp>
        <p:nvSpPr>
          <p:cNvPr id="150" name="Google Shape;150;p56"/>
          <p:cNvSpPr txBox="1"/>
          <p:nvPr/>
        </p:nvSpPr>
        <p:spPr>
          <a:xfrm>
            <a:off x="7538056" y="4052707"/>
            <a:ext cx="524924" cy="274320"/>
          </a:xfrm>
          <a:prstGeom prst="rect">
            <a:avLst/>
          </a:prstGeom>
          <a:solidFill>
            <a:srgbClr val="FFF3E2"/>
          </a:solidFill>
          <a:ln>
            <a:noFill/>
          </a:ln>
        </p:spPr>
        <p:txBody>
          <a:bodyPr anchorCtr="0" anchor="t" bIns="34275" lIns="68575" spcFirstLastPara="1" rIns="91425" wrap="square" tIns="41125">
            <a:noAutofit/>
          </a:bodyPr>
          <a:lstStyle/>
          <a:p>
            <a:pPr indent="0" lvl="0" marL="0" marR="0" rtl="1" algn="ctr">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Open Sans"/>
                <a:ea typeface="Open Sans"/>
                <a:cs typeface="Open Sans"/>
                <a:sym typeface="Open Sans"/>
              </a:rPr>
              <a:t>mobi.</a:t>
            </a:r>
            <a:endParaRPr/>
          </a:p>
        </p:txBody>
      </p:sp>
      <p:sp>
        <p:nvSpPr>
          <p:cNvPr id="151" name="Google Shape;151;p56"/>
          <p:cNvSpPr txBox="1"/>
          <p:nvPr/>
        </p:nvSpPr>
        <p:spPr>
          <a:xfrm>
            <a:off x="4215195" y="2027274"/>
            <a:ext cx="642484" cy="346249"/>
          </a:xfrm>
          <a:prstGeom prst="rect">
            <a:avLst/>
          </a:prstGeom>
          <a:noFill/>
          <a:ln>
            <a:noFill/>
          </a:ln>
        </p:spPr>
        <p:txBody>
          <a:bodyPr anchorCtr="0" anchor="t" bIns="45700" lIns="68575" spcFirstLastPara="1" rIns="91425" wrap="square" tIns="45700">
            <a:spAutoFit/>
          </a:bodyPr>
          <a:lstStyle/>
          <a:p>
            <a:pPr indent="0" lvl="0" marL="0" marR="0" rtl="1" algn="r">
              <a:lnSpc>
                <a:spcPct val="100000"/>
              </a:lnSpc>
              <a:spcBef>
                <a:spcPts val="0"/>
              </a:spcBef>
              <a:spcAft>
                <a:spcPts val="0"/>
              </a:spcAft>
              <a:buClr>
                <a:srgbClr val="000000"/>
              </a:buClr>
              <a:buSzPts val="1650"/>
              <a:buFont typeface="Arial"/>
              <a:buNone/>
            </a:pPr>
            <a:r>
              <a:rPr b="0" i="0" lang="en-US" sz="1650" u="none" cap="none" strike="noStrike">
                <a:solidFill>
                  <a:srgbClr val="FAFAFA"/>
                </a:solidFill>
                <a:latin typeface="Open Sans"/>
                <a:ea typeface="Open Sans"/>
                <a:cs typeface="Open Sans"/>
                <a:sym typeface="Open Sans"/>
              </a:rPr>
              <a:t>2016</a:t>
            </a:r>
            <a:endParaRPr/>
          </a:p>
        </p:txBody>
      </p:sp>
      <p:sp>
        <p:nvSpPr>
          <p:cNvPr id="152" name="Google Shape;152;p56"/>
          <p:cNvSpPr txBox="1"/>
          <p:nvPr/>
        </p:nvSpPr>
        <p:spPr>
          <a:xfrm>
            <a:off x="1195059" y="2731439"/>
            <a:ext cx="2147475" cy="812490"/>
          </a:xfrm>
          <a:prstGeom prst="rect">
            <a:avLst/>
          </a:prstGeom>
          <a:noFill/>
          <a:ln>
            <a:noFill/>
          </a:ln>
        </p:spPr>
        <p:txBody>
          <a:bodyPr anchorCtr="0" anchor="t" bIns="45700" lIns="0" spcFirstLastPara="1" rIns="91425" wrap="square" tIns="45700">
            <a:spAutoFit/>
          </a:bodyPr>
          <a:lstStyle/>
          <a:p>
            <a:pPr indent="0" lvl="0" marL="0" marR="0" rtl="1" algn="r">
              <a:lnSpc>
                <a:spcPct val="13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نطاقات gTLD الجديدة والطويلة</a:t>
            </a:r>
            <a:endParaRPr/>
          </a:p>
          <a:p>
            <a:pPr indent="0" lvl="0" marL="0" marR="0" rtl="1" algn="r">
              <a:lnSpc>
                <a:spcPct val="13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(إجمالي أكثر من 1200)</a:t>
            </a:r>
            <a:endParaRPr/>
          </a:p>
          <a:p>
            <a:pPr indent="0" lvl="0" marL="0" marR="0" rtl="0" algn="l">
              <a:lnSpc>
                <a:spcPct val="130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p:txBody>
      </p:sp>
      <p:sp>
        <p:nvSpPr>
          <p:cNvPr id="153" name="Google Shape;153;p56"/>
          <p:cNvSpPr txBox="1"/>
          <p:nvPr/>
        </p:nvSpPr>
        <p:spPr>
          <a:xfrm>
            <a:off x="1983089" y="3321783"/>
            <a:ext cx="687296" cy="273793"/>
          </a:xfrm>
          <a:prstGeom prst="rect">
            <a:avLst/>
          </a:prstGeom>
          <a:solidFill>
            <a:schemeClr val="accent1"/>
          </a:solidFill>
          <a:ln>
            <a:noFill/>
          </a:ln>
        </p:spPr>
        <p:txBody>
          <a:bodyPr anchorCtr="0" anchor="t" bIns="34275" lIns="68575" spcFirstLastPara="1" rIns="91425" wrap="square" tIns="41125">
            <a:noAutofit/>
          </a:bodyPr>
          <a:lstStyle/>
          <a:p>
            <a:pPr indent="0" lvl="0" marL="0" marR="0" rtl="1" algn="ctr">
              <a:lnSpc>
                <a:spcPct val="100000"/>
              </a:lnSpc>
              <a:spcBef>
                <a:spcPts val="0"/>
              </a:spcBef>
              <a:spcAft>
                <a:spcPts val="0"/>
              </a:spcAft>
              <a:buClr>
                <a:srgbClr val="000000"/>
              </a:buClr>
              <a:buSzPts val="1050"/>
              <a:buFont typeface="Arial"/>
              <a:buNone/>
            </a:pPr>
            <a:r>
              <a:rPr b="0" i="0" lang="en-US" sz="1050" u="none" cap="none" strike="noStrike">
                <a:solidFill>
                  <a:schemeClr val="lt1"/>
                </a:solidFill>
                <a:latin typeface="Open Sans"/>
                <a:ea typeface="Open Sans"/>
                <a:cs typeface="Open Sans"/>
                <a:sym typeface="Open Sans"/>
              </a:rPr>
              <a:t>bar.</a:t>
            </a:r>
            <a:endParaRPr/>
          </a:p>
        </p:txBody>
      </p:sp>
      <p:sp>
        <p:nvSpPr>
          <p:cNvPr id="154" name="Google Shape;154;p56"/>
          <p:cNvSpPr txBox="1"/>
          <p:nvPr/>
        </p:nvSpPr>
        <p:spPr>
          <a:xfrm>
            <a:off x="1983089" y="3657760"/>
            <a:ext cx="687296" cy="273793"/>
          </a:xfrm>
          <a:prstGeom prst="rect">
            <a:avLst/>
          </a:prstGeom>
          <a:solidFill>
            <a:schemeClr val="accent1"/>
          </a:solidFill>
          <a:ln>
            <a:noFill/>
          </a:ln>
        </p:spPr>
        <p:txBody>
          <a:bodyPr anchorCtr="0" anchor="t" bIns="34275" lIns="68575" spcFirstLastPara="1" rIns="91425" wrap="square" tIns="41125">
            <a:noAutofit/>
          </a:bodyPr>
          <a:lstStyle/>
          <a:p>
            <a:pPr indent="0" lvl="0" marL="0" marR="0" rtl="1" algn="ctr">
              <a:lnSpc>
                <a:spcPct val="100000"/>
              </a:lnSpc>
              <a:spcBef>
                <a:spcPts val="0"/>
              </a:spcBef>
              <a:spcAft>
                <a:spcPts val="0"/>
              </a:spcAft>
              <a:buClr>
                <a:srgbClr val="000000"/>
              </a:buClr>
              <a:buSzPts val="1050"/>
              <a:buFont typeface="Arial"/>
              <a:buNone/>
            </a:pPr>
            <a:r>
              <a:rPr b="0" i="0" lang="en-US" sz="1050" u="none" cap="none" strike="noStrike">
                <a:solidFill>
                  <a:schemeClr val="lt1"/>
                </a:solidFill>
                <a:latin typeface="Open Sans"/>
                <a:ea typeface="Open Sans"/>
                <a:cs typeface="Open Sans"/>
                <a:sym typeface="Open Sans"/>
              </a:rPr>
              <a:t>global.</a:t>
            </a:r>
            <a:endParaRPr/>
          </a:p>
        </p:txBody>
      </p:sp>
      <p:sp>
        <p:nvSpPr>
          <p:cNvPr id="155" name="Google Shape;155;p56"/>
          <p:cNvSpPr txBox="1"/>
          <p:nvPr/>
        </p:nvSpPr>
        <p:spPr>
          <a:xfrm>
            <a:off x="2725589" y="3321783"/>
            <a:ext cx="524924" cy="274320"/>
          </a:xfrm>
          <a:prstGeom prst="rect">
            <a:avLst/>
          </a:prstGeom>
          <a:solidFill>
            <a:schemeClr val="accent1"/>
          </a:solidFill>
          <a:ln>
            <a:noFill/>
          </a:ln>
        </p:spPr>
        <p:txBody>
          <a:bodyPr anchorCtr="0" anchor="t" bIns="34275" lIns="68575" spcFirstLastPara="1" rIns="91425" wrap="square" tIns="41125">
            <a:noAutofit/>
          </a:bodyPr>
          <a:lstStyle/>
          <a:p>
            <a:pPr indent="0" lvl="0" marL="0" marR="0" rtl="1" algn="ctr">
              <a:lnSpc>
                <a:spcPct val="100000"/>
              </a:lnSpc>
              <a:spcBef>
                <a:spcPts val="0"/>
              </a:spcBef>
              <a:spcAft>
                <a:spcPts val="0"/>
              </a:spcAft>
              <a:buClr>
                <a:srgbClr val="000000"/>
              </a:buClr>
              <a:buSzPts val="1050"/>
              <a:buFont typeface="Arial"/>
              <a:buNone/>
            </a:pPr>
            <a:r>
              <a:rPr b="0" i="0" lang="en-US" sz="1050" u="none" cap="none" strike="noStrike">
                <a:solidFill>
                  <a:schemeClr val="lt1"/>
                </a:solidFill>
                <a:latin typeface="Open Sans"/>
                <a:ea typeface="Open Sans"/>
                <a:cs typeface="Open Sans"/>
                <a:sym typeface="Open Sans"/>
              </a:rPr>
              <a:t>bank.</a:t>
            </a:r>
            <a:endParaRPr/>
          </a:p>
        </p:txBody>
      </p:sp>
      <p:sp>
        <p:nvSpPr>
          <p:cNvPr id="156" name="Google Shape;156;p56"/>
          <p:cNvSpPr txBox="1"/>
          <p:nvPr/>
        </p:nvSpPr>
        <p:spPr>
          <a:xfrm>
            <a:off x="2725589" y="3657760"/>
            <a:ext cx="524924" cy="274320"/>
          </a:xfrm>
          <a:prstGeom prst="rect">
            <a:avLst/>
          </a:prstGeom>
          <a:solidFill>
            <a:schemeClr val="accent1"/>
          </a:solidFill>
          <a:ln>
            <a:noFill/>
          </a:ln>
        </p:spPr>
        <p:txBody>
          <a:bodyPr anchorCtr="0" anchor="t" bIns="34275" lIns="68575" spcFirstLastPara="1" rIns="91425" wrap="square" tIns="41125">
            <a:noAutofit/>
          </a:bodyPr>
          <a:lstStyle/>
          <a:p>
            <a:pPr indent="0" lvl="0" marL="0" marR="0" rtl="1" algn="ctr">
              <a:lnSpc>
                <a:spcPct val="100000"/>
              </a:lnSpc>
              <a:spcBef>
                <a:spcPts val="0"/>
              </a:spcBef>
              <a:spcAft>
                <a:spcPts val="0"/>
              </a:spcAft>
              <a:buClr>
                <a:srgbClr val="000000"/>
              </a:buClr>
              <a:buSzPts val="1050"/>
              <a:buFont typeface="Arial"/>
              <a:buNone/>
            </a:pPr>
            <a:r>
              <a:rPr b="0" i="0" lang="en-US" sz="1050" u="none" cap="none" strike="noStrike">
                <a:solidFill>
                  <a:schemeClr val="lt1"/>
                </a:solidFill>
                <a:latin typeface="Open Sans"/>
                <a:ea typeface="Open Sans"/>
                <a:cs typeface="Open Sans"/>
                <a:sym typeface="Open Sans"/>
              </a:rPr>
              <a:t>car.</a:t>
            </a:r>
            <a:endParaRPr/>
          </a:p>
        </p:txBody>
      </p:sp>
      <p:sp>
        <p:nvSpPr>
          <p:cNvPr id="157" name="Google Shape;157;p56"/>
          <p:cNvSpPr txBox="1"/>
          <p:nvPr/>
        </p:nvSpPr>
        <p:spPr>
          <a:xfrm>
            <a:off x="4472432" y="3338427"/>
            <a:ext cx="524924" cy="274320"/>
          </a:xfrm>
          <a:prstGeom prst="rect">
            <a:avLst/>
          </a:prstGeom>
          <a:solidFill>
            <a:srgbClr val="535655"/>
          </a:solidFill>
          <a:ln>
            <a:noFill/>
          </a:ln>
        </p:spPr>
        <p:txBody>
          <a:bodyPr anchorCtr="0" anchor="t" bIns="34275" lIns="68575" spcFirstLastPara="1" rIns="91425" wrap="square" tIns="41125">
            <a:noAutofit/>
          </a:bodyPr>
          <a:lstStyle/>
          <a:p>
            <a:pPr indent="0" lvl="0" marL="0" marR="0" rtl="1" algn="ctr">
              <a:lnSpc>
                <a:spcPct val="100000"/>
              </a:lnSpc>
              <a:spcBef>
                <a:spcPts val="0"/>
              </a:spcBef>
              <a:spcAft>
                <a:spcPts val="0"/>
              </a:spcAft>
              <a:buClr>
                <a:srgbClr val="000000"/>
              </a:buClr>
              <a:buSzPts val="1050"/>
              <a:buFont typeface="Arial"/>
              <a:buNone/>
            </a:pPr>
            <a:r>
              <a:rPr b="1" i="0" lang="en-US" sz="1050" u="none" cap="none" strike="noStrike">
                <a:solidFill>
                  <a:schemeClr val="lt1"/>
                </a:solidFill>
                <a:latin typeface="Open Sans"/>
                <a:ea typeface="Open Sans"/>
                <a:cs typeface="Open Sans"/>
                <a:sym typeface="Open Sans"/>
              </a:rPr>
              <a:t>台灣.</a:t>
            </a:r>
            <a:endParaRPr/>
          </a:p>
        </p:txBody>
      </p:sp>
      <p:sp>
        <p:nvSpPr>
          <p:cNvPr id="158" name="Google Shape;158;p56"/>
          <p:cNvSpPr txBox="1"/>
          <p:nvPr/>
        </p:nvSpPr>
        <p:spPr>
          <a:xfrm>
            <a:off x="5043850" y="3337127"/>
            <a:ext cx="524924" cy="274320"/>
          </a:xfrm>
          <a:prstGeom prst="rect">
            <a:avLst/>
          </a:prstGeom>
          <a:solidFill>
            <a:srgbClr val="535655"/>
          </a:solidFill>
          <a:ln>
            <a:noFill/>
          </a:ln>
        </p:spPr>
        <p:txBody>
          <a:bodyPr anchorCtr="0" anchor="t" bIns="34275" lIns="68575" spcFirstLastPara="1" rIns="91425" wrap="square" tIns="41125">
            <a:noAutofit/>
          </a:bodyPr>
          <a:lstStyle/>
          <a:p>
            <a:pPr indent="0" lvl="0" marL="0" marR="0" rtl="1" algn="ctr">
              <a:lnSpc>
                <a:spcPct val="100000"/>
              </a:lnSpc>
              <a:spcBef>
                <a:spcPts val="0"/>
              </a:spcBef>
              <a:spcAft>
                <a:spcPts val="0"/>
              </a:spcAft>
              <a:buClr>
                <a:srgbClr val="000000"/>
              </a:buClr>
              <a:buSzPts val="1050"/>
              <a:buFont typeface="Arial"/>
              <a:buNone/>
            </a:pPr>
            <a:r>
              <a:rPr b="0" i="0" lang="en-US" sz="1050" u="none" cap="none" strike="noStrike">
                <a:solidFill>
                  <a:schemeClr val="lt1"/>
                </a:solidFill>
                <a:latin typeface="Open Sans"/>
                <a:ea typeface="Open Sans"/>
                <a:cs typeface="Open Sans"/>
                <a:sym typeface="Open Sans"/>
              </a:rPr>
              <a:t>рф.</a:t>
            </a:r>
            <a:endParaRPr/>
          </a:p>
        </p:txBody>
      </p:sp>
      <p:sp>
        <p:nvSpPr>
          <p:cNvPr id="159" name="Google Shape;159;p56"/>
          <p:cNvSpPr txBox="1"/>
          <p:nvPr/>
        </p:nvSpPr>
        <p:spPr>
          <a:xfrm>
            <a:off x="868504" y="3658286"/>
            <a:ext cx="1059381" cy="273794"/>
          </a:xfrm>
          <a:prstGeom prst="rect">
            <a:avLst/>
          </a:prstGeom>
          <a:solidFill>
            <a:schemeClr val="accent1"/>
          </a:solidFill>
          <a:ln>
            <a:noFill/>
          </a:ln>
        </p:spPr>
        <p:txBody>
          <a:bodyPr anchorCtr="0" anchor="t" bIns="34275" lIns="68575" spcFirstLastPara="1" rIns="91425" wrap="square" tIns="41125">
            <a:noAutofit/>
          </a:bodyPr>
          <a:lstStyle/>
          <a:p>
            <a:pPr indent="0" lvl="0" marL="0" marR="0" rtl="1" algn="ctr">
              <a:lnSpc>
                <a:spcPct val="100000"/>
              </a:lnSpc>
              <a:spcBef>
                <a:spcPts val="0"/>
              </a:spcBef>
              <a:spcAft>
                <a:spcPts val="0"/>
              </a:spcAft>
              <a:buClr>
                <a:srgbClr val="000000"/>
              </a:buClr>
              <a:buSzPts val="1050"/>
              <a:buFont typeface="Arial"/>
              <a:buNone/>
            </a:pPr>
            <a:r>
              <a:rPr b="0" i="0" lang="en-US" sz="1050" u="none" cap="none" strike="noStrike">
                <a:solidFill>
                  <a:schemeClr val="lt1"/>
                </a:solidFill>
                <a:latin typeface="Open Sans"/>
                <a:ea typeface="Open Sans"/>
                <a:cs typeface="Open Sans"/>
                <a:sym typeface="Open Sans"/>
              </a:rPr>
              <a:t>london.</a:t>
            </a:r>
            <a:endParaRPr/>
          </a:p>
        </p:txBody>
      </p:sp>
      <p:sp>
        <p:nvSpPr>
          <p:cNvPr id="160" name="Google Shape;160;p56"/>
          <p:cNvSpPr txBox="1"/>
          <p:nvPr/>
        </p:nvSpPr>
        <p:spPr>
          <a:xfrm>
            <a:off x="868503" y="3321783"/>
            <a:ext cx="1059382" cy="273794"/>
          </a:xfrm>
          <a:prstGeom prst="rect">
            <a:avLst/>
          </a:prstGeom>
          <a:solidFill>
            <a:schemeClr val="accent1"/>
          </a:solidFill>
          <a:ln>
            <a:noFill/>
          </a:ln>
        </p:spPr>
        <p:txBody>
          <a:bodyPr anchorCtr="0" anchor="t" bIns="34275" lIns="68575" spcFirstLastPara="1" rIns="91425" wrap="square" tIns="41125">
            <a:noAutofit/>
          </a:bodyPr>
          <a:lstStyle/>
          <a:p>
            <a:pPr indent="0" lvl="0" marL="0" marR="0" rtl="1" algn="ctr">
              <a:lnSpc>
                <a:spcPct val="100000"/>
              </a:lnSpc>
              <a:spcBef>
                <a:spcPts val="0"/>
              </a:spcBef>
              <a:spcAft>
                <a:spcPts val="0"/>
              </a:spcAft>
              <a:buClr>
                <a:srgbClr val="000000"/>
              </a:buClr>
              <a:buSzPts val="1050"/>
              <a:buFont typeface="Arial"/>
              <a:buNone/>
            </a:pPr>
            <a:r>
              <a:rPr b="0" i="0" lang="en-US" sz="1050" u="none" cap="none" strike="noStrike">
                <a:solidFill>
                  <a:schemeClr val="lt1"/>
                </a:solidFill>
                <a:latin typeface="Open Sans"/>
                <a:ea typeface="Open Sans"/>
                <a:cs typeface="Open Sans"/>
                <a:sym typeface="Open Sans"/>
              </a:rPr>
              <a:t>technology.</a:t>
            </a:r>
            <a:endParaRPr/>
          </a:p>
        </p:txBody>
      </p:sp>
      <p:sp>
        <p:nvSpPr>
          <p:cNvPr id="161" name="Google Shape;161;p56"/>
          <p:cNvSpPr txBox="1"/>
          <p:nvPr/>
        </p:nvSpPr>
        <p:spPr>
          <a:xfrm>
            <a:off x="1984241" y="3995409"/>
            <a:ext cx="687296" cy="273793"/>
          </a:xfrm>
          <a:prstGeom prst="rect">
            <a:avLst/>
          </a:prstGeom>
          <a:solidFill>
            <a:schemeClr val="accent1"/>
          </a:solidFill>
          <a:ln>
            <a:noFill/>
          </a:ln>
        </p:spPr>
        <p:txBody>
          <a:bodyPr anchorCtr="0" anchor="t" bIns="34275" lIns="68575" spcFirstLastPara="1" rIns="91425" wrap="square" tIns="41125">
            <a:noAutofit/>
          </a:bodyPr>
          <a:lstStyle/>
          <a:p>
            <a:pPr indent="0" lvl="0" marL="0" marR="0" rtl="1" algn="ctr">
              <a:lnSpc>
                <a:spcPct val="100000"/>
              </a:lnSpc>
              <a:spcBef>
                <a:spcPts val="0"/>
              </a:spcBef>
              <a:spcAft>
                <a:spcPts val="0"/>
              </a:spcAft>
              <a:buClr>
                <a:srgbClr val="000000"/>
              </a:buClr>
              <a:buSzPts val="1050"/>
              <a:buFont typeface="Arial"/>
              <a:buNone/>
            </a:pPr>
            <a:r>
              <a:rPr b="0" i="0" lang="en-US" sz="1050" u="none" cap="none" strike="noStrike">
                <a:solidFill>
                  <a:schemeClr val="lt1"/>
                </a:solidFill>
                <a:latin typeface="Open Sans"/>
                <a:ea typeface="Open Sans"/>
                <a:cs typeface="Open Sans"/>
                <a:sym typeface="Open Sans"/>
              </a:rPr>
              <a:t>vote.</a:t>
            </a:r>
            <a:endParaRPr/>
          </a:p>
        </p:txBody>
      </p:sp>
      <p:sp>
        <p:nvSpPr>
          <p:cNvPr id="162" name="Google Shape;162;p56"/>
          <p:cNvSpPr txBox="1"/>
          <p:nvPr/>
        </p:nvSpPr>
        <p:spPr>
          <a:xfrm>
            <a:off x="869655" y="3995934"/>
            <a:ext cx="1059383" cy="273794"/>
          </a:xfrm>
          <a:prstGeom prst="rect">
            <a:avLst/>
          </a:prstGeom>
          <a:solidFill>
            <a:schemeClr val="accent1"/>
          </a:solidFill>
          <a:ln>
            <a:noFill/>
          </a:ln>
        </p:spPr>
        <p:txBody>
          <a:bodyPr anchorCtr="0" anchor="t" bIns="34275" lIns="68575" spcFirstLastPara="1" rIns="91425" wrap="square" tIns="41125">
            <a:noAutofit/>
          </a:bodyPr>
          <a:lstStyle/>
          <a:p>
            <a:pPr indent="0" lvl="0" marL="0" marR="0" rtl="1" algn="ctr">
              <a:lnSpc>
                <a:spcPct val="100000"/>
              </a:lnSpc>
              <a:spcBef>
                <a:spcPts val="0"/>
              </a:spcBef>
              <a:spcAft>
                <a:spcPts val="0"/>
              </a:spcAft>
              <a:buClr>
                <a:srgbClr val="000000"/>
              </a:buClr>
              <a:buSzPts val="1050"/>
              <a:buFont typeface="Arial"/>
              <a:buNone/>
            </a:pPr>
            <a:r>
              <a:rPr b="0" i="0" lang="en-US" sz="1050" u="none" cap="none" strike="noStrike">
                <a:solidFill>
                  <a:schemeClr val="lt1"/>
                </a:solidFill>
                <a:latin typeface="Open Sans"/>
                <a:ea typeface="Open Sans"/>
                <a:cs typeface="Open Sans"/>
                <a:sym typeface="Open Sans"/>
              </a:rPr>
              <a:t>photography.</a:t>
            </a:r>
            <a:endParaRPr/>
          </a:p>
        </p:txBody>
      </p:sp>
      <p:sp>
        <p:nvSpPr>
          <p:cNvPr id="163" name="Google Shape;163;p56"/>
          <p:cNvSpPr txBox="1"/>
          <p:nvPr/>
        </p:nvSpPr>
        <p:spPr>
          <a:xfrm>
            <a:off x="2725588" y="3995934"/>
            <a:ext cx="524924" cy="274320"/>
          </a:xfrm>
          <a:prstGeom prst="rect">
            <a:avLst/>
          </a:prstGeom>
          <a:solidFill>
            <a:schemeClr val="accent1"/>
          </a:solidFill>
          <a:ln>
            <a:noFill/>
          </a:ln>
        </p:spPr>
        <p:txBody>
          <a:bodyPr anchorCtr="0" anchor="t" bIns="34275" lIns="68575" spcFirstLastPara="1" rIns="91425" wrap="square" tIns="41125">
            <a:noAutofit/>
          </a:bodyPr>
          <a:lstStyle/>
          <a:p>
            <a:pPr indent="0" lvl="0" marL="0" marR="0" rtl="1" algn="ctr">
              <a:lnSpc>
                <a:spcPct val="100000"/>
              </a:lnSpc>
              <a:spcBef>
                <a:spcPts val="0"/>
              </a:spcBef>
              <a:spcAft>
                <a:spcPts val="0"/>
              </a:spcAft>
              <a:buClr>
                <a:srgbClr val="000000"/>
              </a:buClr>
              <a:buSzPts val="1050"/>
              <a:buFont typeface="Arial"/>
              <a:buNone/>
            </a:pPr>
            <a:r>
              <a:rPr b="0" i="0" lang="en-US" sz="1050" u="none" cap="none" strike="noStrike">
                <a:solidFill>
                  <a:schemeClr val="lt1"/>
                </a:solidFill>
                <a:latin typeface="Open Sans"/>
                <a:ea typeface="Open Sans"/>
                <a:cs typeface="Open Sans"/>
                <a:sym typeface="Open Sans"/>
              </a:rPr>
              <a:t>rio.</a:t>
            </a:r>
            <a:endParaRPr/>
          </a:p>
        </p:txBody>
      </p:sp>
      <p:sp>
        <p:nvSpPr>
          <p:cNvPr id="164" name="Google Shape;164;p56"/>
          <p:cNvSpPr txBox="1"/>
          <p:nvPr/>
        </p:nvSpPr>
        <p:spPr>
          <a:xfrm>
            <a:off x="2134335" y="4954479"/>
            <a:ext cx="524924" cy="274320"/>
          </a:xfrm>
          <a:prstGeom prst="rect">
            <a:avLst/>
          </a:prstGeom>
          <a:solidFill>
            <a:srgbClr val="D37900"/>
          </a:solidFill>
          <a:ln>
            <a:noFill/>
          </a:ln>
        </p:spPr>
        <p:txBody>
          <a:bodyPr anchorCtr="0" anchor="t" bIns="34275" lIns="68575" spcFirstLastPara="1" rIns="91425" wrap="square" tIns="41125">
            <a:noAutofit/>
          </a:bodyPr>
          <a:lstStyle/>
          <a:p>
            <a:pPr indent="0" lvl="0" marL="0" marR="0" rtl="1" algn="ctr">
              <a:lnSpc>
                <a:spcPct val="100000"/>
              </a:lnSpc>
              <a:spcBef>
                <a:spcPts val="0"/>
              </a:spcBef>
              <a:spcAft>
                <a:spcPts val="0"/>
              </a:spcAft>
              <a:buClr>
                <a:srgbClr val="000000"/>
              </a:buClr>
              <a:buSzPts val="1050"/>
              <a:buFont typeface="Arial"/>
              <a:buNone/>
            </a:pPr>
            <a:r>
              <a:rPr b="0" i="0" lang="en-US" sz="1050" u="none" cap="none" strike="noStrike">
                <a:solidFill>
                  <a:schemeClr val="lt1"/>
                </a:solidFill>
                <a:latin typeface="Open Sans"/>
                <a:ea typeface="Open Sans"/>
                <a:cs typeface="Open Sans"/>
                <a:sym typeface="Open Sans"/>
              </a:rPr>
              <a:t>.</a:t>
            </a:r>
            <a:r>
              <a:rPr b="1" i="0" lang="en-US" sz="1050" u="none" cap="none" strike="noStrike">
                <a:solidFill>
                  <a:schemeClr val="lt1"/>
                </a:solidFill>
                <a:latin typeface="Open Sans"/>
                <a:ea typeface="Open Sans"/>
                <a:cs typeface="Open Sans"/>
                <a:sym typeface="Open Sans"/>
              </a:rPr>
              <a:t>在线</a:t>
            </a:r>
            <a:endParaRPr b="1" i="0" sz="1050" u="none" cap="none" strike="noStrike">
              <a:solidFill>
                <a:schemeClr val="lt1"/>
              </a:solidFill>
              <a:latin typeface="Open Sans"/>
              <a:ea typeface="Open Sans"/>
              <a:cs typeface="Open Sans"/>
              <a:sym typeface="Open Sans"/>
            </a:endParaRPr>
          </a:p>
        </p:txBody>
      </p:sp>
      <p:sp>
        <p:nvSpPr>
          <p:cNvPr id="165" name="Google Shape;165;p56"/>
          <p:cNvSpPr txBox="1"/>
          <p:nvPr/>
        </p:nvSpPr>
        <p:spPr>
          <a:xfrm>
            <a:off x="2714946" y="4954479"/>
            <a:ext cx="524924" cy="274320"/>
          </a:xfrm>
          <a:prstGeom prst="rect">
            <a:avLst/>
          </a:prstGeom>
          <a:solidFill>
            <a:srgbClr val="D37900"/>
          </a:solidFill>
          <a:ln>
            <a:noFill/>
          </a:ln>
        </p:spPr>
        <p:txBody>
          <a:bodyPr anchorCtr="0" anchor="t" bIns="34275" lIns="68575" spcFirstLastPara="1" rIns="91425" wrap="square" tIns="41125">
            <a:noAutofit/>
          </a:bodyPr>
          <a:lstStyle/>
          <a:p>
            <a:pPr indent="0" lvl="0" marL="0" marR="0" rtl="1" algn="ct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Open Sans"/>
                <a:ea typeface="Open Sans"/>
                <a:cs typeface="Open Sans"/>
                <a:sym typeface="Open Sans"/>
              </a:rPr>
              <a:t>संगठन.</a:t>
            </a:r>
            <a:endParaRPr/>
          </a:p>
        </p:txBody>
      </p:sp>
      <p:sp>
        <p:nvSpPr>
          <p:cNvPr id="166" name="Google Shape;166;p56"/>
          <p:cNvSpPr txBox="1"/>
          <p:nvPr/>
        </p:nvSpPr>
        <p:spPr>
          <a:xfrm>
            <a:off x="2725589" y="5629775"/>
            <a:ext cx="524924" cy="274320"/>
          </a:xfrm>
          <a:prstGeom prst="rect">
            <a:avLst/>
          </a:prstGeom>
          <a:solidFill>
            <a:srgbClr val="D37900"/>
          </a:solidFill>
          <a:ln>
            <a:noFill/>
          </a:ln>
        </p:spPr>
        <p:txBody>
          <a:bodyPr anchorCtr="0" anchor="t" bIns="34275" lIns="68575" spcFirstLastPara="1" rIns="91425" wrap="square" tIns="41125">
            <a:noAutofit/>
          </a:bodyPr>
          <a:lstStyle/>
          <a:p>
            <a:pPr indent="0" lvl="0" marL="0" marR="0" rtl="1" algn="ctr">
              <a:lnSpc>
                <a:spcPct val="100000"/>
              </a:lnSpc>
              <a:spcBef>
                <a:spcPts val="0"/>
              </a:spcBef>
              <a:spcAft>
                <a:spcPts val="0"/>
              </a:spcAft>
              <a:buClr>
                <a:srgbClr val="000000"/>
              </a:buClr>
              <a:buSzPts val="1050"/>
              <a:buFont typeface="Arial"/>
              <a:buNone/>
            </a:pPr>
            <a:r>
              <a:rPr b="0" i="0" lang="en-US" sz="1050" u="none" cap="none" strike="noStrike">
                <a:solidFill>
                  <a:schemeClr val="lt1"/>
                </a:solidFill>
                <a:latin typeface="Open Sans"/>
                <a:ea typeface="Open Sans"/>
                <a:cs typeface="Open Sans"/>
                <a:sym typeface="Open Sans"/>
              </a:rPr>
              <a:t>ابوظبي.</a:t>
            </a:r>
            <a:endParaRPr/>
          </a:p>
        </p:txBody>
      </p:sp>
      <p:sp>
        <p:nvSpPr>
          <p:cNvPr id="167" name="Google Shape;167;p56"/>
          <p:cNvSpPr txBox="1"/>
          <p:nvPr/>
        </p:nvSpPr>
        <p:spPr>
          <a:xfrm>
            <a:off x="2135487" y="5292127"/>
            <a:ext cx="524924" cy="274320"/>
          </a:xfrm>
          <a:prstGeom prst="rect">
            <a:avLst/>
          </a:prstGeom>
          <a:solidFill>
            <a:srgbClr val="D37900"/>
          </a:solidFill>
          <a:ln>
            <a:noFill/>
          </a:ln>
        </p:spPr>
        <p:txBody>
          <a:bodyPr anchorCtr="0" anchor="t" bIns="34275" lIns="68575" spcFirstLastPara="1" rIns="91425" wrap="square" tIns="41125">
            <a:noAutofit/>
          </a:bodyPr>
          <a:lstStyle/>
          <a:p>
            <a:pPr indent="0" lvl="0" marL="0" marR="0" rtl="1" algn="ctr">
              <a:lnSpc>
                <a:spcPct val="100000"/>
              </a:lnSpc>
              <a:spcBef>
                <a:spcPts val="0"/>
              </a:spcBef>
              <a:spcAft>
                <a:spcPts val="0"/>
              </a:spcAft>
              <a:buClr>
                <a:srgbClr val="000000"/>
              </a:buClr>
              <a:buSzPts val="1000"/>
              <a:buFont typeface="Arial"/>
              <a:buNone/>
            </a:pPr>
            <a:r>
              <a:rPr b="0" i="0" lang="en-US" sz="1400" u="none" cap="none" strike="noStrike">
                <a:solidFill>
                  <a:schemeClr val="lt1"/>
                </a:solidFill>
                <a:latin typeface="Open Sans"/>
                <a:ea typeface="Open Sans"/>
                <a:cs typeface="Open Sans"/>
                <a:sym typeface="Open Sans"/>
              </a:rPr>
              <a:t>‎</a:t>
            </a:r>
            <a:r>
              <a:rPr b="0" i="0" lang="en-US" sz="1000" u="none" cap="none" strike="noStrike">
                <a:solidFill>
                  <a:schemeClr val="lt1"/>
                </a:solidFill>
                <a:latin typeface="Open Sans"/>
                <a:ea typeface="Open Sans"/>
                <a:cs typeface="Open Sans"/>
                <a:sym typeface="Open Sans"/>
              </a:rPr>
              <a:t>.</a:t>
            </a:r>
            <a:r>
              <a:rPr b="1" i="0" lang="en-US" sz="800" u="none" cap="none" strike="noStrike">
                <a:solidFill>
                  <a:schemeClr val="lt1"/>
                </a:solidFill>
                <a:latin typeface="Open Sans"/>
                <a:ea typeface="Open Sans"/>
                <a:cs typeface="Open Sans"/>
                <a:sym typeface="Open Sans"/>
              </a:rPr>
              <a:t>ストア</a:t>
            </a:r>
            <a:endParaRPr/>
          </a:p>
        </p:txBody>
      </p:sp>
      <p:sp>
        <p:nvSpPr>
          <p:cNvPr id="168" name="Google Shape;168;p56"/>
          <p:cNvSpPr txBox="1"/>
          <p:nvPr/>
        </p:nvSpPr>
        <p:spPr>
          <a:xfrm>
            <a:off x="2147083" y="5629775"/>
            <a:ext cx="524924" cy="274320"/>
          </a:xfrm>
          <a:prstGeom prst="rect">
            <a:avLst/>
          </a:prstGeom>
          <a:solidFill>
            <a:srgbClr val="D37900"/>
          </a:solidFill>
          <a:ln>
            <a:noFill/>
          </a:ln>
        </p:spPr>
        <p:txBody>
          <a:bodyPr anchorCtr="0" anchor="t" bIns="34275" lIns="68575" spcFirstLastPara="1" rIns="91425" wrap="square" tIns="41125">
            <a:noAutofit/>
          </a:bodyPr>
          <a:lstStyle/>
          <a:p>
            <a:pPr indent="0" lvl="0" marL="0" marR="0" rtl="1" algn="ctr">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Open Sans"/>
                <a:ea typeface="Open Sans"/>
                <a:cs typeface="Open Sans"/>
                <a:sym typeface="Open Sans"/>
              </a:rPr>
              <a:t>дети.</a:t>
            </a:r>
            <a:endParaRPr/>
          </a:p>
        </p:txBody>
      </p:sp>
      <p:sp>
        <p:nvSpPr>
          <p:cNvPr id="169" name="Google Shape;169;p56"/>
          <p:cNvSpPr txBox="1"/>
          <p:nvPr/>
        </p:nvSpPr>
        <p:spPr>
          <a:xfrm>
            <a:off x="2714945" y="5292653"/>
            <a:ext cx="524924" cy="274320"/>
          </a:xfrm>
          <a:prstGeom prst="rect">
            <a:avLst/>
          </a:prstGeom>
          <a:solidFill>
            <a:srgbClr val="D37900"/>
          </a:solidFill>
          <a:ln>
            <a:noFill/>
          </a:ln>
        </p:spPr>
        <p:txBody>
          <a:bodyPr anchorCtr="0" anchor="t" bIns="34275" lIns="68575" spcFirstLastPara="1" rIns="91425" wrap="square" tIns="41125">
            <a:noAutofit/>
          </a:bodyPr>
          <a:lstStyle/>
          <a:p>
            <a:pPr indent="0" lvl="0" marL="0" marR="0" rtl="1" algn="ctr">
              <a:lnSpc>
                <a:spcPct val="100000"/>
              </a:lnSpc>
              <a:spcBef>
                <a:spcPts val="0"/>
              </a:spcBef>
              <a:spcAft>
                <a:spcPts val="0"/>
              </a:spcAft>
              <a:buClr>
                <a:srgbClr val="000000"/>
              </a:buClr>
              <a:buSzPts val="1050"/>
              <a:buFont typeface="Arial"/>
              <a:buNone/>
            </a:pPr>
            <a:r>
              <a:rPr b="0" i="0" lang="en-US" sz="1050" u="none" cap="none" strike="noStrike">
                <a:solidFill>
                  <a:schemeClr val="lt1"/>
                </a:solidFill>
                <a:latin typeface="Open Sans"/>
                <a:ea typeface="Open Sans"/>
                <a:cs typeface="Open Sans"/>
                <a:sym typeface="Open Sans"/>
              </a:rPr>
              <a:t>.</a:t>
            </a:r>
            <a:r>
              <a:rPr b="1" i="0" lang="en-US" sz="1050" u="none" cap="none" strike="noStrike">
                <a:solidFill>
                  <a:schemeClr val="lt1"/>
                </a:solidFill>
                <a:latin typeface="Open Sans"/>
                <a:ea typeface="Open Sans"/>
                <a:cs typeface="Open Sans"/>
                <a:sym typeface="Open Sans"/>
              </a:rPr>
              <a:t>닷넷</a:t>
            </a:r>
            <a:endParaRPr/>
          </a:p>
        </p:txBody>
      </p:sp>
      <p:sp>
        <p:nvSpPr>
          <p:cNvPr id="170" name="Google Shape;170;p56"/>
          <p:cNvSpPr txBox="1"/>
          <p:nvPr/>
        </p:nvSpPr>
        <p:spPr>
          <a:xfrm>
            <a:off x="4472432" y="3667858"/>
            <a:ext cx="524924" cy="274320"/>
          </a:xfrm>
          <a:prstGeom prst="rect">
            <a:avLst/>
          </a:prstGeom>
          <a:solidFill>
            <a:srgbClr val="535655"/>
          </a:solidFill>
          <a:ln>
            <a:noFill/>
          </a:ln>
        </p:spPr>
        <p:txBody>
          <a:bodyPr anchorCtr="0" anchor="t" bIns="34275" lIns="68575" spcFirstLastPara="1" rIns="91425" wrap="square" tIns="41125">
            <a:noAutofit/>
          </a:bodyPr>
          <a:lstStyle/>
          <a:p>
            <a:pPr indent="0" lvl="0" marL="0" marR="0" rtl="1" algn="ctr">
              <a:lnSpc>
                <a:spcPct val="100000"/>
              </a:lnSpc>
              <a:spcBef>
                <a:spcPts val="0"/>
              </a:spcBef>
              <a:spcAft>
                <a:spcPts val="0"/>
              </a:spcAft>
              <a:buClr>
                <a:srgbClr val="000000"/>
              </a:buClr>
              <a:buSzPts val="1050"/>
              <a:buFont typeface="Arial"/>
              <a:buNone/>
            </a:pPr>
            <a:r>
              <a:rPr b="1" i="0" lang="en-US" sz="1050" u="none" cap="none" strike="noStrike">
                <a:solidFill>
                  <a:schemeClr val="lt1"/>
                </a:solidFill>
                <a:latin typeface="Open Sans"/>
                <a:ea typeface="Open Sans"/>
                <a:cs typeface="Open Sans"/>
                <a:sym typeface="Open Sans"/>
              </a:rPr>
              <a:t>ଭାରତ.</a:t>
            </a:r>
            <a:endParaRPr/>
          </a:p>
        </p:txBody>
      </p:sp>
      <p:sp>
        <p:nvSpPr>
          <p:cNvPr id="171" name="Google Shape;171;p56"/>
          <p:cNvSpPr txBox="1"/>
          <p:nvPr/>
        </p:nvSpPr>
        <p:spPr>
          <a:xfrm>
            <a:off x="5043850" y="3666558"/>
            <a:ext cx="524924" cy="274320"/>
          </a:xfrm>
          <a:prstGeom prst="rect">
            <a:avLst/>
          </a:prstGeom>
          <a:solidFill>
            <a:srgbClr val="535655"/>
          </a:solidFill>
          <a:ln>
            <a:noFill/>
          </a:ln>
        </p:spPr>
        <p:txBody>
          <a:bodyPr anchorCtr="0" anchor="t" bIns="34275" lIns="68575" spcFirstLastPara="1" rIns="91425" wrap="square" tIns="41125">
            <a:noAutofit/>
          </a:bodyPr>
          <a:lstStyle/>
          <a:p>
            <a:pPr indent="0" lvl="0" marL="0" marR="0" rtl="1" algn="ctr">
              <a:lnSpc>
                <a:spcPct val="100000"/>
              </a:lnSpc>
              <a:spcBef>
                <a:spcPts val="0"/>
              </a:spcBef>
              <a:spcAft>
                <a:spcPts val="0"/>
              </a:spcAft>
              <a:buClr>
                <a:srgbClr val="000000"/>
              </a:buClr>
              <a:buSzPts val="1050"/>
              <a:buFont typeface="Arial"/>
              <a:buNone/>
            </a:pPr>
            <a:r>
              <a:rPr b="1" i="0" lang="en-US" sz="1050" u="none" cap="none" strike="noStrike">
                <a:solidFill>
                  <a:schemeClr val="lt1"/>
                </a:solidFill>
                <a:latin typeface="Open Sans"/>
                <a:ea typeface="Open Sans"/>
                <a:cs typeface="Open Sans"/>
                <a:sym typeface="Open Sans"/>
              </a:rPr>
              <a:t>한국.</a:t>
            </a:r>
            <a:endParaRPr/>
          </a:p>
        </p:txBody>
      </p:sp>
      <p:sp>
        <p:nvSpPr>
          <p:cNvPr id="172" name="Google Shape;172;p56"/>
          <p:cNvSpPr txBox="1"/>
          <p:nvPr/>
        </p:nvSpPr>
        <p:spPr>
          <a:xfrm>
            <a:off x="7543705" y="4401846"/>
            <a:ext cx="524924" cy="274320"/>
          </a:xfrm>
          <a:prstGeom prst="rect">
            <a:avLst/>
          </a:prstGeom>
          <a:solidFill>
            <a:srgbClr val="FFF3E2"/>
          </a:solidFill>
          <a:ln>
            <a:noFill/>
          </a:ln>
        </p:spPr>
        <p:txBody>
          <a:bodyPr anchorCtr="0" anchor="t" bIns="34275" lIns="68575" spcFirstLastPara="1" rIns="91425" wrap="square" tIns="41125">
            <a:noAutofit/>
          </a:bodyPr>
          <a:lstStyle/>
          <a:p>
            <a:pPr indent="0" lvl="0" marL="0" marR="0" rtl="1" algn="ctr">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Open Sans"/>
                <a:ea typeface="Open Sans"/>
                <a:cs typeface="Open Sans"/>
                <a:sym typeface="Open Sans"/>
              </a:rPr>
              <a:t>info.</a:t>
            </a:r>
            <a:endParaRPr/>
          </a:p>
        </p:txBody>
      </p:sp>
      <p:sp>
        <p:nvSpPr>
          <p:cNvPr id="173" name="Google Shape;173;p56"/>
          <p:cNvSpPr/>
          <p:nvPr/>
        </p:nvSpPr>
        <p:spPr>
          <a:xfrm flipH="1">
            <a:off x="3548902" y="2037548"/>
            <a:ext cx="2255184" cy="341717"/>
          </a:xfrm>
          <a:prstGeom prst="chevron">
            <a:avLst>
              <a:gd fmla="val 50000" name="adj"/>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Open Sans"/>
              <a:ea typeface="Open Sans"/>
              <a:cs typeface="Open Sans"/>
              <a:sym typeface="Open Sans"/>
            </a:endParaRPr>
          </a:p>
        </p:txBody>
      </p:sp>
      <p:sp>
        <p:nvSpPr>
          <p:cNvPr id="174" name="Google Shape;174;p56"/>
          <p:cNvSpPr txBox="1"/>
          <p:nvPr/>
        </p:nvSpPr>
        <p:spPr>
          <a:xfrm>
            <a:off x="3740520" y="2030129"/>
            <a:ext cx="1757947" cy="346249"/>
          </a:xfrm>
          <a:prstGeom prst="rect">
            <a:avLst/>
          </a:prstGeom>
          <a:noFill/>
          <a:ln>
            <a:noFill/>
          </a:ln>
        </p:spPr>
        <p:txBody>
          <a:bodyPr anchorCtr="0" anchor="t" bIns="45700" lIns="68575" spcFirstLastPara="1" rIns="91425" wrap="square" tIns="45700">
            <a:spAutoFit/>
          </a:bodyPr>
          <a:lstStyle/>
          <a:p>
            <a:pPr indent="0" lvl="0" marL="0" marR="0" rtl="1" algn="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Open Sans"/>
                <a:ea typeface="Open Sans"/>
                <a:cs typeface="Open Sans"/>
                <a:sym typeface="Open Sans"/>
              </a:rPr>
              <a:t>2009 وما بعدها</a:t>
            </a:r>
            <a:endParaRPr/>
          </a:p>
        </p:txBody>
      </p:sp>
      <p:sp>
        <p:nvSpPr>
          <p:cNvPr id="175" name="Google Shape;175;p56"/>
          <p:cNvSpPr/>
          <p:nvPr/>
        </p:nvSpPr>
        <p:spPr>
          <a:xfrm flipH="1">
            <a:off x="928004" y="2032089"/>
            <a:ext cx="2514437" cy="341717"/>
          </a:xfrm>
          <a:prstGeom prst="chevron">
            <a:avLst>
              <a:gd fmla="val 50000" name="adj"/>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Open Sans"/>
              <a:ea typeface="Open Sans"/>
              <a:cs typeface="Open Sans"/>
              <a:sym typeface="Open Sans"/>
            </a:endParaRPr>
          </a:p>
        </p:txBody>
      </p:sp>
      <p:sp>
        <p:nvSpPr>
          <p:cNvPr id="176" name="Google Shape;176;p56"/>
          <p:cNvSpPr txBox="1"/>
          <p:nvPr/>
        </p:nvSpPr>
        <p:spPr>
          <a:xfrm>
            <a:off x="1172709" y="2027274"/>
            <a:ext cx="2014725" cy="346249"/>
          </a:xfrm>
          <a:prstGeom prst="rect">
            <a:avLst/>
          </a:prstGeom>
          <a:noFill/>
          <a:ln>
            <a:noFill/>
          </a:ln>
        </p:spPr>
        <p:txBody>
          <a:bodyPr anchorCtr="0" anchor="t" bIns="45700" lIns="68575" spcFirstLastPara="1" rIns="91425" wrap="square" tIns="45700">
            <a:spAutoFit/>
          </a:bodyPr>
          <a:lstStyle/>
          <a:p>
            <a:pPr indent="0" lvl="0" marL="0" marR="0" rtl="1" algn="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Open Sans"/>
                <a:ea typeface="Open Sans"/>
                <a:cs typeface="Open Sans"/>
                <a:sym typeface="Open Sans"/>
              </a:rPr>
              <a:t>2012 وما بعدها</a:t>
            </a:r>
            <a:endParaRPr/>
          </a:p>
        </p:txBody>
      </p:sp>
      <p:sp>
        <p:nvSpPr>
          <p:cNvPr id="177" name="Google Shape;177;p56"/>
          <p:cNvSpPr txBox="1"/>
          <p:nvPr/>
        </p:nvSpPr>
        <p:spPr>
          <a:xfrm>
            <a:off x="3554825" y="2439028"/>
            <a:ext cx="2147475" cy="852501"/>
          </a:xfrm>
          <a:prstGeom prst="rect">
            <a:avLst/>
          </a:prstGeom>
          <a:noFill/>
          <a:ln>
            <a:noFill/>
          </a:ln>
        </p:spPr>
        <p:txBody>
          <a:bodyPr anchorCtr="0" anchor="t" bIns="45700" lIns="0" spcFirstLastPara="1" rIns="91425" wrap="square" tIns="45700">
            <a:spAutoFit/>
          </a:bodyPr>
          <a:lstStyle/>
          <a:p>
            <a:pPr indent="0" lvl="0" marL="0" marR="0" rtl="1" algn="r">
              <a:lnSpc>
                <a:spcPct val="13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نطاقات المستوى الأعلى لرموز البلدان ذات أسماء النطاقات المدوَّلة</a:t>
            </a:r>
            <a:endParaRPr/>
          </a:p>
          <a:p>
            <a:pPr indent="0" lvl="0" marL="0" marR="0" rtl="1" algn="r">
              <a:lnSpc>
                <a:spcPct val="13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(بنصوص غير لاتينية)</a:t>
            </a:r>
            <a:endParaRPr/>
          </a:p>
        </p:txBody>
      </p:sp>
      <p:sp>
        <p:nvSpPr>
          <p:cNvPr id="178" name="Google Shape;178;p56"/>
          <p:cNvSpPr txBox="1"/>
          <p:nvPr/>
        </p:nvSpPr>
        <p:spPr>
          <a:xfrm>
            <a:off x="472521" y="4361688"/>
            <a:ext cx="2853756" cy="572424"/>
          </a:xfrm>
          <a:prstGeom prst="rect">
            <a:avLst/>
          </a:prstGeom>
          <a:noFill/>
          <a:ln>
            <a:noFill/>
          </a:ln>
        </p:spPr>
        <p:txBody>
          <a:bodyPr anchorCtr="0" anchor="t" bIns="45700" lIns="0" spcFirstLastPara="1" rIns="91425" wrap="square" tIns="45700">
            <a:spAutoFit/>
          </a:bodyPr>
          <a:lstStyle/>
          <a:p>
            <a:pPr indent="0" lvl="0" marL="0" marR="0" rtl="1" algn="r">
              <a:lnSpc>
                <a:spcPct val="130000"/>
              </a:lnSpc>
              <a:spcBef>
                <a:spcPts val="0"/>
              </a:spcBef>
              <a:spcAft>
                <a:spcPts val="0"/>
              </a:spcAft>
              <a:buClr>
                <a:srgbClr val="000000"/>
              </a:buClr>
              <a:buSzPts val="1400"/>
              <a:buFont typeface="Arial"/>
              <a:buNone/>
            </a:pPr>
            <a:r>
              <a:rPr b="0" i="0" lang="en-US" sz="1400" u="none" cap="none" strike="noStrike">
                <a:solidFill>
                  <a:schemeClr val="dk1"/>
                </a:solidFill>
                <a:latin typeface="Open Sans"/>
                <a:ea typeface="Open Sans"/>
                <a:cs typeface="Open Sans"/>
                <a:sym typeface="Open Sans"/>
              </a:rPr>
              <a:t>نطاقات gTLD بأسماء النطاقات المدوّلة IDN.</a:t>
            </a:r>
            <a:endParaRPr/>
          </a:p>
          <a:p>
            <a:pPr indent="0" lvl="0" marL="0" marR="0" rtl="1" algn="r">
              <a:lnSpc>
                <a:spcPct val="130000"/>
              </a:lnSpc>
              <a:spcBef>
                <a:spcPts val="0"/>
              </a:spcBef>
              <a:spcAft>
                <a:spcPts val="0"/>
              </a:spcAft>
              <a:buClr>
                <a:srgbClr val="000000"/>
              </a:buClr>
              <a:buSzPts val="1000"/>
              <a:buFont typeface="Arial"/>
              <a:buNone/>
            </a:pPr>
            <a:r>
              <a:rPr b="0" i="0" lang="en-US" sz="1000" u="none" cap="none" strike="noStrike">
                <a:solidFill>
                  <a:schemeClr val="dk1"/>
                </a:solidFill>
                <a:latin typeface="Open Sans"/>
                <a:ea typeface="Open Sans"/>
                <a:cs typeface="Open Sans"/>
                <a:sym typeface="Open Sans"/>
              </a:rPr>
              <a:t>(بنصوص مختلفة)</a:t>
            </a:r>
            <a:endParaRPr/>
          </a:p>
        </p:txBody>
      </p:sp>
      <p:sp>
        <p:nvSpPr>
          <p:cNvPr id="179" name="Google Shape;179;p56"/>
          <p:cNvSpPr txBox="1"/>
          <p:nvPr/>
        </p:nvSpPr>
        <p:spPr>
          <a:xfrm>
            <a:off x="6958597" y="5249312"/>
            <a:ext cx="524924" cy="274320"/>
          </a:xfrm>
          <a:prstGeom prst="rect">
            <a:avLst/>
          </a:prstGeom>
          <a:solidFill>
            <a:srgbClr val="EFEFEF"/>
          </a:solidFill>
          <a:ln>
            <a:noFill/>
          </a:ln>
        </p:spPr>
        <p:txBody>
          <a:bodyPr anchorCtr="0" anchor="t" bIns="34275" lIns="68575" spcFirstLastPara="1" rIns="91425" wrap="square" tIns="41125">
            <a:noAutofit/>
          </a:bodyPr>
          <a:lstStyle/>
          <a:p>
            <a:pPr indent="0" lvl="0" marL="0" marR="0" rtl="1" algn="ctr">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Open Sans"/>
                <a:ea typeface="Open Sans"/>
                <a:cs typeface="Open Sans"/>
                <a:sym typeface="Open Sans"/>
              </a:rPr>
              <a:t>jp.</a:t>
            </a:r>
            <a:endParaRPr/>
          </a:p>
        </p:txBody>
      </p:sp>
      <p:sp>
        <p:nvSpPr>
          <p:cNvPr id="180" name="Google Shape;180;p56"/>
          <p:cNvSpPr txBox="1"/>
          <p:nvPr/>
        </p:nvSpPr>
        <p:spPr>
          <a:xfrm>
            <a:off x="6958597" y="5590435"/>
            <a:ext cx="524924" cy="274320"/>
          </a:xfrm>
          <a:prstGeom prst="rect">
            <a:avLst/>
          </a:prstGeom>
          <a:solidFill>
            <a:srgbClr val="EFEFEF"/>
          </a:solidFill>
          <a:ln>
            <a:noFill/>
          </a:ln>
        </p:spPr>
        <p:txBody>
          <a:bodyPr anchorCtr="0" anchor="t" bIns="34275" lIns="68575" spcFirstLastPara="1" rIns="91425" wrap="square" tIns="41125">
            <a:noAutofit/>
          </a:bodyPr>
          <a:lstStyle/>
          <a:p>
            <a:pPr indent="0" lvl="0" marL="0" marR="0" rtl="1" algn="ctr">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Open Sans"/>
                <a:ea typeface="Open Sans"/>
                <a:cs typeface="Open Sans"/>
                <a:sym typeface="Open Sans"/>
              </a:rPr>
              <a:t>fr.</a:t>
            </a:r>
            <a:endParaRPr/>
          </a:p>
        </p:txBody>
      </p:sp>
      <p:sp>
        <p:nvSpPr>
          <p:cNvPr id="181" name="Google Shape;181;p56"/>
          <p:cNvSpPr txBox="1"/>
          <p:nvPr/>
        </p:nvSpPr>
        <p:spPr>
          <a:xfrm>
            <a:off x="7538056" y="5249312"/>
            <a:ext cx="524924" cy="274320"/>
          </a:xfrm>
          <a:prstGeom prst="rect">
            <a:avLst/>
          </a:prstGeom>
          <a:solidFill>
            <a:srgbClr val="EFEFEF"/>
          </a:solidFill>
          <a:ln>
            <a:noFill/>
          </a:ln>
        </p:spPr>
        <p:txBody>
          <a:bodyPr anchorCtr="0" anchor="t" bIns="34275" lIns="68575" spcFirstLastPara="1" rIns="91425" wrap="square" tIns="41125">
            <a:noAutofit/>
          </a:bodyPr>
          <a:lstStyle/>
          <a:p>
            <a:pPr indent="0" lvl="0" marL="0" marR="0" rtl="1" algn="ctr">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Open Sans"/>
                <a:ea typeface="Open Sans"/>
                <a:cs typeface="Open Sans"/>
                <a:sym typeface="Open Sans"/>
              </a:rPr>
              <a:t>uk.</a:t>
            </a:r>
            <a:endParaRPr/>
          </a:p>
        </p:txBody>
      </p:sp>
      <p:sp>
        <p:nvSpPr>
          <p:cNvPr id="182" name="Google Shape;182;p56"/>
          <p:cNvSpPr txBox="1"/>
          <p:nvPr/>
        </p:nvSpPr>
        <p:spPr>
          <a:xfrm>
            <a:off x="7538056" y="5589135"/>
            <a:ext cx="524924" cy="274320"/>
          </a:xfrm>
          <a:prstGeom prst="rect">
            <a:avLst/>
          </a:prstGeom>
          <a:solidFill>
            <a:srgbClr val="EFEFEF"/>
          </a:solidFill>
          <a:ln>
            <a:noFill/>
          </a:ln>
        </p:spPr>
        <p:txBody>
          <a:bodyPr anchorCtr="0" anchor="t" bIns="34275" lIns="68575" spcFirstLastPara="1" rIns="91425" wrap="square" tIns="41125">
            <a:noAutofit/>
          </a:bodyPr>
          <a:lstStyle/>
          <a:p>
            <a:pPr indent="0" lvl="0" marL="0" marR="0" rtl="1" algn="ctr">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Open Sans"/>
                <a:ea typeface="Open Sans"/>
                <a:cs typeface="Open Sans"/>
                <a:sym typeface="Open Sans"/>
              </a:rPr>
              <a:t>de.</a:t>
            </a:r>
            <a:endParaRPr/>
          </a:p>
        </p:txBody>
      </p:sp>
      <p:sp>
        <p:nvSpPr>
          <p:cNvPr id="183" name="Google Shape;183;p56"/>
          <p:cNvSpPr txBox="1"/>
          <p:nvPr/>
        </p:nvSpPr>
        <p:spPr>
          <a:xfrm>
            <a:off x="5386571" y="4697098"/>
            <a:ext cx="2864855" cy="572424"/>
          </a:xfrm>
          <a:prstGeom prst="rect">
            <a:avLst/>
          </a:prstGeom>
          <a:noFill/>
          <a:ln>
            <a:noFill/>
          </a:ln>
        </p:spPr>
        <p:txBody>
          <a:bodyPr anchorCtr="0" anchor="t" bIns="45700" lIns="0" spcFirstLastPara="1" rIns="91425" wrap="square" tIns="45700">
            <a:spAutoFit/>
          </a:bodyPr>
          <a:lstStyle/>
          <a:p>
            <a:pPr indent="0" lvl="0" marL="0" marR="0" rtl="1" algn="r">
              <a:lnSpc>
                <a:spcPct val="130000"/>
              </a:lnSpc>
              <a:spcBef>
                <a:spcPts val="0"/>
              </a:spcBef>
              <a:spcAft>
                <a:spcPts val="0"/>
              </a:spcAft>
              <a:buClr>
                <a:srgbClr val="000000"/>
              </a:buClr>
              <a:buSzPts val="1400"/>
              <a:buFont typeface="Arial"/>
              <a:buNone/>
            </a:pPr>
            <a:r>
              <a:rPr b="0" i="0" lang="en-US" sz="1400" u="none" cap="none" strike="noStrike">
                <a:solidFill>
                  <a:schemeClr val="dk1"/>
                </a:solidFill>
                <a:latin typeface="Open Sans"/>
                <a:ea typeface="Open Sans"/>
                <a:cs typeface="Open Sans"/>
                <a:sym typeface="Open Sans"/>
              </a:rPr>
              <a:t>نطاقات المستوى الأعلى لرمز البلد (ccTLD)</a:t>
            </a:r>
            <a:endParaRPr/>
          </a:p>
          <a:p>
            <a:pPr indent="0" lvl="0" marL="0" marR="0" rtl="1" algn="r">
              <a:lnSpc>
                <a:spcPct val="130000"/>
              </a:lnSpc>
              <a:spcBef>
                <a:spcPts val="0"/>
              </a:spcBef>
              <a:spcAft>
                <a:spcPts val="0"/>
              </a:spcAft>
              <a:buClr>
                <a:srgbClr val="000000"/>
              </a:buClr>
              <a:buSzPts val="1000"/>
              <a:buFont typeface="Arial"/>
              <a:buNone/>
            </a:pPr>
            <a:r>
              <a:rPr b="0" i="0" lang="en-US" sz="1000" u="none" cap="none" strike="noStrike">
                <a:solidFill>
                  <a:schemeClr val="dk1"/>
                </a:solidFill>
                <a:latin typeface="Open Sans"/>
                <a:ea typeface="Open Sans"/>
                <a:cs typeface="Open Sans"/>
                <a:sym typeface="Open Sans"/>
              </a:rPr>
              <a:t>(نطاقات ccTLD بنظام ASCII المكونة من حرفين)</a:t>
            </a:r>
            <a:endParaRPr/>
          </a:p>
        </p:txBody>
      </p:sp>
      <p:sp>
        <p:nvSpPr>
          <p:cNvPr id="184" name="Google Shape;184;p56"/>
          <p:cNvSpPr txBox="1"/>
          <p:nvPr/>
        </p:nvSpPr>
        <p:spPr>
          <a:xfrm>
            <a:off x="1361257" y="2509659"/>
            <a:ext cx="1892555" cy="215444"/>
          </a:xfrm>
          <a:prstGeom prst="rect">
            <a:avLst/>
          </a:prstGeom>
          <a:solidFill>
            <a:srgbClr val="DFE0DF"/>
          </a:solidFill>
          <a:ln cap="flat" cmpd="sng" w="9525">
            <a:solidFill>
              <a:schemeClr val="accent4"/>
            </a:solidFill>
            <a:prstDash val="solid"/>
            <a:round/>
            <a:headEnd len="sm" w="sm" type="none"/>
            <a:tailEnd len="sm" w="sm" type="none"/>
          </a:ln>
        </p:spPr>
        <p:txBody>
          <a:bodyPr anchorCtr="0" anchor="t" bIns="0" lIns="0" spcFirstLastPara="1" rIns="0" wrap="square" tIns="0">
            <a:spAutoFit/>
          </a:bodyPr>
          <a:lstStyle/>
          <a:p>
            <a:pPr indent="0" lvl="0" marL="0" marR="0" rtl="1"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برنامج نطاقات gTLD الجديدة</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8"/>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chemeClr val="dk2"/>
              </a:buClr>
              <a:buSzPts val="3200"/>
              <a:buFont typeface="Open Sans"/>
              <a:buNone/>
            </a:pPr>
            <a:r>
              <a:rPr lang="en-US" sz="2800"/>
              <a:t>نطاقات المستوى الأعلى لرمز بلد بأسماء النطاقات المدوّلة IDN</a:t>
            </a:r>
            <a:endParaRPr/>
          </a:p>
        </p:txBody>
      </p:sp>
      <p:sp>
        <p:nvSpPr>
          <p:cNvPr id="190" name="Google Shape;190;p18"/>
          <p:cNvSpPr txBox="1"/>
          <p:nvPr/>
        </p:nvSpPr>
        <p:spPr>
          <a:xfrm>
            <a:off x="320675" y="1318686"/>
            <a:ext cx="8450746" cy="5015853"/>
          </a:xfrm>
          <a:prstGeom prst="rect">
            <a:avLst/>
          </a:prstGeom>
          <a:noFill/>
          <a:ln>
            <a:noFill/>
          </a:ln>
        </p:spPr>
        <p:txBody>
          <a:bodyPr anchorCtr="0" anchor="t" bIns="45700" lIns="91425" spcFirstLastPara="1" rIns="91425" wrap="square" tIns="45700">
            <a:noAutofit/>
          </a:bodyPr>
          <a:lstStyle/>
          <a:p>
            <a:pPr indent="-182880" lvl="0" marL="274320" marR="0" rtl="1" algn="r">
              <a:lnSpc>
                <a:spcPct val="100000"/>
              </a:lnSpc>
              <a:spcBef>
                <a:spcPts val="0"/>
              </a:spcBef>
              <a:spcAft>
                <a:spcPts val="0"/>
              </a:spcAft>
              <a:buClr>
                <a:schemeClr val="accent3"/>
              </a:buClr>
              <a:buSzPts val="1530"/>
              <a:buFont typeface="Merriweather Sans"/>
              <a:buChar char="*"/>
            </a:pPr>
            <a:r>
              <a:rPr b="0" i="0" lang="en-US" sz="1800" u="none" cap="none" strike="noStrike">
                <a:solidFill>
                  <a:srgbClr val="000000"/>
                </a:solidFill>
                <a:latin typeface="Arial"/>
                <a:ea typeface="Arial"/>
                <a:cs typeface="Arial"/>
                <a:sym typeface="Arial"/>
              </a:rPr>
              <a:t>هناك إجمالي 61 نطاق من نطاقات المستوى الأعلى لرموز البلدان ذات أسماء النطاقات المدوَّلة تم تفويضها </a:t>
            </a:r>
            <a:br>
              <a:rPr b="0" i="0" lang="en-US" sz="1800" u="none" cap="none" strike="noStrike">
                <a:solidFill>
                  <a:srgbClr val="000000"/>
                </a:solidFill>
                <a:latin typeface="Arial"/>
                <a:ea typeface="Arial"/>
                <a:cs typeface="Arial"/>
                <a:sym typeface="Arial"/>
              </a:rPr>
            </a:br>
            <a:r>
              <a:rPr b="0" i="0" lang="en-US" sz="1800" u="none" cap="none" strike="noStrike">
                <a:solidFill>
                  <a:srgbClr val="000000"/>
                </a:solidFill>
                <a:latin typeface="Arial"/>
                <a:ea typeface="Arial"/>
                <a:cs typeface="Arial"/>
                <a:sym typeface="Arial"/>
              </a:rPr>
              <a:t>من أجل 42 دولة ومنطقة.</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1" algn="ctr">
              <a:lnSpc>
                <a:spcPct val="100000"/>
              </a:lnSpc>
              <a:spcBef>
                <a:spcPts val="0"/>
              </a:spcBef>
              <a:spcAft>
                <a:spcPts val="0"/>
              </a:spcAft>
              <a:buClr>
                <a:srgbClr val="000000"/>
              </a:buClr>
              <a:buSzPts val="3600"/>
              <a:buFont typeface="Arial"/>
              <a:buNone/>
            </a:pPr>
            <a:r>
              <a:rPr b="0" i="0" lang="en-US" sz="3600" u="none" cap="none" strike="noStrike">
                <a:solidFill>
                  <a:schemeClr val="accent1"/>
                </a:solidFill>
                <a:latin typeface="Arial"/>
                <a:ea typeface="Arial"/>
                <a:cs typeface="Arial"/>
                <a:sym typeface="Arial"/>
              </a:rPr>
              <a:t>Հայ   البحرين  বাংলা  бел  бг  中国  中國  مصر  გე  ελ  ישראל  भारत  ભારત  இந்தியா ഭാരതം  한국  ລາວ  мкд</a:t>
            </a:r>
            <a:endParaRPr b="0" i="0" sz="3600" u="none" cap="none" strike="noStrike">
              <a:solidFill>
                <a:schemeClr val="accent1"/>
              </a:solidFill>
              <a:latin typeface="Arial"/>
              <a:ea typeface="Arial"/>
              <a:cs typeface="Arial"/>
              <a:sym typeface="Arial"/>
            </a:endParaRPr>
          </a:p>
          <a:p>
            <a:pPr indent="-85725" lvl="1" marL="274320" marR="0" rtl="0" algn="l">
              <a:lnSpc>
                <a:spcPct val="100000"/>
              </a:lnSpc>
              <a:spcBef>
                <a:spcPts val="0"/>
              </a:spcBef>
              <a:spcAft>
                <a:spcPts val="0"/>
              </a:spcAft>
              <a:buClr>
                <a:schemeClr val="accent3"/>
              </a:buClr>
              <a:buSzPts val="1530"/>
              <a:buFont typeface="Merriweather Sans"/>
              <a:buNone/>
            </a:pPr>
            <a:r>
              <a:t/>
            </a:r>
            <a:endParaRPr b="0" i="0" sz="1800" u="none" cap="none" strike="noStrike">
              <a:solidFill>
                <a:srgbClr val="000000"/>
              </a:solidFill>
              <a:latin typeface="Open Sans"/>
              <a:ea typeface="Open Sans"/>
              <a:cs typeface="Open Sans"/>
              <a:sym typeface="Open Sans"/>
            </a:endParaRPr>
          </a:p>
          <a:p>
            <a:pPr indent="-182880" lvl="0" marL="274320" marR="0" rtl="1" algn="r">
              <a:lnSpc>
                <a:spcPct val="100000"/>
              </a:lnSpc>
              <a:spcBef>
                <a:spcPts val="0"/>
              </a:spcBef>
              <a:spcAft>
                <a:spcPts val="0"/>
              </a:spcAft>
              <a:buClr>
                <a:schemeClr val="accent3"/>
              </a:buClr>
              <a:buSzPts val="1530"/>
              <a:buFont typeface="Merriweather Sans"/>
              <a:buChar char="*"/>
            </a:pPr>
            <a:r>
              <a:rPr b="0" i="0" lang="en-US" sz="1800" u="none" cap="none" strike="noStrike">
                <a:solidFill>
                  <a:srgbClr val="000000"/>
                </a:solidFill>
                <a:latin typeface="Arial"/>
                <a:ea typeface="Arial"/>
                <a:cs typeface="Arial"/>
                <a:sym typeface="Arial"/>
              </a:rPr>
              <a:t>اطلع على القائمة الكاملة على </a:t>
            </a:r>
            <a:r>
              <a:rPr b="0" i="0" lang="en-US" sz="1800" u="sng" cap="none" strike="noStrike">
                <a:solidFill>
                  <a:srgbClr val="000000"/>
                </a:solidFill>
                <a:latin typeface="Arial"/>
                <a:ea typeface="Arial"/>
                <a:cs typeface="Arial"/>
                <a:sym typeface="Arial"/>
                <a:hlinkClick r:id="rId3">
                  <a:extLst>
                    <a:ext uri="{A12FA001-AC4F-418D-AE19-62706E023703}">
                      <ahyp:hlinkClr val="tx"/>
                    </a:ext>
                  </a:extLst>
                </a:hlinkClick>
              </a:rPr>
              <a:t>https://www.icann.org/resources/pages/fast-track-2012-02-25-en</a:t>
            </a:r>
            <a:r>
              <a:rPr b="0" i="0" lang="en-US" sz="1800" u="none" cap="none" strike="noStrike">
                <a:solidFill>
                  <a:srgbClr val="000000"/>
                </a:solidFill>
                <a:latin typeface="Arial"/>
                <a:ea typeface="Arial"/>
                <a:cs typeface="Arial"/>
                <a:sym typeface="Arial"/>
              </a:rPr>
              <a:t>.</a:t>
            </a:r>
            <a:endParaRPr/>
          </a:p>
          <a:p>
            <a:pPr indent="0" lvl="0" marL="9144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Open Sans Light"/>
              <a:ea typeface="Open Sans Light"/>
              <a:cs typeface="Open Sans Light"/>
              <a:sym typeface="Open Sans Light"/>
            </a:endParaRPr>
          </a:p>
          <a:p>
            <a:pPr indent="0" lvl="0" marL="0" marR="0" rtl="1" algn="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 </a:t>
            </a:r>
            <a:br>
              <a:rPr b="0" i="0" lang="en-US" sz="1800" u="none" cap="none" strike="noStrike">
                <a:solidFill>
                  <a:srgbClr val="000000"/>
                </a:solidFill>
                <a:latin typeface="Arial"/>
                <a:ea typeface="Arial"/>
                <a:cs typeface="Arial"/>
                <a:sym typeface="Arial"/>
              </a:rPr>
            </a:br>
            <a:endParaRPr b="0" i="0" sz="1800" u="none" cap="none" strike="noStrike">
              <a:solidFill>
                <a:srgbClr val="000000"/>
              </a:solidFill>
              <a:latin typeface="Arial"/>
              <a:ea typeface="Arial"/>
              <a:cs typeface="Arial"/>
              <a:sym typeface="Arial"/>
            </a:endParaRPr>
          </a:p>
          <a:p>
            <a:pPr indent="-107315" lvl="3" marL="1097280" marR="0" rtl="0" algn="l">
              <a:lnSpc>
                <a:spcPct val="100000"/>
              </a:lnSpc>
              <a:spcBef>
                <a:spcPts val="28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2"/>
          <p:cNvSpPr txBox="1"/>
          <p:nvPr>
            <p:ph type="title"/>
          </p:nvPr>
        </p:nvSpPr>
        <p:spPr>
          <a:xfrm>
            <a:off x="320041" y="349815"/>
            <a:ext cx="8451381" cy="11430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chemeClr val="dk2"/>
              </a:buClr>
              <a:buSzPts val="3200"/>
              <a:buFont typeface="Open Sans"/>
              <a:buNone/>
            </a:pPr>
            <a:r>
              <a:rPr lang="en-US" sz="2800"/>
              <a:t>نطاقات المستوى الأعلى العامة (gTLD) بأسماء النطاقات المدوّلة IDN</a:t>
            </a:r>
            <a:endParaRPr/>
          </a:p>
        </p:txBody>
      </p:sp>
      <p:pic>
        <p:nvPicPr>
          <p:cNvPr id="196" name="Google Shape;196;p12"/>
          <p:cNvPicPr preferRelativeResize="0"/>
          <p:nvPr/>
        </p:nvPicPr>
        <p:blipFill rotWithShape="1">
          <a:blip r:embed="rId3">
            <a:alphaModFix/>
          </a:blip>
          <a:srcRect b="0" l="0" r="0" t="0"/>
          <a:stretch/>
        </p:blipFill>
        <p:spPr>
          <a:xfrm>
            <a:off x="1178351" y="1482854"/>
            <a:ext cx="6787297" cy="3670520"/>
          </a:xfrm>
          <a:prstGeom prst="rect">
            <a:avLst/>
          </a:prstGeom>
          <a:noFill/>
          <a:ln>
            <a:noFill/>
          </a:ln>
        </p:spPr>
      </p:pic>
      <p:sp>
        <p:nvSpPr>
          <p:cNvPr id="197" name="Google Shape;197;p12"/>
          <p:cNvSpPr txBox="1"/>
          <p:nvPr/>
        </p:nvSpPr>
        <p:spPr>
          <a:xfrm>
            <a:off x="1178351" y="5440757"/>
            <a:ext cx="6935502" cy="477347"/>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500"/>
              <a:buFont typeface="Arial"/>
              <a:buNone/>
            </a:pPr>
            <a:r>
              <a:rPr b="0" i="0" lang="en-US" sz="1800" u="none" cap="none" strike="noStrike">
                <a:solidFill>
                  <a:schemeClr val="dk1"/>
                </a:solidFill>
                <a:latin typeface="Open Sans"/>
                <a:ea typeface="Open Sans"/>
                <a:cs typeface="Open Sans"/>
                <a:sym typeface="Open Sans"/>
              </a:rPr>
              <a:t>تم تفويض عدد 90 من نطاقات المستوى الأعلى العامة gTLD بأسماء النطاقات المدوّلة IDN</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UASG">
      <a:dk1>
        <a:srgbClr val="000000"/>
      </a:dk1>
      <a:lt1>
        <a:srgbClr val="FAFAFA"/>
      </a:lt1>
      <a:dk2>
        <a:srgbClr val="000000"/>
      </a:dk2>
      <a:lt2>
        <a:srgbClr val="FAFAFA"/>
      </a:lt2>
      <a:accent1>
        <a:srgbClr val="FF9E1B"/>
      </a:accent1>
      <a:accent2>
        <a:srgbClr val="707372"/>
      </a:accent2>
      <a:accent3>
        <a:srgbClr val="D57800"/>
      </a:accent3>
      <a:accent4>
        <a:srgbClr val="B2B4B2"/>
      </a:accent4>
      <a:accent5>
        <a:srgbClr val="FFC56E"/>
      </a:accent5>
      <a:accent6>
        <a:srgbClr val="FFFFFF"/>
      </a:accent6>
      <a:hlink>
        <a:srgbClr val="FF9E1B"/>
      </a:hlink>
      <a:folHlink>
        <a:srgbClr val="7073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2016-03-09T19:41:20Z</dcterms:created>
  <dc:creator>Nicole Davenport</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BA890ECE-0055-4B73-9AB6-65B57883390B</vt:lpwstr>
  </property>
  <property fmtid="{D5CDD505-2E9C-101B-9397-08002B2CF9AE}" pid="3" name="ArticulatePath">
    <vt:lpwstr>UA-Day-Awareness-2hr-2025-LSPrep-updated-ar</vt:lpwstr>
  </property>
</Properties>
</file>