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embeddedFontLst>
    <p:embeddedFont>
      <p:font typeface="Helvetica Neue"/>
      <p:regular r:id="rId65"/>
      <p:bold r:id="rId66"/>
      <p:italic r:id="rId67"/>
      <p:boldItalic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77" roundtripDataSignature="AMtx7mjakRTbnGSg3ABwYudgthj9nrSh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2CC508-2C3F-4287-A5AD-F9CCEA8C743A}">
  <a:tblStyle styleId="{522CC508-2C3F-4287-A5AD-F9CCEA8C743A}"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HelveticaNeue-bold.fntdata"/><Relationship Id="rId21" Type="http://schemas.openxmlformats.org/officeDocument/2006/relationships/slide" Target="slides/slide15.xml"/><Relationship Id="rId65" Type="http://schemas.openxmlformats.org/officeDocument/2006/relationships/font" Target="fonts/HelveticaNeue-regular.fntdata"/><Relationship Id="rId24" Type="http://schemas.openxmlformats.org/officeDocument/2006/relationships/slide" Target="slides/slide18.xml"/><Relationship Id="rId68" Type="http://schemas.openxmlformats.org/officeDocument/2006/relationships/font" Target="fonts/HelveticaNeue-boldItalic.fntdata"/><Relationship Id="rId23" Type="http://schemas.openxmlformats.org/officeDocument/2006/relationships/slide" Target="slides/slide17.xml"/><Relationship Id="rId67" Type="http://schemas.openxmlformats.org/officeDocument/2006/relationships/font" Target="fonts/HelveticaNeue-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TR"/>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Inglés</c:v>
                </c:pt>
                <c:pt idx="1">
                  <c:v>Español</c:v>
                </c:pt>
                <c:pt idx="2">
                  <c:v>Aleman</c:v>
                </c:pt>
                <c:pt idx="3">
                  <c:v>Ruso</c:v>
                </c:pt>
                <c:pt idx="4">
                  <c:v>Japonés</c:v>
                </c:pt>
                <c:pt idx="5">
                  <c:v>otro</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s/application-rounds/round2/asp/handbook"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s"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42" name="Google Shape;4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Empecemos por el motivo por el cual estamos hoy aquí: hablarles de nuevas oportunidades interesantes y atractivas que están a punto de surgir con el inicio del Programa de Nuevos gTLD: Próxima Ronda. </a:t>
            </a:r>
            <a:endParaRPr/>
          </a:p>
        </p:txBody>
      </p:sp>
      <p:sp>
        <p:nvSpPr>
          <p:cNvPr id="454" name="Google Shape;45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Internet empezó con unos pocos gTLD. Probablemente le resulten más familiares los gTLD  .com, .org o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medida que Internet evolucionó, la cantidad de gTLD fue aumentando. La ICANN puso en marcha el Programa de Nuevos gTLD en 2012 para fomentar la innovación, la competencia y la capacidad de elección de los consumidores en el sector de los nombres de dominio.  Para fines de marzo de 2021, había más de </a:t>
            </a:r>
            <a:r>
              <a:rPr lang="en-US" u="sng">
                <a:solidFill>
                  <a:srgbClr val="1155CC"/>
                </a:solidFill>
                <a:hlinkClick r:id="rId2">
                  <a:extLst>
                    <a:ext uri="{A12FA001-AC4F-418D-AE19-62706E023703}">
                      <ahyp:hlinkClr val="tx"/>
                    </a:ext>
                  </a:extLst>
                </a:hlinkClick>
              </a:rPr>
              <a:t>1200 gTLD</a:t>
            </a:r>
            <a:r>
              <a:rPr lang="en-US"/>
              <a:t>.</a:t>
            </a:r>
            <a:endParaRPr/>
          </a:p>
        </p:txBody>
      </p:sp>
      <p:sp>
        <p:nvSpPr>
          <p:cNvPr id="461" name="Google Shape;4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 La ICANN se prepara para abrir otra ronda de solicitudes de nuevos gTLD. Pero, ¿qué entendemos exactamente por “solicitar un nuevo gTLD”? ¿Y por qué querría una organización solicitar e incluso operar un gTLD?</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Los nuevos gTLD están pensados para ofrecer mayores posibilidades de elección a los consumidores y pueden utilizarse de muchas formas innovadoras. Por ejemplo, varias marcas están utilizando un TLD de uso interno para que sus empleados y equipos técnicos puedan crear espacios seguros en línea.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aumenta la confianza en el sistema bancario en línea al prestar servicios únicamente a industrias financieras y ofrecer una ubicación en línea segura, verificada y fácilmente identificable.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se creó para mostrar la diversidad de perspectivas, personas y empresas que hacen de Nueva York la vibrante ciudad que 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.new</a:t>
            </a:r>
            <a:r>
              <a:rPr lang="en-US"/>
              <a:t>, por otro lado, solo puede utilizarse para crear una nueva tarea, como abrir un nuevo documento de Google o una nueva lista de reproducción de Spotify.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 gTLD pueden representar culturas, marcas, regiones geográficas, comunidades, intereses especiales y mucho más (por ejemplo, .community, .london, .sport).</a:t>
            </a:r>
            <a:endParaRPr/>
          </a:p>
          <a:p>
            <a:pPr indent="0" lvl="0" marL="0" rtl="0" algn="l">
              <a:lnSpc>
                <a:spcPct val="100000"/>
              </a:lnSpc>
              <a:spcBef>
                <a:spcPts val="0"/>
              </a:spcBef>
              <a:spcAft>
                <a:spcPts val="0"/>
              </a:spcAft>
              <a:buSzPts val="1400"/>
              <a:buNone/>
            </a:pPr>
            <a:r>
              <a:t/>
            </a:r>
            <a:endParaRPr/>
          </a:p>
        </p:txBody>
      </p:sp>
      <p:sp>
        <p:nvSpPr>
          <p:cNvPr id="498" name="Google Shape;49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Para las empresas, un gTLD es una oportunidad de marca.</a:t>
            </a:r>
            <a:r>
              <a:rPr b="1" lang="en-US">
                <a:solidFill>
                  <a:srgbClr val="0B181B"/>
                </a:solidFill>
              </a:rPr>
              <a:t> </a:t>
            </a:r>
            <a:r>
              <a:rPr lang="en-US">
                <a:solidFill>
                  <a:srgbClr val="0B181B"/>
                </a:solidFill>
              </a:rPr>
              <a:t>Y las oportunidades son casi ilimitadas, ya que permiten a empresas, organizaciones comerciales o sectores enteros desarrollar su propia etiqueta en Internet.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Los nuevos gTLD beneficiarán a personas, empresas y comunidades: desde pueblos originarios, comunidades religiosas o lingüísticas, empresas y gobiernos que quieran dirigirse a clientes y electores en códigos de escritura locales, hasta comunidades que comparten un sueño o tienen algo en común y están dispersas por todo el mundo. Estos grupos y entidades tienen la oportunidad de reflejar su comunidad, valores y nichos geográficos o culturales a través de un nuevo gTLD.</a:t>
            </a:r>
            <a:endParaRPr/>
          </a:p>
        </p:txBody>
      </p:sp>
      <p:sp>
        <p:nvSpPr>
          <p:cNvPr id="536" name="Google Shape;53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Además de tener una “etiqueta” o nombre único, un gTLD puede ofrecer muchas ventajas potenciales:</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Mayor seguridad: Un Operador de Registro tiene la posibilidad de aplicar medidas de seguridad adaptadas a ese dominio, lo que reduce el riesgo de ciberamenazas como los ataques de phishing.</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Oportunidades de monetización: Un Operador de Registro puede vender nombres de dominio bajo el gTLD y generar potencialmente ingresos.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Mayor credibilidad:  Un gTLD puede aumentar la credibilidad y confiabilidad de una marca a los ojos de los usuarios.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 de la marca: Un gTLD le permite tener mayor control sobre su marca en línea.</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Flexibilidad y creatividad: Como Operador de Registro, puede crear nombres de dominio que sean más relevantes y creativos para su nicho o industria específica.</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 sobre políticas: Aunque algunas normas están establecidas por las Políticas de Consenso de la ICANN, un RO suele tener autonomía para establecer las políticas de registro del gTLD, incluido quién puede registrar nombres de dominio bajo su gTLD y con qué fines.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Localización: tener un gTLD propio permite tener nombres de dominio localizados que se adapten a regiones o idiomas específicos, lo cual mejora su alcance y relevancia globales.</a:t>
            </a:r>
            <a:endParaRPr/>
          </a:p>
        </p:txBody>
      </p:sp>
      <p:sp>
        <p:nvSpPr>
          <p:cNvPr id="650" name="Google Shape;6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t>El proceso de solicitud para gestionar una empresa de registro es mucho más complejo que registrar un nombre de dominio, algo que puede hacer cualquier persona u organización, y no debe tomarse a la ligera. Solicitar un nuevo gTLD significa esencialmente presentar una solicitud para operar un registro de Internet. Hablemos un poco de lo que eso implica.</a:t>
            </a:r>
            <a:endParaRPr/>
          </a:p>
          <a:p>
            <a:pPr indent="0" lvl="0" marL="0" rtl="0" algn="l">
              <a:lnSpc>
                <a:spcPct val="100000"/>
              </a:lnSpc>
              <a:spcBef>
                <a:spcPts val="1200"/>
              </a:spcBef>
              <a:spcAft>
                <a:spcPts val="1200"/>
              </a:spcAft>
              <a:buSzPts val="1400"/>
              <a:buNone/>
            </a:pPr>
            <a:r>
              <a:t/>
            </a:r>
            <a:endParaRPr sz="1100"/>
          </a:p>
        </p:txBody>
      </p:sp>
      <p:sp>
        <p:nvSpPr>
          <p:cNvPr id="753" name="Google Shape;75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Como solicitante, su organización pide operar un registro que representa una parte de la infraestructura de Internet.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Un registro es una base de datos de todos los dominios registrados bajo un TLD específico. Los operadores de registro (RO) mantienen la lista maestra o registro de todos esos dominios. Los operadores de registro tienen contratos con los registradores que les permiten vender un gTLD. Los operadores de registro también agregan, eliminan o modifican nombres de dominio y realizan otros cambios a pedido de los registradores.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El Operador de Registro determina qué organizaciones pueden registrarse para utilizar su dominio y cuáles no. </a:t>
            </a:r>
            <a:endParaRPr/>
          </a:p>
          <a:p>
            <a:pPr indent="0" lvl="0" marL="0" rtl="0" algn="l">
              <a:lnSpc>
                <a:spcPct val="100000"/>
              </a:lnSpc>
              <a:spcBef>
                <a:spcPts val="0"/>
              </a:spcBef>
              <a:spcAft>
                <a:spcPts val="0"/>
              </a:spcAft>
              <a:buSzPts val="1400"/>
              <a:buNone/>
            </a:pPr>
            <a:r>
              <a:rPr lang="en-US"/>
              <a:t>También deciden:  ¿Para qué se utiliza el gTLD? ¿Se trata de una comunidad cerrada, como .bank o .edu, o es abierta? </a:t>
            </a:r>
            <a:endParaRPr/>
          </a:p>
          <a:p>
            <a:pPr indent="0" lvl="0" marL="0" rtl="0" algn="l">
              <a:lnSpc>
                <a:spcPct val="100000"/>
              </a:lnSpc>
              <a:spcBef>
                <a:spcPts val="0"/>
              </a:spcBef>
              <a:spcAft>
                <a:spcPts val="0"/>
              </a:spcAft>
              <a:buSzPts val="1400"/>
              <a:buNone/>
            </a:pPr>
            <a:r>
              <a:rPr lang="en-US"/>
              <a:t>¿Se va a utilizar solo de una manera específica, como .new? ¿O dentro de una zona geográfica concreta?</a:t>
            </a:r>
            <a:endParaRPr/>
          </a:p>
        </p:txBody>
      </p:sp>
      <p:sp>
        <p:nvSpPr>
          <p:cNvPr id="760" name="Google Shape;760;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Pero solicitar un nuevo gTLD requiere recursos financieros y técnicos, incluidos personal y equipos, que están fuera del alcance de muchos.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 prevé que la tarifa de evaluación sea de 227.000 dólares estadounidenses. En la página web de la próxima ronda se pueden consultar las preguntas frecuentes sobre tarifas.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3" name="Google Shape;793;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El Programa de Apoyo para Solicitantes, o ASP, hace que la solicitud de un nuevo gTLD sea más asequible para las entidades interesadas en gestionar un gTLD pero que necesitan recursos financieros o capacitación para hacerlo.  </a:t>
            </a:r>
            <a:endParaRPr/>
          </a:p>
        </p:txBody>
      </p:sp>
      <p:sp>
        <p:nvSpPr>
          <p:cNvPr id="805" name="Google Shape;80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criterios de evaluación para optar a la ayuda incluyen: </a:t>
            </a:r>
            <a:endParaRPr/>
          </a:p>
          <a:p>
            <a:pPr indent="-304800" lvl="1" marL="914400" rtl="0" algn="l">
              <a:lnSpc>
                <a:spcPct val="100000"/>
              </a:lnSpc>
              <a:spcBef>
                <a:spcPts val="0"/>
              </a:spcBef>
              <a:spcAft>
                <a:spcPts val="0"/>
              </a:spcAft>
              <a:buClr>
                <a:schemeClr val="dk1"/>
              </a:buClr>
              <a:buSzPts val="1200"/>
              <a:buFont typeface="Calibri"/>
              <a:buChar char="○"/>
            </a:pPr>
            <a:r>
              <a:rPr lang="en-US"/>
              <a:t>Verificación de antecedentes comerciales</a:t>
            </a:r>
            <a:endParaRPr/>
          </a:p>
          <a:p>
            <a:pPr indent="-304800" lvl="1" marL="914400" rtl="0" algn="l">
              <a:lnSpc>
                <a:spcPct val="100000"/>
              </a:lnSpc>
              <a:spcBef>
                <a:spcPts val="0"/>
              </a:spcBef>
              <a:spcAft>
                <a:spcPts val="0"/>
              </a:spcAft>
              <a:buClr>
                <a:schemeClr val="dk1"/>
              </a:buClr>
              <a:buSzPts val="1200"/>
              <a:buFont typeface="Calibri"/>
              <a:buChar char="○"/>
            </a:pPr>
            <a:r>
              <a:rPr lang="en-US"/>
              <a:t>Verificación de antecedentes de responsabilidad pública</a:t>
            </a:r>
            <a:endParaRPr/>
          </a:p>
          <a:p>
            <a:pPr indent="-304800" lvl="1" marL="914400" rtl="0" algn="l">
              <a:lnSpc>
                <a:spcPct val="100000"/>
              </a:lnSpc>
              <a:spcBef>
                <a:spcPts val="0"/>
              </a:spcBef>
              <a:spcAft>
                <a:spcPts val="0"/>
              </a:spcAft>
              <a:buClr>
                <a:schemeClr val="dk1"/>
              </a:buClr>
              <a:buSzPts val="1200"/>
              <a:buFont typeface="Calibri"/>
              <a:buChar char="○"/>
            </a:pPr>
            <a:r>
              <a:rPr lang="en-US"/>
              <a:t>Necesidad financiera </a:t>
            </a:r>
            <a:endParaRPr/>
          </a:p>
          <a:p>
            <a:pPr indent="-304800" lvl="1" marL="914400" rtl="0" algn="l">
              <a:lnSpc>
                <a:spcPct val="100000"/>
              </a:lnSpc>
              <a:spcBef>
                <a:spcPts val="0"/>
              </a:spcBef>
              <a:spcAft>
                <a:spcPts val="0"/>
              </a:spcAft>
              <a:buClr>
                <a:schemeClr val="dk1"/>
              </a:buClr>
              <a:buSzPts val="1200"/>
              <a:buFont typeface="Calibri"/>
              <a:buChar char="○"/>
            </a:pPr>
            <a:r>
              <a:rPr lang="en-US"/>
              <a:t>Viabilidad financiera</a:t>
            </a:r>
            <a:endParaRPr/>
          </a:p>
          <a:p>
            <a:pPr indent="-304800" lvl="1" marL="914400" rtl="0" algn="l">
              <a:lnSpc>
                <a:spcPct val="100000"/>
              </a:lnSpc>
              <a:spcBef>
                <a:spcPts val="0"/>
              </a:spcBef>
              <a:spcAft>
                <a:spcPts val="0"/>
              </a:spcAft>
              <a:buClr>
                <a:schemeClr val="dk1"/>
              </a:buClr>
              <a:buSzPts val="1200"/>
              <a:buFont typeface="Calibri"/>
              <a:buChar char="○"/>
            </a:pPr>
            <a:r>
              <a:rPr lang="en-US"/>
              <a:t>Condición de entidad elegible</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En el </a:t>
            </a:r>
            <a:r>
              <a:rPr lang="en-US" u="sng">
                <a:solidFill>
                  <a:srgbClr val="1155CC"/>
                </a:solidFill>
                <a:hlinkClick r:id="rId2">
                  <a:extLst>
                    <a:ext uri="{A12FA001-AC4F-418D-AE19-62706E023703}">
                      <ahyp:hlinkClr val="tx"/>
                    </a:ext>
                  </a:extLst>
                </a:hlinkClick>
              </a:rPr>
              <a:t>Manual del ASP</a:t>
            </a:r>
            <a:r>
              <a:rPr lang="en-US"/>
              <a:t> encontrará una guía completa sobre el proceso de solicitud del ASP, del cual hablaremos en unos minutos.</a:t>
            </a:r>
            <a:endParaRPr/>
          </a:p>
        </p:txBody>
      </p:sp>
      <p:sp>
        <p:nvSpPr>
          <p:cNvPr id="812" name="Google Shape;812;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presentar una solicitud para el Programa de Apoyo para Solicitantes, los solicitantes deben ser una de estas entidades: </a:t>
            </a:r>
            <a:endParaRPr/>
          </a:p>
          <a:p>
            <a:pPr indent="-317500" lvl="0" marL="457200" rtl="0" algn="l">
              <a:lnSpc>
                <a:spcPct val="100000"/>
              </a:lnSpc>
              <a:spcBef>
                <a:spcPts val="0"/>
              </a:spcBef>
              <a:spcAft>
                <a:spcPts val="0"/>
              </a:spcAft>
              <a:buSzPts val="1400"/>
              <a:buChar char="●"/>
            </a:pPr>
            <a:r>
              <a:rPr lang="en-US"/>
              <a:t>una organización sin fines de lucro, no gubernamental o benéfica; </a:t>
            </a:r>
            <a:endParaRPr/>
          </a:p>
          <a:p>
            <a:pPr indent="-317500" lvl="0" marL="457200" rtl="0" algn="l">
              <a:lnSpc>
                <a:spcPct val="100000"/>
              </a:lnSpc>
              <a:spcBef>
                <a:spcPts val="0"/>
              </a:spcBef>
              <a:spcAft>
                <a:spcPts val="0"/>
              </a:spcAft>
              <a:buSzPts val="1400"/>
              <a:buChar char="●"/>
            </a:pPr>
            <a:r>
              <a:rPr lang="en-US"/>
              <a:t>una organización intergubernamental; </a:t>
            </a:r>
            <a:endParaRPr/>
          </a:p>
          <a:p>
            <a:pPr indent="-317500" lvl="0" marL="457200" rtl="0" algn="l">
              <a:lnSpc>
                <a:spcPct val="100000"/>
              </a:lnSpc>
              <a:spcBef>
                <a:spcPts val="0"/>
              </a:spcBef>
              <a:spcAft>
                <a:spcPts val="0"/>
              </a:spcAft>
              <a:buSzPts val="1400"/>
              <a:buChar char="●"/>
            </a:pPr>
            <a:r>
              <a:rPr lang="en-US"/>
              <a:t>una organización de pueblos originarios o tribales; </a:t>
            </a:r>
            <a:endParaRPr/>
          </a:p>
          <a:p>
            <a:pPr indent="-317500" lvl="0" marL="457200" rtl="0" algn="l">
              <a:lnSpc>
                <a:spcPct val="100000"/>
              </a:lnSpc>
              <a:spcBef>
                <a:spcPts val="0"/>
              </a:spcBef>
              <a:spcAft>
                <a:spcPts val="0"/>
              </a:spcAft>
              <a:buSzPts val="1400"/>
              <a:buChar char="●"/>
            </a:pPr>
            <a:r>
              <a:rPr lang="en-US"/>
              <a:t>o una pequeña empresa que opere como empresa social o que esté situada en una economía en desarrollo.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 solicitantes deben certificar ser uno de los tipos de entidades de esta lista y aportar la documentación correspondiente.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35" name="Google Shape;835;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los solicitantes que cumplan los requisitos, el programa ofrece una serie de ayudas económicas y de otro tipo para apoyarlos en la solicitud de un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asistencia financiera incluye reducciones de tarifas (entre un 75 % y un 85 % de reducción) en función de los fondos disponibles y del número de solicitantes que cumplan los requisitos para recibir apoyo. </a:t>
            </a:r>
            <a:endParaRPr/>
          </a:p>
          <a:p>
            <a:pPr indent="-304800" lvl="1" marL="914400" rtl="0" algn="l">
              <a:lnSpc>
                <a:spcPct val="100000"/>
              </a:lnSpc>
              <a:spcBef>
                <a:spcPts val="0"/>
              </a:spcBef>
              <a:spcAft>
                <a:spcPts val="0"/>
              </a:spcAft>
              <a:buClr>
                <a:schemeClr val="dk1"/>
              </a:buClr>
              <a:buSzPts val="1200"/>
              <a:buFont typeface="Calibri"/>
              <a:buChar char="○"/>
            </a:pPr>
            <a:r>
              <a:rPr lang="en-US"/>
              <a:t>El 75 % es la reducción mínima de tarifas para los solicitantes de ayuda; el 85 % es la reducción máxima para los solicitantes de ayuda. </a:t>
            </a:r>
            <a:endParaRPr/>
          </a:p>
          <a:p>
            <a:pPr indent="-304800" lvl="1" marL="914400" rtl="0" algn="l">
              <a:lnSpc>
                <a:spcPct val="100000"/>
              </a:lnSpc>
              <a:spcBef>
                <a:spcPts val="0"/>
              </a:spcBef>
              <a:spcAft>
                <a:spcPts val="0"/>
              </a:spcAft>
              <a:buClr>
                <a:schemeClr val="dk1"/>
              </a:buClr>
              <a:buSzPts val="1200"/>
              <a:buFont typeface="Calibri"/>
              <a:buChar char="○"/>
            </a:pPr>
            <a:r>
              <a:rPr lang="en-US"/>
              <a:t>Es importante tener en cuenta que las reducciones de tarifas solo se aplicarán a una solicitud de gTLD por solicitante de ayuda.</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Los solicitantes del ASP cualificados que participen en los procedimientos de resolución de solicitudes controvertidas del Programa de Nuevos gTLD también podrán optar por recibir un crédito de oferta.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asistencia no financiera incluye el acceso a materiales y recursos de capacitación, asesores para solicitantes que pueden ayudar con su solicitud y servicios profesionales voluntarios.</a:t>
            </a:r>
            <a:endParaRPr/>
          </a:p>
        </p:txBody>
      </p:sp>
      <p:sp>
        <p:nvSpPr>
          <p:cNvPr id="900" name="Google Shape;900;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Cabe señalar que todos los solicitantes interesados en solicitar un nuevo gTLD deben presentar una solicitud al Programa de Nuevos gTLD. La presentación de solicitudes para el Programa para Nuevos gTLD comenzará a principios de 2026. Los postulantes que soliciten apoyo, pero que no cumplan los requisitos, podrán seguir presentando una solicitud de gTLD y abonar la totalidad de las tarifas. Los solicitantes deberán cumplir los requisitos de evaluación del programa de gTLD para que su solicitud de gTLD tenga éxito. Encontrará más información sobre el Programa de Nuevos gTLD en el sitio web: </a:t>
            </a:r>
            <a:r>
              <a:rPr lang="en-US" u="sng">
                <a:solidFill>
                  <a:schemeClr val="hlink"/>
                </a:solidFill>
                <a:hlinkClick r:id="rId2"/>
              </a:rPr>
              <a:t>https://newgtldprogram.icann.org/en</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33" name="Google Shape;933;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Estas son algunas de las fechas importantes para recordar. El período para recibir solicitudes del Programa de Apoyo para Solicitantes se iniciará el 19 de noviembre de este año. Se calcula que la versión final de la Guía para el Solicitante del Programa de Nuevos gTLD estará lista en diciembre de 2025. Se prevé que el período para recibir solicitudes para el Programa de Nuevos gTLD se inicie en abril de 2026. </a:t>
            </a:r>
            <a:endParaRPr/>
          </a:p>
        </p:txBody>
      </p:sp>
      <p:sp>
        <p:nvSpPr>
          <p:cNvPr id="946" name="Google Shape;94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4" name="Google Shape;98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7" name="Shape 67"/>
        <p:cNvGrpSpPr/>
        <p:nvPr/>
      </p:nvGrpSpPr>
      <p:grpSpPr>
        <a:xfrm>
          <a:off x="0" y="0"/>
          <a:ext cx="0" cy="0"/>
          <a:chOff x="0" y="0"/>
          <a:chExt cx="0" cy="0"/>
        </a:xfrm>
      </p:grpSpPr>
      <p:sp>
        <p:nvSpPr>
          <p:cNvPr id="68" name="Google Shape;68;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0" name="Google Shape;70;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1" name="Google Shape;71;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2" name="Google Shape;72;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3" name="Shape 73"/>
        <p:cNvGrpSpPr/>
        <p:nvPr/>
      </p:nvGrpSpPr>
      <p:grpSpPr>
        <a:xfrm>
          <a:off x="0" y="0"/>
          <a:ext cx="0" cy="0"/>
          <a:chOff x="0" y="0"/>
          <a:chExt cx="0" cy="0"/>
        </a:xfrm>
      </p:grpSpPr>
      <p:sp>
        <p:nvSpPr>
          <p:cNvPr id="74" name="Google Shape;74;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8" name="Google Shape;78;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9" name="Google Shape;79;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0" name="Google Shape;80;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81" name="Google Shape;81;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2" name="Google Shape;82;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26" name="Shape 26"/>
        <p:cNvGrpSpPr/>
        <p:nvPr/>
      </p:nvGrpSpPr>
      <p:grpSpPr>
        <a:xfrm>
          <a:off x="0" y="0"/>
          <a:ext cx="0" cy="0"/>
          <a:chOff x="0" y="0"/>
          <a:chExt cx="0" cy="0"/>
        </a:xfrm>
      </p:grpSpPr>
      <p:sp>
        <p:nvSpPr>
          <p:cNvPr id="27" name="Google Shape;27;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51" name="Shape 51"/>
        <p:cNvGrpSpPr/>
        <p:nvPr/>
      </p:nvGrpSpPr>
      <p:grpSpPr>
        <a:xfrm>
          <a:off x="0" y="0"/>
          <a:ext cx="0" cy="0"/>
          <a:chOff x="0" y="0"/>
          <a:chExt cx="0" cy="0"/>
        </a:xfrm>
      </p:grpSpPr>
      <p:sp>
        <p:nvSpPr>
          <p:cNvPr id="52" name="Google Shape;52;p80"/>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5400"/>
              <a:buFont typeface="Arial"/>
              <a:buNone/>
              <a:defRPr b="0" i="0" sz="5400" u="none" cap="none" strike="noStrike">
                <a:solidFill>
                  <a:srgbClr val="002A49"/>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3" name="Google Shape;53;p80"/>
          <p:cNvSpPr txBox="1"/>
          <p:nvPr>
            <p:ph type="title"/>
          </p:nvPr>
        </p:nvSpPr>
        <p:spPr>
          <a:xfrm>
            <a:off x="432000" y="2785561"/>
            <a:ext cx="5825744"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2A49"/>
              </a:buClr>
              <a:buSzPts val="3600"/>
              <a:buFont typeface="Arial"/>
              <a:buNone/>
              <a:defRPr b="1" i="0" sz="3600" u="none" cap="none" strike="noStrike">
                <a:solidFill>
                  <a:srgbClr val="002A4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80"/>
          <p:cNvPicPr preferRelativeResize="0"/>
          <p:nvPr/>
        </p:nvPicPr>
        <p:blipFill rotWithShape="1">
          <a:blip r:embed="rId2">
            <a:alphaModFix/>
          </a:blip>
          <a:srcRect b="0" l="0" r="24078" t="0"/>
          <a:stretch/>
        </p:blipFill>
        <p:spPr>
          <a:xfrm>
            <a:off x="5513560"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5" name="Shape 55"/>
        <p:cNvGrpSpPr/>
        <p:nvPr/>
      </p:nvGrpSpPr>
      <p:grpSpPr>
        <a:xfrm>
          <a:off x="0" y="0"/>
          <a:ext cx="0" cy="0"/>
          <a:chOff x="0" y="0"/>
          <a:chExt cx="0" cy="0"/>
        </a:xfrm>
      </p:grpSpPr>
      <p:sp>
        <p:nvSpPr>
          <p:cNvPr id="56" name="Google Shape;56;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8" name="Shape 58"/>
        <p:cNvGrpSpPr/>
        <p:nvPr/>
      </p:nvGrpSpPr>
      <p:grpSpPr>
        <a:xfrm>
          <a:off x="0" y="0"/>
          <a:ext cx="0" cy="0"/>
          <a:chOff x="0" y="0"/>
          <a:chExt cx="0" cy="0"/>
        </a:xfrm>
      </p:grpSpPr>
      <p:sp>
        <p:nvSpPr>
          <p:cNvPr id="59" name="Google Shape;59;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2" name="Shape 62"/>
        <p:cNvGrpSpPr/>
        <p:nvPr/>
      </p:nvGrpSpPr>
      <p:grpSpPr>
        <a:xfrm>
          <a:off x="0" y="0"/>
          <a:ext cx="0" cy="0"/>
          <a:chOff x="0" y="0"/>
          <a:chExt cx="0" cy="0"/>
        </a:xfrm>
      </p:grpSpPr>
      <p:sp>
        <p:nvSpPr>
          <p:cNvPr id="63" name="Google Shape;63;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5" name="Google Shape;65;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6" name="Google Shape;66;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ithi.research.icann.org/graph-eai.html"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itu.int/net/wsis/docs/geneva/official/dop.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asg.tech/download/uasg-009-quick-guide-to-tender-and-contractual-documents-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jp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34.png"/><Relationship Id="rId5"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hyperlink" Target="https://en.wal.un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5.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s://www.iana.org/domains/root/db/xn--ngbc5azd.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3.png"/><Relationship Id="rId4" Type="http://schemas.openxmlformats.org/officeDocument/2006/relationships/image" Target="../media/image39.png"/><Relationship Id="rId5"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es" TargetMode="External"/><Relationship Id="rId6" Type="http://schemas.openxmlformats.org/officeDocument/2006/relationships/image" Target="../media/image47.png"/><Relationship Id="rId7"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8.png"/><Relationship Id="rId4" Type="http://schemas.openxmlformats.org/officeDocument/2006/relationships/image" Target="../media/image45.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es/application-rounds/round2/asp" TargetMode="External"/><Relationship Id="rId6" Type="http://schemas.openxmlformats.org/officeDocument/2006/relationships/hyperlink" Target="https://newgtldprogram.icann.org/es/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cann.org/resources/pages/fast-track-2012-02-25-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465996" y="5362254"/>
            <a:ext cx="7655116" cy="4395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[Nombre del presentador] / Sesión de concientización del Día de la </a:t>
            </a:r>
            <a:r>
              <a:rPr b="0" i="0" lang="en-US" sz="1800" u="none" cap="none" strike="noStrike">
                <a:solidFill>
                  <a:srgbClr val="FAFAFA"/>
                </a:solidFill>
                <a:latin typeface="Open Sans Light"/>
                <a:ea typeface="Open Sans Light"/>
                <a:cs typeface="Open Sans Light"/>
                <a:sym typeface="Open Sans Light"/>
              </a:rPr>
              <a:t>Aceptación Universal / [Fecha, mes] 2025</a:t>
            </a:r>
            <a:endParaRPr/>
          </a:p>
        </p:txBody>
      </p:sp>
      <p:sp>
        <p:nvSpPr>
          <p:cNvPr id="88" name="Google Shape;88;p1"/>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sz="2800"/>
              <a:t>Aceptación Universal (UA) de nombres de dominio y direcciones de correo electrónico</a:t>
            </a:r>
            <a:endParaRPr/>
          </a:p>
        </p:txBody>
      </p:sp>
      <p:sp>
        <p:nvSpPr>
          <p:cNvPr id="89" name="Google Shape;89;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0" name="Google Shape;90;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Evolución de direcciones de correo electrónico</a:t>
            </a:r>
            <a:endParaRPr/>
          </a:p>
        </p:txBody>
      </p:sp>
      <p:sp>
        <p:nvSpPr>
          <p:cNvPr id="195" name="Google Shape;195;p9"/>
          <p:cNvSpPr txBox="1"/>
          <p:nvPr>
            <p:ph idx="1" type="body"/>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Al principio, las direcciones de correo electrónico tampoco estaban disponibles en los idiomas y códigos de escritura locales.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 internacionalización de las direcciones de correo electrónico (EAI) aborda esta limitación y permite disponer de direcciones de correo electrónico en los idiomas y códigos de escritura locales.</a:t>
            </a:r>
            <a:endParaRPr/>
          </a:p>
          <a:p>
            <a:pPr indent="0" lvl="0" marL="91440" rtl="0" algn="l">
              <a:lnSpc>
                <a:spcPct val="100000"/>
              </a:lnSpc>
              <a:spcBef>
                <a:spcPts val="360"/>
              </a:spcBef>
              <a:spcAft>
                <a:spcPts val="0"/>
              </a:spcAft>
              <a:buSzPts val="1530"/>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Las direcciones de correo electrónico internacionalizadas no están relacionadas con el texto del cuerpo del mensaje.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9"/>
                  </a:ext>
                </a:extLst>
              </a:rPr>
              <a:t>Ejemplos de IDN</a:t>
            </a:r>
            <a:endParaRPr/>
          </a:p>
        </p:txBody>
      </p:sp>
      <p:sp>
        <p:nvSpPr>
          <p:cNvPr id="201" name="Google Shape;201;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2" name="Google Shape;202;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Armenio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Oriya</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Georgiano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Coreano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Malayalam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0"/>
                  </a:ext>
                </a:extLst>
              </a:rPr>
              <a:t>Ejemplos de correos electrónicos internacionalizados</a:t>
            </a:r>
            <a:endParaRPr/>
          </a:p>
        </p:txBody>
      </p:sp>
      <p:sp>
        <p:nvSpPr>
          <p:cNvPr id="208" name="Google Shape;208;p14"/>
          <p:cNvSpPr/>
          <p:nvPr/>
        </p:nvSpPr>
        <p:spPr>
          <a:xfrm>
            <a:off x="288750" y="1443800"/>
            <a:ext cx="71463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9" name="Google Shape;209;p14"/>
          <p:cNvSpPr/>
          <p:nvPr/>
        </p:nvSpPr>
        <p:spPr>
          <a:xfrm>
            <a:off x="7613518"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Armenio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Devanagari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Griego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Tamil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1"/>
                  </a:ext>
                </a:extLst>
              </a:rPr>
              <a:t>El desafío</a:t>
            </a:r>
            <a:endParaRPr/>
          </a:p>
        </p:txBody>
      </p:sp>
      <p:sp>
        <p:nvSpPr>
          <p:cNvPr id="215" name="Google Shape;215;p17"/>
          <p:cNvSpPr txBox="1"/>
          <p:nvPr/>
        </p:nvSpPr>
        <p:spPr>
          <a:xfrm>
            <a:off x="280359" y="1222129"/>
            <a:ext cx="8481183" cy="241908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2"/>
                  </a:ext>
                </a:extLst>
              </a:rPr>
              <a:t>Los IDN TLD permiten registrar y utilizar nombres de dominio y direcciones de correo electrónico multilingües, lo que favorece la inclusión digital.</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3"/>
                </a:ext>
              </a:extLst>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4"/>
                  </a:ext>
                </a:extLst>
              </a:rPr>
              <a:t>Pero existen problemas en su aceptación universal, por ejemplo, un correo electrónico válido es rechazado por un formulario en un sitio web y se muestra incorrectamente de izquierda a derecha en lugar de derecha a izquierda:</a:t>
            </a:r>
            <a:endParaRPr/>
          </a:p>
        </p:txBody>
      </p:sp>
      <p:pic>
        <p:nvPicPr>
          <p:cNvPr id="216" name="Google Shape;216;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Ejemplos de categorías afectadas por la Aceptación Universal</a:t>
            </a:r>
            <a:endParaRPr/>
          </a:p>
        </p:txBody>
      </p:sp>
      <p:sp>
        <p:nvSpPr>
          <p:cNvPr id="222" name="Google Shape;222;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Nombres de dominio </a:t>
            </a:r>
            <a:r>
              <a:rPr lang="en-US" sz="1800">
                <a:extLst>
                  <a:ext uri="http://customooxmlschemas.google.com/">
                    <go:slidesCustomData xmlns:go="http://customooxmlschemas.google.com/" textRoundtripDataId="15"/>
                  </a:ext>
                </a:extLst>
              </a:rPr>
              <a:t>que</a:t>
            </a:r>
            <a:r>
              <a:rPr lang="en-US" sz="1800"/>
              <a:t> pueden no funcionar en las aplicaciones:</a:t>
            </a:r>
            <a:endParaRPr/>
          </a:p>
          <a:p>
            <a:pPr indent="-182880" lvl="1" marL="548640" rtl="0" algn="l">
              <a:lnSpc>
                <a:spcPct val="100000"/>
              </a:lnSpc>
              <a:spcBef>
                <a:spcPts val="360"/>
              </a:spcBef>
              <a:spcAft>
                <a:spcPts val="0"/>
              </a:spcAft>
              <a:buSzPts val="1530"/>
              <a:buChar char="*"/>
            </a:pPr>
            <a:r>
              <a:rPr lang="en-US" sz="1800"/>
              <a:t>ASCII: 		ejemplo</a:t>
            </a:r>
            <a:r>
              <a:rPr lang="en-US" sz="1800">
                <a:solidFill>
                  <a:schemeClr val="dk1"/>
                </a:solidFill>
              </a:rPr>
              <a:t>.</a:t>
            </a:r>
            <a:r>
              <a:rPr lang="en-US" sz="1800">
                <a:solidFill>
                  <a:schemeClr val="accent3"/>
                </a:solidFill>
              </a:rPr>
              <a:t>sky</a:t>
            </a:r>
            <a:endParaRPr/>
          </a:p>
          <a:p>
            <a:pPr indent="-182880" lvl="1" marL="548640" rtl="0" algn="l">
              <a:lnSpc>
                <a:spcPct val="100000"/>
              </a:lnSpc>
              <a:spcBef>
                <a:spcPts val="360"/>
              </a:spcBef>
              <a:spcAft>
                <a:spcPts val="0"/>
              </a:spcAft>
              <a:buSzPts val="1530"/>
              <a:buChar char="*"/>
            </a:pPr>
            <a:r>
              <a:rPr lang="en-US" sz="1800"/>
              <a:t>ASCII:</a:t>
            </a:r>
            <a:r>
              <a:rPr lang="en-US"/>
              <a:t>		</a:t>
            </a:r>
            <a:r>
              <a:rPr lang="en-US" sz="1800"/>
              <a:t>ejemplo.</a:t>
            </a:r>
            <a:r>
              <a:rPr lang="en-US" sz="1800">
                <a:solidFill>
                  <a:schemeClr val="accent3"/>
                </a:solidFill>
              </a:rPr>
              <a:t>engineering</a:t>
            </a:r>
            <a:endParaRPr/>
          </a:p>
          <a:p>
            <a:pPr indent="-182880" lvl="1" marL="548640" rtl="0" algn="l">
              <a:lnSpc>
                <a:spcPct val="100000"/>
              </a:lnSpc>
              <a:spcBef>
                <a:spcPts val="480"/>
              </a:spcBef>
              <a:spcAft>
                <a:spcPts val="0"/>
              </a:spcAft>
              <a:buSzPts val="1530"/>
              <a:buChar char="*"/>
            </a:pPr>
            <a:r>
              <a:rPr lang="en-US" sz="1800">
                <a:solidFill>
                  <a:schemeClr val="dk1"/>
                </a:solidFill>
              </a:rPr>
              <a:t>Unicode:</a:t>
            </a:r>
            <a:r>
              <a:rPr lang="en-US" sz="1800">
                <a:solidFill>
                  <a:srgbClr val="FF0000"/>
                </a:solidFill>
              </a:rPr>
              <a:t>	</a:t>
            </a:r>
            <a:r>
              <a:rPr lang="en-US" sz="2400">
                <a:solidFill>
                  <a:schemeClr val="accent3"/>
                </a:solidFill>
              </a:rPr>
              <a:t>คน.ไทย</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Direcciones de correo electrónico internacionalizadas (EAI) </a:t>
            </a:r>
            <a:r>
              <a:rPr lang="en-US" sz="1800">
                <a:extLst>
                  <a:ext uri="http://customooxmlschemas.google.com/">
                    <go:slidesCustomData xmlns:go="http://customooxmlschemas.google.com/" textRoundtripDataId="16"/>
                  </a:ext>
                </a:extLst>
              </a:rPr>
              <a:t>que</a:t>
            </a:r>
            <a:r>
              <a:rPr lang="en-US" sz="1800"/>
              <a:t> pueden no funcionar en las aplicaciones: </a:t>
            </a:r>
            <a:endParaRPr/>
          </a:p>
          <a:p>
            <a:pPr indent="-182880" lvl="1" marL="548640" rtl="0" algn="l">
              <a:lnSpc>
                <a:spcPct val="100000"/>
              </a:lnSpc>
              <a:spcBef>
                <a:spcPts val="360"/>
              </a:spcBef>
              <a:spcAft>
                <a:spcPts val="0"/>
              </a:spcAft>
              <a:buSzPts val="1530"/>
              <a:buChar char="*"/>
            </a:pPr>
            <a:r>
              <a:rPr lang="en-US" sz="1800"/>
              <a:t>Unicode:	marc@</a:t>
            </a:r>
            <a:r>
              <a:rPr lang="en-US" sz="1800">
                <a:solidFill>
                  <a:schemeClr val="accent3"/>
                </a:solidFill>
              </a:rPr>
              <a:t>société</a:t>
            </a:r>
            <a:r>
              <a:rPr lang="en-US" sz="1800"/>
              <a:t>.org</a:t>
            </a:r>
            <a:endParaRPr/>
          </a:p>
          <a:p>
            <a:pPr indent="-182880" lvl="1" marL="548640" rtl="0" algn="l">
              <a:lnSpc>
                <a:spcPct val="100000"/>
              </a:lnSpc>
              <a:spcBef>
                <a:spcPts val="360"/>
              </a:spcBef>
              <a:spcAft>
                <a:spcPts val="0"/>
              </a:spcAft>
              <a:buSzPts val="1530"/>
              <a:buChar char="*"/>
            </a:pPr>
            <a:r>
              <a:rPr lang="en-US" sz="1800"/>
              <a:t>Unicode:	</a:t>
            </a:r>
            <a:r>
              <a:rPr lang="en-US" sz="1800">
                <a:solidFill>
                  <a:schemeClr val="accent3"/>
                </a:solidFill>
              </a:rPr>
              <a:t>测试</a:t>
            </a:r>
            <a:r>
              <a:rPr lang="en-US" sz="1800"/>
              <a:t>@ejemplo.com</a:t>
            </a:r>
            <a:endParaRPr/>
          </a:p>
          <a:p>
            <a:pPr indent="-182880" lvl="1" marL="548640" rtl="0" algn="l">
              <a:lnSpc>
                <a:spcPct val="100000"/>
              </a:lnSpc>
              <a:spcBef>
                <a:spcPts val="360"/>
              </a:spcBef>
              <a:spcAft>
                <a:spcPts val="0"/>
              </a:spcAft>
              <a:buSzPts val="1530"/>
              <a:buChar char="*"/>
            </a:pPr>
            <a:r>
              <a:rPr lang="en-US" sz="1800"/>
              <a:t>Unicode:	</a:t>
            </a:r>
            <a:r>
              <a:rPr lang="en-US" sz="1800">
                <a:solidFill>
                  <a:schemeClr val="accent3"/>
                </a:solidFill>
              </a:rPr>
              <a:t>ईमेल@उदाहरण.भारत</a:t>
            </a:r>
            <a:endParaRPr/>
          </a:p>
          <a:p>
            <a:pPr indent="-182880" lvl="1" marL="548640" rtl="0" algn="l">
              <a:lnSpc>
                <a:spcPct val="100000"/>
              </a:lnSpc>
              <a:spcBef>
                <a:spcPts val="360"/>
              </a:spcBef>
              <a:spcAft>
                <a:spcPts val="0"/>
              </a:spcAft>
              <a:buSzPts val="1530"/>
              <a:buChar char="*"/>
            </a:pPr>
            <a:r>
              <a:rPr lang="en-US" sz="1800"/>
              <a:t>Unicode:	</a:t>
            </a:r>
            <a:r>
              <a:rPr lang="en-US" sz="1800">
                <a:solidFill>
                  <a:srgbClr val="FF0000"/>
                </a:solidFill>
              </a:rPr>
              <a:t> </a:t>
            </a:r>
            <a:r>
              <a:rPr lang="en-US" sz="1800">
                <a:solidFill>
                  <a:schemeClr val="accent3"/>
                </a:solidFill>
              </a:rPr>
              <a:t>ای-میل@ مثال.موقع </a:t>
            </a:r>
            <a:r>
              <a:rPr lang="en-US" sz="1800">
                <a:solidFill>
                  <a:srgbClr val="FF0000"/>
                </a:solidFill>
              </a:rPr>
              <a:t> </a:t>
            </a:r>
            <a:r>
              <a:rPr lang="en-US" sz="1800">
                <a:solidFill>
                  <a:schemeClr val="dk1"/>
                </a:solidFill>
              </a:rPr>
              <a:t>(escrito de derecha a izquierda, RTL)</a:t>
            </a:r>
            <a:r>
              <a:rPr lang="en-US" sz="1800"/>
              <a:t>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p>
          <a:p>
            <a:pPr indent="0" lvl="0" marL="0" rtl="0" algn="l">
              <a:lnSpc>
                <a:spcPct val="100000"/>
              </a:lnSpc>
              <a:spcBef>
                <a:spcPts val="400"/>
              </a:spcBef>
              <a:spcAft>
                <a:spcPts val="0"/>
              </a:spcAft>
              <a:buSzPts val="1700"/>
              <a:buNone/>
            </a:pPr>
            <a:r>
              <a:rPr b="1" lang="en-US" sz="1800"/>
              <a:t>ASCII</a:t>
            </a:r>
            <a:r>
              <a:rPr lang="en-US" sz="1800"/>
              <a:t> se basa en letras A-Z, a-z, dígitos 0-9 y guion.</a:t>
            </a:r>
            <a:endParaRPr/>
          </a:p>
          <a:p>
            <a:pPr indent="0" lvl="0" marL="0" rtl="0" algn="l">
              <a:lnSpc>
                <a:spcPct val="100000"/>
              </a:lnSpc>
              <a:spcBef>
                <a:spcPts val="400"/>
              </a:spcBef>
              <a:spcAft>
                <a:spcPts val="0"/>
              </a:spcAft>
              <a:buSzPts val="1700"/>
              <a:buNone/>
            </a:pPr>
            <a:r>
              <a:rPr b="1" lang="en-US" sz="1800"/>
              <a:t>Unicode</a:t>
            </a:r>
            <a:r>
              <a:rPr lang="en-US" sz="1800"/>
              <a:t> admite caracteres de idiomas y códigos de escritura que se utilizan en todo el mundo.</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solidFill>
                  <a:schemeClr val="dk2"/>
                </a:solidFill>
              </a:rPr>
              <a:t>El desafío: Aceptación de direcciones de correo electrónico internacionalizadas por los sitios web</a:t>
            </a:r>
            <a:endParaRPr/>
          </a:p>
        </p:txBody>
      </p:sp>
      <p:sp>
        <p:nvSpPr>
          <p:cNvPr id="228" name="Google Shape;228;p33"/>
          <p:cNvSpPr txBox="1"/>
          <p:nvPr/>
        </p:nvSpPr>
        <p:spPr>
          <a:xfrm>
            <a:off x="164861" y="1604849"/>
            <a:ext cx="2578200"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Índices de aceptación (%) de direcciones de correo electrónico (en el idioma local) en campos de formularios en 1000 sitios web locales </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(datos de un estudio de 2025 que se publicarán en UASG.tech)</a:t>
            </a:r>
            <a:endParaRPr/>
          </a:p>
        </p:txBody>
      </p:sp>
      <p:pic>
        <p:nvPicPr>
          <p:cNvPr id="229" name="Google Shape;229;p33"/>
          <p:cNvPicPr preferRelativeResize="0"/>
          <p:nvPr/>
        </p:nvPicPr>
        <p:blipFill rotWithShape="1">
          <a:blip r:embed="rId3">
            <a:alphaModFix/>
          </a:blip>
          <a:srcRect b="0" l="0" r="0" t="6697"/>
          <a:stretch/>
        </p:blipFill>
        <p:spPr>
          <a:xfrm>
            <a:off x="2946400"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El desafío: Compatibilidad de direcciones de correo electrónico internacionalizadas en todos los servidores de correo electrónico</a:t>
            </a:r>
            <a:endParaRPr/>
          </a:p>
        </p:txBody>
      </p:sp>
      <p:sp>
        <p:nvSpPr>
          <p:cNvPr id="235" name="Google Shape;235;p37"/>
          <p:cNvSpPr txBox="1"/>
          <p:nvPr/>
        </p:nvSpPr>
        <p:spPr>
          <a:xfrm>
            <a:off x="1964410" y="6164379"/>
            <a:ext cx="58846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Open Sans"/>
                <a:ea typeface="Open Sans"/>
                <a:cs typeface="Open Sans"/>
                <a:sym typeface="Open Sans"/>
              </a:rPr>
              <a:t>Fuente: </a:t>
            </a:r>
            <a:r>
              <a:rPr b="0" i="1" lang="en-US" sz="14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https://ithi.research.icann.org/graph-eai.html</a:t>
            </a:r>
            <a:r>
              <a:rPr b="0" i="1" lang="en-US" sz="1400" u="none" cap="none" strike="noStrike">
                <a:solidFill>
                  <a:schemeClr val="dk1"/>
                </a:solidFill>
                <a:latin typeface="Open Sans"/>
                <a:ea typeface="Open Sans"/>
                <a:cs typeface="Open Sans"/>
                <a:sym typeface="Open Sans"/>
              </a:rPr>
              <a:t> </a:t>
            </a:r>
            <a:endParaRPr/>
          </a:p>
        </p:txBody>
      </p:sp>
      <p:pic>
        <p:nvPicPr>
          <p:cNvPr id="236" name="Google Shape;236;p37"/>
          <p:cNvPicPr preferRelativeResize="0"/>
          <p:nvPr/>
        </p:nvPicPr>
        <p:blipFill rotWithShape="1">
          <a:blip r:embed="rId4">
            <a:alphaModFix/>
          </a:blip>
          <a:srcRect b="0" l="0" r="0" t="0"/>
          <a:stretch/>
        </p:blipFill>
        <p:spPr>
          <a:xfrm>
            <a:off x="228599" y="1663700"/>
            <a:ext cx="8880537" cy="3609340"/>
          </a:xfrm>
          <a:prstGeom prst="rect">
            <a:avLst/>
          </a:prstGeom>
          <a:noFill/>
          <a:ln>
            <a:noFill/>
          </a:ln>
        </p:spPr>
      </p:pic>
      <p:sp>
        <p:nvSpPr>
          <p:cNvPr id="237" name="Google Shape;237;p37"/>
          <p:cNvSpPr txBox="1"/>
          <p:nvPr>
            <p:ph idx="1" type="body"/>
          </p:nvPr>
        </p:nvSpPr>
        <p:spPr>
          <a:xfrm>
            <a:off x="320675" y="5309028"/>
            <a:ext cx="84507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 los 33,7 millones de servidores de correo electrónico analizados en enero de 2025, solo el 25,86 % admite direcciones de correo electrónico internacionalizadas.  </a:t>
            </a:r>
            <a:endParaRPr/>
          </a:p>
          <a:p>
            <a:pPr indent="-85725" lvl="0" marL="274320" marR="0" rtl="0" algn="l">
              <a:lnSpc>
                <a:spcPct val="100000"/>
              </a:lnSpc>
              <a:spcBef>
                <a:spcPts val="360"/>
              </a:spcBef>
              <a:spcAft>
                <a:spcPts val="0"/>
              </a:spcAft>
              <a:buClr>
                <a:srgbClr val="000000"/>
              </a:buClr>
              <a:buSzPts val="153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19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¿Su servidor de correo electrónico admite EAI?</a:t>
            </a:r>
            <a:endParaRPr/>
          </a:p>
        </p:txBody>
      </p:sp>
      <p:pic>
        <p:nvPicPr>
          <p:cNvPr descr="Graphical user interface, text, website&#10;&#10;Description automatically generated" id="243" name="Google Shape;243;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244" name="Google Shape;244;p20"/>
          <p:cNvSpPr/>
          <p:nvPr/>
        </p:nvSpPr>
        <p:spPr>
          <a:xfrm>
            <a:off x="748145" y="1081101"/>
            <a:ext cx="7056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Introduzca su correo electrónico y compruébelo ahora en: </a:t>
            </a:r>
            <a:r>
              <a:rPr b="0" i="0" lang="en-US" sz="18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https://uasg.tech/eai-check/</a:t>
            </a:r>
            <a:r>
              <a:rPr b="0" i="0" lang="en-US" sz="1800" u="none" cap="none" strike="noStrike">
                <a:solidFill>
                  <a:schemeClr val="dk1"/>
                </a:solidFill>
                <a:latin typeface="Open Sans"/>
                <a:ea typeface="Open Sans"/>
                <a:cs typeface="Open Sans"/>
                <a:sym typeface="Open Sans"/>
              </a:rPr>
              <a:t> </a:t>
            </a:r>
            <a:endParaRPr/>
          </a:p>
        </p:txBody>
      </p:sp>
      <p:cxnSp>
        <p:nvCxnSpPr>
          <p:cNvPr id="245" name="Google Shape;245;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8"/>
          <p:cNvSpPr txBox="1"/>
          <p:nvPr>
            <p:ph type="title"/>
          </p:nvPr>
        </p:nvSpPr>
        <p:spPr>
          <a:xfrm>
            <a:off x="320041" y="14181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Open Sans"/>
              <a:buNone/>
            </a:pPr>
            <a:r>
              <a:rPr lang="en-US" sz="2800"/>
              <a:t>Inclusión digital, una oportunidad</a:t>
            </a:r>
            <a:endParaRPr/>
          </a:p>
        </p:txBody>
      </p:sp>
      <p:sp>
        <p:nvSpPr>
          <p:cNvPr id="251" name="Google Shape;251;p58"/>
          <p:cNvSpPr txBox="1"/>
          <p:nvPr/>
        </p:nvSpPr>
        <p:spPr>
          <a:xfrm>
            <a:off x="320041" y="3107934"/>
            <a:ext cx="368798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El 32 % restante de la población mundial, unos 2600 millones de personas, aún no está en línea: principalmente en Asia y África (ver el aumento del porcentaje).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Muchos de los que ya están en línea, y la mayoría de los que lo estarán en el futuro, se comunican en su lengua materna.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252" name="Google Shape;252;p58"/>
          <p:cNvSpPr txBox="1"/>
          <p:nvPr/>
        </p:nvSpPr>
        <p:spPr>
          <a:xfrm>
            <a:off x="0" y="6244060"/>
            <a:ext cx="7037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Light"/>
                <a:ea typeface="Open Sans Light"/>
                <a:cs typeface="Open Sans Light"/>
                <a:sym typeface="Open Sans Light"/>
              </a:rPr>
              <a:t>Fuene: </a:t>
            </a:r>
            <a:r>
              <a:rPr b="0" i="1" lang="en-US" sz="14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Open Sans Light"/>
                <a:ea typeface="Open Sans Light"/>
                <a:cs typeface="Open Sans Light"/>
                <a:sym typeface="Open Sans Light"/>
              </a:rPr>
              <a:t> </a:t>
            </a:r>
            <a:r>
              <a:rPr b="0" i="1" lang="en-US" sz="1400" u="none" cap="none" strike="noStrike">
                <a:solidFill>
                  <a:srgbClr val="000000"/>
                </a:solidFill>
                <a:latin typeface="Open Sans Light"/>
                <a:ea typeface="Open Sans Light"/>
                <a:cs typeface="Open Sans Light"/>
                <a:sym typeface="Open Sans Light"/>
              </a:rPr>
              <a:t>   </a:t>
            </a:r>
            <a:endParaRPr/>
          </a:p>
        </p:txBody>
      </p:sp>
      <p:pic>
        <p:nvPicPr>
          <p:cNvPr id="253" name="Google Shape;253;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254" name="Google Shape;254;p58"/>
          <p:cNvSpPr/>
          <p:nvPr/>
        </p:nvSpPr>
        <p:spPr>
          <a:xfrm>
            <a:off x="372574" y="1031726"/>
            <a:ext cx="3687981"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Open Sans"/>
                <a:ea typeface="Open Sans"/>
                <a:cs typeface="Open Sans"/>
                <a:sym typeface="Open Sans"/>
              </a:rPr>
              <a:t>5.5 mil millones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Usuarios de Internet del mundo</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Open Sans"/>
                <a:ea typeface="Open Sans"/>
                <a:cs typeface="Open Sans"/>
                <a:sym typeface="Open Sans"/>
              </a:rPr>
              <a:t>68 %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Usuarios de Internet</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¿Qué es la Aceptación Universal (UA)?</a:t>
            </a:r>
            <a:endParaRPr/>
          </a:p>
        </p:txBody>
      </p:sp>
      <p:sp>
        <p:nvSpPr>
          <p:cNvPr id="260" name="Google Shape;260;p15"/>
          <p:cNvSpPr txBox="1"/>
          <p:nvPr>
            <p:ph idx="1" type="body"/>
          </p:nvPr>
        </p:nvSpPr>
        <p:spPr>
          <a:xfrm>
            <a:off x="320675" y="952500"/>
            <a:ext cx="8502650" cy="4768312"/>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00"/>
              <a:t>Aunque el DNS ha evolucionado, las verificaciones que utilizan muchas aplicaciones informáticas para validar nombres de dominio y direcciones de correo electrónico siguen obsoletas.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t>Además, no todos los portales en línea están preparados para la apertura de una cuenta de usuario con una dirección de correo electrónico relacionada, lo cual deja a muchas personas sin poder navegar por Internet utilizando su identidad en línea y su idioma preferidos.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t>La Aceptación Universal es considerada una práctica recomendada de cumplimiento técnico y resuelve estas cuestiones al garantizar que todos los nombres de dominio y direcciones de correo electrónico, independientemente del código de escritura, el idioma o la longitud de los caracteres, puedan ser utilizados por igual por todas las aplicaciones, dispositivos y sistemas habilitados para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t>El logro de la Aceptación Universal garantiza que cada persona tenga la capacidad de navegar y comunicarse en Internet mediante su nombre de dominio y dirección de correo electrónico elegidos que mejor se adapten a sus intereses, su negocio, cultura, idioma y código de escritura.</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85725" lvl="0" marL="274320" rtl="0" algn="l">
              <a:lnSpc>
                <a:spcPct val="100000"/>
              </a:lnSpc>
              <a:spcBef>
                <a:spcPts val="360"/>
              </a:spcBef>
              <a:spcAft>
                <a:spcPts val="0"/>
              </a:spcAft>
              <a:buClr>
                <a:schemeClr val="accent3"/>
              </a:buClr>
              <a:buSzPts val="1530"/>
              <a:buFont typeface="Merriweather Sans"/>
              <a:buNone/>
            </a:pPr>
            <a:r>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Inclusión digital, un compromiso de larga data</a:t>
            </a:r>
            <a:endParaRPr/>
          </a:p>
        </p:txBody>
      </p:sp>
      <p:sp>
        <p:nvSpPr>
          <p:cNvPr id="97" name="Google Shape;97;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lang="en-US" sz="1800"/>
              <a:t>Construir la sociedad de la información: un desafío global en el nuevo milenio</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0"/>
              </a:spcBef>
              <a:spcAft>
                <a:spcPts val="0"/>
              </a:spcAft>
              <a:buClr>
                <a:schemeClr val="accent3"/>
              </a:buClr>
              <a:buSzPts val="1530"/>
              <a:buNone/>
            </a:pPr>
            <a:r>
              <a:rPr lang="en-US" sz="1800" u="sng">
                <a:solidFill>
                  <a:schemeClr val="hlink"/>
                </a:solidFill>
                <a:hlinkClick r:id="rId3"/>
              </a:rPr>
              <a:t>Declaración de Principios de la Cumbre de Ginebra de 2003</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0"/>
              </a:spcBef>
              <a:spcAft>
                <a:spcPts val="0"/>
              </a:spcAft>
              <a:buClr>
                <a:schemeClr val="accent3"/>
              </a:buClr>
              <a:buSzPts val="1530"/>
              <a:buFont typeface="Merriweather Sans"/>
              <a:buChar char="*"/>
            </a:pPr>
            <a:r>
              <a:rPr lang="en-US" sz="1800"/>
              <a:t>Nosotros, los representantes de los pueblos del mundo, reunidos para la primera fase de la Cumbre Mundial sobre la Sociedad de la Información (CMSI), declaramos nuestro deseo y compromiso común de: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construir una Sociedad de la Información centrada en las personas, inclusiva y orientada al desarrollo,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donde todos puedan crear, acceder, utilizar y compartir la información y el conocimiento,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permitiendo a las personas, las comunidades y los pueblos alcanzar su pleno potencial en la promoción de su desarrollo sostenible y la mejora de su calidad de vida.</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a:t>Objetivo e impacto de la Aceptación Universal</a:t>
            </a:r>
            <a:endParaRPr/>
          </a:p>
        </p:txBody>
      </p:sp>
      <p:sp>
        <p:nvSpPr>
          <p:cNvPr id="266" name="Google Shape;266;p39"/>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Objetivo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Todos los nombres de dominio y direcciones de correo electrónico válidos funcionen en todas las aplicaciones de software.</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Impacto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Promover la elección del consumidor, mejorar la competencia y proporcionar un acceso más amplio a los usuarios finales.</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7"/>
                  </a:ext>
                </a:extLst>
              </a:rPr>
              <a:t>¿Por qué es importante la UA?</a:t>
            </a:r>
            <a:endParaRPr/>
          </a:p>
        </p:txBody>
      </p:sp>
      <p:sp>
        <p:nvSpPr>
          <p:cNvPr id="272" name="Google Shape;272;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La Aceptación Universal también puede ayudar a:</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Respalda a una Internet diversa, multicultural y multilingüe.</a:t>
            </a:r>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Permite más confianza y libertad de expresión.</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Permite una mayor competencia, innovación y posibilidades de elección de los consumidores.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Crea oportunidades sociales y comerciales.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Ofrece ventajas profesionales a desarrolladores y administradores de sistemas.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Ayuda a los gobiernos y a los responsables políticos a comunicarse con sus ciudadanos.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Respaldar a una Internet multilingüe e inclusiva</a:t>
            </a:r>
            <a:endParaRPr/>
          </a:p>
        </p:txBody>
      </p:sp>
      <p:sp>
        <p:nvSpPr>
          <p:cNvPr id="278" name="Google Shape;278;p22"/>
          <p:cNvSpPr txBox="1"/>
          <p:nvPr>
            <p:ph idx="1" type="body"/>
          </p:nvPr>
        </p:nvSpPr>
        <p:spPr>
          <a:xfrm>
            <a:off x="320041" y="1224093"/>
            <a:ext cx="8450746" cy="526414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En la actualidad, la población de Internet está formada por 5500 millones de usuarios activos y se prevé que se conecten otros miles de millones. Gracias a la Aceptación Universal, podrán disfrutar de todas las ventajas de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 mayor parte del mundo no habla inglés como lengua materna. De hecho, tan solo más de un tercio de la población mundial utiliza el alfabeto latino en inglés, mientras que hay miles de millones de personas que prefieren leer y escribir en árabe, etíope, chino, cirílico u otros códigos de escritura.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Estar preparado para la Aceptación Universal aporta importantes beneficios económicos y sociales a los usuarios multilingües de Internet:</a:t>
            </a:r>
            <a:endParaRPr/>
          </a:p>
          <a:p>
            <a:pPr indent="-182879" lvl="1" marL="731520" rtl="0" algn="l">
              <a:lnSpc>
                <a:spcPct val="100000"/>
              </a:lnSpc>
              <a:spcBef>
                <a:spcPts val="360"/>
              </a:spcBef>
              <a:spcAft>
                <a:spcPts val="0"/>
              </a:spcAft>
              <a:buSzPts val="1530"/>
              <a:buChar char="*"/>
            </a:pPr>
            <a:r>
              <a:rPr lang="en-US"/>
              <a:t>Aumentar su capacidad de acceso y conexión con el comercio electrónico, las comunidades locales y los gobiernos. </a:t>
            </a:r>
            <a:endParaRPr/>
          </a:p>
          <a:p>
            <a:pPr indent="-182879" lvl="1" marL="731520" rtl="0" algn="l">
              <a:lnSpc>
                <a:spcPct val="100000"/>
              </a:lnSpc>
              <a:spcBef>
                <a:spcPts val="360"/>
              </a:spcBef>
              <a:spcAft>
                <a:spcPts val="0"/>
              </a:spcAft>
              <a:buSzPts val="1530"/>
              <a:buChar char="*"/>
            </a:pPr>
            <a:r>
              <a:rPr lang="en-US"/>
              <a:t>Adoptar y proliferar las tradiciones culturales a través del idioma promoviendo la diversidad y la apertura de Internet. </a:t>
            </a:r>
            <a:endParaRPr/>
          </a:p>
          <a:p>
            <a:pPr indent="-85723" lvl="1" marL="731520" rtl="0" algn="l">
              <a:lnSpc>
                <a:spcPct val="100000"/>
              </a:lnSpc>
              <a:spcBef>
                <a:spcPts val="360"/>
              </a:spcBef>
              <a:spcAft>
                <a:spcPts val="0"/>
              </a:spcAft>
              <a:buSzPts val="1530"/>
              <a:buNone/>
            </a:pPr>
            <a:r>
              <a:t/>
            </a:r>
            <a:endParaRPr sz="1600"/>
          </a:p>
          <a:p>
            <a:pPr indent="-85723" lvl="1" marL="731520" rtl="0" algn="l">
              <a:lnSpc>
                <a:spcPct val="100000"/>
              </a:lnSpc>
              <a:spcBef>
                <a:spcPts val="360"/>
              </a:spcBef>
              <a:spcAft>
                <a:spcPts val="0"/>
              </a:spcAft>
              <a:buSzPts val="153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Preparar a las aplicaciones para la Aceptación Universal</a:t>
            </a:r>
            <a:endParaRPr/>
          </a:p>
        </p:txBody>
      </p:sp>
      <p:sp>
        <p:nvSpPr>
          <p:cNvPr id="284" name="Google Shape;284;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Admitir todos los nombres de dominio y direcciones de correo electrónico válidos:</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Aceptar: El usuario puede introducir caracteres de su código de escritura local en un campo de texto.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Validar: El software acepta los caracteres y los reconoce como válidos.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Procesar: El sistema realiza operaciones con los caracteres.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Almacenar: La base de datos puede almacenar el texto sin descomponerlo ni corromperlo.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Visualizar: Cuando se recupera de la base de datos, la información se muestra correctamente.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285" name="Google Shape;285;p23"/>
          <p:cNvGrpSpPr/>
          <p:nvPr/>
        </p:nvGrpSpPr>
        <p:grpSpPr>
          <a:xfrm>
            <a:off x="492252" y="2197373"/>
            <a:ext cx="8159496" cy="1018672"/>
            <a:chOff x="1927228" y="5269981"/>
            <a:chExt cx="7921353" cy="976513"/>
          </a:xfrm>
        </p:grpSpPr>
        <p:grpSp>
          <p:nvGrpSpPr>
            <p:cNvPr id="286" name="Google Shape;286;p23"/>
            <p:cNvGrpSpPr/>
            <p:nvPr/>
          </p:nvGrpSpPr>
          <p:grpSpPr>
            <a:xfrm>
              <a:off x="1927228" y="5273672"/>
              <a:ext cx="1302251" cy="972822"/>
              <a:chOff x="820555" y="1643185"/>
              <a:chExt cx="2011680" cy="1644160"/>
            </a:xfrm>
          </p:grpSpPr>
          <p:sp>
            <p:nvSpPr>
              <p:cNvPr id="287" name="Google Shape;287;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Aceptar</a:t>
                </a:r>
                <a:endParaRPr/>
              </a:p>
            </p:txBody>
          </p:sp>
          <p:sp>
            <p:nvSpPr>
              <p:cNvPr id="288" name="Google Shape;288;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89" name="Google Shape;289;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90" name="Google Shape;290;p23"/>
            <p:cNvGrpSpPr/>
            <p:nvPr/>
          </p:nvGrpSpPr>
          <p:grpSpPr>
            <a:xfrm>
              <a:off x="3582203" y="5273672"/>
              <a:ext cx="1314106" cy="967039"/>
              <a:chOff x="3554360" y="1646720"/>
              <a:chExt cx="2029993" cy="1634387"/>
            </a:xfrm>
          </p:grpSpPr>
          <p:sp>
            <p:nvSpPr>
              <p:cNvPr id="291" name="Google Shape;291;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2" name="Google Shape;292;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293" name="Google Shape;293;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94" name="Google Shape;294;p23"/>
            <p:cNvGrpSpPr/>
            <p:nvPr/>
          </p:nvGrpSpPr>
          <p:grpSpPr>
            <a:xfrm>
              <a:off x="6892153" y="5269981"/>
              <a:ext cx="1302251" cy="968544"/>
              <a:chOff x="6331693" y="1643185"/>
              <a:chExt cx="2011680" cy="1636930"/>
            </a:xfrm>
          </p:grpSpPr>
          <p:sp>
            <p:nvSpPr>
              <p:cNvPr id="295" name="Google Shape;295;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6" name="Google Shape;296;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Almacenar</a:t>
                </a:r>
                <a:endParaRPr/>
              </a:p>
            </p:txBody>
          </p:sp>
          <p:pic>
            <p:nvPicPr>
              <p:cNvPr descr="ua-capability-icons_wht_Store.png" id="297" name="Google Shape;297;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98" name="Google Shape;298;p23"/>
            <p:cNvGrpSpPr/>
            <p:nvPr/>
          </p:nvGrpSpPr>
          <p:grpSpPr>
            <a:xfrm>
              <a:off x="5237178" y="5269981"/>
              <a:ext cx="1302251" cy="970730"/>
              <a:chOff x="2202899" y="3852184"/>
              <a:chExt cx="2011680" cy="1640625"/>
            </a:xfrm>
          </p:grpSpPr>
          <p:sp>
            <p:nvSpPr>
              <p:cNvPr id="299" name="Google Shape;299;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0" name="Google Shape;300;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Procesar</a:t>
                </a:r>
                <a:endParaRPr/>
              </a:p>
            </p:txBody>
          </p:sp>
          <p:pic>
            <p:nvPicPr>
              <p:cNvPr descr="ua-capability-icons_wht_Process.png" id="301" name="Google Shape;301;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302" name="Google Shape;302;p23"/>
            <p:cNvGrpSpPr/>
            <p:nvPr/>
          </p:nvGrpSpPr>
          <p:grpSpPr>
            <a:xfrm>
              <a:off x="8546330" y="5275764"/>
              <a:ext cx="1302251" cy="970730"/>
              <a:chOff x="4943583" y="3852184"/>
              <a:chExt cx="2011680" cy="1640625"/>
            </a:xfrm>
          </p:grpSpPr>
          <p:sp>
            <p:nvSpPr>
              <p:cNvPr id="303" name="Google Shape;303;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4" name="Google Shape;304;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Visualizar</a:t>
                </a:r>
                <a:endParaRPr/>
              </a:p>
            </p:txBody>
          </p:sp>
          <p:pic>
            <p:nvPicPr>
              <p:cNvPr descr="ua-capability-icons_wht_Display.png" id="305" name="Google Shape;305;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Trabajo hacia la preparación para la Aceptación Universal</a:t>
            </a:r>
            <a:endParaRPr/>
          </a:p>
        </p:txBody>
      </p:sp>
      <p:sp>
        <p:nvSpPr>
          <p:cNvPr id="311" name="Google Shape;311;p40"/>
          <p:cNvSpPr txBox="1"/>
          <p:nvPr>
            <p:ph idx="1" type="body"/>
          </p:nvPr>
        </p:nvSpPr>
        <p:spPr>
          <a:xfrm>
            <a:off x="320675" y="11662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La comunidad de la ICANN creó el Grupo Directivo de Aceptación Universal (UASG) para promover la preparación para la UA a nivel mundial.</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 ICANN promueve activamente la Aceptación Universal y apoya financieramente al UASG.</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El UASG y la ICANN trabajan para lograr la preparación para la Aceptación Universal mediante:</a:t>
            </a:r>
            <a:endParaRPr/>
          </a:p>
          <a:p>
            <a:pPr indent="-182880" lvl="1" marL="548640" rtl="0" algn="l">
              <a:lnSpc>
                <a:spcPct val="100000"/>
              </a:lnSpc>
              <a:spcBef>
                <a:spcPts val="360"/>
              </a:spcBef>
              <a:spcAft>
                <a:spcPts val="0"/>
              </a:spcAft>
              <a:buSzPts val="1530"/>
              <a:buChar char="*"/>
            </a:pPr>
            <a:r>
              <a:rPr lang="en-US" sz="1800"/>
              <a:t>Organización de actividades de divulgación para generar conciencia sobre los problemas de la Aceptación Universal.</a:t>
            </a:r>
            <a:endParaRPr/>
          </a:p>
          <a:p>
            <a:pPr indent="-182880" lvl="1" marL="548640" rtl="0" algn="l">
              <a:lnSpc>
                <a:spcPct val="100000"/>
              </a:lnSpc>
              <a:spcBef>
                <a:spcPts val="360"/>
              </a:spcBef>
              <a:spcAft>
                <a:spcPts val="0"/>
              </a:spcAft>
              <a:buSzPts val="1530"/>
              <a:buChar char="*"/>
            </a:pPr>
            <a:r>
              <a:rPr lang="en-US" sz="1800"/>
              <a:t>Realización de estudios detallados para identificar las brechas técnicas.</a:t>
            </a:r>
            <a:endParaRPr/>
          </a:p>
          <a:p>
            <a:pPr indent="-182880" lvl="1" marL="548640" rtl="0" algn="l">
              <a:lnSpc>
                <a:spcPct val="100000"/>
              </a:lnSpc>
              <a:spcBef>
                <a:spcPts val="360"/>
              </a:spcBef>
              <a:spcAft>
                <a:spcPts val="0"/>
              </a:spcAft>
              <a:buSzPts val="1530"/>
              <a:buChar char="*"/>
            </a:pPr>
            <a:r>
              <a:rPr lang="en-US" sz="1800"/>
              <a:t>Determinación de soluciones para abordar las brechas técnicas.</a:t>
            </a:r>
            <a:endParaRPr/>
          </a:p>
          <a:p>
            <a:pPr indent="-182880" lvl="1" marL="548640" rtl="0" algn="l">
              <a:lnSpc>
                <a:spcPct val="100000"/>
              </a:lnSpc>
              <a:spcBef>
                <a:spcPts val="360"/>
              </a:spcBef>
              <a:spcAft>
                <a:spcPts val="0"/>
              </a:spcAft>
              <a:buSzPts val="1530"/>
              <a:buChar char="*"/>
            </a:pPr>
            <a:r>
              <a:rPr lang="en-US" sz="1800"/>
              <a:t>Presentación de informes de errores en las herramientas, sistemas y aplicaciones pertinentes.</a:t>
            </a:r>
            <a:endParaRPr/>
          </a:p>
          <a:p>
            <a:pPr indent="-182880" lvl="1" marL="548640" rtl="0" algn="l">
              <a:lnSpc>
                <a:spcPct val="100000"/>
              </a:lnSpc>
              <a:spcBef>
                <a:spcPts val="360"/>
              </a:spcBef>
              <a:spcAft>
                <a:spcPts val="0"/>
              </a:spcAft>
              <a:buSzPts val="1530"/>
              <a:buChar char="*"/>
            </a:pPr>
            <a:r>
              <a:rPr lang="en-US" sz="1800"/>
              <a:t>Desarrollo e impartición de capacitación técnica sobre las soluciones de apoyo a la preparación para la Aceptación Universal.</a:t>
            </a:r>
            <a:endParaRPr/>
          </a:p>
          <a:p>
            <a:pPr indent="-85725" lvl="1" marL="548640" rtl="0" algn="l">
              <a:lnSpc>
                <a:spcPct val="100000"/>
              </a:lnSpc>
              <a:spcBef>
                <a:spcPts val="360"/>
              </a:spcBef>
              <a:spcAft>
                <a:spcPts val="0"/>
              </a:spcAft>
              <a:buSzPts val="1530"/>
              <a:buNone/>
            </a:pPr>
            <a:r>
              <a:t/>
            </a:r>
            <a:endParaRPr sz="600"/>
          </a:p>
          <a:p>
            <a:pPr indent="-97155" lvl="0" marL="91440" rtl="0" algn="l">
              <a:lnSpc>
                <a:spcPct val="100000"/>
              </a:lnSpc>
              <a:spcBef>
                <a:spcPts val="360"/>
              </a:spcBef>
              <a:spcAft>
                <a:spcPts val="0"/>
              </a:spcAft>
              <a:buSzPts val="1530"/>
              <a:buChar char="*"/>
            </a:pPr>
            <a:r>
              <a:rPr lang="en-US" sz="1800"/>
              <a:t>Más información en </a:t>
            </a:r>
            <a:r>
              <a:rPr lang="en-US" sz="1800" u="sng">
                <a:solidFill>
                  <a:schemeClr val="hlink"/>
                </a:solidFill>
                <a:hlinkClick r:id="rId3"/>
              </a:rPr>
              <a:t>https://uasg.tech</a:t>
            </a:r>
            <a:r>
              <a:rPr lang="en-US" sz="1800"/>
              <a:t> y </a:t>
            </a:r>
            <a:r>
              <a:rPr lang="en-US" sz="1800" u="sng">
                <a:solidFill>
                  <a:schemeClr val="hlink"/>
                </a:solidFill>
                <a:hlinkClick r:id="rId4"/>
              </a:rPr>
              <a:t>https://icann.org/ua</a:t>
            </a:r>
            <a:r>
              <a:rPr lang="en-US" sz="1800"/>
              <a:t>.  </a:t>
            </a:r>
            <a:endParaRPr/>
          </a:p>
          <a:p>
            <a:pPr indent="5715" lvl="0" marL="91440" rtl="0" algn="l">
              <a:lnSpc>
                <a:spcPct val="100000"/>
              </a:lnSpc>
              <a:spcBef>
                <a:spcPts val="360"/>
              </a:spcBef>
              <a:spcAft>
                <a:spcPts val="0"/>
              </a:spcAft>
              <a:buSzPts val="1530"/>
              <a:buNone/>
            </a:pPr>
            <a:r>
              <a:t/>
            </a:r>
            <a:endParaRPr/>
          </a:p>
          <a:p>
            <a:pPr indent="5715" lvl="0" marL="91440" rtl="0" algn="l">
              <a:lnSpc>
                <a:spcPct val="100000"/>
              </a:lnSpc>
              <a:spcBef>
                <a:spcPts val="360"/>
              </a:spcBef>
              <a:spcAft>
                <a:spcPts val="0"/>
              </a:spcAft>
              <a:buSzPts val="1530"/>
              <a:buNone/>
            </a:pPr>
            <a:r>
              <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¿Quién puede ayudar a lograr la Aceptación Universal?</a:t>
            </a:r>
            <a:endParaRPr/>
          </a:p>
        </p:txBody>
      </p:sp>
      <p:sp>
        <p:nvSpPr>
          <p:cNvPr id="317" name="Google Shape;317;p25"/>
          <p:cNvSpPr txBox="1"/>
          <p:nvPr>
            <p:ph idx="1" type="body"/>
          </p:nvPr>
        </p:nvSpPr>
        <p:spPr>
          <a:xfrm>
            <a:off x="320675" y="1183683"/>
            <a:ext cx="8450746" cy="528492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b="1" lang="en-US" sz="1600">
                <a:solidFill>
                  <a:schemeClr val="dk1"/>
                </a:solidFill>
              </a:rPr>
              <a:t>Facilitadores de tecnología</a:t>
            </a:r>
            <a:r>
              <a:rPr lang="en-US" sz="1600">
                <a:solidFill>
                  <a:schemeClr val="dk1"/>
                </a:solidFill>
              </a:rPr>
              <a:t>: organizaciones que elaboran normas y mejores prácticas actuales y proveedores de lenguajes, herramientas y marcos de programación de software.</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600">
                <a:solidFill>
                  <a:schemeClr val="dk1"/>
                </a:solidFill>
              </a:rPr>
              <a:t>Desarrolladores de tecnología</a:t>
            </a:r>
            <a:r>
              <a:rPr lang="en-US" sz="1600">
                <a:solidFill>
                  <a:schemeClr val="dk1"/>
                </a:solidFill>
              </a:rPr>
              <a:t>: organizaciones y personas que desarrollan e implantan aplicaciones y servicios en línea utilizando herramientas, marcos y lenguajes de programación.</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600">
                <a:solidFill>
                  <a:schemeClr val="dk1"/>
                </a:solidFill>
              </a:rPr>
              <a:t>Proveedores de software y servicios de correo electrónico</a:t>
            </a:r>
            <a:endParaRPr/>
          </a:p>
          <a:p>
            <a:pPr indent="-182880" lvl="1" marL="548640" rtl="0" algn="l">
              <a:lnSpc>
                <a:spcPct val="100000"/>
              </a:lnSpc>
              <a:spcBef>
                <a:spcPts val="360"/>
              </a:spcBef>
              <a:spcAft>
                <a:spcPts val="0"/>
              </a:spcAft>
              <a:buSzPts val="1530"/>
              <a:buChar char="*"/>
            </a:pPr>
            <a:r>
              <a:rPr b="1" lang="en-US" sz="1600">
                <a:solidFill>
                  <a:schemeClr val="dk1"/>
                </a:solidFill>
              </a:rPr>
              <a:t>Proveedores de software de correo electrónico</a:t>
            </a:r>
            <a:r>
              <a:rPr lang="en-US" sz="1600">
                <a:solidFill>
                  <a:schemeClr val="dk1"/>
                </a:solidFill>
              </a:rPr>
              <a:t>: organizaciones y personas que proporcionan diferentes aplicaciones, herramientas y utilidades para el ecosistema del correo electrónico.</a:t>
            </a:r>
            <a:endParaRPr/>
          </a:p>
          <a:p>
            <a:pPr indent="-182880" lvl="1" marL="548640" rtl="0" algn="l">
              <a:lnSpc>
                <a:spcPct val="100000"/>
              </a:lnSpc>
              <a:spcBef>
                <a:spcPts val="360"/>
              </a:spcBef>
              <a:spcAft>
                <a:spcPts val="0"/>
              </a:spcAft>
              <a:buSzPts val="1530"/>
              <a:buChar char="*"/>
            </a:pPr>
            <a:r>
              <a:rPr b="1" lang="en-US" sz="1600">
                <a:solidFill>
                  <a:schemeClr val="dk1"/>
                </a:solidFill>
              </a:rPr>
              <a:t>Proveedores de servicios de correo electrónico</a:t>
            </a:r>
            <a:r>
              <a:rPr lang="en-US" sz="1600">
                <a:solidFill>
                  <a:schemeClr val="dk1"/>
                </a:solidFill>
              </a:rPr>
              <a:t>: organizaciones y personas que prestan servicios para el ecosistema del correo electrónico.</a:t>
            </a:r>
            <a:endParaRPr/>
          </a:p>
          <a:p>
            <a:pPr indent="-182880" lvl="1" marL="548640" rtl="0" algn="l">
              <a:lnSpc>
                <a:spcPct val="100000"/>
              </a:lnSpc>
              <a:spcBef>
                <a:spcPts val="360"/>
              </a:spcBef>
              <a:spcAft>
                <a:spcPts val="0"/>
              </a:spcAft>
              <a:buSzPts val="1530"/>
              <a:buChar char="*"/>
            </a:pPr>
            <a:r>
              <a:rPr b="1" lang="en-US" sz="1600">
                <a:solidFill>
                  <a:schemeClr val="dk1"/>
                </a:solidFill>
              </a:rPr>
              <a:t>Administradores de correo electrónico (y de sistemas)</a:t>
            </a:r>
            <a:r>
              <a:rPr lang="en-US" sz="1600">
                <a:solidFill>
                  <a:schemeClr val="dk1"/>
                </a:solidFill>
              </a:rPr>
              <a:t>: organizaciones y personas que despliegan y administran software y servicios relacionados con el correo electrónico.</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600">
                <a:solidFill>
                  <a:schemeClr val="dk1"/>
                </a:solidFill>
              </a:rPr>
              <a:t>Responsables de políticas gubernamentales</a:t>
            </a:r>
            <a:r>
              <a:rPr lang="en-US" sz="1600">
                <a:solidFill>
                  <a:schemeClr val="dk1"/>
                </a:solidFill>
              </a:rPr>
              <a:t>: funcionarios públicos que generan demanda de productos y servicios preparados para la Aceptación Universal mediante la actualización de las normas de accesibilidad y los procesos de contratación. </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600">
                <a:solidFill>
                  <a:schemeClr val="dk1"/>
                </a:solidFill>
              </a:rPr>
              <a:t>Sector académico</a:t>
            </a:r>
            <a:r>
              <a:rPr lang="en-US" sz="1600">
                <a:solidFill>
                  <a:schemeClr val="dk1"/>
                </a:solidFill>
              </a:rPr>
              <a:t>: programas universitarios que ofrecen titulaciones relacionadas con las TI.</a:t>
            </a:r>
            <a:endParaRPr/>
          </a:p>
          <a:p>
            <a:pPr indent="-107315" lvl="3" marL="1097280" rtl="0" algn="l">
              <a:lnSpc>
                <a:spcPct val="100000"/>
              </a:lnSpc>
              <a:spcBef>
                <a:spcPts val="280"/>
              </a:spcBef>
              <a:spcAft>
                <a:spcPts val="0"/>
              </a:spcAft>
              <a:buSzPts val="1190"/>
              <a:buNone/>
            </a:pPr>
            <a:r>
              <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Empresa</a:t>
            </a:r>
            <a:endParaRPr/>
          </a:p>
        </p:txBody>
      </p:sp>
      <p:sp>
        <p:nvSpPr>
          <p:cNvPr id="323" name="Google Shape;323;p26"/>
          <p:cNvSpPr txBox="1"/>
          <p:nvPr>
            <p:ph idx="1" type="body"/>
          </p:nvPr>
        </p:nvSpPr>
        <p:spPr>
          <a:xfrm>
            <a:off x="320041" y="819151"/>
            <a:ext cx="8450746" cy="4783722"/>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600"/>
              <a:t>Muchas empresas están desperdiciando dinero al no actualizar sus sistemas para que estén listos para la Aceptación Universal (UA), lo que tiene el potencial de desbloquear miles de millones en ingresos de clientes no aprovechados. </a:t>
            </a:r>
            <a:endParaRPr/>
          </a:p>
          <a:p>
            <a:pPr indent="0" lvl="0" marL="91440" rtl="0" algn="l">
              <a:lnSpc>
                <a:spcPct val="100000"/>
              </a:lnSpc>
              <a:spcBef>
                <a:spcPts val="0"/>
              </a:spcBef>
              <a:spcAft>
                <a:spcPts val="0"/>
              </a:spcAft>
              <a:buClr>
                <a:schemeClr val="accent3"/>
              </a:buClr>
              <a:buSzPts val="1700"/>
              <a:buNone/>
            </a:pPr>
            <a:r>
              <a:t/>
            </a:r>
            <a:endParaRPr sz="1600"/>
          </a:p>
          <a:p>
            <a:pPr indent="0" lvl="0" marL="91440" rtl="0" algn="l">
              <a:lnSpc>
                <a:spcPct val="100000"/>
              </a:lnSpc>
              <a:spcBef>
                <a:spcPts val="0"/>
              </a:spcBef>
              <a:spcAft>
                <a:spcPts val="0"/>
              </a:spcAft>
              <a:buClr>
                <a:schemeClr val="accent3"/>
              </a:buClr>
              <a:buSzPts val="1700"/>
              <a:buNone/>
            </a:pPr>
            <a:r>
              <a:rPr lang="en-US" sz="1600"/>
              <a:t>Un estudio del Grupo Directivo sobre Aceptación Universal (UASG), llevado a cabo en 2017, concluyó que la Aceptación Universal de nombres de dominio de Internet es una oportunidad de más de USD 9800 millones, lo que constituye una estimación conservadora. </a:t>
            </a:r>
            <a:endParaRPr/>
          </a:p>
          <a:p>
            <a:pPr indent="0" lvl="0" marL="91440" rtl="0" algn="l">
              <a:lnSpc>
                <a:spcPct val="100000"/>
              </a:lnSpc>
              <a:spcBef>
                <a:spcPts val="0"/>
              </a:spcBef>
              <a:spcAft>
                <a:spcPts val="0"/>
              </a:spcAft>
              <a:buClr>
                <a:schemeClr val="accent3"/>
              </a:buClr>
              <a:buSzPts val="1700"/>
              <a:buNone/>
            </a:pPr>
            <a:r>
              <a:t/>
            </a:r>
            <a:endParaRPr sz="1600"/>
          </a:p>
          <a:p>
            <a:pPr indent="0" lvl="0" marL="91440" rtl="0" algn="l">
              <a:lnSpc>
                <a:spcPct val="100000"/>
              </a:lnSpc>
              <a:spcBef>
                <a:spcPts val="0"/>
              </a:spcBef>
              <a:spcAft>
                <a:spcPts val="0"/>
              </a:spcAft>
              <a:buClr>
                <a:schemeClr val="accent3"/>
              </a:buClr>
              <a:buSzPts val="1700"/>
              <a:buNone/>
            </a:pPr>
            <a:r>
              <a:rPr lang="en-US" sz="1600"/>
              <a:t>Las empresas listas para la Aceptación Universal estarán mejor posicionadas para llegar a más públicos globales y maximizar el potencial de ingresos de la población actual de Internet, así como el próximo mil de millones de clientes. </a:t>
            </a:r>
            <a:endParaRPr/>
          </a:p>
          <a:p>
            <a:pPr indent="0" lvl="0" marL="91440" rtl="0" algn="l">
              <a:lnSpc>
                <a:spcPct val="100000"/>
              </a:lnSpc>
              <a:spcBef>
                <a:spcPts val="0"/>
              </a:spcBef>
              <a:spcAft>
                <a:spcPts val="0"/>
              </a:spcAft>
              <a:buClr>
                <a:schemeClr val="accent3"/>
              </a:buClr>
              <a:buSzPts val="1700"/>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Organizarse internamente y evaluar si los sistemas de su empresa cumplen los estándares de Aceptación Universal.</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600"/>
              <a:t>Actualizar sus propios sistemas informáticos para que estén preparados para la Aceptación Universal.</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600"/>
              <a:t>Recomendar a sus colaboradores que participen y promover debates locales relacionados con la Aceptación Universal.</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600"/>
              <a:t>Generar conciencia sobre la Aceptación Universal con las organizaciones y empresas colaboradoras, con el objetivo de actualizar sus sistemas a los estándares actuales de inclusión global.</a:t>
            </a:r>
            <a:endParaRPr/>
          </a:p>
          <a:p>
            <a:pPr indent="-107315" lvl="3" marL="1097280" rtl="0" algn="l">
              <a:lnSpc>
                <a:spcPct val="100000"/>
              </a:lnSpc>
              <a:spcBef>
                <a:spcPts val="280"/>
              </a:spcBef>
              <a:spcAft>
                <a:spcPts val="0"/>
              </a:spcAft>
              <a:buSzPts val="1190"/>
              <a:buNone/>
            </a:pPr>
            <a:r>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Gobierno</a:t>
            </a:r>
            <a:endParaRPr/>
          </a:p>
        </p:txBody>
      </p:sp>
      <p:sp>
        <p:nvSpPr>
          <p:cNvPr id="329" name="Google Shape;329;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Estar preparado para la Aceptación Universal puede ayudar a los gobiernos y a los responsables políticos a llegar a sus ciudadanos.</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Evaluar la posibilidad de incluir </a:t>
            </a:r>
            <a:r>
              <a:rPr lang="en-US" sz="1800" u="sng">
                <a:solidFill>
                  <a:schemeClr val="hlink"/>
                </a:solidFill>
                <a:hlinkClick r:id="rId3"/>
              </a:rPr>
              <a:t>requisitos de Aceptación Universal</a:t>
            </a:r>
            <a:r>
              <a:rPr lang="en-US" sz="1800"/>
              <a:t> en las contrataciones públicas.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Ponerse en contacto con los departamentos gubernamentales implicados en los servicios de administración electrónica para los ciudadanos y solicitar que incorporen prácticas de Aceptación Universal para proporcionar inclusión digital.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Coordinar con los administradores de su ccTLD nacional y los delegados del Comité Asesor Gubernamental (GAC) de la ICANN para participar y reforzar las acciones relacionadas con la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Sociedad civil</a:t>
            </a:r>
            <a:endParaRPr/>
          </a:p>
        </p:txBody>
      </p:sp>
      <p:sp>
        <p:nvSpPr>
          <p:cNvPr id="335" name="Google Shape;335;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Animar a su comunidad a asistir a eventos locales y regionales relacionados con la Aceptación Universal; ayude a coordinarlos y promoverlos.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Preparar sus propios sistemas para la Aceptación Universal para lograr una inclusión digital más amplia.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Promover la investigación sobre inclusión y acceso que refuerce los principios de la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Generar conciencia sobre la Aceptación Universal con las organizaciones y empresas colaboradoras, con el objetivo de actualizar sus sistemas a los estándares actuales de inclusión global.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Sector académico</a:t>
            </a:r>
            <a:endParaRPr/>
          </a:p>
        </p:txBody>
      </p:sp>
      <p:sp>
        <p:nvSpPr>
          <p:cNvPr id="341" name="Google Shape;341;p29"/>
          <p:cNvSpPr txBox="1"/>
          <p:nvPr>
            <p:ph idx="1" type="body"/>
          </p:nvPr>
        </p:nvSpPr>
        <p:spPr>
          <a:xfrm>
            <a:off x="170347" y="1009650"/>
            <a:ext cx="4300537" cy="492955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Actualizar los sistemas de correo electrónico para que sean compatibles con la 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Actualizar los planes de estudios de TI para incluir la enseñanza y el aprendizaje de conceptos relacionados con el DNS, la Aceptación Universal y el software basado en la internacionalización. </a:t>
            </a:r>
            <a:endParaRPr/>
          </a:p>
          <a:p>
            <a:pPr indent="-182879" lvl="1" marL="731520" rtl="0" algn="l">
              <a:lnSpc>
                <a:spcPct val="100000"/>
              </a:lnSpc>
              <a:spcBef>
                <a:spcPts val="400"/>
              </a:spcBef>
              <a:spcAft>
                <a:spcPts val="0"/>
              </a:spcAft>
              <a:buSzPts val="1700"/>
              <a:buChar char="*"/>
            </a:pPr>
            <a:r>
              <a:rPr lang="en-US" sz="1400"/>
              <a:t>Véase el </a:t>
            </a:r>
            <a:r>
              <a:rPr lang="en-US" sz="1400" u="sng">
                <a:solidFill>
                  <a:schemeClr val="hlink"/>
                </a:solidFill>
                <a:hlinkClick r:id="rId3"/>
              </a:rPr>
              <a:t>Programa de Integración del Plan de Estudios de la UA</a:t>
            </a:r>
            <a:r>
              <a:rPr lang="en-US" sz="1400"/>
              <a:t> de la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Capacitar al profesorado y a los estudiantes para que adopten prácticas de Aceptación Universal en el desarrollo de software.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Generar conciencia en la comunidad técnica local sobre los problemas y las soluciones de la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07315" lvl="3" marL="1097280" rtl="0" algn="l">
              <a:lnSpc>
                <a:spcPct val="100000"/>
              </a:lnSpc>
              <a:spcBef>
                <a:spcPts val="280"/>
              </a:spcBef>
              <a:spcAft>
                <a:spcPts val="0"/>
              </a:spcAft>
              <a:buSzPts val="1190"/>
              <a:buNone/>
            </a:pPr>
            <a:r>
              <a:t/>
            </a:r>
            <a:endParaRPr sz="1100"/>
          </a:p>
        </p:txBody>
      </p:sp>
      <p:pic>
        <p:nvPicPr>
          <p:cNvPr id="342" name="Google Shape;342;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¡Vivimos en un mundo multilingüe!</a:t>
            </a:r>
            <a:endParaRPr/>
          </a:p>
        </p:txBody>
      </p:sp>
      <p:sp>
        <p:nvSpPr>
          <p:cNvPr id="103" name="Google Shape;103;p3"/>
          <p:cNvSpPr txBox="1"/>
          <p:nvPr/>
        </p:nvSpPr>
        <p:spPr>
          <a:xfrm>
            <a:off x="4206058" y="5813055"/>
            <a:ext cx="4621894"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Fuente </a:t>
            </a:r>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Open Sans"/>
                <a:ea typeface="Open Sans"/>
                <a:cs typeface="Open Sans"/>
                <a:sym typeface="Open Sans"/>
              </a:rPr>
              <a:t> </a:t>
            </a:r>
            <a:endParaRPr/>
          </a:p>
        </p:txBody>
      </p:sp>
      <p:sp>
        <p:nvSpPr>
          <p:cNvPr id="104" name="Google Shape;104;p3"/>
          <p:cNvSpPr txBox="1"/>
          <p:nvPr/>
        </p:nvSpPr>
        <p:spPr>
          <a:xfrm>
            <a:off x="282517" y="5813055"/>
            <a:ext cx="3728439"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Fuente: </a:t>
            </a:r>
            <a:r>
              <a:rPr b="0" i="1" lang="en-US"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Open Sans"/>
                <a:ea typeface="Open Sans"/>
                <a:cs typeface="Open Sans"/>
                <a:sym typeface="Open Sans"/>
              </a:rPr>
              <a:t> </a:t>
            </a:r>
            <a:endParaRPr/>
          </a:p>
        </p:txBody>
      </p:sp>
      <p:sp>
        <p:nvSpPr>
          <p:cNvPr id="105" name="Google Shape;105;p3"/>
          <p:cNvSpPr txBox="1"/>
          <p:nvPr/>
        </p:nvSpPr>
        <p:spPr>
          <a:xfrm>
            <a:off x="374903" y="974950"/>
            <a:ext cx="830611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A nivel mundial, el uso del idioma es diverso. El inglés ocupa el tercer lugar en cuanto a hablantes nativos en todo el mundo, después del chino y el español. El inglés representa el 52% del total de contenidos en línea pero el porcentaje está disminuyendo.</a:t>
            </a:r>
            <a:endParaRPr/>
          </a:p>
        </p:txBody>
      </p:sp>
      <p:graphicFrame>
        <p:nvGraphicFramePr>
          <p:cNvPr id="106" name="Google Shape;106;p3"/>
          <p:cNvGraphicFramePr/>
          <p:nvPr/>
        </p:nvGraphicFramePr>
        <p:xfrm>
          <a:off x="177305" y="2251300"/>
          <a:ext cx="3898685" cy="3498400"/>
        </p:xfrm>
        <a:graphic>
          <a:graphicData uri="http://schemas.openxmlformats.org/drawingml/2006/chart">
            <c:chart r:id="rId5"/>
          </a:graphicData>
        </a:graphic>
      </p:graphicFrame>
      <p:graphicFrame>
        <p:nvGraphicFramePr>
          <p:cNvPr id="107" name="Google Shape;107;p3"/>
          <p:cNvGraphicFramePr/>
          <p:nvPr/>
        </p:nvGraphicFramePr>
        <p:xfrm>
          <a:off x="4742481" y="2251300"/>
          <a:ext cx="3000000" cy="3000000"/>
        </p:xfrm>
        <a:graphic>
          <a:graphicData uri="http://schemas.openxmlformats.org/drawingml/2006/table">
            <a:tbl>
              <a:tblPr bandRow="1" firstRow="1">
                <a:noFill/>
                <a:tableStyleId>{522CC508-2C3F-4287-A5AD-F9CCEA8C743A}</a:tableStyleId>
              </a:tblPr>
              <a:tblGrid>
                <a:gridCol w="1766800"/>
                <a:gridCol w="1766800"/>
              </a:tblGrid>
              <a:tr h="3957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Idioma </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Oradores</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Chino</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1,346,000,000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Español</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485,063,960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Inglés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379,682,200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Árabe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Hindi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344,650,870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Portugués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236,266,650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Bengalí</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233,808,880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Ruso</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146,954,150</a:t>
                      </a:r>
                      <a:endParaRPr/>
                    </a:p>
                  </a:txBody>
                  <a:tcPr marT="9525" marB="0" marR="9525" marL="9525"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Comunidad técnica</a:t>
            </a:r>
            <a:endParaRPr/>
          </a:p>
        </p:txBody>
      </p:sp>
      <p:sp>
        <p:nvSpPr>
          <p:cNvPr id="348" name="Google Shape;348;p30"/>
          <p:cNvSpPr txBox="1"/>
          <p:nvPr>
            <p:ph idx="1" type="body"/>
          </p:nvPr>
        </p:nvSpPr>
        <p:spPr>
          <a:xfrm>
            <a:off x="3206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Llevar a cabo actividades educativas y de capacitación que permitan a los desarrolladores de software y a los gestores de proyectos abordar cuestiones relacionadas con la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Probar y abordar las cuestiones relacionadas con la Aceptación Universal en sus propios productos y servicios. </a:t>
            </a:r>
            <a:endParaRPr/>
          </a:p>
          <a:p>
            <a:pPr indent="-182879" lvl="1" marL="731520" rtl="0" algn="l">
              <a:lnSpc>
                <a:spcPct val="100000"/>
              </a:lnSpc>
              <a:spcBef>
                <a:spcPts val="400"/>
              </a:spcBef>
              <a:spcAft>
                <a:spcPts val="0"/>
              </a:spcAft>
              <a:buSzPts val="1700"/>
              <a:buChar char="*"/>
            </a:pPr>
            <a:r>
              <a:rPr lang="en-US" sz="1600"/>
              <a:t>Probar los nombres de dominio y las direcciones de correo electrónico en </a:t>
            </a:r>
            <a:r>
              <a:rPr lang="en-US" sz="1600" u="sng">
                <a:solidFill>
                  <a:schemeClr val="hlink"/>
                </a:solidFill>
                <a:hlinkClick r:id="rId3"/>
              </a:rPr>
              <a:t>UASG 004</a:t>
            </a:r>
            <a:r>
              <a:rPr lang="en-US" sz="1600"/>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Informar de errores relacionados con la Aceptación Universal en otros productos y servicios.</a:t>
            </a:r>
            <a:endParaRPr/>
          </a:p>
        </p:txBody>
      </p:sp>
      <p:grpSp>
        <p:nvGrpSpPr>
          <p:cNvPr id="349" name="Google Shape;349;p30"/>
          <p:cNvGrpSpPr/>
          <p:nvPr/>
        </p:nvGrpSpPr>
        <p:grpSpPr>
          <a:xfrm>
            <a:off x="492252" y="3969449"/>
            <a:ext cx="8159496" cy="1018672"/>
            <a:chOff x="1927228" y="5269981"/>
            <a:chExt cx="7921353" cy="976513"/>
          </a:xfrm>
        </p:grpSpPr>
        <p:grpSp>
          <p:nvGrpSpPr>
            <p:cNvPr id="350" name="Google Shape;350;p30"/>
            <p:cNvGrpSpPr/>
            <p:nvPr/>
          </p:nvGrpSpPr>
          <p:grpSpPr>
            <a:xfrm>
              <a:off x="1927228" y="5273672"/>
              <a:ext cx="1302251" cy="972822"/>
              <a:chOff x="820555" y="1643185"/>
              <a:chExt cx="2011680" cy="1644160"/>
            </a:xfrm>
          </p:grpSpPr>
          <p:sp>
            <p:nvSpPr>
              <p:cNvPr id="351" name="Google Shape;351;p30"/>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Aceptar</a:t>
                </a:r>
                <a:endParaRPr/>
              </a:p>
            </p:txBody>
          </p:sp>
          <p:sp>
            <p:nvSpPr>
              <p:cNvPr id="352" name="Google Shape;352;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353" name="Google Shape;353;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354" name="Google Shape;354;p30"/>
            <p:cNvGrpSpPr/>
            <p:nvPr/>
          </p:nvGrpSpPr>
          <p:grpSpPr>
            <a:xfrm>
              <a:off x="3582203" y="5273672"/>
              <a:ext cx="1314106" cy="967039"/>
              <a:chOff x="3554360" y="1646720"/>
              <a:chExt cx="2029993" cy="1634387"/>
            </a:xfrm>
          </p:grpSpPr>
          <p:sp>
            <p:nvSpPr>
              <p:cNvPr id="355" name="Google Shape;355;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56" name="Google Shape;356;p30"/>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357" name="Google Shape;357;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358" name="Google Shape;358;p30"/>
            <p:cNvGrpSpPr/>
            <p:nvPr/>
          </p:nvGrpSpPr>
          <p:grpSpPr>
            <a:xfrm>
              <a:off x="6892153" y="5269981"/>
              <a:ext cx="1302251" cy="968544"/>
              <a:chOff x="6331693" y="1643185"/>
              <a:chExt cx="2011680" cy="1636930"/>
            </a:xfrm>
          </p:grpSpPr>
          <p:sp>
            <p:nvSpPr>
              <p:cNvPr id="359" name="Google Shape;359;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0" name="Google Shape;360;p30"/>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Almacenar</a:t>
                </a:r>
                <a:endParaRPr/>
              </a:p>
            </p:txBody>
          </p:sp>
          <p:pic>
            <p:nvPicPr>
              <p:cNvPr descr="ua-capability-icons_wht_Store.png" id="361" name="Google Shape;361;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362" name="Google Shape;362;p30"/>
            <p:cNvGrpSpPr/>
            <p:nvPr/>
          </p:nvGrpSpPr>
          <p:grpSpPr>
            <a:xfrm>
              <a:off x="5237178" y="5269981"/>
              <a:ext cx="1302251" cy="970730"/>
              <a:chOff x="2202899" y="3852184"/>
              <a:chExt cx="2011680" cy="1640625"/>
            </a:xfrm>
          </p:grpSpPr>
          <p:sp>
            <p:nvSpPr>
              <p:cNvPr id="363" name="Google Shape;363;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4" name="Google Shape;364;p30"/>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Procesar</a:t>
                </a:r>
                <a:endParaRPr/>
              </a:p>
            </p:txBody>
          </p:sp>
          <p:pic>
            <p:nvPicPr>
              <p:cNvPr descr="ua-capability-icons_wht_Process.png" id="365" name="Google Shape;365;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366" name="Google Shape;366;p30"/>
            <p:cNvGrpSpPr/>
            <p:nvPr/>
          </p:nvGrpSpPr>
          <p:grpSpPr>
            <a:xfrm>
              <a:off x="8546330" y="5275764"/>
              <a:ext cx="1302251" cy="970730"/>
              <a:chOff x="4943583" y="3852184"/>
              <a:chExt cx="2011680" cy="1640625"/>
            </a:xfrm>
          </p:grpSpPr>
          <p:sp>
            <p:nvSpPr>
              <p:cNvPr id="367" name="Google Shape;367;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8" name="Google Shape;368;p30"/>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Visualizar</a:t>
                </a:r>
                <a:endParaRPr/>
              </a:p>
            </p:txBody>
          </p:sp>
          <p:pic>
            <p:nvPicPr>
              <p:cNvPr descr="ua-capability-icons_wht_Display.png" id="369" name="Google Shape;369;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Registros y registradores de dominios</a:t>
            </a:r>
            <a:endParaRPr/>
          </a:p>
        </p:txBody>
      </p:sp>
      <p:sp>
        <p:nvSpPr>
          <p:cNvPr id="375" name="Google Shape;375;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Evaluar las brechas relacionadas con la Aceptación Universal en los sistemas de cara al cliente.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Actualizar los sistemas de cara al cliente para que sean compatibles con la Aceptación Universal; la </a:t>
            </a:r>
            <a:r>
              <a:rPr lang="en-US" sz="1800" u="sng">
                <a:solidFill>
                  <a:schemeClr val="hlink"/>
                </a:solidFill>
                <a:hlinkClick r:id="rId3"/>
              </a:rPr>
              <a:t>Hoja de ruta de Aceptación Universal para los sistemas de registro y registradores de nombres de dominio</a:t>
            </a:r>
            <a:r>
              <a:rPr lang="en-US" sz="1800"/>
              <a:t> está disponible a modo de guía.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Generar conciencia en las partes interesadas de su empresa sobre la Aceptación Universal y animarlas a actualizar también sus sistemas.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pic>
        <p:nvPicPr>
          <p:cNvPr id="376" name="Google Shape;376;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Cuál es su rol: Registratario/titular del dominio</a:t>
            </a:r>
            <a:endParaRPr/>
          </a:p>
        </p:txBody>
      </p:sp>
      <p:sp>
        <p:nvSpPr>
          <p:cNvPr id="382" name="Google Shape;382;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Comprobar con el proveedor de servicios de Internet (ISP) que aloja su sitio web y su correo electrónico si sus servicios están preparados para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Comprobar con el administrador de su sitio web y correo electrónico si están preparados para la Aceptación Universal Si no lo están, considerar la posibilidad de tomar la iniciativa de actualizarlos y prepararlos para la Aceptación Universal.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Generar conciencia sobre la Aceptación Universal con su ISP, desarrolladores web y administradores de correo electrónico y solicitarles que actualicen sus sistemas para que estén preparados para la Aceptación Universal </a:t>
            </a:r>
            <a:endParaRPr/>
          </a:p>
          <a:p>
            <a:pPr indent="-182879" lvl="1" marL="731520" rtl="0" algn="l">
              <a:lnSpc>
                <a:spcPct val="100000"/>
              </a:lnSpc>
              <a:spcBef>
                <a:spcPts val="400"/>
              </a:spcBef>
              <a:spcAft>
                <a:spcPts val="0"/>
              </a:spcAft>
              <a:buSzPts val="1700"/>
              <a:buChar char="*"/>
            </a:pPr>
            <a:r>
              <a:rPr lang="en-US"/>
              <a:t>Para obtener más información, remitirlos al </a:t>
            </a:r>
            <a:r>
              <a:rPr lang="en-US" u="sng">
                <a:solidFill>
                  <a:schemeClr val="hlink"/>
                </a:solidFill>
                <a:hlinkClick r:id="rId3"/>
              </a:rPr>
              <a:t>informe de preparación para la Aceptación Universal del Año Fiscal 2023</a:t>
            </a:r>
            <a:r>
              <a:rPr lang="en-US"/>
              <a:t>. Puede utilizar la plantilla de </a:t>
            </a:r>
            <a:r>
              <a:rPr lang="en-US" u="sng">
                <a:solidFill>
                  <a:schemeClr val="hlink"/>
                </a:solidFill>
                <a:hlinkClick r:id="rId4"/>
              </a:rPr>
              <a:t>carta</a:t>
            </a:r>
            <a:r>
              <a:rPr lang="en-US"/>
              <a:t> o bien, como alternativa, </a:t>
            </a:r>
            <a:r>
              <a:rPr lang="en-US" u="sng">
                <a:solidFill>
                  <a:schemeClr val="hlink"/>
                </a:solidFill>
                <a:hlinkClick r:id="rId5"/>
              </a:rPr>
              <a:t>registrar el asunto</a:t>
            </a:r>
            <a:r>
              <a:rPr lang="en-US"/>
              <a:t>.</a:t>
            </a:r>
            <a:endParaRPr/>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Iniciativas adicionales de la UNESCO y la ICANN para promover la inclusión digital</a:t>
            </a:r>
            <a:endParaRPr/>
          </a:p>
        </p:txBody>
      </p:sp>
      <p:sp>
        <p:nvSpPr>
          <p:cNvPr id="388" name="Google Shape;388;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La UNESCO está llevando a cabo diversos programas para promover el multilingüismo en línea.</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La ICANN está iniciando la próxima ronda de nuevos gTLD para promover la inclusión digital.</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Las siguientes secciones destacan este trabajo de la UNESCO y la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320041" y="275166"/>
            <a:ext cx="4882139" cy="145838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Compromiso de la UNESCO con la promoción del multilingüismo</a:t>
            </a:r>
            <a:endParaRPr/>
          </a:p>
        </p:txBody>
      </p:sp>
      <p:sp>
        <p:nvSpPr>
          <p:cNvPr id="394" name="Google Shape;394;p41"/>
          <p:cNvSpPr txBox="1"/>
          <p:nvPr>
            <p:ph idx="1" type="body"/>
          </p:nvPr>
        </p:nvSpPr>
        <p:spPr>
          <a:xfrm>
            <a:off x="320674" y="2343150"/>
            <a:ext cx="8329055" cy="4196664"/>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Establecimiento de estándares mediante instrumentos normativos</a:t>
            </a:r>
            <a:endParaRPr/>
          </a:p>
          <a:p>
            <a:pPr indent="-182879" lvl="1" marL="731520" rtl="0" algn="l">
              <a:lnSpc>
                <a:spcPct val="100000"/>
              </a:lnSpc>
              <a:spcBef>
                <a:spcPts val="0"/>
              </a:spcBef>
              <a:spcAft>
                <a:spcPts val="0"/>
              </a:spcAft>
              <a:buSzPts val="1700"/>
              <a:buChar char="*"/>
            </a:pPr>
            <a:r>
              <a:rPr lang="en-US" sz="1600"/>
              <a:t>Recomendación de 2003 sobre la promoción y el uso del multilingüismo y el acceso universal al ciberespacio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Defensa de una Internet lingüísticamente más diversa</a:t>
            </a:r>
            <a:endParaRPr/>
          </a:p>
          <a:p>
            <a:pPr indent="-182879" lvl="1" marL="731520" rtl="0" algn="l">
              <a:lnSpc>
                <a:spcPct val="100000"/>
              </a:lnSpc>
              <a:spcBef>
                <a:spcPts val="0"/>
              </a:spcBef>
              <a:spcAft>
                <a:spcPts val="0"/>
              </a:spcAft>
              <a:buSzPts val="1700"/>
              <a:buChar char="*"/>
            </a:pPr>
            <a:r>
              <a:rPr lang="en-US" sz="1600"/>
              <a:t>Línea de acción de la CMSI C8: Diversidad e identidad culturales, diversidad lingüística y contenidos locales</a:t>
            </a:r>
            <a:endParaRPr/>
          </a:p>
          <a:p>
            <a:pPr indent="-182879" lvl="1" marL="731520" rtl="0" algn="l">
              <a:lnSpc>
                <a:spcPct val="100000"/>
              </a:lnSpc>
              <a:spcBef>
                <a:spcPts val="0"/>
              </a:spcBef>
              <a:spcAft>
                <a:spcPts val="0"/>
              </a:spcAft>
              <a:buSzPts val="1700"/>
              <a:buChar char="*"/>
            </a:pPr>
            <a:r>
              <a:rPr lang="en-US" sz="1600"/>
              <a:t>Asociación con el Foro de Gobernanza de Internet (IGF) bajo el lema "Idioma e inclusión – Nombres multilingües".</a:t>
            </a:r>
            <a:endParaRPr/>
          </a:p>
          <a:p>
            <a:pPr indent="-182880" lvl="0" marL="274320" rtl="0" algn="l">
              <a:lnSpc>
                <a:spcPct val="100000"/>
              </a:lnSpc>
              <a:spcBef>
                <a:spcPts val="0"/>
              </a:spcBef>
              <a:spcAft>
                <a:spcPts val="0"/>
              </a:spcAft>
              <a:buSzPts val="1700"/>
              <a:buChar char="*"/>
            </a:pPr>
            <a:r>
              <a:rPr lang="en-US"/>
              <a:t>Creación de capacidades para empoderar a las comunidades para producir contenidos lingüísticamente diversos</a:t>
            </a:r>
            <a:endParaRPr/>
          </a:p>
          <a:p>
            <a:pPr indent="-182879" lvl="1" marL="731520" rtl="0" algn="l">
              <a:lnSpc>
                <a:spcPct val="100000"/>
              </a:lnSpc>
              <a:spcBef>
                <a:spcPts val="0"/>
              </a:spcBef>
              <a:spcAft>
                <a:spcPts val="0"/>
              </a:spcAft>
              <a:buSzPts val="1530"/>
              <a:buChar char="*"/>
            </a:pPr>
            <a:r>
              <a:rPr lang="en-US" sz="1600"/>
              <a:t>Iniciativas digitales del paquete de herramientas para los pueblos originarios</a:t>
            </a:r>
            <a:endParaRPr/>
          </a:p>
          <a:p>
            <a:pPr indent="-182880" lvl="2" marL="1188720" rtl="0" algn="l">
              <a:lnSpc>
                <a:spcPct val="100000"/>
              </a:lnSpc>
              <a:spcBef>
                <a:spcPts val="0"/>
              </a:spcBef>
              <a:spcAft>
                <a:spcPts val="0"/>
              </a:spcAft>
              <a:buSzPts val="1360"/>
              <a:buChar char="*"/>
            </a:pPr>
            <a:r>
              <a:rPr lang="en-US" sz="1400"/>
              <a:t>El tercer enfoque clave "Normalizar" tiene por objeto promover la Aceptación Universal del uso de las lenguas indígenas</a:t>
            </a:r>
            <a:endParaRPr/>
          </a:p>
          <a:p>
            <a:pPr indent="-182880" lvl="0" marL="274320" rtl="0" algn="l">
              <a:lnSpc>
                <a:spcPct val="100000"/>
              </a:lnSpc>
              <a:spcBef>
                <a:spcPts val="0"/>
              </a:spcBef>
              <a:spcAft>
                <a:spcPts val="0"/>
              </a:spcAft>
              <a:buSzPts val="1700"/>
              <a:buChar char="*"/>
            </a:pPr>
            <a:r>
              <a:rPr lang="en-US"/>
              <a:t>Trabajar con socios para apoyar iniciativas de base comunitaria</a:t>
            </a:r>
            <a:endParaRPr/>
          </a:p>
          <a:p>
            <a:pPr indent="-182879" lvl="1" marL="731520" rtl="0" algn="l">
              <a:lnSpc>
                <a:spcPct val="100000"/>
              </a:lnSpc>
              <a:spcBef>
                <a:spcPts val="0"/>
              </a:spcBef>
              <a:spcAft>
                <a:spcPts val="0"/>
              </a:spcAft>
              <a:buSzPts val="1530"/>
              <a:buChar char="*"/>
            </a:pPr>
            <a:r>
              <a:rPr lang="en-US" sz="1600"/>
              <a:t>Colaborar con las empresas tecnológicas para desarrollar teclados para las lenguas indígenas.</a:t>
            </a:r>
            <a:endParaRPr/>
          </a:p>
          <a:p>
            <a:pPr indent="-74930" lvl="0" marL="274320" rtl="0" algn="l">
              <a:lnSpc>
                <a:spcPct val="100000"/>
              </a:lnSpc>
              <a:spcBef>
                <a:spcPts val="0"/>
              </a:spcBef>
              <a:spcAft>
                <a:spcPts val="0"/>
              </a:spcAft>
              <a:buSzPts val="1700"/>
              <a:buNone/>
            </a:pPr>
            <a:r>
              <a:t/>
            </a:r>
            <a:endParaRPr/>
          </a:p>
          <a:p>
            <a:pPr indent="-74930" lvl="0" marL="274320" rtl="0" algn="l">
              <a:lnSpc>
                <a:spcPct val="100000"/>
              </a:lnSpc>
              <a:spcBef>
                <a:spcPts val="0"/>
              </a:spcBef>
              <a:spcAft>
                <a:spcPts val="0"/>
              </a:spcAft>
              <a:buSzPts val="1700"/>
              <a:buNone/>
            </a:pPr>
            <a:r>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pic>
        <p:nvPicPr>
          <p:cNvPr descr="文本&#10;&#10;已自动生成说明" id="395" name="Google Shape;395;p41"/>
          <p:cNvPicPr preferRelativeResize="0"/>
          <p:nvPr/>
        </p:nvPicPr>
        <p:blipFill rotWithShape="1">
          <a:blip r:embed="rId3">
            <a:alphaModFix/>
          </a:blip>
          <a:srcRect b="0" l="0" r="0" t="0"/>
          <a:stretch/>
        </p:blipFill>
        <p:spPr>
          <a:xfrm>
            <a:off x="5202180" y="395790"/>
            <a:ext cx="3621146" cy="1985261"/>
          </a:xfrm>
          <a:prstGeom prst="rect">
            <a:avLst/>
          </a:prstGeom>
          <a:noFill/>
          <a:ln>
            <a:noFill/>
          </a:ln>
        </p:spPr>
      </p:pic>
      <p:sp>
        <p:nvSpPr>
          <p:cNvPr id="396" name="Google Shape;396;p41"/>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20042" y="275167"/>
            <a:ext cx="6023608" cy="11211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Multilingüismo y Acceso Universal al ciberespacio (2003)</a:t>
            </a:r>
            <a:endParaRPr/>
          </a:p>
        </p:txBody>
      </p:sp>
      <p:sp>
        <p:nvSpPr>
          <p:cNvPr id="402" name="Google Shape;402;p42"/>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00000"/>
              </a:lnSpc>
              <a:spcBef>
                <a:spcPts val="0"/>
              </a:spcBef>
              <a:spcAft>
                <a:spcPts val="0"/>
              </a:spcAft>
              <a:buClr>
                <a:schemeClr val="accent3"/>
              </a:buClr>
              <a:buSzPts val="1700"/>
              <a:buNone/>
            </a:pPr>
            <a:r>
              <a:rPr lang="en-US" sz="1800"/>
              <a:t>Recomendación sobre la Promoción y el Uso del Multilingüismo y el Acceso Universal al Ciberespacio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La recomendación se centra en cuatro ámbitos: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403" name="Google Shape;403;p42"/>
          <p:cNvGrpSpPr/>
          <p:nvPr/>
        </p:nvGrpSpPr>
        <p:grpSpPr>
          <a:xfrm>
            <a:off x="527598" y="3499308"/>
            <a:ext cx="4465953" cy="2137600"/>
            <a:chOff x="282950" y="38427"/>
            <a:chExt cx="4465953" cy="2137600"/>
          </a:xfrm>
        </p:grpSpPr>
        <p:sp>
          <p:nvSpPr>
            <p:cNvPr id="404" name="Google Shape;404;p42"/>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900" u="none" cap="none" strike="noStrike">
                  <a:solidFill>
                    <a:schemeClr val="lt1"/>
                  </a:solidFill>
                  <a:latin typeface="Open Sans"/>
                  <a:ea typeface="Open Sans"/>
                  <a:cs typeface="Open Sans"/>
                  <a:sym typeface="Open Sans"/>
                </a:rPr>
                <a:t>Desarrollo de contenidos y sistemas multilingües</a:t>
              </a:r>
              <a:endParaRPr/>
            </a:p>
          </p:txBody>
        </p:sp>
        <p:sp>
          <p:nvSpPr>
            <p:cNvPr id="406" name="Google Shape;406;p42"/>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900" u="none" cap="none" strike="noStrike">
                  <a:solidFill>
                    <a:schemeClr val="lt1"/>
                  </a:solidFill>
                  <a:latin typeface="Open Sans"/>
                  <a:ea typeface="Open Sans"/>
                  <a:cs typeface="Open Sans"/>
                  <a:sym typeface="Open Sans"/>
                </a:rPr>
                <a:t>Facilitar el acceso a redes y servicios</a:t>
              </a:r>
              <a:endParaRPr/>
            </a:p>
          </p:txBody>
        </p:sp>
        <p:sp>
          <p:nvSpPr>
            <p:cNvPr id="408" name="Google Shape;408;p42"/>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900" u="none" cap="none" strike="noStrike">
                  <a:solidFill>
                    <a:schemeClr val="lt1"/>
                  </a:solidFill>
                  <a:latin typeface="Open Sans"/>
                  <a:ea typeface="Open Sans"/>
                  <a:cs typeface="Open Sans"/>
                  <a:sym typeface="Open Sans"/>
                </a:rPr>
                <a:t>Desarrollo de contenidos de dominio público</a:t>
              </a:r>
              <a:endParaRPr/>
            </a:p>
          </p:txBody>
        </p:sp>
        <p:sp>
          <p:nvSpPr>
            <p:cNvPr id="410" name="Google Shape;410;p42"/>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2"/>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900" u="none" cap="none" strike="noStrike">
                  <a:solidFill>
                    <a:schemeClr val="lt1"/>
                  </a:solidFill>
                  <a:latin typeface="Open Sans"/>
                  <a:ea typeface="Open Sans"/>
                  <a:cs typeface="Open Sans"/>
                  <a:sym typeface="Open Sans"/>
                </a:rPr>
                <a:t>Reafirmar el equilibrio equitativo entre los intereses de los titulares de derechos y el interés público</a:t>
              </a:r>
              <a:endParaRPr/>
            </a:p>
          </p:txBody>
        </p:sp>
      </p:grpSp>
      <p:pic>
        <p:nvPicPr>
          <p:cNvPr descr="A picture containing person, crowd, concert band&#10;&#10;Description automatically generated" id="412" name="Google Shape;412;p42"/>
          <p:cNvPicPr preferRelativeResize="0"/>
          <p:nvPr/>
        </p:nvPicPr>
        <p:blipFill rotWithShape="1">
          <a:blip r:embed="rId3">
            <a:alphaModFix/>
          </a:blip>
          <a:srcRect b="0" l="0" r="0" t="0"/>
          <a:stretch/>
        </p:blipFill>
        <p:spPr>
          <a:xfrm>
            <a:off x="5170627" y="3429000"/>
            <a:ext cx="3324797" cy="2286755"/>
          </a:xfrm>
          <a:prstGeom prst="rect">
            <a:avLst/>
          </a:prstGeom>
          <a:noFill/>
          <a:ln>
            <a:noFill/>
          </a:ln>
        </p:spPr>
      </p:pic>
      <p:sp>
        <p:nvSpPr>
          <p:cNvPr id="413" name="Google Shape;413;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Década Internacional de las Lenguas Indígenas</a:t>
            </a:r>
            <a:endParaRPr/>
          </a:p>
        </p:txBody>
      </p:sp>
      <p:sp>
        <p:nvSpPr>
          <p:cNvPr id="419" name="Google Shape;419;p43"/>
          <p:cNvSpPr txBox="1"/>
          <p:nvPr>
            <p:ph idx="1" type="body"/>
          </p:nvPr>
        </p:nvSpPr>
        <p:spPr>
          <a:xfrm>
            <a:off x="2014151" y="1612224"/>
            <a:ext cx="6757269" cy="4326979"/>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Llamar la atención sobre la pérdida crítica de lenguas indígenas y la urgente necesidad de preservar, revitalizar y promover las lenguas indígenas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Adoptar medidas urgentes a nivel nacional e internacional. </a:t>
            </a:r>
            <a:endParaRPr/>
          </a:p>
          <a:p>
            <a:pPr indent="-182879" lvl="1" marL="731520" rtl="0" algn="l">
              <a:lnSpc>
                <a:spcPct val="100000"/>
              </a:lnSpc>
              <a:spcBef>
                <a:spcPts val="0"/>
              </a:spcBef>
              <a:spcAft>
                <a:spcPts val="0"/>
              </a:spcAft>
              <a:buSzPts val="1700"/>
              <a:buChar char="*"/>
            </a:pPr>
            <a:r>
              <a:rPr lang="en-US" sz="1600"/>
              <a:t>El Plan de Acción Global de la IDIL especifica en el área temática de Empoderamiento digital a: </a:t>
            </a:r>
            <a:endParaRPr/>
          </a:p>
          <a:p>
            <a:pPr indent="-182880" lvl="2" marL="1188720" rtl="0" algn="l">
              <a:lnSpc>
                <a:spcPct val="100000"/>
              </a:lnSpc>
              <a:spcBef>
                <a:spcPts val="0"/>
              </a:spcBef>
              <a:spcAft>
                <a:spcPts val="0"/>
              </a:spcAft>
              <a:buSzPts val="1700"/>
              <a:buChar char="*"/>
            </a:pPr>
            <a:r>
              <a:rPr lang="en-US" sz="1400"/>
              <a:t>Capacitar a los jóvenes y profesionales indígenas en competencias digitales, alfabetización mediática y activismo en línea.</a:t>
            </a:r>
            <a:endParaRPr/>
          </a:p>
          <a:p>
            <a:pPr indent="-182880" lvl="2" marL="1188720" rtl="0" algn="l">
              <a:lnSpc>
                <a:spcPct val="100000"/>
              </a:lnSpc>
              <a:spcBef>
                <a:spcPts val="0"/>
              </a:spcBef>
              <a:spcAft>
                <a:spcPts val="0"/>
              </a:spcAft>
              <a:buSzPts val="1700"/>
              <a:buChar char="*"/>
            </a:pPr>
            <a:r>
              <a:rPr lang="en-US" sz="1400"/>
              <a:t>Promover una mejor representación y acceso multilingüe de las lenguas indígenas en los medios de comunicación y la tecnología.</a:t>
            </a:r>
            <a:endParaRPr/>
          </a:p>
          <a:p>
            <a:pPr indent="-182880" lvl="2" marL="1188720" rtl="0" algn="l">
              <a:lnSpc>
                <a:spcPct val="100000"/>
              </a:lnSpc>
              <a:spcBef>
                <a:spcPts val="0"/>
              </a:spcBef>
              <a:spcAft>
                <a:spcPts val="0"/>
              </a:spcAft>
              <a:buSzPts val="1700"/>
              <a:buChar char="*"/>
            </a:pPr>
            <a:r>
              <a:rPr lang="en-US" sz="1400"/>
              <a:t>Fomentar las asociaciones público-privadas y desarrollar normas para la digitalización de las lenguas y la participación indígena en la creación de contenidos.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La UNESCO actúa como agencia líder para la Década Internacional, en colaboración con UNDESA y otras agencias relevantes, dentro de los recursos existentes.</a:t>
            </a:r>
            <a:endParaRPr/>
          </a:p>
          <a:p>
            <a:pPr indent="-182879" lvl="1" marL="731520" rtl="0" algn="l">
              <a:lnSpc>
                <a:spcPct val="100000"/>
              </a:lnSpc>
              <a:spcBef>
                <a:spcPts val="0"/>
              </a:spcBef>
              <a:spcAft>
                <a:spcPts val="0"/>
              </a:spcAft>
              <a:buSzPts val="1700"/>
              <a:buChar char="*"/>
            </a:pPr>
            <a:r>
              <a:rPr lang="en-US" sz="1600"/>
              <a:t>Establecer un grupo ad hoc dedicado a la igualdad digital y los dominios.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
        <p:nvSpPr>
          <p:cNvPr id="420" name="Google Shape;420;p43"/>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421" name="Google Shape;421;p43"/>
          <p:cNvSpPr txBox="1"/>
          <p:nvPr/>
        </p:nvSpPr>
        <p:spPr>
          <a:xfrm>
            <a:off x="2751" y="1612224"/>
            <a:ext cx="1798172" cy="31547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IDIL 2022-2032</a:t>
            </a:r>
            <a:endParaRPr/>
          </a:p>
        </p:txBody>
      </p:sp>
      <p:pic>
        <p:nvPicPr>
          <p:cNvPr descr="Gráfico, Gráfico de proyección solar&#10;&#10;Descripción generada automáticamente" id="422" name="Google Shape;422;p43"/>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423" name="Google Shape;423;p43"/>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9"/>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Atlas Mundial de las Lenguas de la UNESCO</a:t>
            </a:r>
            <a:endParaRPr/>
          </a:p>
        </p:txBody>
      </p:sp>
      <p:sp>
        <p:nvSpPr>
          <p:cNvPr id="429" name="Google Shape;429;p49"/>
          <p:cNvSpPr txBox="1"/>
          <p:nvPr>
            <p:ph idx="1" type="body"/>
          </p:nvPr>
        </p:nvSpPr>
        <p:spPr>
          <a:xfrm>
            <a:off x="198350" y="1257300"/>
            <a:ext cx="5360323" cy="532553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500"/>
              <a:t>El Atlas Mundial de las Lenguas es una herramienta interactiva en línea que documenta la situación de las lenguas en todo el mundo, con el objetivo de proporcionar registros detallados de las lenguas como herramientas comunicativas y recursos de conocimiento en sus contextos socioculturales y sociopolíticos. </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El Atlas abarca 8324 lenguas documentadas por gobiernos, instituciones y académicos, de las cuales unas 7000 siguen en uso.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La UNESCO colabora con los Puntos Focales designados por los Estados miembros para recopilar y documentar la diversidad lingüística, al tiempo que imparte formación para mejorar su capacidad de transformación digital.</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El Atlas está explorando el uso de la Interfaz de Programación de Aplicaciones (API) para mejorar el acceso a las herramientas digitales, con especial atención a las lenguas indígenas y de escasos recursos: </a:t>
            </a:r>
            <a:endParaRPr/>
          </a:p>
          <a:p>
            <a:pPr indent="-182879" lvl="1" marL="731520" rtl="0" algn="l">
              <a:lnSpc>
                <a:spcPct val="100000"/>
              </a:lnSpc>
              <a:spcBef>
                <a:spcPts val="0"/>
              </a:spcBef>
              <a:spcAft>
                <a:spcPts val="0"/>
              </a:spcAft>
              <a:buSzPts val="1700"/>
              <a:buChar char="*"/>
            </a:pPr>
            <a:r>
              <a:rPr lang="en-US" sz="1500"/>
              <a:t>herramienta de traducción en línea que aprovecha los datos abiertos para obtener traducciones de alta calidad </a:t>
            </a:r>
            <a:endParaRPr/>
          </a:p>
          <a:p>
            <a:pPr indent="-182879" lvl="1" marL="731520" rtl="0" algn="l">
              <a:lnSpc>
                <a:spcPct val="100000"/>
              </a:lnSpc>
              <a:spcBef>
                <a:spcPts val="0"/>
              </a:spcBef>
              <a:spcAft>
                <a:spcPts val="0"/>
              </a:spcAft>
              <a:buSzPts val="1700"/>
              <a:buChar char="*"/>
            </a:pPr>
            <a:r>
              <a:rPr lang="en-US" sz="1500"/>
              <a:t>modelos de IA de voz a texto</a:t>
            </a:r>
            <a:endParaRPr/>
          </a:p>
          <a:p>
            <a:pPr indent="-182879" lvl="1" marL="731520" rtl="0" algn="l">
              <a:lnSpc>
                <a:spcPct val="100000"/>
              </a:lnSpc>
              <a:spcBef>
                <a:spcPts val="0"/>
              </a:spcBef>
              <a:spcAft>
                <a:spcPts val="0"/>
              </a:spcAft>
              <a:buSzPts val="1700"/>
              <a:buChar char="*"/>
            </a:pPr>
            <a:r>
              <a:rPr lang="en-US" sz="1500"/>
              <a:t>diccionarios en línea de lenguas indígenas</a:t>
            </a:r>
            <a:endParaRPr/>
          </a:p>
        </p:txBody>
      </p:sp>
      <p:sp>
        <p:nvSpPr>
          <p:cNvPr id="430" name="Google Shape;430;p49"/>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431" name="Google Shape;431;p49"/>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432" name="Google Shape;432;p49"/>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433" name="Google Shape;433;p49"/>
          <p:cNvSpPr txBox="1"/>
          <p:nvPr/>
        </p:nvSpPr>
        <p:spPr>
          <a:xfrm>
            <a:off x="5949346" y="4156678"/>
            <a:ext cx="276556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Open Sans Light"/>
                <a:ea typeface="Open Sans Light"/>
                <a:cs typeface="Open Sans Light"/>
                <a:sym typeface="Open Sans Light"/>
                <a:hlinkClick r:id="rId6">
                  <a:extLst>
                    <a:ext uri="{A12FA001-AC4F-418D-AE19-62706E023703}">
                      <ahyp:hlinkClr val="tx"/>
                    </a:ext>
                  </a:extLst>
                </a:hlinkClick>
              </a:rPr>
              <a:t>https://en.wal.unesco.org/</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ICANN’ Programa de Nuevos gTLD: Programa de Apoyo para Solicitantes </a:t>
            </a:r>
            <a:endParaRPr/>
          </a:p>
        </p:txBody>
      </p:sp>
      <p:sp>
        <p:nvSpPr>
          <p:cNvPr id="439" name="Google Shape;439;p64"/>
          <p:cNvSpPr txBox="1"/>
          <p:nvPr>
            <p:ph idx="1" type="body"/>
          </p:nvPr>
        </p:nvSpPr>
        <p:spPr>
          <a:xfrm>
            <a:off x="320675" y="1418167"/>
            <a:ext cx="8450746" cy="5052382"/>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Se vislumbran nuevas oportunidades para obtener un nuevo dominio genérico de alto nivel (gTLD), incluidos los nombres de dominio internacionalizados (IDN)</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Se prevé que el período de presentación de solicitudes para la próxima ronda se inicie en el segundo trimestre de 2026.</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La próxima ampliación del Sistema de Nombres de Dominio (DNS) permitirá a personas y organizaciones gestionar su presencia e identidad en Internet.</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Los nombres de dominio en varios idiomas y códigos de escritura contribuirán a la inclusión digital en línea.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 Un Programa de Apoyo para Solicitantes (ASP) beneficiará a los solicitantes de regiones subatendidas y mercados emergentes.</a:t>
            </a:r>
            <a:endParaRPr/>
          </a:p>
          <a:p>
            <a:pPr indent="-182879" lvl="1" marL="731520" rtl="0" algn="l">
              <a:lnSpc>
                <a:spcPct val="100000"/>
              </a:lnSpc>
              <a:spcBef>
                <a:spcPts val="0"/>
              </a:spcBef>
              <a:spcAft>
                <a:spcPts val="0"/>
              </a:spcAft>
              <a:buSzPts val="1530"/>
              <a:buChar char="*"/>
            </a:pPr>
            <a:r>
              <a:rPr lang="en-US" sz="1600"/>
              <a:t>Incluye ayuda financiera y no financiera para los solicitantes cualificados.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continuación se incluyen más detalles sobre estos programas.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6"/>
          <p:cNvSpPr txBox="1"/>
          <p:nvPr>
            <p:ph type="title"/>
          </p:nvPr>
        </p:nvSpPr>
        <p:spPr>
          <a:xfrm>
            <a:off x="540000" y="1380204"/>
            <a:ext cx="6733248" cy="204879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US" sz="4000"/>
              <a:t>Una Internet más inclusiva: Programa de Apoyo para Solicitantes de Nuevos gTLD </a:t>
            </a:r>
            <a:endParaRPr/>
          </a:p>
        </p:txBody>
      </p:sp>
      <p:sp>
        <p:nvSpPr>
          <p:cNvPr id="445" name="Google Shape;445;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46" name="Google Shape;446;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447" name="Google Shape;447;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448" name="Google Shape;448;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9" name="Google Shape;449;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50" name="Google Shape;450;p36"/>
          <p:cNvSpPr txBox="1"/>
          <p:nvPr/>
        </p:nvSpPr>
        <p:spPr>
          <a:xfrm>
            <a:off x="540000" y="3673404"/>
            <a:ext cx="47766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Oportunidades para comunidades, organizaciones y regiones de todo el mundo</a:t>
            </a:r>
            <a:endParaRPr/>
          </a:p>
        </p:txBody>
      </p:sp>
      <p:pic>
        <p:nvPicPr>
          <p:cNvPr id="451" name="Google Shape;451;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Multilingüismo, una clave para la inclusión digital</a:t>
            </a:r>
            <a:endParaRPr/>
          </a:p>
        </p:txBody>
      </p:sp>
      <p:sp>
        <p:nvSpPr>
          <p:cNvPr id="113" name="Google Shape;113;p6"/>
          <p:cNvSpPr txBox="1"/>
          <p:nvPr>
            <p:ph idx="1" type="body"/>
          </p:nvPr>
        </p:nvSpPr>
        <p:spPr>
          <a:xfrm>
            <a:off x="320674" y="895350"/>
            <a:ext cx="8687401" cy="5530164"/>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400"/>
              </a:spcBef>
              <a:spcAft>
                <a:spcPts val="0"/>
              </a:spcAft>
              <a:buClr>
                <a:schemeClr val="accent3"/>
              </a:buClr>
              <a:buSzPts val="1700"/>
              <a:buFont typeface="Merriweather Sans"/>
              <a:buChar char="*"/>
            </a:pPr>
            <a:r>
              <a:rPr lang="en-US" sz="1800"/>
              <a:t>Una Internet lingüísticamente diversa contribuye significativamente a una sociedad basada en el conocimiento al reducir la brecha digital.</a:t>
            </a:r>
            <a:endParaRPr/>
          </a:p>
          <a:p>
            <a:pPr indent="0" lvl="0" marL="0" rtl="0" algn="l">
              <a:lnSpc>
                <a:spcPct val="100000"/>
              </a:lnSpc>
              <a:spcBef>
                <a:spcPts val="0"/>
              </a:spcBef>
              <a:spcAft>
                <a:spcPts val="0"/>
              </a:spcAft>
              <a:buSzPts val="1700"/>
              <a:buNone/>
            </a:pPr>
            <a:r>
              <a:t/>
            </a:r>
            <a:endParaRPr b="0" i="0" sz="1800" u="none" strike="noStrike">
              <a:solidFill>
                <a:srgbClr val="000000"/>
              </a:solidFill>
              <a:latin typeface="Arial"/>
              <a:ea typeface="Arial"/>
              <a:cs typeface="Arial"/>
              <a:sym typeface="Arial"/>
            </a:endParaRPr>
          </a:p>
          <a:p>
            <a:pPr indent="-336550" lvl="0" marL="457200" rtl="0" algn="l">
              <a:lnSpc>
                <a:spcPct val="100000"/>
              </a:lnSpc>
              <a:spcBef>
                <a:spcPts val="0"/>
              </a:spcBef>
              <a:spcAft>
                <a:spcPts val="0"/>
              </a:spcAft>
              <a:buSzPts val="1700"/>
              <a:buChar char="*"/>
            </a:pPr>
            <a:r>
              <a:rPr lang="en-US" sz="1800"/>
              <a:t>Un principio clave de la </a:t>
            </a:r>
            <a:r>
              <a:rPr lang="en-US" sz="1800" u="sng">
                <a:solidFill>
                  <a:schemeClr val="hlink"/>
                </a:solidFill>
                <a:hlinkClick r:id="rId3"/>
              </a:rPr>
              <a:t>Declaración de Ginebra de la CMSI</a:t>
            </a:r>
            <a:r>
              <a:rPr lang="en-US" sz="1800"/>
              <a:t> en 2003, que llevó a un compromiso "hacia la multilingüización de Internet" en la </a:t>
            </a:r>
            <a:r>
              <a:rPr lang="en-US" sz="1800" u="sng">
                <a:solidFill>
                  <a:schemeClr val="hlink"/>
                </a:solidFill>
                <a:hlinkClick r:id="rId4"/>
              </a:rPr>
              <a:t>Agenda de Túnez de la CMSI</a:t>
            </a:r>
            <a:r>
              <a:rPr lang="en-US" sz="1800"/>
              <a:t> en 2005. </a:t>
            </a:r>
            <a:endParaRPr/>
          </a:p>
          <a:p>
            <a:pPr indent="-325755" lvl="1" marL="914400" rtl="0" algn="l">
              <a:lnSpc>
                <a:spcPct val="100000"/>
              </a:lnSpc>
              <a:spcBef>
                <a:spcPts val="0"/>
              </a:spcBef>
              <a:spcAft>
                <a:spcPts val="0"/>
              </a:spcAft>
              <a:buSzPts val="1530"/>
              <a:buChar char="*"/>
            </a:pPr>
            <a:r>
              <a:rPr lang="en-US"/>
              <a:t>Avanzar en la introducción del multilingüismo en los nombres de dominio y las direcciones de correo electrónico mediante la aplicación de programas y el refuerzo de la cooperación para su despliegue mundial.</a:t>
            </a:r>
            <a:endParaRPr/>
          </a:p>
          <a:p>
            <a:pPr indent="-228600" lvl="0" marL="457200" rtl="0" algn="l">
              <a:lnSpc>
                <a:spcPct val="100000"/>
              </a:lnSpc>
              <a:spcBef>
                <a:spcPts val="0"/>
              </a:spcBef>
              <a:spcAft>
                <a:spcPts val="0"/>
              </a:spcAft>
              <a:buSzPts val="1700"/>
              <a:buNone/>
            </a:pPr>
            <a:r>
              <a:t/>
            </a:r>
            <a:endParaRPr/>
          </a:p>
          <a:p>
            <a:pPr indent="-336550" lvl="0" marL="457200" rtl="0" algn="l">
              <a:lnSpc>
                <a:spcPct val="100000"/>
              </a:lnSpc>
              <a:spcBef>
                <a:spcPts val="0"/>
              </a:spcBef>
              <a:spcAft>
                <a:spcPts val="0"/>
              </a:spcAft>
              <a:buSzPts val="1700"/>
              <a:buChar char="*"/>
            </a:pPr>
            <a:r>
              <a:rPr lang="en-US" sz="1800"/>
              <a:t>En sus recomendaciones de 2003 sobre el </a:t>
            </a:r>
            <a:r>
              <a:rPr lang="en-US" sz="1800" u="sng">
                <a:solidFill>
                  <a:schemeClr val="hlink"/>
                </a:solidFill>
                <a:hlinkClick r:id="rId5"/>
              </a:rPr>
              <a:t>multilingüismo y el acceso universal al ciberespacio</a:t>
            </a:r>
            <a:r>
              <a:rPr lang="en-US" sz="1800"/>
              <a:t>, la UNESCO solicitaba que se redujeran las barreras lingüísticas en Internet mediante el acceso a los contenidos, la creación de capacidades, las políticas nacionales y la colaboración en la investigación y el desarrollo y la adaptación local de tecnologías con amplias capacidades multilingües.</a:t>
            </a:r>
            <a:endParaRPr/>
          </a:p>
          <a:p>
            <a:pPr indent="-228600" lvl="0" marL="457200" rtl="0" algn="l">
              <a:lnSpc>
                <a:spcPct val="100000"/>
              </a:lnSpc>
              <a:spcBef>
                <a:spcPts val="0"/>
              </a:spcBef>
              <a:spcAft>
                <a:spcPts val="0"/>
              </a:spcAft>
              <a:buSzPts val="1700"/>
              <a:buNone/>
            </a:pPr>
            <a:r>
              <a:t/>
            </a:r>
            <a:endParaRPr sz="1800"/>
          </a:p>
          <a:p>
            <a:pPr indent="-336550" lvl="0" marL="457200" rtl="0" algn="l">
              <a:lnSpc>
                <a:spcPct val="100000"/>
              </a:lnSpc>
              <a:spcBef>
                <a:spcPts val="0"/>
              </a:spcBef>
              <a:spcAft>
                <a:spcPts val="0"/>
              </a:spcAft>
              <a:buSzPts val="1700"/>
              <a:buChar char="*"/>
            </a:pPr>
            <a:r>
              <a:rPr lang="en-US" sz="1800"/>
              <a:t>Más recientemente, el </a:t>
            </a:r>
            <a:r>
              <a:rPr lang="en-US" sz="1800" u="sng">
                <a:solidFill>
                  <a:schemeClr val="hlink"/>
                </a:solidFill>
                <a:hlinkClick r:id="rId6"/>
              </a:rPr>
              <a:t>Pacto Digital Mundial</a:t>
            </a:r>
            <a:r>
              <a:rPr lang="en-US" sz="1800"/>
              <a:t> pide que las tecnologías digitales sean más accesibles y asequibles para todos, incluso en diversos idiomas y formatos.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01</a:t>
            </a:r>
            <a:endParaRPr/>
          </a:p>
        </p:txBody>
      </p:sp>
      <p:sp>
        <p:nvSpPr>
          <p:cNvPr id="457" name="Google Shape;457;p65"/>
          <p:cNvSpPr txBox="1"/>
          <p:nvPr>
            <p:ph type="title"/>
          </p:nvPr>
        </p:nvSpPr>
        <p:spPr>
          <a:xfrm>
            <a:off x="432000" y="2785561"/>
            <a:ext cx="6159300" cy="2215991"/>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Resumen del</a:t>
            </a:r>
            <a:br>
              <a:rPr lang="en-US"/>
            </a:br>
            <a:br>
              <a:rPr lang="en-US"/>
            </a:br>
            <a:r>
              <a:rPr lang="en-US"/>
              <a:t>Programa de Nuevos gTLD: </a:t>
            </a:r>
            <a:br>
              <a:rPr lang="en-US"/>
            </a:br>
            <a:r>
              <a:rPr lang="en-US"/>
              <a:t>Próxima ronda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cxnSp>
        <p:nvCxnSpPr>
          <p:cNvPr id="463" name="Google Shape;4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464" name="Google Shape;464;p4"/>
          <p:cNvSpPr txBox="1"/>
          <p:nvPr>
            <p:ph type="title"/>
          </p:nvPr>
        </p:nvSpPr>
        <p:spPr>
          <a:xfrm>
            <a:off x="431999" y="900001"/>
            <a:ext cx="5405593" cy="5757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El Programa de Nuevos gTLD</a:t>
            </a:r>
            <a:endParaRPr/>
          </a:p>
        </p:txBody>
      </p:sp>
      <p:sp>
        <p:nvSpPr>
          <p:cNvPr id="465" name="Google Shape;465;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
          <p:cNvSpPr txBox="1"/>
          <p:nvPr/>
        </p:nvSpPr>
        <p:spPr>
          <a:xfrm>
            <a:off x="404814" y="1536787"/>
            <a:ext cx="3984297" cy="15388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El </a:t>
            </a:r>
            <a:r>
              <a:rPr b="1" i="0" lang="en-US" sz="2000" u="none" cap="none" strike="noStrike">
                <a:solidFill>
                  <a:srgbClr val="F1633E"/>
                </a:solidFill>
                <a:latin typeface="Arial"/>
                <a:ea typeface="Arial"/>
                <a:cs typeface="Arial"/>
                <a:sym typeface="Arial"/>
              </a:rPr>
              <a:t>Programa de Nuevos Dominios Genéricos de Alto Nivel (gTLD) </a:t>
            </a:r>
            <a:r>
              <a:rPr b="0" i="0" lang="en-US" sz="2000" u="none" cap="none" strike="noStrike">
                <a:solidFill>
                  <a:srgbClr val="0B3458"/>
                </a:solidFill>
                <a:latin typeface="Arial"/>
                <a:ea typeface="Arial"/>
                <a:cs typeface="Arial"/>
                <a:sym typeface="Arial"/>
              </a:rPr>
              <a:t>es una iniciativa impulsada por la comunidad para permitir la expansión continua del Sistema de Nombres de Dominio.</a:t>
            </a:r>
            <a:endParaRPr/>
          </a:p>
        </p:txBody>
      </p:sp>
      <p:sp>
        <p:nvSpPr>
          <p:cNvPr id="467" name="Google Shape;467;p4"/>
          <p:cNvSpPr txBox="1"/>
          <p:nvPr/>
        </p:nvSpPr>
        <p:spPr>
          <a:xfrm>
            <a:off x="4840941" y="1536787"/>
            <a:ext cx="38982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A partir de 2026, empresas, comunidades, gobiernos y otras organizaciones podrán solicitar nuevos gTLD adaptados a sus necesidades.</a:t>
            </a:r>
            <a:endParaRPr/>
          </a:p>
        </p:txBody>
      </p:sp>
      <p:pic>
        <p:nvPicPr>
          <p:cNvPr id="468" name="Google Shape;4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469" name="Google Shape;469;p4"/>
          <p:cNvGrpSpPr/>
          <p:nvPr/>
        </p:nvGrpSpPr>
        <p:grpSpPr>
          <a:xfrm>
            <a:off x="3160757" y="4380910"/>
            <a:ext cx="2876486" cy="1742080"/>
            <a:chOff x="2907167" y="3879633"/>
            <a:chExt cx="1236082" cy="748604"/>
          </a:xfrm>
        </p:grpSpPr>
        <p:sp>
          <p:nvSpPr>
            <p:cNvPr id="470" name="Google Shape;4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El número de gTLD creció hasta superar los 1.200.</a:t>
            </a:r>
            <a:endParaRPr/>
          </a:p>
        </p:txBody>
      </p:sp>
      <p:cxnSp>
        <p:nvCxnSpPr>
          <p:cNvPr id="474" name="Google Shape;474;p4"/>
          <p:cNvCxnSpPr/>
          <p:nvPr/>
        </p:nvCxnSpPr>
        <p:spPr>
          <a:xfrm>
            <a:off x="4572000" y="1536787"/>
            <a:ext cx="0" cy="1584000"/>
          </a:xfrm>
          <a:prstGeom prst="straightConnector1">
            <a:avLst/>
          </a:prstGeom>
          <a:noFill/>
          <a:ln cap="flat" cmpd="sng" w="15875">
            <a:solidFill>
              <a:srgbClr val="F1633E"/>
            </a:solidFill>
            <a:prstDash val="solid"/>
            <a:round/>
            <a:headEnd len="sm" w="sm" type="none"/>
            <a:tailEnd len="sm" w="sm" type="none"/>
          </a:ln>
        </p:spPr>
      </p:cxnSp>
      <p:sp>
        <p:nvSpPr>
          <p:cNvPr id="475" name="Google Shape;4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476" name="Google Shape;4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477" name="Google Shape;4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478" name="Google Shape;4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479" name="Google Shape;4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480" name="Google Shape;4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481" name="Google Shape;4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482" name="Google Shape;4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483" name="Google Shape;4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484" name="Google Shape;4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485" name="Google Shape;4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486" name="Google Shape;4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487" name="Google Shape;4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488" name="Google Shape;4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02</a:t>
            </a:r>
            <a:endParaRPr/>
          </a:p>
        </p:txBody>
      </p:sp>
      <p:sp>
        <p:nvSpPr>
          <p:cNvPr id="494" name="Google Shape;494;p66"/>
          <p:cNvSpPr txBox="1"/>
          <p:nvPr>
            <p:ph type="title"/>
          </p:nvPr>
        </p:nvSpPr>
        <p:spPr>
          <a:xfrm>
            <a:off x="431800" y="2786075"/>
            <a:ext cx="4931400" cy="1662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Aprovechar el poder de Internet con un gTLD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txBox="1"/>
          <p:nvPr>
            <p:ph type="title"/>
          </p:nvPr>
        </p:nvSpPr>
        <p:spPr>
          <a:xfrm>
            <a:off x="431800" y="900112"/>
            <a:ext cx="7569200" cy="5100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Nuevos nombres de dominio, nuevos usos</a:t>
            </a:r>
            <a:endParaRPr/>
          </a:p>
        </p:txBody>
      </p:sp>
      <p:sp>
        <p:nvSpPr>
          <p:cNvPr id="501" name="Google Shape;501;p8"/>
          <p:cNvSpPr/>
          <p:nvPr/>
        </p:nvSpPr>
        <p:spPr>
          <a:xfrm>
            <a:off x="2438712" y="4011509"/>
            <a:ext cx="1800000" cy="2087998"/>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Gestionar y asegurar su presencia en línea.</a:t>
            </a:r>
            <a:endParaRPr/>
          </a:p>
        </p:txBody>
      </p:sp>
      <p:sp>
        <p:nvSpPr>
          <p:cNvPr id="502" name="Google Shape;502;p8"/>
          <p:cNvSpPr/>
          <p:nvPr/>
        </p:nvSpPr>
        <p:spPr>
          <a:xfrm>
            <a:off x="432000" y="1734669"/>
            <a:ext cx="1800000" cy="2088000"/>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Prestar servicios a diversas</a:t>
            </a:r>
            <a:endParaRPr/>
          </a:p>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comunidades culturales, geográficas,  </a:t>
            </a:r>
            <a:endParaRPr/>
          </a:p>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lingüísticas y profesionales.</a:t>
            </a:r>
            <a:endParaRPr/>
          </a:p>
        </p:txBody>
      </p:sp>
      <p:sp>
        <p:nvSpPr>
          <p:cNvPr id="503" name="Google Shape;503;p8"/>
          <p:cNvSpPr/>
          <p:nvPr/>
        </p:nvSpPr>
        <p:spPr>
          <a:xfrm>
            <a:off x="431800" y="4011509"/>
            <a:ext cx="1800000" cy="2088000"/>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Generar confianza en una marca y darla a conocer.</a:t>
            </a:r>
            <a:endParaRPr/>
          </a:p>
        </p:txBody>
      </p:sp>
      <p:sp>
        <p:nvSpPr>
          <p:cNvPr id="504" name="Google Shape;504;p8"/>
          <p:cNvSpPr/>
          <p:nvPr/>
        </p:nvSpPr>
        <p:spPr>
          <a:xfrm>
            <a:off x="2438712" y="1734669"/>
            <a:ext cx="1800000" cy="2088000"/>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Ofrecer a las comunidades y organizaciones la oportunidad de crear su propio espacio en línea.</a:t>
            </a:r>
            <a:endParaRPr/>
          </a:p>
        </p:txBody>
      </p:sp>
      <p:sp>
        <p:nvSpPr>
          <p:cNvPr id="505" name="Google Shape;505;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506" name="Google Shape;506;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507" name="Google Shape;507;p8"/>
          <p:cNvSpPr txBox="1"/>
          <p:nvPr/>
        </p:nvSpPr>
        <p:spPr>
          <a:xfrm>
            <a:off x="4384995" y="4626222"/>
            <a:ext cx="1994188"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Basados en códigos de escritura:</a:t>
            </a:r>
            <a:endParaRPr/>
          </a:p>
        </p:txBody>
      </p:sp>
      <p:sp>
        <p:nvSpPr>
          <p:cNvPr id="508" name="Google Shape;508;p8"/>
          <p:cNvSpPr txBox="1"/>
          <p:nvPr/>
        </p:nvSpPr>
        <p:spPr>
          <a:xfrm>
            <a:off x="4238712" y="4057054"/>
            <a:ext cx="2140472"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Basados en una ubicación:</a:t>
            </a:r>
            <a:endParaRPr/>
          </a:p>
        </p:txBody>
      </p:sp>
      <p:sp>
        <p:nvSpPr>
          <p:cNvPr id="509" name="Google Shape;509;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510" name="Google Shape;510;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511" name="Google Shape;511;p8"/>
          <p:cNvSpPr txBox="1"/>
          <p:nvPr/>
        </p:nvSpPr>
        <p:spPr>
          <a:xfrm>
            <a:off x="4238713" y="5825758"/>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Identidad en línea:</a:t>
            </a:r>
            <a:endParaRPr/>
          </a:p>
        </p:txBody>
      </p:sp>
      <p:sp>
        <p:nvSpPr>
          <p:cNvPr id="512" name="Google Shape;512;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513" name="Google Shape;513;p8"/>
          <p:cNvSpPr txBox="1"/>
          <p:nvPr/>
        </p:nvSpPr>
        <p:spPr>
          <a:xfrm>
            <a:off x="4384995" y="3312725"/>
            <a:ext cx="1996630"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Herramientas creativas:</a:t>
            </a:r>
            <a:endParaRPr/>
          </a:p>
        </p:txBody>
      </p:sp>
      <p:sp>
        <p:nvSpPr>
          <p:cNvPr id="514" name="Google Shape;514;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a:p>
        </p:txBody>
      </p:sp>
      <p:sp>
        <p:nvSpPr>
          <p:cNvPr id="515" name="Google Shape;515;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516" name="Google Shape;516;p8"/>
          <p:cNvSpPr txBox="1"/>
          <p:nvPr/>
        </p:nvSpPr>
        <p:spPr>
          <a:xfrm>
            <a:off x="4231633" y="5268742"/>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Marcas:</a:t>
            </a:r>
            <a:endParaRPr/>
          </a:p>
        </p:txBody>
      </p:sp>
      <p:sp>
        <p:nvSpPr>
          <p:cNvPr id="517" name="Google Shape;517;p8"/>
          <p:cNvSpPr txBox="1"/>
          <p:nvPr/>
        </p:nvSpPr>
        <p:spPr>
          <a:xfrm>
            <a:off x="4238712" y="2262507"/>
            <a:ext cx="2142914"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Específicos de un sector:</a:t>
            </a:r>
            <a:endParaRPr/>
          </a:p>
        </p:txBody>
      </p:sp>
      <p:sp>
        <p:nvSpPr>
          <p:cNvPr id="518" name="Google Shape;518;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519" name="Google Shape;519;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520" name="Google Shape;520;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521" name="Google Shape;521;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522" name="Google Shape;522;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523" name="Google Shape;523;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7" name="Google Shape;527;p8"/>
          <p:cNvSpPr txBox="1"/>
          <p:nvPr/>
        </p:nvSpPr>
        <p:spPr>
          <a:xfrm>
            <a:off x="6525460" y="1562451"/>
            <a:ext cx="225301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EJEMPLOS:</a:t>
            </a:r>
            <a:endParaRPr/>
          </a:p>
        </p:txBody>
      </p:sp>
      <p:sp>
        <p:nvSpPr>
          <p:cNvPr id="528" name="Google Shape;528;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9" name="Google Shape;529;p8"/>
          <p:cNvCxnSpPr/>
          <p:nvPr/>
        </p:nvCxnSpPr>
        <p:spPr>
          <a:xfrm>
            <a:off x="43180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0" name="Google Shape;530;p8"/>
          <p:cNvCxnSpPr/>
          <p:nvPr/>
        </p:nvCxnSpPr>
        <p:spPr>
          <a:xfrm>
            <a:off x="243385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1" name="Google Shape;531;p8"/>
          <p:cNvCxnSpPr/>
          <p:nvPr/>
        </p:nvCxnSpPr>
        <p:spPr>
          <a:xfrm>
            <a:off x="431800" y="400483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2" name="Google Shape;532;p8"/>
          <p:cNvCxnSpPr/>
          <p:nvPr/>
        </p:nvCxnSpPr>
        <p:spPr>
          <a:xfrm>
            <a:off x="2433855" y="4004839"/>
            <a:ext cx="0" cy="2088000"/>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Oportunidades que presentan los gTLD</a:t>
            </a:r>
            <a:endParaRPr/>
          </a:p>
        </p:txBody>
      </p:sp>
      <p:sp>
        <p:nvSpPr>
          <p:cNvPr id="539" name="Google Shape;539;p67"/>
          <p:cNvSpPr txBox="1"/>
          <p:nvPr/>
        </p:nvSpPr>
        <p:spPr>
          <a:xfrm>
            <a:off x="4572001" y="1013537"/>
            <a:ext cx="35784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Conectar y prestar servicios a nuevos grupos:</a:t>
            </a:r>
            <a:endParaRPr/>
          </a:p>
        </p:txBody>
      </p:sp>
      <p:cxnSp>
        <p:nvCxnSpPr>
          <p:cNvPr id="540" name="Google Shape;540;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541" name="Google Shape;541;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2" name="Google Shape;542;p67"/>
          <p:cNvSpPr txBox="1"/>
          <p:nvPr/>
        </p:nvSpPr>
        <p:spPr>
          <a:xfrm>
            <a:off x="862401" y="3309052"/>
            <a:ext cx="1655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Empresas y marcas</a:t>
            </a:r>
            <a:endParaRPr/>
          </a:p>
        </p:txBody>
      </p:sp>
      <p:sp>
        <p:nvSpPr>
          <p:cNvPr id="543" name="Google Shape;543;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Comunidades y culturas</a:t>
            </a:r>
            <a:endParaRPr/>
          </a:p>
        </p:txBody>
      </p:sp>
      <p:sp>
        <p:nvSpPr>
          <p:cNvPr id="544" name="Google Shape;544;p67"/>
          <p:cNvSpPr txBox="1"/>
          <p:nvPr/>
        </p:nvSpPr>
        <p:spPr>
          <a:xfrm>
            <a:off x="6324600" y="3272800"/>
            <a:ext cx="2443625"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Regiones geográficas</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(por ejemplo, ciudades y regiones)</a:t>
            </a:r>
            <a:endParaRPr/>
          </a:p>
        </p:txBody>
      </p:sp>
      <p:sp>
        <p:nvSpPr>
          <p:cNvPr id="545" name="Google Shape;545;p67"/>
          <p:cNvSpPr txBox="1"/>
          <p:nvPr/>
        </p:nvSpPr>
        <p:spPr>
          <a:xfrm>
            <a:off x="362865" y="5531612"/>
            <a:ext cx="2655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Gobiernos (locales y nacionales) y OIG</a:t>
            </a:r>
            <a:endParaRPr/>
          </a:p>
        </p:txBody>
      </p:sp>
      <p:sp>
        <p:nvSpPr>
          <p:cNvPr id="546" name="Google Shape;546;p67"/>
          <p:cNvSpPr txBox="1"/>
          <p:nvPr/>
        </p:nvSpPr>
        <p:spPr>
          <a:xfrm>
            <a:off x="6952885" y="5529538"/>
            <a:ext cx="13968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Usuarios de diversos códigos de escritura</a:t>
            </a:r>
            <a:endParaRPr/>
          </a:p>
        </p:txBody>
      </p:sp>
      <p:sp>
        <p:nvSpPr>
          <p:cNvPr id="547" name="Google Shape;547;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Clientes o miembros específicos</a:t>
            </a:r>
            <a:endParaRPr/>
          </a:p>
        </p:txBody>
      </p:sp>
      <p:sp>
        <p:nvSpPr>
          <p:cNvPr id="548" name="Google Shape;548;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9" name="Google Shape;549;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0" name="Google Shape;550;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1" name="Google Shape;551;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2" name="Google Shape;552;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553" name="Google Shape;553;p67"/>
          <p:cNvGrpSpPr/>
          <p:nvPr/>
        </p:nvGrpSpPr>
        <p:grpSpPr>
          <a:xfrm>
            <a:off x="4468630" y="4619951"/>
            <a:ext cx="506785" cy="528848"/>
            <a:chOff x="5791593" y="1926808"/>
            <a:chExt cx="599604" cy="625708"/>
          </a:xfrm>
        </p:grpSpPr>
        <p:sp>
          <p:nvSpPr>
            <p:cNvPr id="554" name="Google Shape;554;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4" name="Google Shape;564;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69" name="Google Shape;569;p67"/>
          <p:cNvGrpSpPr/>
          <p:nvPr/>
        </p:nvGrpSpPr>
        <p:grpSpPr>
          <a:xfrm>
            <a:off x="7354971" y="2348782"/>
            <a:ext cx="563630" cy="563513"/>
            <a:chOff x="3500745" y="1936798"/>
            <a:chExt cx="625838" cy="625708"/>
          </a:xfrm>
        </p:grpSpPr>
        <p:sp>
          <p:nvSpPr>
            <p:cNvPr id="570" name="Google Shape;570;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1" name="Google Shape;581;p67"/>
          <p:cNvGrpSpPr/>
          <p:nvPr/>
        </p:nvGrpSpPr>
        <p:grpSpPr>
          <a:xfrm>
            <a:off x="1426854" y="2360905"/>
            <a:ext cx="535712" cy="511208"/>
            <a:chOff x="4240905" y="5424892"/>
            <a:chExt cx="627518" cy="598814"/>
          </a:xfrm>
        </p:grpSpPr>
        <p:sp>
          <p:nvSpPr>
            <p:cNvPr id="582" name="Google Shape;582;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6" name="Google Shape;596;p67"/>
          <p:cNvGrpSpPr/>
          <p:nvPr/>
        </p:nvGrpSpPr>
        <p:grpSpPr>
          <a:xfrm>
            <a:off x="7407612" y="4633456"/>
            <a:ext cx="490884" cy="473577"/>
            <a:chOff x="4328387" y="4620861"/>
            <a:chExt cx="490884" cy="473577"/>
          </a:xfrm>
        </p:grpSpPr>
        <p:grpSp>
          <p:nvGrpSpPr>
            <p:cNvPr id="597" name="Google Shape;597;p67"/>
            <p:cNvGrpSpPr/>
            <p:nvPr/>
          </p:nvGrpSpPr>
          <p:grpSpPr>
            <a:xfrm>
              <a:off x="4328387" y="4796248"/>
              <a:ext cx="296360" cy="298190"/>
              <a:chOff x="4328387" y="4796248"/>
              <a:chExt cx="296360" cy="298190"/>
            </a:xfrm>
          </p:grpSpPr>
          <p:sp>
            <p:nvSpPr>
              <p:cNvPr id="598" name="Google Shape;598;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9" name="Google Shape;599;p67"/>
              <p:cNvGrpSpPr/>
              <p:nvPr/>
            </p:nvGrpSpPr>
            <p:grpSpPr>
              <a:xfrm>
                <a:off x="4433553" y="4892677"/>
                <a:ext cx="87693" cy="105248"/>
                <a:chOff x="4433553" y="4892677"/>
                <a:chExt cx="87693" cy="105248"/>
              </a:xfrm>
            </p:grpSpPr>
            <p:sp>
              <p:nvSpPr>
                <p:cNvPr id="600" name="Google Shape;600;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2" name="Google Shape;602;p67"/>
            <p:cNvGrpSpPr/>
            <p:nvPr/>
          </p:nvGrpSpPr>
          <p:grpSpPr>
            <a:xfrm>
              <a:off x="4503608" y="4620861"/>
              <a:ext cx="315663" cy="315663"/>
              <a:chOff x="4503608" y="4620861"/>
              <a:chExt cx="315663" cy="315663"/>
            </a:xfrm>
          </p:grpSpPr>
          <p:sp>
            <p:nvSpPr>
              <p:cNvPr id="603" name="Google Shape;603;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4" name="Google Shape;604;p67"/>
              <p:cNvGrpSpPr/>
              <p:nvPr/>
            </p:nvGrpSpPr>
            <p:grpSpPr>
              <a:xfrm>
                <a:off x="4608856" y="4699818"/>
                <a:ext cx="105248" cy="131540"/>
                <a:chOff x="4608856" y="4699818"/>
                <a:chExt cx="105248" cy="131540"/>
              </a:xfrm>
            </p:grpSpPr>
            <p:sp>
              <p:nvSpPr>
                <p:cNvPr id="605" name="Google Shape;605;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609" name="Google Shape;609;p67"/>
          <p:cNvGrpSpPr/>
          <p:nvPr/>
        </p:nvGrpSpPr>
        <p:grpSpPr>
          <a:xfrm>
            <a:off x="4423931" y="2316832"/>
            <a:ext cx="554154" cy="612158"/>
            <a:chOff x="5399755" y="2316832"/>
            <a:chExt cx="554154" cy="612158"/>
          </a:xfrm>
        </p:grpSpPr>
        <p:sp>
          <p:nvSpPr>
            <p:cNvPr id="610" name="Google Shape;610;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67"/>
          <p:cNvGrpSpPr/>
          <p:nvPr/>
        </p:nvGrpSpPr>
        <p:grpSpPr>
          <a:xfrm>
            <a:off x="1433121" y="4629506"/>
            <a:ext cx="511778" cy="511777"/>
            <a:chOff x="2195121" y="4629506"/>
            <a:chExt cx="511778" cy="511777"/>
          </a:xfrm>
        </p:grpSpPr>
        <p:grpSp>
          <p:nvGrpSpPr>
            <p:cNvPr id="627" name="Google Shape;627;p67"/>
            <p:cNvGrpSpPr/>
            <p:nvPr/>
          </p:nvGrpSpPr>
          <p:grpSpPr>
            <a:xfrm>
              <a:off x="2195121" y="5075275"/>
              <a:ext cx="511777" cy="66008"/>
              <a:chOff x="2195121" y="5075275"/>
              <a:chExt cx="511777" cy="66008"/>
            </a:xfrm>
          </p:grpSpPr>
          <p:sp>
            <p:nvSpPr>
              <p:cNvPr id="628" name="Google Shape;628;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1" name="Google Shape;631;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2" name="Google Shape;632;p67"/>
            <p:cNvGrpSpPr/>
            <p:nvPr/>
          </p:nvGrpSpPr>
          <p:grpSpPr>
            <a:xfrm>
              <a:off x="2244650" y="4811147"/>
              <a:ext cx="412718" cy="264128"/>
              <a:chOff x="2244650" y="4811147"/>
              <a:chExt cx="412718" cy="264128"/>
            </a:xfrm>
          </p:grpSpPr>
          <p:grpSp>
            <p:nvGrpSpPr>
              <p:cNvPr id="633" name="Google Shape;633;p67"/>
              <p:cNvGrpSpPr/>
              <p:nvPr/>
            </p:nvGrpSpPr>
            <p:grpSpPr>
              <a:xfrm>
                <a:off x="2244650" y="4811147"/>
                <a:ext cx="98965" cy="264128"/>
                <a:chOff x="2244650" y="4811147"/>
                <a:chExt cx="98965" cy="264128"/>
              </a:xfrm>
            </p:grpSpPr>
            <p:sp>
              <p:nvSpPr>
                <p:cNvPr id="634" name="Google Shape;634;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8" name="Google Shape;638;p67"/>
              <p:cNvGrpSpPr/>
              <p:nvPr/>
            </p:nvGrpSpPr>
            <p:grpSpPr>
              <a:xfrm>
                <a:off x="2558309" y="4811147"/>
                <a:ext cx="99059" cy="264128"/>
                <a:chOff x="2558309" y="4811147"/>
                <a:chExt cx="99059" cy="264128"/>
              </a:xfrm>
            </p:grpSpPr>
            <p:sp>
              <p:nvSpPr>
                <p:cNvPr id="639" name="Google Shape;639;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43" name="Google Shape;643;p67"/>
            <p:cNvGrpSpPr/>
            <p:nvPr/>
          </p:nvGrpSpPr>
          <p:grpSpPr>
            <a:xfrm>
              <a:off x="2195121" y="4629506"/>
              <a:ext cx="511778" cy="181641"/>
              <a:chOff x="2195121" y="4629506"/>
              <a:chExt cx="511778" cy="181641"/>
            </a:xfrm>
          </p:grpSpPr>
          <p:sp>
            <p:nvSpPr>
              <p:cNvPr id="644" name="Google Shape;644;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646" name="Google Shape;646;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10"/>
          <p:cNvSpPr txBox="1"/>
          <p:nvPr>
            <p:ph type="title"/>
          </p:nvPr>
        </p:nvSpPr>
        <p:spPr>
          <a:xfrm>
            <a:off x="431799" y="900112"/>
            <a:ext cx="6940551" cy="54492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Beneficios de operar un gTLD</a:t>
            </a:r>
            <a:endParaRPr/>
          </a:p>
        </p:txBody>
      </p:sp>
      <p:sp>
        <p:nvSpPr>
          <p:cNvPr id="654" name="Google Shape;654;p10"/>
          <p:cNvSpPr txBox="1"/>
          <p:nvPr/>
        </p:nvSpPr>
        <p:spPr>
          <a:xfrm>
            <a:off x="3171970" y="3576805"/>
            <a:ext cx="2791800" cy="1530900"/>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Los gTLD ofrecen a las organizaciones la posibilidad de generar una repercusión a escala mundial.</a:t>
            </a:r>
            <a:endParaRPr/>
          </a:p>
        </p:txBody>
      </p:sp>
      <p:sp>
        <p:nvSpPr>
          <p:cNvPr id="655" name="Google Shape;655;p10"/>
          <p:cNvSpPr/>
          <p:nvPr/>
        </p:nvSpPr>
        <p:spPr>
          <a:xfrm>
            <a:off x="816326"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Oportunidades de monetización</a:t>
            </a:r>
            <a:endParaRPr/>
          </a:p>
        </p:txBody>
      </p:sp>
      <p:sp>
        <p:nvSpPr>
          <p:cNvPr id="656" name="Google Shape;656;p10"/>
          <p:cNvSpPr/>
          <p:nvPr/>
        </p:nvSpPr>
        <p:spPr>
          <a:xfrm>
            <a:off x="1259410" y="5802807"/>
            <a:ext cx="1893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Mayor seguridad </a:t>
            </a:r>
            <a:endParaRPr/>
          </a:p>
        </p:txBody>
      </p:sp>
      <p:sp>
        <p:nvSpPr>
          <p:cNvPr id="657" name="Google Shape;657;p10"/>
          <p:cNvSpPr/>
          <p:nvPr/>
        </p:nvSpPr>
        <p:spPr>
          <a:xfrm>
            <a:off x="6790551"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Flexibilidad y creatividad</a:t>
            </a:r>
            <a:endParaRPr/>
          </a:p>
        </p:txBody>
      </p:sp>
      <p:sp>
        <p:nvSpPr>
          <p:cNvPr id="658" name="Google Shape;658;p10"/>
          <p:cNvSpPr/>
          <p:nvPr/>
        </p:nvSpPr>
        <p:spPr>
          <a:xfrm>
            <a:off x="6324069" y="2673291"/>
            <a:ext cx="1512414" cy="6173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Control sobre políticas</a:t>
            </a:r>
            <a:endParaRPr/>
          </a:p>
        </p:txBody>
      </p:sp>
      <p:sp>
        <p:nvSpPr>
          <p:cNvPr id="659" name="Google Shape;659;p10"/>
          <p:cNvSpPr/>
          <p:nvPr/>
        </p:nvSpPr>
        <p:spPr>
          <a:xfrm>
            <a:off x="3815800" y="1460800"/>
            <a:ext cx="1512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Gestión de marcas </a:t>
            </a:r>
            <a:endParaRPr/>
          </a:p>
        </p:txBody>
      </p:sp>
      <p:sp>
        <p:nvSpPr>
          <p:cNvPr id="660" name="Google Shape;660;p10"/>
          <p:cNvSpPr/>
          <p:nvPr/>
        </p:nvSpPr>
        <p:spPr>
          <a:xfrm>
            <a:off x="1318939" y="2670157"/>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Mayor credibilidad</a:t>
            </a:r>
            <a:endParaRPr/>
          </a:p>
        </p:txBody>
      </p:sp>
      <p:sp>
        <p:nvSpPr>
          <p:cNvPr id="661" name="Google Shape;661;p10"/>
          <p:cNvSpPr/>
          <p:nvPr/>
        </p:nvSpPr>
        <p:spPr>
          <a:xfrm>
            <a:off x="5996818" y="5899361"/>
            <a:ext cx="1785889" cy="3673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Localización</a:t>
            </a:r>
            <a:endParaRPr/>
          </a:p>
        </p:txBody>
      </p:sp>
      <p:sp>
        <p:nvSpPr>
          <p:cNvPr id="662" name="Google Shape;662;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69" name="Google Shape;669;p10"/>
          <p:cNvGrpSpPr/>
          <p:nvPr/>
        </p:nvGrpSpPr>
        <p:grpSpPr>
          <a:xfrm>
            <a:off x="2547602" y="4582129"/>
            <a:ext cx="281670" cy="236614"/>
            <a:chOff x="4582472" y="2001793"/>
            <a:chExt cx="341181" cy="286605"/>
          </a:xfrm>
        </p:grpSpPr>
        <p:sp>
          <p:nvSpPr>
            <p:cNvPr id="670" name="Google Shape;670;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81" name="Google Shape;681;p10"/>
          <p:cNvGrpSpPr/>
          <p:nvPr/>
        </p:nvGrpSpPr>
        <p:grpSpPr>
          <a:xfrm>
            <a:off x="6004883" y="2903009"/>
            <a:ext cx="226370" cy="256116"/>
            <a:chOff x="10334203" y="3610289"/>
            <a:chExt cx="589811" cy="667317"/>
          </a:xfrm>
        </p:grpSpPr>
        <p:sp>
          <p:nvSpPr>
            <p:cNvPr id="682" name="Google Shape;682;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1" name="Google Shape;691;p10"/>
          <p:cNvGrpSpPr/>
          <p:nvPr/>
        </p:nvGrpSpPr>
        <p:grpSpPr>
          <a:xfrm>
            <a:off x="2856559" y="2869295"/>
            <a:ext cx="308911" cy="313456"/>
            <a:chOff x="2856559" y="2869295"/>
            <a:chExt cx="308911" cy="313456"/>
          </a:xfrm>
        </p:grpSpPr>
        <p:grpSp>
          <p:nvGrpSpPr>
            <p:cNvPr id="692" name="Google Shape;692;p10"/>
            <p:cNvGrpSpPr/>
            <p:nvPr/>
          </p:nvGrpSpPr>
          <p:grpSpPr>
            <a:xfrm>
              <a:off x="2856559" y="3068761"/>
              <a:ext cx="308911" cy="113990"/>
              <a:chOff x="2856559" y="3068761"/>
              <a:chExt cx="308911" cy="113990"/>
            </a:xfrm>
          </p:grpSpPr>
          <p:grpSp>
            <p:nvGrpSpPr>
              <p:cNvPr id="693" name="Google Shape;693;p10"/>
              <p:cNvGrpSpPr/>
              <p:nvPr/>
            </p:nvGrpSpPr>
            <p:grpSpPr>
              <a:xfrm>
                <a:off x="3062500" y="3074530"/>
                <a:ext cx="102970" cy="108221"/>
                <a:chOff x="3062500" y="3074530"/>
                <a:chExt cx="102970" cy="108221"/>
              </a:xfrm>
            </p:grpSpPr>
            <p:sp>
              <p:nvSpPr>
                <p:cNvPr id="694" name="Google Shape;694;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6" name="Google Shape;696;p10"/>
              <p:cNvGrpSpPr/>
              <p:nvPr/>
            </p:nvGrpSpPr>
            <p:grpSpPr>
              <a:xfrm>
                <a:off x="2959530" y="3068761"/>
                <a:ext cx="102970" cy="113990"/>
                <a:chOff x="2959530" y="3068761"/>
                <a:chExt cx="102970" cy="113990"/>
              </a:xfrm>
            </p:grpSpPr>
            <p:sp>
              <p:nvSpPr>
                <p:cNvPr id="697" name="Google Shape;697;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9" name="Google Shape;699;p10"/>
              <p:cNvGrpSpPr/>
              <p:nvPr/>
            </p:nvGrpSpPr>
            <p:grpSpPr>
              <a:xfrm>
                <a:off x="2856559" y="3074530"/>
                <a:ext cx="102970" cy="108221"/>
                <a:chOff x="2856559" y="3074530"/>
                <a:chExt cx="102970" cy="108221"/>
              </a:xfrm>
            </p:grpSpPr>
            <p:sp>
              <p:nvSpPr>
                <p:cNvPr id="700" name="Google Shape;700;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2" name="Google Shape;702;p10"/>
            <p:cNvGrpSpPr/>
            <p:nvPr/>
          </p:nvGrpSpPr>
          <p:grpSpPr>
            <a:xfrm>
              <a:off x="2908044" y="2869295"/>
              <a:ext cx="205862" cy="179061"/>
              <a:chOff x="2908044" y="2869295"/>
              <a:chExt cx="205862" cy="179061"/>
            </a:xfrm>
          </p:grpSpPr>
          <p:sp>
            <p:nvSpPr>
              <p:cNvPr id="703" name="Google Shape;703;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6" name="Google Shape;706;p10"/>
          <p:cNvGrpSpPr/>
          <p:nvPr/>
        </p:nvGrpSpPr>
        <p:grpSpPr>
          <a:xfrm>
            <a:off x="5364010" y="5790225"/>
            <a:ext cx="260931" cy="305180"/>
            <a:chOff x="5364010" y="5790225"/>
            <a:chExt cx="260931" cy="305180"/>
          </a:xfrm>
        </p:grpSpPr>
        <p:sp>
          <p:nvSpPr>
            <p:cNvPr id="707" name="Google Shape;707;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3" name="Google Shape;713;p10"/>
          <p:cNvGrpSpPr/>
          <p:nvPr/>
        </p:nvGrpSpPr>
        <p:grpSpPr>
          <a:xfrm>
            <a:off x="4499207" y="2223952"/>
            <a:ext cx="234480" cy="212845"/>
            <a:chOff x="5477493" y="2045584"/>
            <a:chExt cx="234480" cy="212845"/>
          </a:xfrm>
        </p:grpSpPr>
        <p:sp>
          <p:nvSpPr>
            <p:cNvPr id="714" name="Google Shape;714;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8" name="Google Shape;718;p10"/>
          <p:cNvGrpSpPr/>
          <p:nvPr/>
        </p:nvGrpSpPr>
        <p:grpSpPr>
          <a:xfrm>
            <a:off x="4409214" y="2183267"/>
            <a:ext cx="234409" cy="212845"/>
            <a:chOff x="5387500" y="2004899"/>
            <a:chExt cx="234409" cy="212845"/>
          </a:xfrm>
        </p:grpSpPr>
        <p:sp>
          <p:nvSpPr>
            <p:cNvPr id="719" name="Google Shape;719;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3" name="Google Shape;723;p10"/>
          <p:cNvGrpSpPr/>
          <p:nvPr/>
        </p:nvGrpSpPr>
        <p:grpSpPr>
          <a:xfrm>
            <a:off x="6297047" y="4539749"/>
            <a:ext cx="296430" cy="325398"/>
            <a:chOff x="4362504" y="3177511"/>
            <a:chExt cx="420591" cy="461691"/>
          </a:xfrm>
        </p:grpSpPr>
        <p:grpSp>
          <p:nvGrpSpPr>
            <p:cNvPr id="724" name="Google Shape;724;p10"/>
            <p:cNvGrpSpPr/>
            <p:nvPr/>
          </p:nvGrpSpPr>
          <p:grpSpPr>
            <a:xfrm>
              <a:off x="4429861" y="3244655"/>
              <a:ext cx="286007" cy="394547"/>
              <a:chOff x="4429861" y="3244655"/>
              <a:chExt cx="286007" cy="394547"/>
            </a:xfrm>
          </p:grpSpPr>
          <p:sp>
            <p:nvSpPr>
              <p:cNvPr id="725" name="Google Shape;725;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8" name="Google Shape;728;p10"/>
            <p:cNvGrpSpPr/>
            <p:nvPr/>
          </p:nvGrpSpPr>
          <p:grpSpPr>
            <a:xfrm>
              <a:off x="4362504" y="3177511"/>
              <a:ext cx="420591" cy="358919"/>
              <a:chOff x="4362504" y="3177511"/>
              <a:chExt cx="420591" cy="358919"/>
            </a:xfrm>
          </p:grpSpPr>
          <p:grpSp>
            <p:nvGrpSpPr>
              <p:cNvPr id="729" name="Google Shape;729;p10"/>
              <p:cNvGrpSpPr/>
              <p:nvPr/>
            </p:nvGrpSpPr>
            <p:grpSpPr>
              <a:xfrm>
                <a:off x="4362504" y="3387760"/>
                <a:ext cx="420591" cy="9415"/>
                <a:chOff x="4362504" y="3387760"/>
                <a:chExt cx="420591" cy="9415"/>
              </a:xfrm>
            </p:grpSpPr>
            <p:sp>
              <p:nvSpPr>
                <p:cNvPr id="730" name="Google Shape;730;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2" name="Google Shape;732;p10"/>
              <p:cNvGrpSpPr/>
              <p:nvPr/>
            </p:nvGrpSpPr>
            <p:grpSpPr>
              <a:xfrm>
                <a:off x="4424176" y="3239089"/>
                <a:ext cx="297342" cy="297341"/>
                <a:chOff x="4424176" y="3239089"/>
                <a:chExt cx="297342" cy="297341"/>
              </a:xfrm>
            </p:grpSpPr>
            <p:sp>
              <p:nvSpPr>
                <p:cNvPr id="733" name="Google Shape;733;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5" name="Google Shape;735;p10"/>
              <p:cNvGrpSpPr/>
              <p:nvPr/>
            </p:nvGrpSpPr>
            <p:grpSpPr>
              <a:xfrm>
                <a:off x="4424176" y="3239089"/>
                <a:ext cx="297342" cy="297341"/>
                <a:chOff x="4424176" y="3239089"/>
                <a:chExt cx="297342" cy="297341"/>
              </a:xfrm>
            </p:grpSpPr>
            <p:sp>
              <p:nvSpPr>
                <p:cNvPr id="736" name="Google Shape;736;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38" name="Google Shape;738;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9" name="Google Shape;739;p10"/>
            <p:cNvGrpSpPr/>
            <p:nvPr/>
          </p:nvGrpSpPr>
          <p:grpSpPr>
            <a:xfrm>
              <a:off x="4497146" y="3379380"/>
              <a:ext cx="151401" cy="168255"/>
              <a:chOff x="4497146" y="3379380"/>
              <a:chExt cx="151401" cy="168255"/>
            </a:xfrm>
          </p:grpSpPr>
          <p:sp>
            <p:nvSpPr>
              <p:cNvPr id="740" name="Google Shape;740;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43" name="Google Shape;743;p10"/>
          <p:cNvGrpSpPr/>
          <p:nvPr/>
        </p:nvGrpSpPr>
        <p:grpSpPr>
          <a:xfrm>
            <a:off x="3532038" y="5794042"/>
            <a:ext cx="265294" cy="325678"/>
            <a:chOff x="3532038" y="5801158"/>
            <a:chExt cx="265294" cy="325678"/>
          </a:xfrm>
        </p:grpSpPr>
        <p:grpSp>
          <p:nvGrpSpPr>
            <p:cNvPr id="744" name="Google Shape;744;p10"/>
            <p:cNvGrpSpPr/>
            <p:nvPr/>
          </p:nvGrpSpPr>
          <p:grpSpPr>
            <a:xfrm>
              <a:off x="3608928" y="5882879"/>
              <a:ext cx="111418" cy="149514"/>
              <a:chOff x="3608928" y="5882879"/>
              <a:chExt cx="111418" cy="149514"/>
            </a:xfrm>
          </p:grpSpPr>
          <p:sp>
            <p:nvSpPr>
              <p:cNvPr id="745" name="Google Shape;745;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49" name="Google Shape;749;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50" name="Google Shape;750;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8"/>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03</a:t>
            </a:r>
            <a:endParaRPr/>
          </a:p>
        </p:txBody>
      </p:sp>
      <p:sp>
        <p:nvSpPr>
          <p:cNvPr id="756" name="Google Shape;756;p68"/>
          <p:cNvSpPr txBox="1"/>
          <p:nvPr>
            <p:ph type="title"/>
          </p:nvPr>
        </p:nvSpPr>
        <p:spPr>
          <a:xfrm>
            <a:off x="431800" y="2786063"/>
            <a:ext cx="5203190" cy="110799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Convertirse en Operador de Registro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9"/>
          <p:cNvSpPr txBox="1"/>
          <p:nvPr>
            <p:ph type="title"/>
          </p:nvPr>
        </p:nvSpPr>
        <p:spPr>
          <a:xfrm>
            <a:off x="431799" y="900113"/>
            <a:ext cx="6978651" cy="47699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Convertirse en Operador de Registro</a:t>
            </a:r>
            <a:endParaRPr/>
          </a:p>
        </p:txBody>
      </p:sp>
      <p:sp>
        <p:nvSpPr>
          <p:cNvPr id="763" name="Google Shape;763;p69"/>
          <p:cNvSpPr/>
          <p:nvPr/>
        </p:nvSpPr>
        <p:spPr>
          <a:xfrm>
            <a:off x="683799" y="2079547"/>
            <a:ext cx="3773290"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Solicitar un gTLD significa solicitar la explotación de una parte de Internet (un registro).</a:t>
            </a:r>
            <a:endParaRPr/>
          </a:p>
        </p:txBody>
      </p:sp>
      <p:sp>
        <p:nvSpPr>
          <p:cNvPr id="764" name="Google Shape;764;p69"/>
          <p:cNvSpPr/>
          <p:nvPr/>
        </p:nvSpPr>
        <p:spPr>
          <a:xfrm>
            <a:off x="4680199" y="2079547"/>
            <a:ext cx="3773289"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Un registro da soporte a todos los dominios registrados bajo un gTLD concreto.</a:t>
            </a:r>
            <a:endParaRPr/>
          </a:p>
        </p:txBody>
      </p:sp>
      <p:sp>
        <p:nvSpPr>
          <p:cNvPr id="765" name="Google Shape;765;p69"/>
          <p:cNvSpPr/>
          <p:nvPr/>
        </p:nvSpPr>
        <p:spPr>
          <a:xfrm>
            <a:off x="683799" y="4110546"/>
            <a:ext cx="7776402" cy="2072485"/>
          </a:xfrm>
          <a:prstGeom prst="rect">
            <a:avLst/>
          </a:prstGeom>
          <a:solidFill>
            <a:srgbClr val="0B3458"/>
          </a:solidFill>
          <a:ln>
            <a:noFill/>
          </a:ln>
        </p:spPr>
        <p:txBody>
          <a:bodyPr anchorCtr="0" anchor="t" bIns="270000" lIns="324000" spcFirstLastPara="1" rIns="432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Un Operador de Registro:</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Establece los requisitos para el gTLD.</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Determina qué dominios de segundo nivel (los caracteres a la izquierda del punto) pueden registrarse y quién puede hacerlo.</a:t>
            </a:r>
            <a:endParaRPr/>
          </a:p>
        </p:txBody>
      </p:sp>
      <p:sp>
        <p:nvSpPr>
          <p:cNvPr id="766" name="Google Shape;766;p69"/>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7" name="Google Shape;767;p69"/>
          <p:cNvCxnSpPr/>
          <p:nvPr/>
        </p:nvCxnSpPr>
        <p:spPr>
          <a:xfrm>
            <a:off x="4680199" y="2079547"/>
            <a:ext cx="3780002" cy="0"/>
          </a:xfrm>
          <a:prstGeom prst="straightConnector1">
            <a:avLst/>
          </a:prstGeom>
          <a:noFill/>
          <a:ln cap="flat" cmpd="sng" w="15875">
            <a:solidFill>
              <a:srgbClr val="F1633E"/>
            </a:solidFill>
            <a:prstDash val="solid"/>
            <a:round/>
            <a:headEnd len="sm" w="sm" type="none"/>
            <a:tailEnd len="sm" w="sm" type="none"/>
          </a:ln>
        </p:spPr>
      </p:cxnSp>
      <p:cxnSp>
        <p:nvCxnSpPr>
          <p:cNvPr id="768" name="Google Shape;768;p69"/>
          <p:cNvCxnSpPr/>
          <p:nvPr/>
        </p:nvCxnSpPr>
        <p:spPr>
          <a:xfrm>
            <a:off x="685714" y="2079547"/>
            <a:ext cx="3771375" cy="0"/>
          </a:xfrm>
          <a:prstGeom prst="straightConnector1">
            <a:avLst/>
          </a:prstGeom>
          <a:noFill/>
          <a:ln cap="flat" cmpd="sng" w="15875">
            <a:solidFill>
              <a:srgbClr val="F1633E"/>
            </a:solidFill>
            <a:prstDash val="solid"/>
            <a:round/>
            <a:headEnd len="sm" w="sm" type="none"/>
            <a:tailEnd len="sm" w="sm" type="none"/>
          </a:ln>
        </p:spPr>
      </p:cxnSp>
      <p:grpSp>
        <p:nvGrpSpPr>
          <p:cNvPr id="769" name="Google Shape;769;p69"/>
          <p:cNvGrpSpPr/>
          <p:nvPr/>
        </p:nvGrpSpPr>
        <p:grpSpPr>
          <a:xfrm>
            <a:off x="5014983" y="1775799"/>
            <a:ext cx="656316" cy="656316"/>
            <a:chOff x="3145601" y="1775799"/>
            <a:chExt cx="656316" cy="656316"/>
          </a:xfrm>
        </p:grpSpPr>
        <p:sp>
          <p:nvSpPr>
            <p:cNvPr id="770" name="Google Shape;770;p69"/>
            <p:cNvSpPr/>
            <p:nvPr/>
          </p:nvSpPr>
          <p:spPr>
            <a:xfrm>
              <a:off x="3145601"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71" name="Google Shape;771;p69"/>
            <p:cNvGrpSpPr/>
            <p:nvPr/>
          </p:nvGrpSpPr>
          <p:grpSpPr>
            <a:xfrm>
              <a:off x="3251261" y="1857441"/>
              <a:ext cx="439754" cy="485782"/>
              <a:chOff x="5399755" y="2316832"/>
              <a:chExt cx="554154" cy="612158"/>
            </a:xfrm>
          </p:grpSpPr>
          <p:sp>
            <p:nvSpPr>
              <p:cNvPr id="772" name="Google Shape;772;p69"/>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69"/>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69"/>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69"/>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69"/>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69"/>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9"/>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69"/>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0" name="Google Shape;780;p69"/>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9"/>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2" name="Google Shape;782;p69"/>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3" name="Google Shape;783;p69"/>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84" name="Google Shape;784;p69"/>
            <p:cNvSpPr/>
            <p:nvPr/>
          </p:nvSpPr>
          <p:spPr>
            <a:xfrm>
              <a:off x="3396002" y="2029823"/>
              <a:ext cx="156388" cy="155634"/>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85" name="Google Shape;785;p69"/>
          <p:cNvGrpSpPr/>
          <p:nvPr/>
        </p:nvGrpSpPr>
        <p:grpSpPr>
          <a:xfrm>
            <a:off x="1018582" y="1775799"/>
            <a:ext cx="656316" cy="656316"/>
            <a:chOff x="355642" y="1775799"/>
            <a:chExt cx="656316" cy="656316"/>
          </a:xfrm>
        </p:grpSpPr>
        <p:sp>
          <p:nvSpPr>
            <p:cNvPr id="786" name="Google Shape;786;p69"/>
            <p:cNvSpPr/>
            <p:nvPr/>
          </p:nvSpPr>
          <p:spPr>
            <a:xfrm>
              <a:off x="355642"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87" name="Google Shape;787;p69"/>
            <p:cNvGrpSpPr/>
            <p:nvPr/>
          </p:nvGrpSpPr>
          <p:grpSpPr>
            <a:xfrm>
              <a:off x="555065" y="1942711"/>
              <a:ext cx="257466" cy="335954"/>
              <a:chOff x="1876510" y="1547778"/>
              <a:chExt cx="347712" cy="453711"/>
            </a:xfrm>
          </p:grpSpPr>
          <p:sp>
            <p:nvSpPr>
              <p:cNvPr id="788" name="Google Shape;788;p69"/>
              <p:cNvSpPr/>
              <p:nvPr/>
            </p:nvSpPr>
            <p:spPr>
              <a:xfrm>
                <a:off x="1944811" y="1615749"/>
                <a:ext cx="211205" cy="210186"/>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9"/>
              <p:cNvSpPr/>
              <p:nvPr/>
            </p:nvSpPr>
            <p:spPr>
              <a:xfrm>
                <a:off x="1876510" y="1547778"/>
                <a:ext cx="347712" cy="453711"/>
              </a:xfrm>
              <a:custGeom>
                <a:rect b="b" l="l" r="r" t="t"/>
                <a:pathLst>
                  <a:path extrusionOk="0" h="453711" w="347712">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cap="rnd" cmpd="sng" w="254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0"/>
          <p:cNvSpPr txBox="1"/>
          <p:nvPr>
            <p:ph type="title"/>
          </p:nvPr>
        </p:nvSpPr>
        <p:spPr>
          <a:xfrm>
            <a:off x="431799" y="900113"/>
            <a:ext cx="6574929" cy="9947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Consideraciones financieras y técnicas</a:t>
            </a:r>
            <a:endParaRPr/>
          </a:p>
        </p:txBody>
      </p:sp>
      <p:sp>
        <p:nvSpPr>
          <p:cNvPr id="796" name="Google Shape;796;p70"/>
          <p:cNvSpPr txBox="1"/>
          <p:nvPr/>
        </p:nvSpPr>
        <p:spPr>
          <a:xfrm>
            <a:off x="431800" y="2231298"/>
            <a:ext cx="3506355" cy="389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Tarifa de evaluación prevista del Programa de Nuevos gTLD: Próxima Ronda: </a:t>
            </a:r>
            <a:r>
              <a:rPr b="1" i="0" lang="en-US" sz="1800" u="none" cap="none" strike="noStrike">
                <a:solidFill>
                  <a:srgbClr val="0B3458"/>
                </a:solidFill>
                <a:latin typeface="Arial"/>
                <a:ea typeface="Arial"/>
                <a:cs typeface="Arial"/>
                <a:sym typeface="Arial"/>
              </a:rPr>
              <a:t>USD 227 000</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Tarifas operativas estándar incluidas en el Acuerdo de Registro firmado con la ICANN </a:t>
            </a:r>
            <a:endParaRPr/>
          </a:p>
          <a:p>
            <a:pPr indent="-194310" lvl="0" marL="393750" marR="0" rtl="0" algn="l">
              <a:lnSpc>
                <a:spcPct val="100000"/>
              </a:lnSpc>
              <a:spcBef>
                <a:spcPts val="0"/>
              </a:spcBef>
              <a:spcAft>
                <a:spcPts val="0"/>
              </a:spcAft>
              <a:buClr>
                <a:srgbClr val="F1633E"/>
              </a:buClr>
              <a:buSzPts val="1440"/>
              <a:buFont typeface="NTR"/>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Obligaciones financieras y técnicas continuas</a:t>
            </a:r>
            <a:endParaRPr/>
          </a:p>
        </p:txBody>
      </p:sp>
      <p:sp>
        <p:nvSpPr>
          <p:cNvPr id="797" name="Google Shape;797;p70"/>
          <p:cNvSpPr/>
          <p:nvPr/>
        </p:nvSpPr>
        <p:spPr>
          <a:xfrm>
            <a:off x="4572000" y="3875356"/>
            <a:ext cx="4572000" cy="2323039"/>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Todos los solicitantes de nuevos gTLD deben poder demostrar la capacidad operativa, técnica y financiera necesaria para gestionar un registro y cumplir los requisitos contractuales.</a:t>
            </a:r>
            <a:endParaRPr/>
          </a:p>
        </p:txBody>
      </p:sp>
      <p:sp>
        <p:nvSpPr>
          <p:cNvPr id="798" name="Google Shape;798;p70"/>
          <p:cNvSpPr/>
          <p:nvPr/>
        </p:nvSpPr>
        <p:spPr>
          <a:xfrm>
            <a:off x="4572000" y="2026226"/>
            <a:ext cx="4572000" cy="1478400"/>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La solicitud de un nuevo gTLD requiere importantes recursos financieros y técnicos.</a:t>
            </a:r>
            <a:endParaRPr/>
          </a:p>
        </p:txBody>
      </p:sp>
      <p:sp>
        <p:nvSpPr>
          <p:cNvPr id="799" name="Google Shape;799;p70"/>
          <p:cNvSpPr/>
          <p:nvPr/>
        </p:nvSpPr>
        <p:spPr>
          <a:xfrm>
            <a:off x="4955426" y="3636365"/>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0" name="Google Shape;800;p70"/>
          <p:cNvSpPr/>
          <p:nvPr/>
        </p:nvSpPr>
        <p:spPr>
          <a:xfrm>
            <a:off x="4955424" y="1787649"/>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1" name="Google Shape;801;p7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0"/>
          <p:cNvSpPr txBox="1"/>
          <p:nvPr/>
        </p:nvSpPr>
        <p:spPr>
          <a:xfrm>
            <a:off x="629840" y="5378554"/>
            <a:ext cx="330831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*Tarifas sujetas a cambio</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**Podrán aplicarse excepciones a los solicitantes que cumplan los requisitos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1"/>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04</a:t>
            </a:r>
            <a:endParaRPr/>
          </a:p>
        </p:txBody>
      </p:sp>
      <p:sp>
        <p:nvSpPr>
          <p:cNvPr id="808" name="Google Shape;808;p71"/>
          <p:cNvSpPr txBox="1"/>
          <p:nvPr>
            <p:ph type="title"/>
          </p:nvPr>
        </p:nvSpPr>
        <p:spPr>
          <a:xfrm>
            <a:off x="431800" y="2786063"/>
            <a:ext cx="5203200" cy="1108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Asistencia para solicitantes de nuevos gTLD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1"/>
                  </a:ext>
                </a:extLst>
              </a:rPr>
              <a:t>El Sistema de Nombres de Dominio y la ICANN</a:t>
            </a:r>
            <a:endParaRPr/>
          </a:p>
        </p:txBody>
      </p:sp>
      <p:sp>
        <p:nvSpPr>
          <p:cNvPr id="119" name="Google Shape;119;p5"/>
          <p:cNvSpPr txBox="1"/>
          <p:nvPr>
            <p:ph idx="1" type="body"/>
          </p:nvPr>
        </p:nvSpPr>
        <p:spPr>
          <a:xfrm>
            <a:off x="320674" y="819150"/>
            <a:ext cx="8651875" cy="5566152"/>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extLst>
                  <a:ext uri="http://customooxmlschemas.google.com/">
                    <go:slidesCustomData xmlns:go="http://customooxmlschemas.google.com/" textRoundtripDataId="2"/>
                  </a:ext>
                </a:extLst>
              </a:rPr>
              <a:t>Un nombre de dominio es un nombre único que forma la base de los localizadores uniformes de recursos (URL) que las personas usan para buscar recursos en Internet (por ejemplo, páginas web, servidores de correo electrónico, imágenes y videos).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go="http://customooxmlschemas.google.com/" textRoundtripDataId="3"/>
                  </a:ext>
                </a:extLst>
              </a:rPr>
              <a:t>El propio nombre de dominio identifica una dirección específica en Internet que pertenece a una entidad, como una empresa, organización, institución o persona.</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Cada dispositivo conectado a Internet tiene una dirección IP única. Por ejemplo, el nombre de dominio: </a:t>
            </a:r>
            <a:r>
              <a:rPr lang="en-US" sz="1800">
                <a:solidFill>
                  <a:srgbClr val="00B0F0"/>
                </a:solidFill>
              </a:rPr>
              <a:t>icann.org</a:t>
            </a:r>
            <a:r>
              <a:rPr lang="en-US" sz="1800"/>
              <a:t> tiene la siguiente dirección IP: </a:t>
            </a:r>
            <a:r>
              <a:rPr lang="en-US" sz="1800">
                <a:solidFill>
                  <a:srgbClr val="00B0F0"/>
                </a:solidFill>
              </a:rPr>
              <a:t>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00B0F0"/>
              </a:solidFill>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En conjunto, los nombres de dominio y las direcciones de Protocolo de Internet (IP) nos ayudan a navegar por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go="http://customooxmlschemas.google.com/" textRoundtripDataId="4"/>
                  </a:ext>
                </a:extLst>
              </a:rPr>
              <a:t>La Corporación para la Asignación de Nombres y Números en Internet (ICANN) ayuda a coordinar y apoyar estos identificadores únicos en todo el mundo. La misión de la ICANN es ayudar a garantizar una Internet global, unificada, estable y segura.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Criterios del Programa de Apoyo para Solicitantes </a:t>
            </a:r>
            <a:endParaRPr/>
          </a:p>
        </p:txBody>
      </p:sp>
      <p:sp>
        <p:nvSpPr>
          <p:cNvPr id="815" name="Google Shape;815;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Para poder recibir asistencia a través del Programa de Apoyo para Solicitantes, los solicitantes deben demostrar:</a:t>
            </a:r>
            <a:endParaRPr/>
          </a:p>
        </p:txBody>
      </p:sp>
      <p:sp>
        <p:nvSpPr>
          <p:cNvPr id="816" name="Google Shape;816;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Necesidad financiera</a:t>
            </a:r>
            <a:endParaRPr/>
          </a:p>
        </p:txBody>
      </p:sp>
      <p:sp>
        <p:nvSpPr>
          <p:cNvPr id="817" name="Google Shape;817;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Viabilidad financiera</a:t>
            </a:r>
            <a:endParaRPr/>
          </a:p>
        </p:txBody>
      </p:sp>
      <p:sp>
        <p:nvSpPr>
          <p:cNvPr id="818" name="Google Shape;818;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Verificación general de antecedentes comerciales</a:t>
            </a:r>
            <a:endParaRPr/>
          </a:p>
        </p:txBody>
      </p:sp>
      <p:sp>
        <p:nvSpPr>
          <p:cNvPr id="819" name="Google Shape;819;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Verificación de antecedentes de responsabilidad pública</a:t>
            </a:r>
            <a:endParaRPr/>
          </a:p>
        </p:txBody>
      </p:sp>
      <p:sp>
        <p:nvSpPr>
          <p:cNvPr id="820" name="Google Shape;820;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Condición de entidad elegible</a:t>
            </a:r>
            <a:endParaRPr/>
          </a:p>
        </p:txBody>
      </p:sp>
      <p:sp>
        <p:nvSpPr>
          <p:cNvPr id="821" name="Google Shape;821;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2" name="Google Shape;822;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823" name="Google Shape;823;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4" name="Google Shape;824;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825" name="Google Shape;825;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6" name="Google Shape;826;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827" name="Google Shape;827;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8" name="Google Shape;828;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829" name="Google Shape;829;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0" name="Google Shape;830;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831" name="Google Shape;831;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3"/>
          <p:cNvSpPr/>
          <p:nvPr/>
        </p:nvSpPr>
        <p:spPr>
          <a:xfrm>
            <a:off x="2614542"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Organizaciones intergubernamentales</a:t>
            </a:r>
            <a:endParaRPr/>
          </a:p>
        </p:txBody>
      </p:sp>
      <p:sp>
        <p:nvSpPr>
          <p:cNvPr id="838" name="Google Shape;838;p73"/>
          <p:cNvSpPr/>
          <p:nvPr/>
        </p:nvSpPr>
        <p:spPr>
          <a:xfrm>
            <a:off x="463625"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Organizaciones sin ánimo de lucro, </a:t>
            </a:r>
            <a:endParaRPr/>
          </a:p>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no gubernamentales y benéficas</a:t>
            </a:r>
            <a:endParaRPr/>
          </a:p>
        </p:txBody>
      </p:sp>
      <p:sp>
        <p:nvSpPr>
          <p:cNvPr id="839" name="Google Shape;839;p73"/>
          <p:cNvSpPr/>
          <p:nvPr/>
        </p:nvSpPr>
        <p:spPr>
          <a:xfrm>
            <a:off x="4765459"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Organizaciones indígenas/tribales</a:t>
            </a:r>
            <a:endParaRPr/>
          </a:p>
        </p:txBody>
      </p:sp>
      <p:sp>
        <p:nvSpPr>
          <p:cNvPr id="840" name="Google Shape;840;p73"/>
          <p:cNvSpPr/>
          <p:nvPr/>
        </p:nvSpPr>
        <p:spPr>
          <a:xfrm>
            <a:off x="6772375"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Microempresas y pequeñas empresas que sean empresas sociales o que operen en una economía menos desarrollada</a:t>
            </a:r>
            <a:endParaRPr/>
          </a:p>
        </p:txBody>
      </p:sp>
      <p:sp>
        <p:nvSpPr>
          <p:cNvPr id="841" name="Google Shape;841;p73"/>
          <p:cNvSpPr txBox="1"/>
          <p:nvPr>
            <p:ph type="title"/>
          </p:nvPr>
        </p:nvSpPr>
        <p:spPr>
          <a:xfrm>
            <a:off x="431799" y="900113"/>
            <a:ext cx="6340576"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Programa de Apoyo para Solicitantes</a:t>
            </a:r>
            <a:endParaRPr/>
          </a:p>
        </p:txBody>
      </p:sp>
      <p:sp>
        <p:nvSpPr>
          <p:cNvPr id="842" name="Google Shape;842;p73"/>
          <p:cNvSpPr txBox="1"/>
          <p:nvPr/>
        </p:nvSpPr>
        <p:spPr>
          <a:xfrm>
            <a:off x="431800" y="1734672"/>
            <a:ext cx="7835900" cy="13663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Solicitar un gTLD es caro y puede estar fuera del alcance de muchos. El Programa de Apoyo para Solicitantes hace que solicitar un nuevo gTLD sea más accesible para las entidades que no pueden hacerlo debido a limitaciones financieras y de otros recursos.</a:t>
            </a:r>
            <a:endParaRPr/>
          </a:p>
        </p:txBody>
      </p:sp>
      <p:sp>
        <p:nvSpPr>
          <p:cNvPr id="843" name="Google Shape;843;p73"/>
          <p:cNvSpPr txBox="1"/>
          <p:nvPr/>
        </p:nvSpPr>
        <p:spPr>
          <a:xfrm>
            <a:off x="431799" y="3155511"/>
            <a:ext cx="7835900" cy="35111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Los candidatos deben ser uno de estos tipos de entidades:</a:t>
            </a:r>
            <a:endParaRPr/>
          </a:p>
        </p:txBody>
      </p:sp>
      <p:cxnSp>
        <p:nvCxnSpPr>
          <p:cNvPr id="844" name="Google Shape;844;p73"/>
          <p:cNvCxnSpPr/>
          <p:nvPr/>
        </p:nvCxnSpPr>
        <p:spPr>
          <a:xfrm>
            <a:off x="463625"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845" name="Google Shape;845;p73"/>
          <p:cNvCxnSpPr/>
          <p:nvPr/>
        </p:nvCxnSpPr>
        <p:spPr>
          <a:xfrm>
            <a:off x="2619684"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846" name="Google Shape;846;p73"/>
          <p:cNvCxnSpPr/>
          <p:nvPr/>
        </p:nvCxnSpPr>
        <p:spPr>
          <a:xfrm>
            <a:off x="4775743"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847" name="Google Shape;847;p73"/>
          <p:cNvCxnSpPr/>
          <p:nvPr/>
        </p:nvCxnSpPr>
        <p:spPr>
          <a:xfrm flipH="1" rot="10800000">
            <a:off x="6773988"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848" name="Google Shape;848;p73"/>
          <p:cNvSpPr/>
          <p:nvPr/>
        </p:nvSpPr>
        <p:spPr>
          <a:xfrm>
            <a:off x="497847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49" name="Google Shape;849;p73"/>
          <p:cNvGrpSpPr/>
          <p:nvPr/>
        </p:nvGrpSpPr>
        <p:grpSpPr>
          <a:xfrm>
            <a:off x="5135678" y="3849353"/>
            <a:ext cx="356882" cy="314301"/>
            <a:chOff x="5135678" y="3849353"/>
            <a:chExt cx="356882" cy="314301"/>
          </a:xfrm>
        </p:grpSpPr>
        <p:grpSp>
          <p:nvGrpSpPr>
            <p:cNvPr id="850" name="Google Shape;850;p73"/>
            <p:cNvGrpSpPr/>
            <p:nvPr/>
          </p:nvGrpSpPr>
          <p:grpSpPr>
            <a:xfrm>
              <a:off x="5135678" y="3849353"/>
              <a:ext cx="356882" cy="314301"/>
              <a:chOff x="5135678" y="3849353"/>
              <a:chExt cx="356882" cy="314301"/>
            </a:xfrm>
          </p:grpSpPr>
          <p:sp>
            <p:nvSpPr>
              <p:cNvPr id="851" name="Google Shape;851;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4" name="Google Shape;854;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7" name="Google Shape;857;p73"/>
          <p:cNvSpPr/>
          <p:nvPr/>
        </p:nvSpPr>
        <p:spPr>
          <a:xfrm>
            <a:off x="282229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58" name="Google Shape;858;p73"/>
          <p:cNvGrpSpPr/>
          <p:nvPr/>
        </p:nvGrpSpPr>
        <p:grpSpPr>
          <a:xfrm>
            <a:off x="2991485" y="3806012"/>
            <a:ext cx="333110" cy="333111"/>
            <a:chOff x="2991485" y="3806012"/>
            <a:chExt cx="333110" cy="333111"/>
          </a:xfrm>
        </p:grpSpPr>
        <p:grpSp>
          <p:nvGrpSpPr>
            <p:cNvPr id="859" name="Google Shape;859;p73"/>
            <p:cNvGrpSpPr/>
            <p:nvPr/>
          </p:nvGrpSpPr>
          <p:grpSpPr>
            <a:xfrm>
              <a:off x="2991485" y="4096159"/>
              <a:ext cx="333110" cy="42964"/>
              <a:chOff x="2991485" y="4096159"/>
              <a:chExt cx="333110" cy="42964"/>
            </a:xfrm>
          </p:grpSpPr>
          <p:sp>
            <p:nvSpPr>
              <p:cNvPr id="860" name="Google Shape;860;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3" name="Google Shape;863;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64" name="Google Shape;864;p73"/>
            <p:cNvGrpSpPr/>
            <p:nvPr/>
          </p:nvGrpSpPr>
          <p:grpSpPr>
            <a:xfrm>
              <a:off x="3023724" y="3924241"/>
              <a:ext cx="268633" cy="171918"/>
              <a:chOff x="3023724" y="3924241"/>
              <a:chExt cx="268633" cy="171918"/>
            </a:xfrm>
          </p:grpSpPr>
          <p:grpSp>
            <p:nvGrpSpPr>
              <p:cNvPr id="865" name="Google Shape;865;p73"/>
              <p:cNvGrpSpPr/>
              <p:nvPr/>
            </p:nvGrpSpPr>
            <p:grpSpPr>
              <a:xfrm>
                <a:off x="3023724" y="3924241"/>
                <a:ext cx="64415" cy="171918"/>
                <a:chOff x="3023724" y="3924241"/>
                <a:chExt cx="64415" cy="171918"/>
              </a:xfrm>
            </p:grpSpPr>
            <p:sp>
              <p:nvSpPr>
                <p:cNvPr id="866" name="Google Shape;866;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70" name="Google Shape;870;p73"/>
              <p:cNvGrpSpPr/>
              <p:nvPr/>
            </p:nvGrpSpPr>
            <p:grpSpPr>
              <a:xfrm>
                <a:off x="3227880" y="3924241"/>
                <a:ext cx="64477" cy="171918"/>
                <a:chOff x="3227880" y="3924241"/>
                <a:chExt cx="64477" cy="171918"/>
              </a:xfrm>
            </p:grpSpPr>
            <p:sp>
              <p:nvSpPr>
                <p:cNvPr id="871" name="Google Shape;871;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75" name="Google Shape;875;p73"/>
            <p:cNvGrpSpPr/>
            <p:nvPr/>
          </p:nvGrpSpPr>
          <p:grpSpPr>
            <a:xfrm>
              <a:off x="2991485" y="3806012"/>
              <a:ext cx="333110" cy="118228"/>
              <a:chOff x="2991485" y="3806012"/>
              <a:chExt cx="333110" cy="118228"/>
            </a:xfrm>
          </p:grpSpPr>
          <p:sp>
            <p:nvSpPr>
              <p:cNvPr id="876" name="Google Shape;876;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878" name="Google Shape;878;p73"/>
          <p:cNvSpPr/>
          <p:nvPr/>
        </p:nvSpPr>
        <p:spPr>
          <a:xfrm>
            <a:off x="67364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79" name="Google Shape;879;p73"/>
          <p:cNvGrpSpPr/>
          <p:nvPr/>
        </p:nvGrpSpPr>
        <p:grpSpPr>
          <a:xfrm>
            <a:off x="864586" y="3874341"/>
            <a:ext cx="273625" cy="242523"/>
            <a:chOff x="864586" y="3874341"/>
            <a:chExt cx="273625" cy="242523"/>
          </a:xfrm>
        </p:grpSpPr>
        <p:sp>
          <p:nvSpPr>
            <p:cNvPr id="880" name="Google Shape;880;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3" name="Google Shape;883;p73"/>
          <p:cNvSpPr/>
          <p:nvPr/>
        </p:nvSpPr>
        <p:spPr>
          <a:xfrm>
            <a:off x="6985012"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84" name="Google Shape;884;p73"/>
          <p:cNvGrpSpPr/>
          <p:nvPr/>
        </p:nvGrpSpPr>
        <p:grpSpPr>
          <a:xfrm>
            <a:off x="7126169" y="3839747"/>
            <a:ext cx="373988" cy="295271"/>
            <a:chOff x="7126169" y="3839747"/>
            <a:chExt cx="373988" cy="295271"/>
          </a:xfrm>
        </p:grpSpPr>
        <p:sp>
          <p:nvSpPr>
            <p:cNvPr id="885" name="Google Shape;885;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6" name="Google Shape;896;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4"/>
          <p:cNvSpPr/>
          <p:nvPr/>
        </p:nvSpPr>
        <p:spPr>
          <a:xfrm>
            <a:off x="4947650" y="2363050"/>
            <a:ext cx="3537600"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F1633E"/>
                </a:solidFill>
                <a:latin typeface="Arial"/>
                <a:ea typeface="Arial"/>
                <a:cs typeface="Arial"/>
                <a:sym typeface="Arial"/>
              </a:rPr>
              <a:t>Ayuda no financiera</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Materiales de capacitación: cómo solicitar un gTLD, cómo convertirse en operador de registro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Desarrollo de capacidades/Programa de mentoría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Consultas con asesores para solicitantes</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Lista de proveedores de servicios profesionales con carácter voluntario</a:t>
            </a:r>
            <a:endParaRPr/>
          </a:p>
        </p:txBody>
      </p:sp>
      <p:cxnSp>
        <p:nvCxnSpPr>
          <p:cNvPr id="903" name="Google Shape;903;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904" name="Google Shape;904;p74"/>
          <p:cNvSpPr/>
          <p:nvPr/>
        </p:nvSpPr>
        <p:spPr>
          <a:xfrm>
            <a:off x="807650"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F1633E"/>
                </a:solidFill>
                <a:latin typeface="Arial"/>
                <a:ea typeface="Arial"/>
                <a:cs typeface="Arial"/>
                <a:sym typeface="Arial"/>
              </a:rPr>
              <a:t>Ayuda financiera</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Una reducción del 75-85 % en las tarifas de evaluación de gTLD aplicables</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Crédito de oferta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600" u="none" cap="none" strike="noStrike">
                <a:solidFill>
                  <a:srgbClr val="0B3458"/>
                </a:solidFill>
                <a:latin typeface="Arial"/>
                <a:ea typeface="Arial"/>
                <a:cs typeface="Arial"/>
                <a:sym typeface="Arial"/>
              </a:rPr>
              <a:t>Reducción/exención de las tarifas base de operador de registro </a:t>
            </a:r>
            <a:endParaRPr/>
          </a:p>
        </p:txBody>
      </p:sp>
      <p:cxnSp>
        <p:nvCxnSpPr>
          <p:cNvPr id="905" name="Google Shape;905;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906" name="Google Shape;906;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Opciones de Apoyo para Solicitantes</a:t>
            </a:r>
            <a:endParaRPr/>
          </a:p>
        </p:txBody>
      </p:sp>
      <p:sp>
        <p:nvSpPr>
          <p:cNvPr id="907" name="Google Shape;907;p74"/>
          <p:cNvSpPr txBox="1"/>
          <p:nvPr/>
        </p:nvSpPr>
        <p:spPr>
          <a:xfrm>
            <a:off x="4086425" y="970652"/>
            <a:ext cx="4520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El Programa de Apoyo para Solicitantes ofrece una serie de ayudas financieras y no financieras a las entidades cualificadas que cumplan los requisitos.</a:t>
            </a:r>
            <a:endParaRPr/>
          </a:p>
        </p:txBody>
      </p:sp>
      <p:cxnSp>
        <p:nvCxnSpPr>
          <p:cNvPr id="908" name="Google Shape;908;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909" name="Google Shape;909;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910" name="Google Shape;910;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911" name="Google Shape;911;p74"/>
          <p:cNvGrpSpPr/>
          <p:nvPr/>
        </p:nvGrpSpPr>
        <p:grpSpPr>
          <a:xfrm>
            <a:off x="4814177" y="2182483"/>
            <a:ext cx="304598" cy="367063"/>
            <a:chOff x="5803936" y="3575511"/>
            <a:chExt cx="589051" cy="709850"/>
          </a:xfrm>
        </p:grpSpPr>
        <p:sp>
          <p:nvSpPr>
            <p:cNvPr id="912" name="Google Shape;912;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17" name="Google Shape;917;p74"/>
          <p:cNvGrpSpPr/>
          <p:nvPr/>
        </p:nvGrpSpPr>
        <p:grpSpPr>
          <a:xfrm>
            <a:off x="637922" y="2220668"/>
            <a:ext cx="341181" cy="286605"/>
            <a:chOff x="4582472" y="2001793"/>
            <a:chExt cx="341181" cy="286605"/>
          </a:xfrm>
        </p:grpSpPr>
        <p:sp>
          <p:nvSpPr>
            <p:cNvPr id="918" name="Google Shape;918;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9" name="Google Shape;919;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0" name="Google Shape;920;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2" name="Google Shape;922;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4" name="Google Shape;924;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29" name="Google Shape;929;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5"/>
          <p:cNvSpPr txBox="1"/>
          <p:nvPr>
            <p:ph type="title"/>
          </p:nvPr>
        </p:nvSpPr>
        <p:spPr>
          <a:xfrm>
            <a:off x="431799" y="900114"/>
            <a:ext cx="5374090"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¿Qué sucede a continuación?</a:t>
            </a:r>
            <a:endParaRPr/>
          </a:p>
        </p:txBody>
      </p:sp>
      <p:sp>
        <p:nvSpPr>
          <p:cNvPr id="936" name="Google Shape;936;p75"/>
          <p:cNvSpPr/>
          <p:nvPr/>
        </p:nvSpPr>
        <p:spPr>
          <a:xfrm>
            <a:off x="683798" y="1961208"/>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F1633E"/>
                </a:solidFill>
                <a:latin typeface="Arial"/>
                <a:ea typeface="Arial"/>
                <a:cs typeface="Arial"/>
                <a:sym typeface="Arial"/>
              </a:rPr>
              <a:t>Todos los solicitantes de nuevos gTLD</a:t>
            </a:r>
            <a:r>
              <a:rPr b="0" i="0" lang="en-US" sz="1800" u="none" cap="none" strike="noStrike">
                <a:solidFill>
                  <a:schemeClr val="lt1"/>
                </a:solidFill>
                <a:latin typeface="Arial"/>
                <a:ea typeface="Arial"/>
                <a:cs typeface="Arial"/>
                <a:sym typeface="Arial"/>
              </a:rPr>
              <a:t>, con o sin apoyo, deben completar y presentar una solicitud para un nuevo gTLD.</a:t>
            </a:r>
            <a:endParaRPr/>
          </a:p>
        </p:txBody>
      </p:sp>
      <p:sp>
        <p:nvSpPr>
          <p:cNvPr id="937" name="Google Shape;937;p75"/>
          <p:cNvSpPr/>
          <p:nvPr/>
        </p:nvSpPr>
        <p:spPr>
          <a:xfrm>
            <a:off x="431800" y="1733619"/>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1</a:t>
            </a:r>
            <a:endParaRPr/>
          </a:p>
        </p:txBody>
      </p:sp>
      <p:sp>
        <p:nvSpPr>
          <p:cNvPr id="938" name="Google Shape;938;p75"/>
          <p:cNvSpPr/>
          <p:nvPr/>
        </p:nvSpPr>
        <p:spPr>
          <a:xfrm>
            <a:off x="683798" y="3488789"/>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F1633E"/>
                </a:solidFill>
                <a:latin typeface="Arial"/>
                <a:ea typeface="Arial"/>
                <a:cs typeface="Arial"/>
                <a:sym typeface="Arial"/>
              </a:rPr>
              <a:t>Se exige que se demuestren </a:t>
            </a:r>
            <a:r>
              <a:rPr b="0" i="0" lang="en-US" sz="1800" u="none" cap="none" strike="noStrike">
                <a:solidFill>
                  <a:schemeClr val="lt1"/>
                </a:solidFill>
                <a:latin typeface="Arial"/>
                <a:ea typeface="Arial"/>
                <a:cs typeface="Arial"/>
                <a:sym typeface="Arial"/>
              </a:rPr>
              <a:t>las capacidades técnicas, operativas y financieras necesarias para operar un gTLD. </a:t>
            </a:r>
            <a:endParaRPr/>
          </a:p>
        </p:txBody>
      </p:sp>
      <p:sp>
        <p:nvSpPr>
          <p:cNvPr id="939" name="Google Shape;939;p75"/>
          <p:cNvSpPr/>
          <p:nvPr/>
        </p:nvSpPr>
        <p:spPr>
          <a:xfrm>
            <a:off x="431800" y="3261200"/>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2</a:t>
            </a:r>
            <a:endParaRPr/>
          </a:p>
        </p:txBody>
      </p:sp>
      <p:sp>
        <p:nvSpPr>
          <p:cNvPr id="940" name="Google Shape;940;p75"/>
          <p:cNvSpPr/>
          <p:nvPr/>
        </p:nvSpPr>
        <p:spPr>
          <a:xfrm>
            <a:off x="683798" y="5016370"/>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F1633E"/>
                </a:solidFill>
                <a:latin typeface="Arial"/>
                <a:ea typeface="Arial"/>
                <a:cs typeface="Arial"/>
                <a:sym typeface="Arial"/>
              </a:rPr>
              <a:t>También se han establecido medidas </a:t>
            </a:r>
            <a:r>
              <a:rPr b="0" i="0" lang="en-US" sz="1800" u="none" cap="none" strike="noStrike">
                <a:solidFill>
                  <a:schemeClr val="lt1"/>
                </a:solidFill>
                <a:latin typeface="Arial"/>
                <a:ea typeface="Arial"/>
                <a:cs typeface="Arial"/>
                <a:sym typeface="Arial"/>
              </a:rPr>
              <a:t>para disuadir del uso indebido del programa, que se describen en el Manual del Programa de Apoyo para Solicitantes</a:t>
            </a:r>
            <a:r>
              <a:rPr b="0" i="0" lang="en-US" sz="1800" u="none" cap="none" strike="noStrike">
                <a:solidFill>
                  <a:srgbClr val="0B3458"/>
                </a:solidFill>
                <a:latin typeface="Arial"/>
                <a:ea typeface="Arial"/>
                <a:cs typeface="Arial"/>
                <a:sym typeface="Arial"/>
              </a:rPr>
              <a:t>.</a:t>
            </a:r>
            <a:endParaRPr/>
          </a:p>
        </p:txBody>
      </p:sp>
      <p:sp>
        <p:nvSpPr>
          <p:cNvPr id="941" name="Google Shape;941;p75"/>
          <p:cNvSpPr/>
          <p:nvPr/>
        </p:nvSpPr>
        <p:spPr>
          <a:xfrm>
            <a:off x="431800" y="4788781"/>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3</a:t>
            </a:r>
            <a:endParaRPr/>
          </a:p>
        </p:txBody>
      </p:sp>
      <p:sp>
        <p:nvSpPr>
          <p:cNvPr id="942" name="Google Shape;942;p75"/>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cxnSp>
        <p:nvCxnSpPr>
          <p:cNvPr id="948" name="Google Shape;948;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949" name="Google Shape;949;p38"/>
          <p:cNvSpPr txBox="1"/>
          <p:nvPr/>
        </p:nvSpPr>
        <p:spPr>
          <a:xfrm>
            <a:off x="508200" y="1882383"/>
            <a:ext cx="1480690"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NOV. 2024</a:t>
            </a:r>
            <a:endParaRPr/>
          </a:p>
        </p:txBody>
      </p:sp>
      <p:sp>
        <p:nvSpPr>
          <p:cNvPr id="950" name="Google Shape;950;p38"/>
          <p:cNvSpPr txBox="1"/>
          <p:nvPr/>
        </p:nvSpPr>
        <p:spPr>
          <a:xfrm>
            <a:off x="6276390" y="1882383"/>
            <a:ext cx="1136668"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ABRIL 2026</a:t>
            </a:r>
            <a:endParaRPr/>
          </a:p>
        </p:txBody>
      </p:sp>
      <p:cxnSp>
        <p:nvCxnSpPr>
          <p:cNvPr id="951" name="Google Shape;951;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952" name="Google Shape;952;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953" name="Google Shape;953;p38"/>
          <p:cNvSpPr txBox="1"/>
          <p:nvPr/>
        </p:nvSpPr>
        <p:spPr>
          <a:xfrm>
            <a:off x="7741694" y="1882383"/>
            <a:ext cx="915053" cy="192360"/>
          </a:xfrm>
          <a:prstGeom prst="rect">
            <a:avLst/>
          </a:prstGeom>
          <a:noFill/>
          <a:ln>
            <a:noFill/>
          </a:ln>
        </p:spPr>
        <p:txBody>
          <a:bodyPr anchorCtr="0" anchor="t" bIns="0" lIns="0" spcFirstLastPara="1" rIns="0" wrap="square" tIns="0">
            <a:spAutoFit/>
          </a:bodyPr>
          <a:lstStyle/>
          <a:p>
            <a:pPr indent="0" lvl="0" marL="0" marR="0" rtl="0"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Q3 2026</a:t>
            </a:r>
            <a:endParaRPr/>
          </a:p>
        </p:txBody>
      </p:sp>
      <p:sp>
        <p:nvSpPr>
          <p:cNvPr id="954" name="Google Shape;954;p38"/>
          <p:cNvSpPr txBox="1"/>
          <p:nvPr/>
        </p:nvSpPr>
        <p:spPr>
          <a:xfrm>
            <a:off x="2889499" y="1882375"/>
            <a:ext cx="1136700" cy="23100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DIC 2025</a:t>
            </a:r>
            <a:endParaRPr/>
          </a:p>
        </p:txBody>
      </p:sp>
      <p:cxnSp>
        <p:nvCxnSpPr>
          <p:cNvPr id="955" name="Google Shape;955;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956" name="Google Shape;956;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Presentación de</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solicitudes para el</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Programa de Apoyo</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para Solicitantes</a:t>
            </a:r>
            <a:endParaRPr/>
          </a:p>
        </p:txBody>
      </p:sp>
      <p:sp>
        <p:nvSpPr>
          <p:cNvPr id="957" name="Google Shape;957;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Guía para</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el Solicitante</a:t>
            </a:r>
            <a:endParaRPr/>
          </a:p>
        </p:txBody>
      </p:sp>
      <p:sp>
        <p:nvSpPr>
          <p:cNvPr id="958" name="Google Shape;958;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Fechas clave</a:t>
            </a:r>
            <a:endParaRPr/>
          </a:p>
        </p:txBody>
      </p:sp>
      <p:sp>
        <p:nvSpPr>
          <p:cNvPr id="959" name="Google Shape;959;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Presentación de solicitudes para gTLD</a:t>
            </a:r>
            <a:endParaRPr/>
          </a:p>
        </p:txBody>
      </p:sp>
      <p:pic>
        <p:nvPicPr>
          <p:cNvPr id="960" name="Google Shape;960;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961" name="Google Shape;961;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962" name="Google Shape;962;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963" name="Google Shape;963;p38"/>
          <p:cNvSpPr txBox="1"/>
          <p:nvPr/>
        </p:nvSpPr>
        <p:spPr>
          <a:xfrm>
            <a:off x="929231" y="5186343"/>
            <a:ext cx="2046726"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Período de </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presentación de solicitudes </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para el ASP </a:t>
            </a:r>
            <a:r>
              <a:rPr b="1" i="0" lang="en-US" sz="1600" u="none" cap="none" strike="noStrike">
                <a:solidFill>
                  <a:srgbClr val="0B3458"/>
                </a:solidFill>
                <a:latin typeface="Arial"/>
                <a:ea typeface="Arial"/>
                <a:cs typeface="Arial"/>
                <a:sym typeface="Arial"/>
              </a:rPr>
              <a:t>(19 nov. 2024 - 19 nov. 2025)</a:t>
            </a:r>
            <a:endParaRPr/>
          </a:p>
        </p:txBody>
      </p:sp>
      <p:cxnSp>
        <p:nvCxnSpPr>
          <p:cNvPr id="964" name="Google Shape;964;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965" name="Google Shape;965;p38"/>
          <p:cNvSpPr txBox="1"/>
          <p:nvPr/>
        </p:nvSpPr>
        <p:spPr>
          <a:xfrm>
            <a:off x="3352942" y="5186343"/>
            <a:ext cx="2815104"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La Guía para el Solicitante es un recurso fundamental para el programa y se estima que esté disponible en </a:t>
            </a:r>
            <a:r>
              <a:rPr b="1" i="0" lang="en-US" sz="1600" u="none" cap="none" strike="noStrike">
                <a:solidFill>
                  <a:srgbClr val="0B3458"/>
                </a:solidFill>
                <a:latin typeface="Arial"/>
                <a:ea typeface="Arial"/>
                <a:cs typeface="Arial"/>
                <a:sym typeface="Arial"/>
              </a:rPr>
              <a:t>diciembre de 2025</a:t>
            </a:r>
            <a:r>
              <a:rPr b="0" i="0" lang="en-US" sz="1600" u="none" cap="none" strike="noStrike">
                <a:solidFill>
                  <a:srgbClr val="0B3458"/>
                </a:solidFill>
                <a:latin typeface="Arial"/>
                <a:ea typeface="Arial"/>
                <a:cs typeface="Arial"/>
                <a:sym typeface="Arial"/>
              </a:rPr>
              <a:t>.</a:t>
            </a:r>
            <a:endParaRPr/>
          </a:p>
        </p:txBody>
      </p:sp>
      <p:cxnSp>
        <p:nvCxnSpPr>
          <p:cNvPr id="966" name="Google Shape;966;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967" name="Google Shape;967;p38"/>
          <p:cNvSpPr txBox="1"/>
          <p:nvPr/>
        </p:nvSpPr>
        <p:spPr>
          <a:xfrm>
            <a:off x="6691053" y="5186343"/>
            <a:ext cx="2046725"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Está previsto que el período para la presentación de solicitudes para los nuevos gTLD se inicie en </a:t>
            </a:r>
            <a:r>
              <a:rPr b="1" i="0" lang="en-US" sz="1600" u="none" cap="none" strike="noStrike">
                <a:solidFill>
                  <a:srgbClr val="0B3458"/>
                </a:solidFill>
                <a:latin typeface="Arial"/>
                <a:ea typeface="Arial"/>
                <a:cs typeface="Arial"/>
                <a:sym typeface="Arial"/>
              </a:rPr>
              <a:t>abril de 2026</a:t>
            </a:r>
            <a:endParaRPr/>
          </a:p>
        </p:txBody>
      </p:sp>
      <p:cxnSp>
        <p:nvCxnSpPr>
          <p:cNvPr id="968" name="Google Shape;968;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969" name="Google Shape;969;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0" name="Google Shape;970;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971" name="Google Shape;971;p38"/>
          <p:cNvSpPr txBox="1"/>
          <p:nvPr/>
        </p:nvSpPr>
        <p:spPr>
          <a:xfrm>
            <a:off x="757642" y="6460918"/>
            <a:ext cx="33083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Fechas sujetas a cambio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Manténgase informado.</a:t>
            </a:r>
            <a:endParaRPr/>
          </a:p>
        </p:txBody>
      </p:sp>
      <p:sp>
        <p:nvSpPr>
          <p:cNvPr id="977" name="Google Shape;977;p76"/>
          <p:cNvSpPr txBox="1"/>
          <p:nvPr/>
        </p:nvSpPr>
        <p:spPr>
          <a:xfrm>
            <a:off x="4076240" y="1775149"/>
            <a:ext cx="43827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Envíe un correo electrónico para unirse a la </a:t>
            </a:r>
            <a:r>
              <a:rPr b="1" i="0" lang="en-US" sz="1800" u="none" cap="none" strike="noStrike">
                <a:solidFill>
                  <a:srgbClr val="000000"/>
                </a:solidFill>
                <a:latin typeface="Arial"/>
                <a:ea typeface="Arial"/>
                <a:cs typeface="Arial"/>
                <a:sym typeface="Arial"/>
                <a:extLst>
                  <a:ext uri="http://customooxmlschemas.google.com/">
                    <go:slidesCustomData xmlns:go="http://customooxmlschemas.google.com/" textRoundtripDataId="18"/>
                  </a:ext>
                </a:extLst>
              </a:rPr>
              <a:t>lista de correo electrónico</a:t>
            </a:r>
            <a:r>
              <a:rPr b="0" i="0" lang="en-US" sz="1800" u="none" cap="none" strike="noStrike">
                <a:solidFill>
                  <a:srgbClr val="000000"/>
                </a:solidFill>
                <a:latin typeface="Arial"/>
                <a:ea typeface="Arial"/>
                <a:cs typeface="Arial"/>
                <a:sym typeface="Arial"/>
              </a:rPr>
              <a:t> a la siguiente dirección: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19"/>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Consultas generales: </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Actualizaciones y noticias</a:t>
            </a:r>
            <a:r>
              <a:rPr b="0" i="0" lang="en-US" sz="1800" u="none" cap="none" strike="noStrike">
                <a:solidFill>
                  <a:srgbClr val="000000"/>
                </a:solidFill>
                <a:latin typeface="Arial"/>
                <a:ea typeface="Arial"/>
                <a:cs typeface="Arial"/>
                <a:sym typeface="Arial"/>
              </a:rPr>
              <a:t>: </a:t>
            </a: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978" name="Google Shape;978;p76"/>
          <p:cNvGrpSpPr/>
          <p:nvPr/>
        </p:nvGrpSpPr>
        <p:grpSpPr>
          <a:xfrm>
            <a:off x="1295017" y="1021298"/>
            <a:ext cx="2142246" cy="4663628"/>
            <a:chOff x="1295017" y="1021298"/>
            <a:chExt cx="2142246" cy="4663628"/>
          </a:xfrm>
        </p:grpSpPr>
        <p:sp>
          <p:nvSpPr>
            <p:cNvPr id="979" name="Google Shape;979;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0" name="Google Shape;980;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981" name="Google Shape;981;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77"/>
          <p:cNvGrpSpPr/>
          <p:nvPr/>
        </p:nvGrpSpPr>
        <p:grpSpPr>
          <a:xfrm>
            <a:off x="1295017" y="1021298"/>
            <a:ext cx="2142246" cy="4663628"/>
            <a:chOff x="1295017" y="1021298"/>
            <a:chExt cx="2142246" cy="4663628"/>
          </a:xfrm>
        </p:grpSpPr>
        <p:sp>
          <p:nvSpPr>
            <p:cNvPr id="987" name="Google Shape;987;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8" name="Google Shape;988;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989" name="Google Shape;989;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Recursos útiles para solicitantes de apoyo</a:t>
            </a:r>
            <a:endParaRPr/>
          </a:p>
        </p:txBody>
      </p:sp>
      <p:sp>
        <p:nvSpPr>
          <p:cNvPr id="990" name="Google Shape;990;p77"/>
          <p:cNvSpPr txBox="1"/>
          <p:nvPr/>
        </p:nvSpPr>
        <p:spPr>
          <a:xfrm>
            <a:off x="4076241" y="2204806"/>
            <a:ext cx="4660135" cy="34824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Sitio web del Programa de Apoyo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Manual del Programa de Apoyo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Página Wiki del subárea del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del Programa de Apoyo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Información de referencia sobre el Programa de Apoyo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rPr>
              <a:t>Casos de uso </a:t>
            </a: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de gTLD</a:t>
            </a:r>
            <a:endParaRPr/>
          </a:p>
        </p:txBody>
      </p:sp>
      <p:sp>
        <p:nvSpPr>
          <p:cNvPr id="991" name="Google Shape;991;p7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DIFUSIÓN Y PARTICIPACIÓN</a:t>
            </a:r>
            <a:endParaRPr/>
          </a:p>
        </p:txBody>
      </p:sp>
      <p:sp>
        <p:nvSpPr>
          <p:cNvPr id="992" name="Google Shape;992;p77"/>
          <p:cNvSpPr txBox="1"/>
          <p:nvPr/>
        </p:nvSpPr>
        <p:spPr>
          <a:xfrm>
            <a:off x="4076241" y="5516665"/>
            <a:ext cx="4044000" cy="472437"/>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Cursos de ICANN Learn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 con la ICANN: Programas de becas y NextGen  </a:t>
            </a:r>
            <a:endParaRPr/>
          </a:p>
        </p:txBody>
      </p:sp>
      <p:sp>
        <p:nvSpPr>
          <p:cNvPr id="998" name="Google Shape;998;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El objetivo del Programa de Becas de la ICANN es fortalecer la diversidad del modelo de múltiples partes interesadas mediante la promoción de oportunidades para que las personas provenientes de comunidades desatendidas y subrepresentadas participen activamente en la comunidad de la ICANN.</a:t>
            </a:r>
            <a:endParaRPr/>
          </a:p>
          <a:p>
            <a:pPr indent="-182880" lvl="1" marL="548640" rtl="0" algn="l">
              <a:lnSpc>
                <a:spcPct val="100000"/>
              </a:lnSpc>
              <a:spcBef>
                <a:spcPts val="360"/>
              </a:spcBef>
              <a:spcAft>
                <a:spcPts val="0"/>
              </a:spcAft>
              <a:buSzPts val="1530"/>
              <a:buChar char="*"/>
            </a:pPr>
            <a:r>
              <a:rPr lang="en-US"/>
              <a:t>Solicite la </a:t>
            </a:r>
            <a:r>
              <a:rPr lang="en-US" u="sng">
                <a:solidFill>
                  <a:schemeClr val="hlink"/>
                </a:solidFill>
                <a:hlinkClick r:id="rId3"/>
              </a:rPr>
              <a:t>Beca de la ICANN</a:t>
            </a:r>
            <a:r>
              <a:rPr lang="en-US">
                <a:solidFill>
                  <a:schemeClr val="hlink"/>
                </a:solidFill>
              </a:rPr>
              <a:t> </a:t>
            </a:r>
            <a:r>
              <a:rPr lang="en-US"/>
              <a:t>para participar.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La organización de la ICANN ha iniciado la búsqueda de la próxima generación de personas interesadas en participar activamente en sus comunidades regionales y forjar el futuro de las políticas de Internet a nivel global. Cada día, se llevan a cabo actividades significativas dentro de la ICANN.  </a:t>
            </a:r>
            <a:endParaRPr/>
          </a:p>
          <a:p>
            <a:pPr indent="-182880" lvl="1" marL="548640" rtl="0" algn="l">
              <a:lnSpc>
                <a:spcPct val="100000"/>
              </a:lnSpc>
              <a:spcBef>
                <a:spcPts val="360"/>
              </a:spcBef>
              <a:spcAft>
                <a:spcPts val="0"/>
              </a:spcAft>
              <a:buSzPts val="1530"/>
              <a:buChar char="*"/>
            </a:pPr>
            <a:r>
              <a:rPr lang="en-US"/>
              <a:t>Presente una solicitud para el Programa de </a:t>
            </a:r>
            <a:r>
              <a:rPr lang="en-US" u="sng">
                <a:solidFill>
                  <a:schemeClr val="hlink"/>
                </a:solidFill>
                <a:hlinkClick r:id="rId4"/>
              </a:rPr>
              <a:t>NextGen de la ICANN</a:t>
            </a:r>
            <a:r>
              <a:rPr lang="en-US"/>
              <a:t> para participar.</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¡Participe en la Aceptación Universal!</a:t>
            </a:r>
            <a:endParaRPr/>
          </a:p>
        </p:txBody>
      </p:sp>
      <p:sp>
        <p:nvSpPr>
          <p:cNvPr id="1004" name="Google Shape;1004;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Información y acontecimientos recientes del Grupo Directivo sobre Aceptación Universal:</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accent6"/>
                </a:solidFill>
                <a:latin typeface="Open Sans"/>
                <a:ea typeface="Open Sans"/>
                <a:cs typeface="Open Sans"/>
                <a:sym typeface="Open Sans"/>
              </a:rPr>
              <a:t>www.uasg.tech </a:t>
            </a:r>
            <a:endParaRPr/>
          </a:p>
        </p:txBody>
      </p:sp>
      <p:sp>
        <p:nvSpPr>
          <p:cNvPr id="1005" name="Google Shape;1005;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Open Sans Light"/>
                <a:ea typeface="Open Sans Light"/>
                <a:cs typeface="Open Sans Light"/>
                <a:sym typeface="Open Sans Light"/>
              </a:rPr>
              <a:t>Para obtener más información sobre la Aceptación Universal, envíe un correo electrónico a </a:t>
            </a:r>
            <a:r>
              <a:rPr b="0" i="0" lang="en-US" sz="1800" u="sng" cap="none" strike="noStrike">
                <a:solidFill>
                  <a:schemeClr val="hlink"/>
                </a:solidFill>
                <a:latin typeface="Open Sans Light"/>
                <a:ea typeface="Open Sans Light"/>
                <a:cs typeface="Open Sans Light"/>
                <a:sym typeface="Open Sans Light"/>
                <a:hlinkClick r:id="rId3"/>
              </a:rPr>
              <a:t>info@uasg.tech</a:t>
            </a:r>
            <a:r>
              <a:rPr b="0" i="0" lang="en-US" sz="1800" u="none" cap="none" strike="noStrike">
                <a:solidFill>
                  <a:schemeClr val="dk1"/>
                </a:solidFill>
                <a:latin typeface="Open Sans Light"/>
                <a:ea typeface="Open Sans Light"/>
                <a:cs typeface="Open Sans Light"/>
                <a:sym typeface="Open Sans Light"/>
              </a:rPr>
              <a:t> o </a:t>
            </a:r>
            <a:r>
              <a:rPr b="0" i="0" lang="en-US" sz="1800" u="sng" cap="none" strike="noStrike">
                <a:solidFill>
                  <a:schemeClr val="hlink"/>
                </a:solidFill>
                <a:latin typeface="Open Sans Light"/>
                <a:ea typeface="Open Sans Light"/>
                <a:cs typeface="Open Sans Light"/>
                <a:sym typeface="Open Sans Light"/>
                <a:hlinkClick r:id="rId4"/>
              </a:rPr>
              <a:t>UAProgram@icann.org</a:t>
            </a:r>
            <a:r>
              <a:rPr b="0" i="0" lang="en-US" sz="1800" u="none" cap="none" strike="noStrike">
                <a:solidFill>
                  <a:schemeClr val="dk1"/>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Acceda a todos los documentos y materiales de la Aceptación Universal en el siguiente enlace: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y </a:t>
            </a:r>
            <a:r>
              <a:rPr b="0" i="0" lang="en-US" sz="1800" u="sng" cap="none" strike="noStrike">
                <a:solidFill>
                  <a:schemeClr val="hlink"/>
                </a:solidFill>
                <a:latin typeface="Open Sans Light"/>
                <a:ea typeface="Open Sans Light"/>
                <a:cs typeface="Open Sans Light"/>
                <a:sym typeface="Open Sans Light"/>
                <a:hlinkClick r:id="rId6"/>
              </a:rPr>
              <a:t>https://icann.org/ua</a:t>
            </a:r>
            <a:r>
              <a:rPr b="0" i="0" lang="en-US" sz="1800" u="none" cap="none" strike="noStrike">
                <a:solidFill>
                  <a:srgbClr val="000000"/>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Siga al UASG en las redes sociales y utilice la etiqueta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1006" name="Google Shape;1006;p34"/>
          <p:cNvSpPr txBox="1"/>
          <p:nvPr/>
        </p:nvSpPr>
        <p:spPr>
          <a:xfrm>
            <a:off x="767254" y="51973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500"/>
              <a:t>Evolución de los dominios de alto nivel (TLD) y el DNS</a:t>
            </a:r>
            <a:endParaRPr/>
          </a:p>
        </p:txBody>
      </p:sp>
      <p:sp>
        <p:nvSpPr>
          <p:cNvPr id="125" name="Google Shape;125;p7"/>
          <p:cNvSpPr txBox="1"/>
          <p:nvPr>
            <p:ph idx="1" type="body"/>
          </p:nvPr>
        </p:nvSpPr>
        <p:spPr>
          <a:xfrm>
            <a:off x="320041" y="942187"/>
            <a:ext cx="8450746" cy="564064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En el pasado, los </a:t>
            </a:r>
            <a:r>
              <a:rPr lang="en-US" sz="1800">
                <a:extLst>
                  <a:ext uri="http://customooxmlschemas.google.com/">
                    <go:slidesCustomData xmlns:go="http://customooxmlschemas.google.com/" textRoundtripDataId="5"/>
                  </a:ext>
                </a:extLst>
              </a:rPr>
              <a:t>dominios de alto nivel</a:t>
            </a:r>
            <a:r>
              <a:rPr lang="en-US" sz="1800"/>
              <a:t> (TLD) eran en su mayoría de dos o tres letras formadas por caracteres latinos a-z (por ejemplo, .com, .org).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400"/>
          </a:p>
          <a:p>
            <a:pPr indent="-182880" lvl="0" marL="274320" rtl="0" algn="l">
              <a:lnSpc>
                <a:spcPct val="100000"/>
              </a:lnSpc>
              <a:spcBef>
                <a:spcPts val="360"/>
              </a:spcBef>
              <a:spcAft>
                <a:spcPts val="0"/>
              </a:spcAft>
              <a:buClr>
                <a:schemeClr val="accent3"/>
              </a:buClr>
              <a:buSzPts val="1530"/>
              <a:buFont typeface="Merriweather Sans"/>
              <a:buChar char="*"/>
            </a:pPr>
            <a:r>
              <a:rPr lang="en-US" sz="1800"/>
              <a:t>La evolución del DNS ha permitido crear TLD más nuevos y más largos. En la actualidad existen alrededor de 1200 nuevos gTLD que representan marcas, comunidades y geografías (por ejemplo, .photography, .london)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p>
          <a:p>
            <a:pPr indent="-182880" lvl="0" marL="274320" rtl="0" algn="l">
              <a:lnSpc>
                <a:spcPct val="100000"/>
              </a:lnSpc>
              <a:spcBef>
                <a:spcPts val="360"/>
              </a:spcBef>
              <a:spcAft>
                <a:spcPts val="0"/>
              </a:spcAft>
              <a:buClr>
                <a:schemeClr val="accent3"/>
              </a:buClr>
              <a:buSzPts val="1530"/>
              <a:buFont typeface="Merriweather Sans"/>
              <a:buChar char="*"/>
            </a:pPr>
            <a:r>
              <a:rPr lang="en-US" sz="1800"/>
              <a:t>Estos nuevos TLD también incluyen Nombres de Dominio Internacionalizados (IDN), que permiten nombres de dominio en idiomas y códigos de escritura locales como  “.例子” y “مثال.“ (“ejemplo” escrito en chino y árabe).</a:t>
            </a:r>
            <a:endParaRPr/>
          </a:p>
          <a:p>
            <a:pPr indent="-182879" lvl="1" marL="731520" rtl="0" algn="l">
              <a:lnSpc>
                <a:spcPct val="100000"/>
              </a:lnSpc>
              <a:spcBef>
                <a:spcPts val="360"/>
              </a:spcBef>
              <a:spcAft>
                <a:spcPts val="0"/>
              </a:spcAft>
              <a:buSzPts val="1530"/>
              <a:buChar char="*"/>
            </a:pPr>
            <a:r>
              <a:rPr lang="en-US" sz="1600"/>
              <a:t>Otras etiquetas dentro de un nombre de dominio también pueden internacionalizarse, lo que permite que un nombre de dominio esté en un idioma y código de escritura locales por completo. </a:t>
            </a:r>
            <a:r>
              <a:rPr lang="en-US" sz="1600">
                <a:extLst>
                  <a:ext uri="http://customooxmlschemas.google.com/">
                    <go:slidesCustomData xmlns:go="http://customooxmlschemas.google.com/" textRoundtripDataId="6"/>
                  </a:ext>
                </a:extLst>
              </a:rPr>
              <a:t>Los IDN son independientes del contenido en línea, que también puede ser multilingüe.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extLst>
                <a:ext uri="http://customooxmlschemas.google.com/">
                  <go:slidesCustomData xmlns:go="http://customooxmlschemas.google.com/" textRoundtripDataId="7"/>
                </a:ext>
              </a:extLst>
            </a:endParaRPr>
          </a:p>
          <a:p>
            <a:pPr indent="-182880" lvl="0" marL="274320" rtl="0" algn="l">
              <a:lnSpc>
                <a:spcPct val="100000"/>
              </a:lnSpc>
              <a:spcBef>
                <a:spcPts val="360"/>
              </a:spcBef>
              <a:spcAft>
                <a:spcPts val="0"/>
              </a:spcAft>
              <a:buClr>
                <a:schemeClr val="accent3"/>
              </a:buClr>
              <a:buSzPts val="1530"/>
              <a:buFont typeface="Merriweather Sans"/>
              <a:buChar char="*"/>
            </a:pPr>
            <a:r>
              <a:rPr lang="en-US">
                <a:extLst>
                  <a:ext uri="http://customooxmlschemas.google.com/">
                    <go:slidesCustomData xmlns:go="http://customooxmlschemas.google.com/" textRoundtripDataId="8"/>
                  </a:ext>
                </a:extLst>
              </a:rPr>
              <a:t>La próxima ronda de gTLD </a:t>
            </a:r>
            <a:r>
              <a:rPr b="0" i="0" lang="en-US">
                <a:solidFill>
                  <a:srgbClr val="1D1C1D"/>
                </a:solidFill>
              </a:rPr>
              <a:t>continuará ampliando el DNS y ofrecerá nuevas oportunidades a los próximos mil millones de personas que esperan acceder a una Internet más multilingüe e inclusiva en su idioma o código de escritura</a:t>
            </a:r>
            <a:r>
              <a:rPr lang="en-US" sz="1800">
                <a:latin typeface="Open Sans Light"/>
                <a:ea typeface="Open Sans Light"/>
                <a:cs typeface="Open Sans Light"/>
                <a:sym typeface="Open Sans Light"/>
              </a:rPr>
              <a: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0" lvl="0" marL="91440" rtl="0" algn="l">
              <a:lnSpc>
                <a:spcPct val="100000"/>
              </a:lnSpc>
              <a:spcBef>
                <a:spcPts val="400"/>
              </a:spcBef>
              <a:spcAft>
                <a:spcPts val="0"/>
              </a:spcAft>
              <a:buSzPts val="17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Expansión del DNS y próxima ronda</a:t>
            </a:r>
            <a:endParaRPr/>
          </a:p>
        </p:txBody>
      </p:sp>
      <p:sp>
        <p:nvSpPr>
          <p:cNvPr id="131" name="Google Shape;131;p56"/>
          <p:cNvSpPr txBox="1"/>
          <p:nvPr/>
        </p:nvSpPr>
        <p:spPr>
          <a:xfrm>
            <a:off x="374904" y="983673"/>
            <a:ext cx="8003023"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La introducción de nuevos gTLD, incluidos los TLD largos y los IDN, en el ecosistema de Internet a través del Programa de Nuevos gTLD permitió la mayor expansión del DNS.  </a:t>
            </a:r>
            <a:endParaRPr/>
          </a:p>
        </p:txBody>
      </p:sp>
      <p:sp>
        <p:nvSpPr>
          <p:cNvPr id="132" name="Google Shape;132;p56"/>
          <p:cNvSpPr/>
          <p:nvPr/>
        </p:nvSpPr>
        <p:spPr>
          <a:xfrm>
            <a:off x="736568" y="2306409"/>
            <a:ext cx="2368008" cy="341717"/>
          </a:xfrm>
          <a:prstGeom prst="homePlat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33" name="Google Shape;133;p56"/>
          <p:cNvSpPr txBox="1"/>
          <p:nvPr/>
        </p:nvSpPr>
        <p:spPr>
          <a:xfrm>
            <a:off x="796136" y="2303893"/>
            <a:ext cx="1843423"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Previo al 2009</a:t>
            </a:r>
            <a:endParaRPr/>
          </a:p>
        </p:txBody>
      </p:sp>
      <p:sp>
        <p:nvSpPr>
          <p:cNvPr id="134" name="Google Shape;134;p56"/>
          <p:cNvSpPr txBox="1"/>
          <p:nvPr/>
        </p:nvSpPr>
        <p:spPr>
          <a:xfrm>
            <a:off x="736565" y="2710019"/>
            <a:ext cx="2087437"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Dominios genéricos de alto nivel (gTLD)</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a:t>
            </a:r>
            <a:r>
              <a:rPr b="1" i="0" lang="en-US" sz="1000" u="none" cap="none" strike="noStrike">
                <a:solidFill>
                  <a:schemeClr val="dk1"/>
                </a:solidFill>
                <a:latin typeface="Open Sans"/>
                <a:ea typeface="Open Sans"/>
                <a:cs typeface="Open Sans"/>
                <a:sym typeface="Open Sans"/>
              </a:rPr>
              <a:t>22</a:t>
            </a:r>
            <a:r>
              <a:rPr b="0" i="0" lang="en-US" sz="1000" u="none" cap="none" strike="noStrike">
                <a:solidFill>
                  <a:schemeClr val="dk1"/>
                </a:solidFill>
                <a:latin typeface="Open Sans"/>
                <a:ea typeface="Open Sans"/>
                <a:cs typeface="Open Sans"/>
                <a:sym typeface="Open Sans"/>
              </a:rPr>
              <a:t> en total)</a:t>
            </a:r>
            <a:endParaRPr/>
          </a:p>
        </p:txBody>
      </p:sp>
      <p:sp>
        <p:nvSpPr>
          <p:cNvPr id="135" name="Google Shape;135;p56"/>
          <p:cNvSpPr txBox="1"/>
          <p:nvPr/>
        </p:nvSpPr>
        <p:spPr>
          <a:xfrm>
            <a:off x="1316764" y="330237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.edu</a:t>
            </a:r>
            <a:endParaRPr/>
          </a:p>
        </p:txBody>
      </p:sp>
      <p:sp>
        <p:nvSpPr>
          <p:cNvPr id="136" name="Google Shape;136;p56"/>
          <p:cNvSpPr txBox="1"/>
          <p:nvPr/>
        </p:nvSpPr>
        <p:spPr>
          <a:xfrm>
            <a:off x="1316764" y="3642199"/>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.net</a:t>
            </a:r>
            <a:endParaRPr/>
          </a:p>
        </p:txBody>
      </p:sp>
      <p:sp>
        <p:nvSpPr>
          <p:cNvPr id="137" name="Google Shape;137;p56"/>
          <p:cNvSpPr txBox="1"/>
          <p:nvPr/>
        </p:nvSpPr>
        <p:spPr>
          <a:xfrm>
            <a:off x="738458" y="330237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.com</a:t>
            </a:r>
            <a:endParaRPr/>
          </a:p>
        </p:txBody>
      </p:sp>
      <p:sp>
        <p:nvSpPr>
          <p:cNvPr id="138" name="Google Shape;138;p56"/>
          <p:cNvSpPr txBox="1"/>
          <p:nvPr/>
        </p:nvSpPr>
        <p:spPr>
          <a:xfrm>
            <a:off x="738458" y="3642200"/>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.org</a:t>
            </a:r>
            <a:endParaRPr/>
          </a:p>
        </p:txBody>
      </p:sp>
      <p:sp>
        <p:nvSpPr>
          <p:cNvPr id="139" name="Google Shape;139;p56"/>
          <p:cNvSpPr txBox="1"/>
          <p:nvPr/>
        </p:nvSpPr>
        <p:spPr>
          <a:xfrm>
            <a:off x="1311116" y="3987203"/>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.asia</a:t>
            </a:r>
            <a:endParaRPr/>
          </a:p>
        </p:txBody>
      </p:sp>
      <p:sp>
        <p:nvSpPr>
          <p:cNvPr id="140" name="Google Shape;140;p56"/>
          <p:cNvSpPr txBox="1"/>
          <p:nvPr/>
        </p:nvSpPr>
        <p:spPr>
          <a:xfrm>
            <a:off x="1311116" y="432702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.travel</a:t>
            </a:r>
            <a:endParaRPr/>
          </a:p>
        </p:txBody>
      </p:sp>
      <p:sp>
        <p:nvSpPr>
          <p:cNvPr id="141" name="Google Shape;141;p56"/>
          <p:cNvSpPr txBox="1"/>
          <p:nvPr/>
        </p:nvSpPr>
        <p:spPr>
          <a:xfrm>
            <a:off x="732811" y="3987204"/>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.aero</a:t>
            </a:r>
            <a:endParaRPr/>
          </a:p>
        </p:txBody>
      </p:sp>
      <p:sp>
        <p:nvSpPr>
          <p:cNvPr id="142" name="Google Shape;142;p56"/>
          <p:cNvSpPr txBox="1"/>
          <p:nvPr/>
        </p:nvSpPr>
        <p:spPr>
          <a:xfrm>
            <a:off x="732811" y="432702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.mobi</a:t>
            </a:r>
            <a:endParaRPr/>
          </a:p>
        </p:txBody>
      </p:sp>
      <p:sp>
        <p:nvSpPr>
          <p:cNvPr id="143" name="Google Shape;143;p56"/>
          <p:cNvSpPr txBox="1"/>
          <p:nvPr/>
        </p:nvSpPr>
        <p:spPr>
          <a:xfrm>
            <a:off x="4052635" y="2301594"/>
            <a:ext cx="64248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FAFAFA"/>
                </a:solidFill>
                <a:latin typeface="Open Sans"/>
                <a:ea typeface="Open Sans"/>
                <a:cs typeface="Open Sans"/>
                <a:sym typeface="Open Sans"/>
              </a:rPr>
              <a:t>2016</a:t>
            </a:r>
            <a:endParaRPr/>
          </a:p>
        </p:txBody>
      </p:sp>
      <p:sp>
        <p:nvSpPr>
          <p:cNvPr id="144" name="Google Shape;144;p56"/>
          <p:cNvSpPr txBox="1"/>
          <p:nvPr/>
        </p:nvSpPr>
        <p:spPr>
          <a:xfrm>
            <a:off x="5936570" y="3005759"/>
            <a:ext cx="1892555" cy="792268"/>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 nuevos y largos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(Más de 1200 en total)</a:t>
            </a:r>
            <a:endParaRPr/>
          </a:p>
          <a:p>
            <a:pPr indent="0" lvl="0" marL="0" marR="0" rtl="0" algn="l">
              <a:lnSpc>
                <a:spcPct val="13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145" name="Google Shape;145;p56"/>
          <p:cNvSpPr txBox="1"/>
          <p:nvPr/>
        </p:nvSpPr>
        <p:spPr>
          <a:xfrm>
            <a:off x="6509231" y="3596103"/>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.bar</a:t>
            </a:r>
            <a:endParaRPr/>
          </a:p>
        </p:txBody>
      </p:sp>
      <p:sp>
        <p:nvSpPr>
          <p:cNvPr id="146" name="Google Shape;146;p56"/>
          <p:cNvSpPr txBox="1"/>
          <p:nvPr/>
        </p:nvSpPr>
        <p:spPr>
          <a:xfrm>
            <a:off x="6509231" y="3932080"/>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.global</a:t>
            </a:r>
            <a:endParaRPr/>
          </a:p>
        </p:txBody>
      </p:sp>
      <p:sp>
        <p:nvSpPr>
          <p:cNvPr id="147" name="Google Shape;147;p56"/>
          <p:cNvSpPr txBox="1"/>
          <p:nvPr/>
        </p:nvSpPr>
        <p:spPr>
          <a:xfrm>
            <a:off x="5930925" y="3596103"/>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.bank</a:t>
            </a:r>
            <a:endParaRPr/>
          </a:p>
        </p:txBody>
      </p:sp>
      <p:sp>
        <p:nvSpPr>
          <p:cNvPr id="148" name="Google Shape;148;p56"/>
          <p:cNvSpPr txBox="1"/>
          <p:nvPr/>
        </p:nvSpPr>
        <p:spPr>
          <a:xfrm>
            <a:off x="5930925" y="3932080"/>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.car</a:t>
            </a:r>
            <a:endParaRPr/>
          </a:p>
        </p:txBody>
      </p:sp>
      <p:sp>
        <p:nvSpPr>
          <p:cNvPr id="149" name="Google Shape;149;p56"/>
          <p:cNvSpPr txBox="1"/>
          <p:nvPr/>
        </p:nvSpPr>
        <p:spPr>
          <a:xfrm>
            <a:off x="4028643" y="33079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.台灣</a:t>
            </a:r>
            <a:endParaRPr/>
          </a:p>
        </p:txBody>
      </p:sp>
      <p:sp>
        <p:nvSpPr>
          <p:cNvPr id="150" name="Google Shape;150;p56"/>
          <p:cNvSpPr txBox="1"/>
          <p:nvPr/>
        </p:nvSpPr>
        <p:spPr>
          <a:xfrm>
            <a:off x="3450337" y="33066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.рф</a:t>
            </a:r>
            <a:endParaRPr/>
          </a:p>
        </p:txBody>
      </p:sp>
      <p:sp>
        <p:nvSpPr>
          <p:cNvPr id="151" name="Google Shape;151;p56"/>
          <p:cNvSpPr txBox="1"/>
          <p:nvPr/>
        </p:nvSpPr>
        <p:spPr>
          <a:xfrm>
            <a:off x="7243022" y="3932606"/>
            <a:ext cx="1059381"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.london</a:t>
            </a:r>
            <a:endParaRPr/>
          </a:p>
        </p:txBody>
      </p:sp>
      <p:sp>
        <p:nvSpPr>
          <p:cNvPr id="152" name="Google Shape;152;p56"/>
          <p:cNvSpPr txBox="1"/>
          <p:nvPr/>
        </p:nvSpPr>
        <p:spPr>
          <a:xfrm>
            <a:off x="7243021" y="3596103"/>
            <a:ext cx="1059382"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.technology</a:t>
            </a:r>
            <a:endParaRPr/>
          </a:p>
        </p:txBody>
      </p:sp>
      <p:sp>
        <p:nvSpPr>
          <p:cNvPr id="153" name="Google Shape;153;p56"/>
          <p:cNvSpPr txBox="1"/>
          <p:nvPr/>
        </p:nvSpPr>
        <p:spPr>
          <a:xfrm>
            <a:off x="6510383" y="4269729"/>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.vote</a:t>
            </a:r>
            <a:endParaRPr/>
          </a:p>
        </p:txBody>
      </p:sp>
      <p:sp>
        <p:nvSpPr>
          <p:cNvPr id="154" name="Google Shape;154;p56"/>
          <p:cNvSpPr txBox="1"/>
          <p:nvPr/>
        </p:nvSpPr>
        <p:spPr>
          <a:xfrm>
            <a:off x="7244173" y="4270254"/>
            <a:ext cx="1059383"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.photography</a:t>
            </a:r>
            <a:endParaRPr/>
          </a:p>
        </p:txBody>
      </p:sp>
      <p:sp>
        <p:nvSpPr>
          <p:cNvPr id="155" name="Google Shape;155;p56"/>
          <p:cNvSpPr txBox="1"/>
          <p:nvPr/>
        </p:nvSpPr>
        <p:spPr>
          <a:xfrm>
            <a:off x="5930924" y="4270254"/>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.rio</a:t>
            </a:r>
            <a:endParaRPr/>
          </a:p>
        </p:txBody>
      </p:sp>
      <p:sp>
        <p:nvSpPr>
          <p:cNvPr id="156" name="Google Shape;156;p56"/>
          <p:cNvSpPr txBox="1"/>
          <p:nvPr/>
        </p:nvSpPr>
        <p:spPr>
          <a:xfrm>
            <a:off x="6490701"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在线</a:t>
            </a:r>
            <a:endParaRPr/>
          </a:p>
        </p:txBody>
      </p:sp>
      <p:sp>
        <p:nvSpPr>
          <p:cNvPr id="157" name="Google Shape;157;p56"/>
          <p:cNvSpPr txBox="1"/>
          <p:nvPr/>
        </p:nvSpPr>
        <p:spPr>
          <a:xfrm>
            <a:off x="5912395"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a:ea typeface="Open Sans"/>
                <a:cs typeface="Open Sans"/>
                <a:sym typeface="Open Sans"/>
              </a:rPr>
              <a:t>.संगठन</a:t>
            </a:r>
            <a:endParaRPr/>
          </a:p>
        </p:txBody>
      </p:sp>
      <p:sp>
        <p:nvSpPr>
          <p:cNvPr id="158" name="Google Shape;158;p56"/>
          <p:cNvSpPr txBox="1"/>
          <p:nvPr/>
        </p:nvSpPr>
        <p:spPr>
          <a:xfrm>
            <a:off x="5923038"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.ابوظبي</a:t>
            </a:r>
            <a:endParaRPr/>
          </a:p>
        </p:txBody>
      </p:sp>
      <p:sp>
        <p:nvSpPr>
          <p:cNvPr id="159" name="Google Shape;159;p56"/>
          <p:cNvSpPr txBox="1"/>
          <p:nvPr/>
        </p:nvSpPr>
        <p:spPr>
          <a:xfrm>
            <a:off x="6491853" y="5525807"/>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a:t>
            </a:r>
            <a:r>
              <a:rPr b="1" i="0" lang="en-US" sz="800" u="none" cap="none" strike="noStrike">
                <a:solidFill>
                  <a:schemeClr val="lt1"/>
                </a:solidFill>
                <a:latin typeface="Open Sans"/>
                <a:ea typeface="Open Sans"/>
                <a:cs typeface="Open Sans"/>
                <a:sym typeface="Open Sans"/>
              </a:rPr>
              <a:t>ストア</a:t>
            </a:r>
            <a:endParaRPr/>
          </a:p>
        </p:txBody>
      </p:sp>
      <p:sp>
        <p:nvSpPr>
          <p:cNvPr id="160" name="Google Shape;160;p56"/>
          <p:cNvSpPr txBox="1"/>
          <p:nvPr/>
        </p:nvSpPr>
        <p:spPr>
          <a:xfrm>
            <a:off x="6503449"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 дети</a:t>
            </a:r>
            <a:endParaRPr/>
          </a:p>
        </p:txBody>
      </p:sp>
      <p:sp>
        <p:nvSpPr>
          <p:cNvPr id="161" name="Google Shape;161;p56"/>
          <p:cNvSpPr txBox="1"/>
          <p:nvPr/>
        </p:nvSpPr>
        <p:spPr>
          <a:xfrm>
            <a:off x="5912394" y="5526333"/>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닷넷</a:t>
            </a:r>
            <a:endParaRPr/>
          </a:p>
        </p:txBody>
      </p:sp>
      <p:sp>
        <p:nvSpPr>
          <p:cNvPr id="162" name="Google Shape;162;p56"/>
          <p:cNvSpPr txBox="1"/>
          <p:nvPr/>
        </p:nvSpPr>
        <p:spPr>
          <a:xfrm>
            <a:off x="4028643" y="36373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.ଭାରତ</a:t>
            </a:r>
            <a:endParaRPr/>
          </a:p>
        </p:txBody>
      </p:sp>
      <p:sp>
        <p:nvSpPr>
          <p:cNvPr id="163" name="Google Shape;163;p56"/>
          <p:cNvSpPr txBox="1"/>
          <p:nvPr/>
        </p:nvSpPr>
        <p:spPr>
          <a:xfrm>
            <a:off x="3450337" y="36360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.한국</a:t>
            </a:r>
            <a:endParaRPr/>
          </a:p>
        </p:txBody>
      </p:sp>
      <p:sp>
        <p:nvSpPr>
          <p:cNvPr id="164" name="Google Shape;164;p56"/>
          <p:cNvSpPr txBox="1"/>
          <p:nvPr/>
        </p:nvSpPr>
        <p:spPr>
          <a:xfrm>
            <a:off x="738460" y="4676166"/>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.info</a:t>
            </a:r>
            <a:endParaRPr/>
          </a:p>
        </p:txBody>
      </p:sp>
      <p:sp>
        <p:nvSpPr>
          <p:cNvPr id="165" name="Google Shape;165;p56"/>
          <p:cNvSpPr/>
          <p:nvPr/>
        </p:nvSpPr>
        <p:spPr>
          <a:xfrm>
            <a:off x="3386342" y="2311868"/>
            <a:ext cx="2255184" cy="341717"/>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6" name="Google Shape;166;p56"/>
          <p:cNvSpPr txBox="1"/>
          <p:nvPr/>
        </p:nvSpPr>
        <p:spPr>
          <a:xfrm>
            <a:off x="3577960" y="2304449"/>
            <a:ext cx="2063566" cy="338514"/>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2009 - en adelante</a:t>
            </a:r>
            <a:endParaRPr/>
          </a:p>
        </p:txBody>
      </p:sp>
      <p:sp>
        <p:nvSpPr>
          <p:cNvPr id="167" name="Google Shape;167;p56"/>
          <p:cNvSpPr/>
          <p:nvPr/>
        </p:nvSpPr>
        <p:spPr>
          <a:xfrm>
            <a:off x="5863490" y="2306409"/>
            <a:ext cx="2514437" cy="341717"/>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8" name="Google Shape;168;p56"/>
          <p:cNvSpPr txBox="1"/>
          <p:nvPr/>
        </p:nvSpPr>
        <p:spPr>
          <a:xfrm>
            <a:off x="6108195" y="2301594"/>
            <a:ext cx="292286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2012 - en adelante</a:t>
            </a:r>
            <a:endParaRPr/>
          </a:p>
        </p:txBody>
      </p:sp>
      <p:sp>
        <p:nvSpPr>
          <p:cNvPr id="169" name="Google Shape;169;p56"/>
          <p:cNvSpPr txBox="1"/>
          <p:nvPr/>
        </p:nvSpPr>
        <p:spPr>
          <a:xfrm>
            <a:off x="3392265" y="2713348"/>
            <a:ext cx="2249261" cy="572424"/>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IDN ccTLD</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(en códigos de escritura no latinos) </a:t>
            </a:r>
            <a:endParaRPr/>
          </a:p>
        </p:txBody>
      </p:sp>
      <p:sp>
        <p:nvSpPr>
          <p:cNvPr id="170" name="Google Shape;170;p56"/>
          <p:cNvSpPr txBox="1"/>
          <p:nvPr/>
        </p:nvSpPr>
        <p:spPr>
          <a:xfrm>
            <a:off x="5915339" y="4636008"/>
            <a:ext cx="2387063" cy="572424"/>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 de IDN</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(en varios códigos de escritura)</a:t>
            </a:r>
            <a:endParaRPr/>
          </a:p>
        </p:txBody>
      </p:sp>
      <p:sp>
        <p:nvSpPr>
          <p:cNvPr id="171" name="Google Shape;171;p56"/>
          <p:cNvSpPr txBox="1"/>
          <p:nvPr/>
        </p:nvSpPr>
        <p:spPr>
          <a:xfrm>
            <a:off x="1305926" y="573318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.jp</a:t>
            </a:r>
            <a:endParaRPr/>
          </a:p>
        </p:txBody>
      </p:sp>
      <p:sp>
        <p:nvSpPr>
          <p:cNvPr id="172" name="Google Shape;172;p56"/>
          <p:cNvSpPr txBox="1"/>
          <p:nvPr/>
        </p:nvSpPr>
        <p:spPr>
          <a:xfrm>
            <a:off x="1305926" y="607430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.fr</a:t>
            </a:r>
            <a:endParaRPr/>
          </a:p>
        </p:txBody>
      </p:sp>
      <p:sp>
        <p:nvSpPr>
          <p:cNvPr id="173" name="Google Shape;173;p56"/>
          <p:cNvSpPr txBox="1"/>
          <p:nvPr/>
        </p:nvSpPr>
        <p:spPr>
          <a:xfrm>
            <a:off x="727620" y="573318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.uk</a:t>
            </a:r>
            <a:endParaRPr/>
          </a:p>
        </p:txBody>
      </p:sp>
      <p:sp>
        <p:nvSpPr>
          <p:cNvPr id="174" name="Google Shape;174;p56"/>
          <p:cNvSpPr txBox="1"/>
          <p:nvPr/>
        </p:nvSpPr>
        <p:spPr>
          <a:xfrm>
            <a:off x="727620" y="607300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.de</a:t>
            </a:r>
            <a:endParaRPr/>
          </a:p>
        </p:txBody>
      </p:sp>
      <p:sp>
        <p:nvSpPr>
          <p:cNvPr id="175" name="Google Shape;175;p56"/>
          <p:cNvSpPr txBox="1"/>
          <p:nvPr/>
        </p:nvSpPr>
        <p:spPr>
          <a:xfrm>
            <a:off x="736565" y="4880502"/>
            <a:ext cx="2512139" cy="852501"/>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Dominios de alto nivel con código de país (ccTLD) </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(ccTLD ASCII de dos caracteres)</a:t>
            </a:r>
            <a:endParaRPr/>
          </a:p>
        </p:txBody>
      </p:sp>
      <p:sp>
        <p:nvSpPr>
          <p:cNvPr id="176" name="Google Shape;176;p56"/>
          <p:cNvSpPr txBox="1"/>
          <p:nvPr/>
        </p:nvSpPr>
        <p:spPr>
          <a:xfrm>
            <a:off x="5936571" y="2783978"/>
            <a:ext cx="2514437" cy="221255"/>
          </a:xfrm>
          <a:prstGeom prst="rect">
            <a:avLst/>
          </a:prstGeom>
          <a:solidFill>
            <a:srgbClr val="DFE0DF"/>
          </a:solidFill>
          <a:ln cap="flat" cmpd="sng" w="952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Programa de Nuevos gTLD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Dominios de Alto Nivel con Código de País de IDN</a:t>
            </a:r>
            <a:endParaRPr/>
          </a:p>
        </p:txBody>
      </p:sp>
      <p:sp>
        <p:nvSpPr>
          <p:cNvPr id="182" name="Google Shape;182;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Existe un total de 61 ccTLD de IDN delegados para 42 países y territorios.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Ver la lista completa en </a:t>
            </a:r>
            <a:r>
              <a:rPr b="0" i="0" lang="en-US" sz="18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Open Sans Light"/>
                <a:ea typeface="Open Sans Light"/>
                <a:cs typeface="Open Sans Light"/>
                <a:sym typeface="Open Sans Light"/>
              </a:rPr>
              <a:t>.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TLD genéricos (gTLD) de IDN</a:t>
            </a:r>
            <a:endParaRPr/>
          </a:p>
        </p:txBody>
      </p:sp>
      <p:pic>
        <p:nvPicPr>
          <p:cNvPr id="188" name="Google Shape;188;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89" name="Google Shape;189;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90 gTLD de IDN se delegan.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