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6858000" cx="9144000"/>
  <p:notesSz cx="6858000" cy="9144000"/>
  <p:embeddedFontLst>
    <p:embeddedFont>
      <p:font typeface="Helvetica Neue"/>
      <p:regular r:id="rId65"/>
      <p:bold r:id="rId66"/>
      <p:italic r:id="rId67"/>
      <p:boldItalic r:id="rId68"/>
    </p:embeddedFont>
    <p:embeddedFont>
      <p:font typeface="Open Sans Light"/>
      <p:regular r:id="rId69"/>
      <p:bold r:id="rId70"/>
      <p:italic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77" roundtripDataSignature="AMtx7mjM3udMSyLal1lN73OZD9tydUVE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5CC9D0-FE30-4EDB-A9A8-F518AAE27ACA}">
  <a:tblStyle styleId="{8B5CC9D0-FE30-4EDB-A9A8-F518AAE27ACA}"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regular.fntdata"/><Relationship Id="rId72" Type="http://schemas.openxmlformats.org/officeDocument/2006/relationships/font" Target="fonts/OpenSansLight-boldItalic.fntdata"/><Relationship Id="rId31" Type="http://schemas.openxmlformats.org/officeDocument/2006/relationships/slide" Target="slides/slide25.xml"/><Relationship Id="rId75" Type="http://schemas.openxmlformats.org/officeDocument/2006/relationships/font" Target="fonts/OpenSans-italic.fntdata"/><Relationship Id="rId30" Type="http://schemas.openxmlformats.org/officeDocument/2006/relationships/slide" Target="slides/slide24.xml"/><Relationship Id="rId74" Type="http://schemas.openxmlformats.org/officeDocument/2006/relationships/font" Target="fonts/OpenSans-bold.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OpenSans-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HelveticaNeue-bold.fntdata"/><Relationship Id="rId21" Type="http://schemas.openxmlformats.org/officeDocument/2006/relationships/slide" Target="slides/slide15.xml"/><Relationship Id="rId65" Type="http://schemas.openxmlformats.org/officeDocument/2006/relationships/font" Target="fonts/HelveticaNeue-regular.fntdata"/><Relationship Id="rId24" Type="http://schemas.openxmlformats.org/officeDocument/2006/relationships/slide" Target="slides/slide18.xml"/><Relationship Id="rId68" Type="http://schemas.openxmlformats.org/officeDocument/2006/relationships/font" Target="fonts/HelveticaNeue-boldItalic.fntdata"/><Relationship Id="rId23" Type="http://schemas.openxmlformats.org/officeDocument/2006/relationships/slide" Target="slides/slide17.xml"/><Relationship Id="rId67" Type="http://schemas.openxmlformats.org/officeDocument/2006/relationships/font" Target="fonts/HelveticaNeue-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TR"/>
                </a:p>
              </c:txPr>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9-5763-444E-827F-9B8434F24B52}"/>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T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Anglais</c:v>
                </c:pt>
                <c:pt idx="1">
                  <c:v>Espagnol</c:v>
                </c:pt>
                <c:pt idx="2">
                  <c:v>Allemande</c:v>
                </c:pt>
                <c:pt idx="3">
                  <c:v>Russe</c:v>
                </c:pt>
                <c:pt idx="4">
                  <c:v>Japonais</c:v>
                </c:pt>
                <c:pt idx="5">
                  <c:v>Autres</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fr/application-rounds/round2/asp/handbook"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fr"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442" name="Google Shape;4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Je vous propose de commencer par voir pourquoi nous sommes réunis ici aujourd’hui. Je vais vous parler des nouvelles opportunités, intéressantes et passionnantes, qui s’ouvrent avec le lancement de ce que l’on appelle la prochaine série du programme des nouveaux gTLD. </a:t>
            </a:r>
            <a:endParaRPr/>
          </a:p>
        </p:txBody>
      </p:sp>
      <p:sp>
        <p:nvSpPr>
          <p:cNvPr id="454" name="Google Shape;45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Internet a débuté avec à peine une poignée de gTLD. Vous connaissez probablement bien .com, .org et .net.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À mesure de l’évolution de l’Internet, le nombre de gTLD a augmenté. L’ICANN a lancé le programme des nouveaux gTLD en 2012 afin d’encourager l’innovation, la concurrence et le choix du consommateur dans le secteur des noms de domaine.  Fin mars 2021, on comptait plus de </a:t>
            </a:r>
            <a:r>
              <a:rPr lang="en-US" u="sng">
                <a:solidFill>
                  <a:srgbClr val="1155CC"/>
                </a:solidFill>
                <a:hlinkClick r:id="rId2">
                  <a:extLst>
                    <a:ext uri="{A12FA001-AC4F-418D-AE19-62706E023703}">
                      <ahyp:hlinkClr val="tx"/>
                    </a:ext>
                  </a:extLst>
                </a:hlinkClick>
              </a:rPr>
              <a:t>1200 gTLD</a:t>
            </a:r>
            <a:r>
              <a:rPr lang="en-US"/>
              <a:t>.</a:t>
            </a:r>
            <a:endParaRPr/>
          </a:p>
        </p:txBody>
      </p:sp>
      <p:sp>
        <p:nvSpPr>
          <p:cNvPr id="461" name="Google Shape;46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 L’ICANN prépare le lancement d’une nouvelle série de candidatures aux nouveaux gTLD. Mais que veut dire exactement « déposer une candidature à un nouveau gTLD » ? Et pourquoi une organisation aurait-elle intérêt à déposer une candidature, et plus encore à exploiter un gTLD ?</a:t>
            </a:r>
            <a:endParaRPr/>
          </a:p>
        </p:txBody>
      </p:sp>
      <p:sp>
        <p:nvSpPr>
          <p:cNvPr id="491" name="Google Shape;49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a:t>Les nouveaux gTLD visent à renforcer le choix du consommateur et peuvent se prêter à de nombreuses utilisations innovantes. Par exemple, plusieurs marques utilisent des TLD à usage interne pour permettre à leurs employés et à leurs équipes techniques de créer des espaces sécurisés en ligne.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.bank</a:t>
            </a:r>
            <a:r>
              <a:rPr lang="en-US"/>
              <a:t> renforce la confiance dans le système bancaire en ligne car il ne peut être utilisé que par des établissements financiers et propose un espace sécurisé, authentifié et facilement identifiable en ligne.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.nyc</a:t>
            </a:r>
            <a:r>
              <a:rPr lang="en-US"/>
              <a:t> a été créé pour refléter la diversité de perspectives, de personnes et d'entreprises qui contribuent à faire de New York la ville dynamique qu'elle est.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.new</a:t>
            </a:r>
            <a:r>
              <a:rPr lang="en-US"/>
              <a:t>, en revanche, ne peut être utilisé que pour créer une nouvelle tâche, comme par exemple l'ouverture d'un nouveau document Google ou d'une nouvelle liste de lecture Spotify.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 gTLD peuvent représenter des cultures, des marques, des zones géographiques, des communautés, des intérêts particuliers et bien plus encore (par exemple, .community, .london, .sport).</a:t>
            </a:r>
            <a:endParaRPr/>
          </a:p>
          <a:p>
            <a:pPr indent="0" lvl="0" marL="0" rtl="0" algn="l">
              <a:lnSpc>
                <a:spcPct val="100000"/>
              </a:lnSpc>
              <a:spcBef>
                <a:spcPts val="0"/>
              </a:spcBef>
              <a:spcAft>
                <a:spcPts val="0"/>
              </a:spcAft>
              <a:buSzPts val="1400"/>
              <a:buNone/>
            </a:pPr>
            <a:r>
              <a:t/>
            </a:r>
            <a:endParaRPr/>
          </a:p>
        </p:txBody>
      </p:sp>
      <p:sp>
        <p:nvSpPr>
          <p:cNvPr id="498" name="Google Shape;49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B181B"/>
                </a:solidFill>
              </a:rPr>
              <a:t>Pour les entreprises, les gTLD permettent d’accroître la visibilité de leur marque.</a:t>
            </a:r>
            <a:r>
              <a:rPr b="1" lang="en-US">
                <a:solidFill>
                  <a:srgbClr val="0B181B"/>
                </a:solidFill>
              </a:rPr>
              <a:t> </a:t>
            </a:r>
            <a:r>
              <a:rPr lang="en-US">
                <a:solidFill>
                  <a:srgbClr val="0B181B"/>
                </a:solidFill>
              </a:rPr>
              <a:t>Les possibilités sont presque illimitées, permettant aux entreprises individuelles, aux organisations commerciales ou à des secteurs entiers de développer un label unique sur Internet. </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0" algn="l">
              <a:lnSpc>
                <a:spcPct val="100000"/>
              </a:lnSpc>
              <a:spcBef>
                <a:spcPts val="0"/>
              </a:spcBef>
              <a:spcAft>
                <a:spcPts val="0"/>
              </a:spcAft>
              <a:buSzPts val="1400"/>
              <a:buNone/>
            </a:pPr>
            <a:r>
              <a:rPr lang="en-US">
                <a:solidFill>
                  <a:srgbClr val="0B181B"/>
                </a:solidFill>
              </a:rPr>
              <a:t>Les nouveaux gTLD profiteront aux personnes, aux entreprises et aux communautés, qu’il s'agisse de communautés autochtones, religieuses ou linguistiques, d’entreprises et de gouvernements souhaitant s’adresser à leurs clients et à leurs administrés dans des scripts locaux, ou de communautés dispersées dans le monde entier qui partagent une passion ou un intérêt commun. Ces groupes et entités ont ainsi la possibilité de faire connaître leur communauté, leurs valeurs et leurs spécificités géographiques ou culturelles par l’intermédiaire d’un nouveau gTLD.</a:t>
            </a:r>
            <a:endParaRPr/>
          </a:p>
        </p:txBody>
      </p:sp>
      <p:sp>
        <p:nvSpPr>
          <p:cNvPr id="536" name="Google Shape;536;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Outre le fait de représenter un « label » ou un nom unique, un gTLD peut offrir de nombreux autres avantages :</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Sécurité renforcée : un RO a la capacité de mettre en place des mesures de sécurité adaptées à un domaine spécifique, permettant ainsi de réduire les risques de cybermenaces telles que les attaques par hameçonnage.</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Possibilités de monétisation : un RO peut vendre des noms de domaine sous un gTLD et donc générer éventuellement des revenus.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Crédibilité accrue :  un gTLD peut renforcer la crédibilité et la fiabilité d'une marque aux yeux des utilisateurs.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Contrôle de votre marque : un gTLD vous permet de mieux contrôler votre marque en ligne.</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Souplesse et créativité : en tant que RO, vous pouvez créer des noms de domaine plus adaptés et plus créatifs pour votre niche ou votre secteur d'activité.</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Contrôle sur des politiques : bien que certaines règles soient fixées par les politiques de consensus de l’ICANN, un RO dispose généralement d'une certaine autonomie lui permettant de définir des politiques d’enregistrement applicables au gTLD, ces politiques pouvant notamment préciser les personnes autorisées à enregistrer des noms de domaine dans le gTLD et les fins auxquelles ils sont destinés.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Localisation : le fait de disposer de son propre gTLD peut permettre de localiser des noms de domaine destinés à des régions ou à des langues spécifiques, ce qui améliore votre visibilité et votre importance à l'échelle mondiale.</a:t>
            </a:r>
            <a:endParaRPr/>
          </a:p>
        </p:txBody>
      </p:sp>
      <p:sp>
        <p:nvSpPr>
          <p:cNvPr id="650" name="Google Shape;65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a:t>La procédure de candidature à l’exploitation d’un registre est beaucoup plus complexe que l’enregistrement d’un nom de domaine, que n’importe quel individu ou organisation peut effectuer, et ne doit pas être prise à la légère. La candidature à un nouveau gTLD revient essentiellement à se porter candidat à l’exploitation d’un registre Internet. Voyons un peu ce que cela implique.</a:t>
            </a:r>
            <a:endParaRPr/>
          </a:p>
          <a:p>
            <a:pPr indent="0" lvl="0" marL="0" rtl="0" algn="l">
              <a:lnSpc>
                <a:spcPct val="100000"/>
              </a:lnSpc>
              <a:spcBef>
                <a:spcPts val="1200"/>
              </a:spcBef>
              <a:spcAft>
                <a:spcPts val="1200"/>
              </a:spcAft>
              <a:buSzPts val="1400"/>
              <a:buNone/>
            </a:pPr>
            <a:r>
              <a:t/>
            </a:r>
            <a:endParaRPr sz="1100"/>
          </a:p>
        </p:txBody>
      </p:sp>
      <p:sp>
        <p:nvSpPr>
          <p:cNvPr id="753" name="Google Shape;753;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L'organisation qui dépose une candidature demande à exploiter un registre qui représente une partie de l'infrastructure d'Internet. </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Un registre est une base de données contenant tous les domaines enregistrés sous un TLD spécifique. Les opérateurs de registre (RO) tiennent à jour cette liste ou ce registre central. Les RO passent des contrats avec des bureaux d’enregistrement qui leur permettent de vendre des gTLD. Les RO ajoutent, suppriment ou modifient des noms de domaines et effectuent d’autres changements à la demande des bureaux d’enregistrement.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 RO déterminent quelles organisations sont autorisées à enregistrer et à utiliser un domaine et quelles organisations n'y sont pas. </a:t>
            </a:r>
            <a:endParaRPr/>
          </a:p>
          <a:p>
            <a:pPr indent="0" lvl="0" marL="0" rtl="0" algn="l">
              <a:lnSpc>
                <a:spcPct val="100000"/>
              </a:lnSpc>
              <a:spcBef>
                <a:spcPts val="0"/>
              </a:spcBef>
              <a:spcAft>
                <a:spcPts val="0"/>
              </a:spcAft>
              <a:buSzPts val="1400"/>
              <a:buNone/>
            </a:pPr>
            <a:r>
              <a:rPr lang="en-US"/>
              <a:t>Ils répondent également aux questions suivantes :  Dans quel but le gTLD est-il utilisé ? Le domaine concerne-t-il une communauté fermée comme .bank ou .edu ou bien s’agit-il d’un domaine ouvert ? </a:t>
            </a:r>
            <a:endParaRPr/>
          </a:p>
          <a:p>
            <a:pPr indent="0" lvl="0" marL="0" rtl="0" algn="l">
              <a:lnSpc>
                <a:spcPct val="100000"/>
              </a:lnSpc>
              <a:spcBef>
                <a:spcPts val="0"/>
              </a:spcBef>
              <a:spcAft>
                <a:spcPts val="0"/>
              </a:spcAft>
              <a:buSzPts val="1400"/>
              <a:buNone/>
            </a:pPr>
            <a:r>
              <a:rPr lang="en-US"/>
              <a:t>Doit-il être utilisé uniquement d'une manière spécifique, comme .new ? Ou dans une zone géographique donnée ?</a:t>
            </a:r>
            <a:endParaRPr/>
          </a:p>
        </p:txBody>
      </p:sp>
      <p:sp>
        <p:nvSpPr>
          <p:cNvPr id="760" name="Google Shape;760;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Tous les candidats à un nouveau gTLD doivent être en mesure de démontrer qu’ils possèdent les capacités opérationnelles, techniques et financières nécessaires pour exploiter un registre.  Certaines de ces capacités opérationnelles et techniques, telles que les services back-end, peuvent être externalisées auprès de tiers appelés fournisseurs de services de registre.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Mais la candidature à un nouveau gTLD nécessite des ressources financières et techniques, en particulier du personnel et des équipements, ces coûts étant prohibitifs pour de nombreuses entités.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 frais d’évaluation devraient s’élever à 227 000 USD. Vous trouverez de plus amples informations à ce sujet dans la rubrique Foire aux questions, sur le site web de la prochaine série du programme des gTLD.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793" name="Google Shape;793;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Le programme de soutien aux candidats, ou ASP, vise à rendre la candidature à un nouveau gTLD plus accessible pour les entités qui souhaiteraient exploiter un gTLD mais qui ont besoin de ressources financières ou pédagogiques pour ce faire.  </a:t>
            </a:r>
            <a:endParaRPr/>
          </a:p>
        </p:txBody>
      </p:sp>
      <p:sp>
        <p:nvSpPr>
          <p:cNvPr id="805" name="Google Shape;805;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Les critères d'évaluation pour être admissible sont les suivants : </a:t>
            </a:r>
            <a:endParaRPr/>
          </a:p>
          <a:p>
            <a:pPr indent="-304800" lvl="1" marL="914400" rtl="0" algn="l">
              <a:lnSpc>
                <a:spcPct val="100000"/>
              </a:lnSpc>
              <a:spcBef>
                <a:spcPts val="0"/>
              </a:spcBef>
              <a:spcAft>
                <a:spcPts val="0"/>
              </a:spcAft>
              <a:buClr>
                <a:schemeClr val="dk1"/>
              </a:buClr>
              <a:buSzPts val="1200"/>
              <a:buFont typeface="Calibri"/>
              <a:buChar char="○"/>
            </a:pPr>
            <a:r>
              <a:rPr lang="en-US"/>
              <a:t>Diligence raisonnable en matière d’antécédents commerciaux</a:t>
            </a:r>
            <a:endParaRPr/>
          </a:p>
          <a:p>
            <a:pPr indent="-304800" lvl="1" marL="914400" rtl="0" algn="l">
              <a:lnSpc>
                <a:spcPct val="100000"/>
              </a:lnSpc>
              <a:spcBef>
                <a:spcPts val="0"/>
              </a:spcBef>
              <a:spcAft>
                <a:spcPts val="0"/>
              </a:spcAft>
              <a:buClr>
                <a:schemeClr val="dk1"/>
              </a:buClr>
              <a:buSzPts val="1200"/>
              <a:buFont typeface="Calibri"/>
              <a:buChar char="○"/>
            </a:pPr>
            <a:r>
              <a:rPr lang="en-US"/>
              <a:t>Diligence raisonnable en matière de responsabilité publique</a:t>
            </a:r>
            <a:endParaRPr/>
          </a:p>
          <a:p>
            <a:pPr indent="-304800" lvl="1" marL="914400" rtl="0" algn="l">
              <a:lnSpc>
                <a:spcPct val="100000"/>
              </a:lnSpc>
              <a:spcBef>
                <a:spcPts val="0"/>
              </a:spcBef>
              <a:spcAft>
                <a:spcPts val="0"/>
              </a:spcAft>
              <a:buClr>
                <a:schemeClr val="dk1"/>
              </a:buClr>
              <a:buSzPts val="1200"/>
              <a:buFont typeface="Calibri"/>
              <a:buChar char="○"/>
            </a:pPr>
            <a:r>
              <a:rPr lang="en-US"/>
              <a:t>Besoin financier </a:t>
            </a:r>
            <a:endParaRPr/>
          </a:p>
          <a:p>
            <a:pPr indent="-304800" lvl="1" marL="914400" rtl="0" algn="l">
              <a:lnSpc>
                <a:spcPct val="100000"/>
              </a:lnSpc>
              <a:spcBef>
                <a:spcPts val="0"/>
              </a:spcBef>
              <a:spcAft>
                <a:spcPts val="0"/>
              </a:spcAft>
              <a:buClr>
                <a:schemeClr val="dk1"/>
              </a:buClr>
              <a:buSzPts val="1200"/>
              <a:buFont typeface="Calibri"/>
              <a:buChar char="○"/>
            </a:pPr>
            <a:r>
              <a:rPr lang="en-US"/>
              <a:t>Viabilité financière</a:t>
            </a:r>
            <a:endParaRPr/>
          </a:p>
          <a:p>
            <a:pPr indent="-304800" lvl="1" marL="914400" rtl="0" algn="l">
              <a:lnSpc>
                <a:spcPct val="100000"/>
              </a:lnSpc>
              <a:spcBef>
                <a:spcPts val="0"/>
              </a:spcBef>
              <a:spcAft>
                <a:spcPts val="0"/>
              </a:spcAft>
              <a:buClr>
                <a:schemeClr val="dk1"/>
              </a:buClr>
              <a:buSzPts val="1200"/>
              <a:buFont typeface="Calibri"/>
              <a:buChar char="○"/>
            </a:pPr>
            <a:r>
              <a:rPr lang="en-US"/>
              <a:t>Statut d’entité éligible</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0" algn="l">
              <a:lnSpc>
                <a:spcPct val="100000"/>
              </a:lnSpc>
              <a:spcBef>
                <a:spcPts val="0"/>
              </a:spcBef>
              <a:spcAft>
                <a:spcPts val="0"/>
              </a:spcAft>
              <a:buClr>
                <a:schemeClr val="dk1"/>
              </a:buClr>
              <a:buSzPts val="1400"/>
              <a:buFont typeface="Arial"/>
              <a:buNone/>
            </a:pPr>
            <a:r>
              <a:rPr lang="en-US"/>
              <a:t>Le </a:t>
            </a:r>
            <a:r>
              <a:rPr lang="en-US" u="sng">
                <a:solidFill>
                  <a:srgbClr val="1155CC"/>
                </a:solidFill>
                <a:hlinkClick r:id="rId2">
                  <a:extLst>
                    <a:ext uri="{A12FA001-AC4F-418D-AE19-62706E023703}">
                      <ahyp:hlinkClr val="tx"/>
                    </a:ext>
                  </a:extLst>
                </a:hlinkClick>
              </a:rPr>
              <a:t>manuel ASP</a:t>
            </a:r>
            <a:r>
              <a:rPr lang="en-US"/>
              <a:t> propose un guide complet du processus de candidature à l'ASP. Nous en parlerons plus en détail dans quelques minutes.</a:t>
            </a:r>
            <a:endParaRPr/>
          </a:p>
        </p:txBody>
      </p:sp>
      <p:sp>
        <p:nvSpPr>
          <p:cNvPr id="812" name="Google Shape;812;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Pour être éligibles au programme de soutien aux candidats, les candidats doivent appartenir à l’une de ces catégories d’entités : </a:t>
            </a:r>
            <a:endParaRPr/>
          </a:p>
          <a:p>
            <a:pPr indent="-317500" lvl="0" marL="457200" rtl="0" algn="l">
              <a:lnSpc>
                <a:spcPct val="100000"/>
              </a:lnSpc>
              <a:spcBef>
                <a:spcPts val="0"/>
              </a:spcBef>
              <a:spcAft>
                <a:spcPts val="0"/>
              </a:spcAft>
              <a:buSzPts val="1400"/>
              <a:buChar char="●"/>
            </a:pPr>
            <a:r>
              <a:rPr lang="en-US"/>
              <a:t>organisations à but non lucratif, non gouvernementales ou caritatives ; </a:t>
            </a:r>
            <a:endParaRPr/>
          </a:p>
          <a:p>
            <a:pPr indent="-317500" lvl="0" marL="457200" rtl="0" algn="l">
              <a:lnSpc>
                <a:spcPct val="100000"/>
              </a:lnSpc>
              <a:spcBef>
                <a:spcPts val="0"/>
              </a:spcBef>
              <a:spcAft>
                <a:spcPts val="0"/>
              </a:spcAft>
              <a:buSzPts val="1400"/>
              <a:buChar char="●"/>
            </a:pPr>
            <a:r>
              <a:rPr lang="en-US"/>
              <a:t>organisations intergouvernementales ; </a:t>
            </a:r>
            <a:endParaRPr/>
          </a:p>
          <a:p>
            <a:pPr indent="-317500" lvl="0" marL="457200" rtl="0" algn="l">
              <a:lnSpc>
                <a:spcPct val="100000"/>
              </a:lnSpc>
              <a:spcBef>
                <a:spcPts val="0"/>
              </a:spcBef>
              <a:spcAft>
                <a:spcPts val="0"/>
              </a:spcAft>
              <a:buSzPts val="1400"/>
              <a:buChar char="●"/>
            </a:pPr>
            <a:r>
              <a:rPr lang="en-US"/>
              <a:t>organisations de peuples autochtones et tribaux ; </a:t>
            </a:r>
            <a:endParaRPr/>
          </a:p>
          <a:p>
            <a:pPr indent="-317500" lvl="0" marL="457200" rtl="0" algn="l">
              <a:lnSpc>
                <a:spcPct val="100000"/>
              </a:lnSpc>
              <a:spcBef>
                <a:spcPts val="0"/>
              </a:spcBef>
              <a:spcAft>
                <a:spcPts val="0"/>
              </a:spcAft>
              <a:buSzPts val="1400"/>
              <a:buChar char="●"/>
            </a:pPr>
            <a:r>
              <a:rPr lang="en-US"/>
              <a:t>microentreprises ou petites entreprises sociales ou basées dans un pays en développement.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 candidats doivent certifier qu'ils appartiennent à l'une des catégories d'entités figurant sur cette liste et fournir les documents correspondants.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35" name="Google Shape;835;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Pour les candidats qui remplissent les conditions requises, le programme prévoit une série d'aides financières et non financières afin de les aider à déposer leur candidature à un gTLD.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 soutien financier comprend des réductions de frais (entre 75 et 85 %) en fonction des fonds disponibles et du nombre de candidats qui remplissent les conditions requises pour bénéficier du soutien. </a:t>
            </a:r>
            <a:endParaRPr/>
          </a:p>
          <a:p>
            <a:pPr indent="-304800" lvl="1" marL="914400" rtl="0" algn="l">
              <a:lnSpc>
                <a:spcPct val="100000"/>
              </a:lnSpc>
              <a:spcBef>
                <a:spcPts val="0"/>
              </a:spcBef>
              <a:spcAft>
                <a:spcPts val="0"/>
              </a:spcAft>
              <a:buClr>
                <a:schemeClr val="dk1"/>
              </a:buClr>
              <a:buSzPts val="1200"/>
              <a:buFont typeface="Calibri"/>
              <a:buChar char="○"/>
            </a:pPr>
            <a:r>
              <a:rPr lang="en-US"/>
              <a:t>La réduction des frais est de 75 % au minimum et de 85 % au maximum pour les candidats bénéficiant du soutien. </a:t>
            </a:r>
            <a:endParaRPr/>
          </a:p>
          <a:p>
            <a:pPr indent="-304800" lvl="1" marL="914400" rtl="0" algn="l">
              <a:lnSpc>
                <a:spcPct val="100000"/>
              </a:lnSpc>
              <a:spcBef>
                <a:spcPts val="0"/>
              </a:spcBef>
              <a:spcAft>
                <a:spcPts val="0"/>
              </a:spcAft>
              <a:buClr>
                <a:schemeClr val="dk1"/>
              </a:buClr>
              <a:buSzPts val="1200"/>
              <a:buFont typeface="Calibri"/>
              <a:buChar char="○"/>
            </a:pPr>
            <a:r>
              <a:rPr lang="en-US"/>
              <a:t>Il est important de noter que les réductions de frais ne s'appliqueront qu'à une seule candidature à un gTLD par candidat bénéficiaire.</a:t>
            </a:r>
            <a:endParaRPr/>
          </a:p>
          <a:p>
            <a:pPr indent="-304800" lvl="1" marL="914400" rtl="0" algn="l">
              <a:lnSpc>
                <a:spcPct val="100000"/>
              </a:lnSpc>
              <a:spcBef>
                <a:spcPts val="0"/>
              </a:spcBef>
              <a:spcAft>
                <a:spcPts val="0"/>
              </a:spcAft>
              <a:buSzPts val="1200"/>
              <a:buFont typeface="Calibri"/>
              <a:buChar char="○"/>
            </a:pPr>
            <a:r>
              <a:rPr lang="en-US">
                <a:solidFill>
                  <a:srgbClr val="000000"/>
                </a:solidFill>
              </a:rPr>
              <a:t>Les candidats à l’ASP retenus qui participent à des procédures de résolution de conflits dans le cadre du programme des nouveaux gTLD pourront également bénéficier d'un crédit d'offre.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 soutien non financier comprend l'accès à des supports et ressources de formation, le recours à des conseillers chargés d'aider les candidats à déposer leur candidature, ainsi que des services professionnels bénévoles.</a:t>
            </a:r>
            <a:endParaRPr/>
          </a:p>
        </p:txBody>
      </p:sp>
      <p:sp>
        <p:nvSpPr>
          <p:cNvPr id="900" name="Google Shape;900;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Il est important de noter que tous les candidats souhaitant déposer une candidature à un nouveau gTLD doivent déposer une candidature au programme des nouveaux gTLD. Le dépôt des candidatures au programme des nouveaux gTLD commencera début 2026. Les candidats ayant fait une demande de soutien mais n’ayant pas été retenus peuvent tout de même déposer une candidature à un gTLD en s’acquittant de la totalité des frais correspondants. Les candidats devront satisfaire aux critères d'évaluation du programme des nouveaux gTLD pour que leur candidature à un gTLD soit acceptée. De plus amples informations sur le programme des nouveaux gTLD sont disponibles sur le site web : </a:t>
            </a:r>
            <a:r>
              <a:rPr lang="en-US" u="sng">
                <a:solidFill>
                  <a:schemeClr val="hlink"/>
                </a:solidFill>
                <a:hlinkClick r:id="rId2"/>
              </a:rPr>
              <a:t>https://newgtldprogram.icann.org/en</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933" name="Google Shape;933;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Voici quelques-unes des dates importantes à retenir. Le programme de soutien aux candidats commencera à recevoir des candidatures le 19 novembre de cette année. La version finale du guide de candidature du programme des nouveaux gTLD devrait être prête en décembre 2025. La période de dépôt des candidatures au programme des nouveaux gTLD devrait débuter en avril 2026. </a:t>
            </a:r>
            <a:endParaRPr/>
          </a:p>
        </p:txBody>
      </p:sp>
      <p:sp>
        <p:nvSpPr>
          <p:cNvPr id="946" name="Google Shape;946;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4" name="Google Shape;97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4" name="Google Shape;98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5" name="Google Shape;99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1" name="Google Shape;100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67" name="Shape 67"/>
        <p:cNvGrpSpPr/>
        <p:nvPr/>
      </p:nvGrpSpPr>
      <p:grpSpPr>
        <a:xfrm>
          <a:off x="0" y="0"/>
          <a:ext cx="0" cy="0"/>
          <a:chOff x="0" y="0"/>
          <a:chExt cx="0" cy="0"/>
        </a:xfrm>
      </p:grpSpPr>
      <p:sp>
        <p:nvSpPr>
          <p:cNvPr id="68" name="Google Shape;68;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70" name="Google Shape;70;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1" name="Google Shape;71;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2" name="Google Shape;72;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3" name="Shape 73"/>
        <p:cNvGrpSpPr/>
        <p:nvPr/>
      </p:nvGrpSpPr>
      <p:grpSpPr>
        <a:xfrm>
          <a:off x="0" y="0"/>
          <a:ext cx="0" cy="0"/>
          <a:chOff x="0" y="0"/>
          <a:chExt cx="0" cy="0"/>
        </a:xfrm>
      </p:grpSpPr>
      <p:sp>
        <p:nvSpPr>
          <p:cNvPr id="74" name="Google Shape;74;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6" name="Google Shape;76;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78" name="Google Shape;78;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9" name="Google Shape;79;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0" name="Google Shape;80;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81" name="Google Shape;81;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2" name="Google Shape;82;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sp>
        <p:nvSpPr>
          <p:cNvPr id="16" name="Google Shape;1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18" name="Google Shape;1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26" name="Shape 26"/>
        <p:cNvGrpSpPr/>
        <p:nvPr/>
      </p:nvGrpSpPr>
      <p:grpSpPr>
        <a:xfrm>
          <a:off x="0" y="0"/>
          <a:ext cx="0" cy="0"/>
          <a:chOff x="0" y="0"/>
          <a:chExt cx="0" cy="0"/>
        </a:xfrm>
      </p:grpSpPr>
      <p:sp>
        <p:nvSpPr>
          <p:cNvPr id="27" name="Google Shape;27;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2" name="Google Shape;32;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37" name="Shape 37"/>
        <p:cNvGrpSpPr/>
        <p:nvPr/>
      </p:nvGrpSpPr>
      <p:grpSpPr>
        <a:xfrm>
          <a:off x="0" y="0"/>
          <a:ext cx="0" cy="0"/>
          <a:chOff x="0" y="0"/>
          <a:chExt cx="0" cy="0"/>
        </a:xfrm>
      </p:grpSpPr>
      <p:sp>
        <p:nvSpPr>
          <p:cNvPr id="38" name="Google Shape;38;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46" name="Shape 46"/>
        <p:cNvGrpSpPr/>
        <p:nvPr/>
      </p:nvGrpSpPr>
      <p:grpSpPr>
        <a:xfrm>
          <a:off x="0" y="0"/>
          <a:ext cx="0" cy="0"/>
          <a:chOff x="0" y="0"/>
          <a:chExt cx="0" cy="0"/>
        </a:xfrm>
      </p:grpSpPr>
      <p:sp>
        <p:nvSpPr>
          <p:cNvPr id="47" name="Google Shape;47;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49" name="Google Shape;49;p79"/>
          <p:cNvPicPr preferRelativeResize="0"/>
          <p:nvPr/>
        </p:nvPicPr>
        <p:blipFill rotWithShape="1">
          <a:blip r:embed="rId2">
            <a:alphaModFix/>
          </a:blip>
          <a:srcRect b="0" l="0" r="0" t="0"/>
          <a:stretch/>
        </p:blipFill>
        <p:spPr>
          <a:xfrm>
            <a:off x="540000" y="5375868"/>
            <a:ext cx="1186518" cy="943970"/>
          </a:xfrm>
          <a:prstGeom prst="rect">
            <a:avLst/>
          </a:prstGeom>
          <a:noFill/>
          <a:ln>
            <a:noFill/>
          </a:ln>
        </p:spPr>
      </p:pic>
      <p:pic>
        <p:nvPicPr>
          <p:cNvPr id="50" name="Google Shape;50;p79"/>
          <p:cNvPicPr preferRelativeResize="0"/>
          <p:nvPr/>
        </p:nvPicPr>
        <p:blipFill rotWithShape="1">
          <a:blip r:embed="rId3">
            <a:alphaModFix/>
          </a:blip>
          <a:srcRect b="0" l="0" r="0" t="0"/>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1633E"/>
        </a:solidFill>
      </p:bgPr>
    </p:bg>
    <p:spTree>
      <p:nvGrpSpPr>
        <p:cNvPr id="51" name="Shape 51"/>
        <p:cNvGrpSpPr/>
        <p:nvPr/>
      </p:nvGrpSpPr>
      <p:grpSpPr>
        <a:xfrm>
          <a:off x="0" y="0"/>
          <a:ext cx="0" cy="0"/>
          <a:chOff x="0" y="0"/>
          <a:chExt cx="0" cy="0"/>
        </a:xfrm>
      </p:grpSpPr>
      <p:sp>
        <p:nvSpPr>
          <p:cNvPr id="52" name="Google Shape;52;p80"/>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2A49"/>
              </a:buClr>
              <a:buSzPts val="5400"/>
              <a:buFont typeface="Arial"/>
              <a:buNone/>
              <a:defRPr b="0" i="0" sz="5400" u="none" cap="none" strike="noStrike">
                <a:solidFill>
                  <a:srgbClr val="002A49"/>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3" name="Google Shape;53;p80"/>
          <p:cNvSpPr txBox="1"/>
          <p:nvPr>
            <p:ph type="title"/>
          </p:nvPr>
        </p:nvSpPr>
        <p:spPr>
          <a:xfrm>
            <a:off x="432000" y="2785561"/>
            <a:ext cx="5825744" cy="55399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2A49"/>
              </a:buClr>
              <a:buSzPts val="3600"/>
              <a:buFont typeface="Arial"/>
              <a:buNone/>
              <a:defRPr b="1" i="0" sz="3600" u="none" cap="none" strike="noStrike">
                <a:solidFill>
                  <a:srgbClr val="002A4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4" name="Google Shape;54;p80"/>
          <p:cNvPicPr preferRelativeResize="0"/>
          <p:nvPr/>
        </p:nvPicPr>
        <p:blipFill rotWithShape="1">
          <a:blip r:embed="rId2">
            <a:alphaModFix/>
          </a:blip>
          <a:srcRect b="0" l="0" r="24078" t="0"/>
          <a:stretch/>
        </p:blipFill>
        <p:spPr>
          <a:xfrm>
            <a:off x="5513560" y="-3637"/>
            <a:ext cx="3630440" cy="68675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55" name="Shape 55"/>
        <p:cNvGrpSpPr/>
        <p:nvPr/>
      </p:nvGrpSpPr>
      <p:grpSpPr>
        <a:xfrm>
          <a:off x="0" y="0"/>
          <a:ext cx="0" cy="0"/>
          <a:chOff x="0" y="0"/>
          <a:chExt cx="0" cy="0"/>
        </a:xfrm>
      </p:grpSpPr>
      <p:sp>
        <p:nvSpPr>
          <p:cNvPr id="56" name="Google Shape;56;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81"/>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58" name="Shape 58"/>
        <p:cNvGrpSpPr/>
        <p:nvPr/>
      </p:nvGrpSpPr>
      <p:grpSpPr>
        <a:xfrm>
          <a:off x="0" y="0"/>
          <a:ext cx="0" cy="0"/>
          <a:chOff x="0" y="0"/>
          <a:chExt cx="0" cy="0"/>
        </a:xfrm>
      </p:grpSpPr>
      <p:sp>
        <p:nvSpPr>
          <p:cNvPr id="59" name="Google Shape;59;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 name="Google Shape;61;p82"/>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62" name="Shape 62"/>
        <p:cNvGrpSpPr/>
        <p:nvPr/>
      </p:nvGrpSpPr>
      <p:grpSpPr>
        <a:xfrm>
          <a:off x="0" y="0"/>
          <a:ext cx="0" cy="0"/>
          <a:chOff x="0" y="0"/>
          <a:chExt cx="0" cy="0"/>
        </a:xfrm>
      </p:grpSpPr>
      <p:sp>
        <p:nvSpPr>
          <p:cNvPr id="63" name="Google Shape;63;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65" name="Google Shape;65;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66" name="Google Shape;66;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ithi.research.icann.org/graph-eai.html"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itu.int/net/wsis/docs/geneva/official/dop.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6.png"/><Relationship Id="rId7"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uasg.tech/download/uasg-009-quick-guide-to-tender-and-contractual-documents-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30.png"/><Relationship Id="rId5" Type="http://schemas.openxmlformats.org/officeDocument/2006/relationships/image" Target="../media/image21.png"/><Relationship Id="rId6" Type="http://schemas.openxmlformats.org/officeDocument/2006/relationships/image" Target="../media/image14.png"/><Relationship Id="rId7" Type="http://schemas.openxmlformats.org/officeDocument/2006/relationships/image" Target="../media/image26.png"/><Relationship Id="rId8"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34.png"/><Relationship Id="rId5"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hyperlink" Target="https://en.wal.unesco.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unesco.org/en/legal-affairs/recommendation-concerning-promotion-and-use-multilingualism-and-universal-access-cyberspace" TargetMode="External"/><Relationship Id="rId6" Type="http://schemas.openxmlformats.org/officeDocument/2006/relationships/hyperlink" Target="https://www.un.org/global-digital-compact/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s://www.iana.org/domains/root/db/xn--ngbc5azd.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43.png"/><Relationship Id="rId4" Type="http://schemas.openxmlformats.org/officeDocument/2006/relationships/image" Target="../media/image48.png"/><Relationship Id="rId5"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fr" TargetMode="External"/><Relationship Id="rId6" Type="http://schemas.openxmlformats.org/officeDocument/2006/relationships/image" Target="../media/image45.png"/><Relationship Id="rId7"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7.png"/><Relationship Id="rId4" Type="http://schemas.openxmlformats.org/officeDocument/2006/relationships/image" Target="../media/image41.png"/><Relationship Id="rId11" Type="http://schemas.openxmlformats.org/officeDocument/2006/relationships/hyperlink" Target="https://newgtlds.icann.org/en/announcements-and-media/case-studies" TargetMode="External"/><Relationship Id="rId10" Type="http://schemas.openxmlformats.org/officeDocument/2006/relationships/hyperlink" Target="https://newgtldprogram.icann.org/en/application-rounds/round2/asp/resources" TargetMode="External"/><Relationship Id="rId12" Type="http://schemas.openxmlformats.org/officeDocument/2006/relationships/hyperlink" Target="https://www.icann.org/en/beginners/courses-and-learning" TargetMode="External"/><Relationship Id="rId9" Type="http://schemas.openxmlformats.org/officeDocument/2006/relationships/hyperlink" Target="https://community.icann.org/display/SPIR/ASP+%7C+Applicant+Support+Program" TargetMode="External"/><Relationship Id="rId5" Type="http://schemas.openxmlformats.org/officeDocument/2006/relationships/hyperlink" Target="https://newgtldprogram.icann.org/fr/application-rounds/round2/asp" TargetMode="External"/><Relationship Id="rId6" Type="http://schemas.openxmlformats.org/officeDocument/2006/relationships/hyperlink" Target="https://newgtldprogram.icann.org/fr/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community.icann.org/display/SPIR/ASP+%7C+Applicant+Support+Progra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icann.org/resources/pages/fast-track-2012-02-25-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465995" y="5362254"/>
            <a:ext cx="8487503" cy="487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AFAFA"/>
              </a:buClr>
              <a:buSzPts val="1800"/>
              <a:buFont typeface="Arial"/>
              <a:buNone/>
            </a:pPr>
            <a:r>
              <a:rPr b="0" i="0" lang="en-US" sz="1600" u="none" cap="none" strike="noStrike">
                <a:solidFill>
                  <a:srgbClr val="FAFAFA"/>
                </a:solidFill>
                <a:latin typeface="Open Sans Light"/>
                <a:ea typeface="Open Sans Light"/>
                <a:cs typeface="Open Sans Light"/>
                <a:sym typeface="Open Sans Light"/>
              </a:rPr>
              <a:t>[Nom de l’intervenant]  /  Séance de sensibilisation à la journée de l’UA  / [Jour, mois] 2025</a:t>
            </a:r>
            <a:endParaRPr/>
          </a:p>
        </p:txBody>
      </p:sp>
      <p:sp>
        <p:nvSpPr>
          <p:cNvPr id="88" name="Google Shape;88;p1"/>
          <p:cNvSpPr txBox="1"/>
          <p:nvPr>
            <p:ph type="title"/>
          </p:nvPr>
        </p:nvSpPr>
        <p:spPr>
          <a:xfrm>
            <a:off x="473076" y="4191337"/>
            <a:ext cx="8480423" cy="11547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3200"/>
              <a:buFont typeface="Open Sans"/>
              <a:buNone/>
            </a:pPr>
            <a:r>
              <a:rPr lang="en-US" sz="2800"/>
              <a:t>Acceptation universelle (UA) des noms de domaine et des adresses de courrier électronique</a:t>
            </a:r>
            <a:endParaRPr/>
          </a:p>
        </p:txBody>
      </p:sp>
      <p:sp>
        <p:nvSpPr>
          <p:cNvPr id="89" name="Google Shape;89;p1"/>
          <p:cNvSpPr/>
          <p:nvPr/>
        </p:nvSpPr>
        <p:spPr>
          <a:xfrm>
            <a:off x="473077"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90" name="Google Shape;90;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Évolution des adresses de courrier électronique</a:t>
            </a:r>
            <a:endParaRPr/>
          </a:p>
        </p:txBody>
      </p:sp>
      <p:sp>
        <p:nvSpPr>
          <p:cNvPr id="195" name="Google Shape;195;p9"/>
          <p:cNvSpPr txBox="1"/>
          <p:nvPr>
            <p:ph idx="1" type="body"/>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Au début, les adresses de courrier électronique n’étaient pas non plus disponibles dans des langues et scripts locaux.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L’internationalisation des adresses de courrier électronique (EAI) y a remédié en permettant de créer des adresses de courrier électronique dans des langues et scripts locaux.</a:t>
            </a:r>
            <a:endParaRPr/>
          </a:p>
          <a:p>
            <a:pPr indent="0" lvl="0" marL="91440" rtl="0" algn="l">
              <a:lnSpc>
                <a:spcPct val="100000"/>
              </a:lnSpc>
              <a:spcBef>
                <a:spcPts val="360"/>
              </a:spcBef>
              <a:spcAft>
                <a:spcPts val="0"/>
              </a:spcAft>
              <a:buSzPts val="1530"/>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Les adresses de courrier électronique internationalisées ne sont pas liées au texte du corps de l’e-mail.</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6"/>
                  </a:ext>
                </a:extLst>
              </a:rPr>
              <a:t>Exemples d’IDN</a:t>
            </a:r>
            <a:endParaRPr/>
          </a:p>
        </p:txBody>
      </p:sp>
      <p:sp>
        <p:nvSpPr>
          <p:cNvPr id="201" name="Google Shape;201;p13"/>
          <p:cNvSpPr/>
          <p:nvPr/>
        </p:nvSpPr>
        <p:spPr>
          <a:xfrm>
            <a:off x="288751" y="1443796"/>
            <a:ext cx="6791318" cy="4929295"/>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02" name="Google Shape;202;p13"/>
          <p:cNvSpPr/>
          <p:nvPr/>
        </p:nvSpPr>
        <p:spPr>
          <a:xfrm>
            <a:off x="7318243" y="1443796"/>
            <a:ext cx="1450854" cy="492929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Arménien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Oriya</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Géorgien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Coréen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Malayalam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Arabe</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7"/>
                  </a:ext>
                </a:extLst>
              </a:rPr>
              <a:t>Exemples d’adresses électroniques internationalisées</a:t>
            </a:r>
            <a:endParaRPr/>
          </a:p>
        </p:txBody>
      </p:sp>
      <p:sp>
        <p:nvSpPr>
          <p:cNvPr id="208" name="Google Shape;208;p14"/>
          <p:cNvSpPr/>
          <p:nvPr/>
        </p:nvSpPr>
        <p:spPr>
          <a:xfrm>
            <a:off x="288750" y="1443800"/>
            <a:ext cx="71061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09" name="Google Shape;209;p14"/>
          <p:cNvSpPr/>
          <p:nvPr/>
        </p:nvSpPr>
        <p:spPr>
          <a:xfrm>
            <a:off x="7586668" y="1443796"/>
            <a:ext cx="1450800" cy="49293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Arménien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Chinois</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Devanagari</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Arabe</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Grec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Tamoul</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8"/>
                  </a:ext>
                </a:extLst>
              </a:rPr>
              <a:t>Le défi à relever</a:t>
            </a:r>
            <a:endParaRPr/>
          </a:p>
        </p:txBody>
      </p:sp>
      <p:sp>
        <p:nvSpPr>
          <p:cNvPr id="215" name="Google Shape;215;p17"/>
          <p:cNvSpPr txBox="1"/>
          <p:nvPr/>
        </p:nvSpPr>
        <p:spPr>
          <a:xfrm>
            <a:off x="280359" y="895559"/>
            <a:ext cx="8481183" cy="241908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9"/>
                  </a:ext>
                </a:extLst>
              </a:rPr>
              <a:t>Les TLD IDN permettent aux communautés d’enregistrer et d’utiliser des noms de domaine et des adresses électroniques multilingues, ce qui favorise l’inclusion numérique.</a:t>
            </a:r>
            <a:endParaRPr/>
          </a:p>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0"/>
                </a:ext>
              </a:extLst>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1"/>
                  </a:ext>
                </a:extLst>
              </a:rPr>
              <a:t>Mais leur acceptation universelle rencontre des problèmes ; par exemple, une adresse de courrier électronique valide est rejetée par un formulaire d’un site web et s’affiche incorrectement de gauche à droite au lieu de droite à gauche :</a:t>
            </a:r>
            <a:endParaRPr/>
          </a:p>
        </p:txBody>
      </p:sp>
      <p:pic>
        <p:nvPicPr>
          <p:cNvPr id="216" name="Google Shape;216;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Exemples de catégories affectées par l’UA</a:t>
            </a:r>
            <a:endParaRPr/>
          </a:p>
        </p:txBody>
      </p:sp>
      <p:sp>
        <p:nvSpPr>
          <p:cNvPr id="222" name="Google Shape;222;p16"/>
          <p:cNvSpPr txBox="1"/>
          <p:nvPr>
            <p:ph idx="1" type="body"/>
          </p:nvPr>
        </p:nvSpPr>
        <p:spPr>
          <a:xfrm>
            <a:off x="320675" y="1318686"/>
            <a:ext cx="8450746" cy="492713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Les noms de domaine </a:t>
            </a:r>
            <a:r>
              <a:rPr lang="en-US" sz="1800">
                <a:extLst>
                  <a:ext uri="http://customooxmlschemas.google.com/">
                    <go:slidesCustomData xmlns:go="http://customooxmlschemas.google.com/" textRoundtripDataId="12"/>
                  </a:ext>
                </a:extLst>
              </a:rPr>
              <a:t>qui</a:t>
            </a:r>
            <a:r>
              <a:rPr lang="en-US" sz="1800"/>
              <a:t> risquent de ne pas fonctionner dans les applications :</a:t>
            </a:r>
            <a:endParaRPr/>
          </a:p>
          <a:p>
            <a:pPr indent="-182880" lvl="1" marL="548640" rtl="0" algn="l">
              <a:lnSpc>
                <a:spcPct val="100000"/>
              </a:lnSpc>
              <a:spcBef>
                <a:spcPts val="360"/>
              </a:spcBef>
              <a:spcAft>
                <a:spcPts val="0"/>
              </a:spcAft>
              <a:buSzPts val="1530"/>
              <a:buChar char="*"/>
            </a:pPr>
            <a:r>
              <a:rPr lang="en-US" sz="1800"/>
              <a:t>ASCII : 	</a:t>
            </a:r>
            <a:r>
              <a:rPr lang="en-US"/>
              <a:t>	</a:t>
            </a:r>
            <a:r>
              <a:rPr lang="en-US" sz="1800"/>
              <a:t>example</a:t>
            </a:r>
            <a:r>
              <a:rPr lang="en-US" sz="1800">
                <a:solidFill>
                  <a:schemeClr val="dk1"/>
                </a:solidFill>
              </a:rPr>
              <a:t>.</a:t>
            </a:r>
            <a:r>
              <a:rPr lang="en-US" sz="1800">
                <a:solidFill>
                  <a:schemeClr val="accent3"/>
                </a:solidFill>
              </a:rPr>
              <a:t>sky</a:t>
            </a:r>
            <a:endParaRPr/>
          </a:p>
          <a:p>
            <a:pPr indent="-182880" lvl="1" marL="548640" rtl="0" algn="l">
              <a:lnSpc>
                <a:spcPct val="100000"/>
              </a:lnSpc>
              <a:spcBef>
                <a:spcPts val="360"/>
              </a:spcBef>
              <a:spcAft>
                <a:spcPts val="0"/>
              </a:spcAft>
              <a:buSzPts val="1530"/>
              <a:buChar char="*"/>
            </a:pPr>
            <a:r>
              <a:rPr lang="en-US" sz="1800"/>
              <a:t>ASCII :		exemple.</a:t>
            </a:r>
            <a:r>
              <a:rPr lang="en-US" sz="1800">
                <a:solidFill>
                  <a:schemeClr val="accent3"/>
                </a:solidFill>
              </a:rPr>
              <a:t>engineering</a:t>
            </a:r>
            <a:endParaRPr/>
          </a:p>
          <a:p>
            <a:pPr indent="-182880" lvl="1" marL="548640" rtl="0" algn="l">
              <a:lnSpc>
                <a:spcPct val="100000"/>
              </a:lnSpc>
              <a:spcBef>
                <a:spcPts val="480"/>
              </a:spcBef>
              <a:spcAft>
                <a:spcPts val="0"/>
              </a:spcAft>
              <a:buSzPts val="1530"/>
              <a:buChar char="*"/>
            </a:pPr>
            <a:r>
              <a:rPr lang="en-US" sz="1800">
                <a:solidFill>
                  <a:schemeClr val="dk1"/>
                </a:solidFill>
              </a:rPr>
              <a:t>Unicode :</a:t>
            </a:r>
            <a:r>
              <a:rPr lang="en-US" sz="1800">
                <a:solidFill>
                  <a:srgbClr val="FF0000"/>
                </a:solidFill>
              </a:rPr>
              <a:t>	</a:t>
            </a:r>
            <a:r>
              <a:rPr lang="en-US" sz="2400">
                <a:solidFill>
                  <a:schemeClr val="accent3"/>
                </a:solidFill>
              </a:rPr>
              <a:t>คน.ไทย</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Les adresses électroniques internationalisées (EAI) </a:t>
            </a:r>
            <a:r>
              <a:rPr lang="en-US" sz="1800">
                <a:extLst>
                  <a:ext uri="http://customooxmlschemas.google.com/">
                    <go:slidesCustomData xmlns:go="http://customooxmlschemas.google.com/" textRoundtripDataId="13"/>
                  </a:ext>
                </a:extLst>
              </a:rPr>
              <a:t>qui</a:t>
            </a:r>
            <a:r>
              <a:rPr lang="en-US" sz="1800"/>
              <a:t> risquent de ne pas fonctionner dans les applications : </a:t>
            </a:r>
            <a:endParaRPr/>
          </a:p>
          <a:p>
            <a:pPr indent="-182880" lvl="1" marL="548640" rtl="0" algn="l">
              <a:lnSpc>
                <a:spcPct val="100000"/>
              </a:lnSpc>
              <a:spcBef>
                <a:spcPts val="360"/>
              </a:spcBef>
              <a:spcAft>
                <a:spcPts val="0"/>
              </a:spcAft>
              <a:buSzPts val="1530"/>
              <a:buChar char="*"/>
            </a:pPr>
            <a:r>
              <a:rPr lang="en-US" sz="1800"/>
              <a:t>Unicode :	marc@</a:t>
            </a:r>
            <a:r>
              <a:rPr lang="en-US" sz="1800">
                <a:solidFill>
                  <a:schemeClr val="accent3"/>
                </a:solidFill>
              </a:rPr>
              <a:t>société</a:t>
            </a:r>
            <a:r>
              <a:rPr lang="en-US" sz="1800"/>
              <a:t>.org</a:t>
            </a:r>
            <a:endParaRPr/>
          </a:p>
          <a:p>
            <a:pPr indent="-182880" lvl="1" marL="548640" rtl="0" algn="l">
              <a:lnSpc>
                <a:spcPct val="100000"/>
              </a:lnSpc>
              <a:spcBef>
                <a:spcPts val="360"/>
              </a:spcBef>
              <a:spcAft>
                <a:spcPts val="0"/>
              </a:spcAft>
              <a:buSzPts val="1530"/>
              <a:buChar char="*"/>
            </a:pPr>
            <a:r>
              <a:rPr lang="en-US" sz="1800"/>
              <a:t>Unicode :	</a:t>
            </a:r>
            <a:r>
              <a:rPr lang="en-US" sz="1800">
                <a:solidFill>
                  <a:schemeClr val="accent3"/>
                </a:solidFill>
              </a:rPr>
              <a:t>测试</a:t>
            </a:r>
            <a:r>
              <a:rPr lang="en-US" sz="1800"/>
              <a:t>@example.com</a:t>
            </a:r>
            <a:endParaRPr/>
          </a:p>
          <a:p>
            <a:pPr indent="-182880" lvl="1" marL="548640" rtl="0" algn="l">
              <a:lnSpc>
                <a:spcPct val="100000"/>
              </a:lnSpc>
              <a:spcBef>
                <a:spcPts val="360"/>
              </a:spcBef>
              <a:spcAft>
                <a:spcPts val="0"/>
              </a:spcAft>
              <a:buSzPts val="1530"/>
              <a:buChar char="*"/>
            </a:pPr>
            <a:r>
              <a:rPr lang="en-US" sz="1800"/>
              <a:t>Unicode :	</a:t>
            </a:r>
            <a:r>
              <a:rPr lang="en-US" sz="1800">
                <a:solidFill>
                  <a:schemeClr val="accent3"/>
                </a:solidFill>
              </a:rPr>
              <a:t>ईमेल@उदाहरण.भारत</a:t>
            </a:r>
            <a:endParaRPr/>
          </a:p>
          <a:p>
            <a:pPr indent="-182880" lvl="1" marL="548640" rtl="0" algn="l">
              <a:lnSpc>
                <a:spcPct val="100000"/>
              </a:lnSpc>
              <a:spcBef>
                <a:spcPts val="360"/>
              </a:spcBef>
              <a:spcAft>
                <a:spcPts val="0"/>
              </a:spcAft>
              <a:buSzPts val="1530"/>
              <a:buChar char="*"/>
            </a:pPr>
            <a:r>
              <a:rPr lang="en-US" sz="1800"/>
              <a:t>Unicode :	</a:t>
            </a:r>
            <a:r>
              <a:rPr lang="en-US" sz="1800">
                <a:solidFill>
                  <a:srgbClr val="FF0000"/>
                </a:solidFill>
              </a:rPr>
              <a:t> </a:t>
            </a:r>
            <a:r>
              <a:rPr lang="en-US" sz="1800">
                <a:solidFill>
                  <a:schemeClr val="accent3"/>
                </a:solidFill>
              </a:rPr>
              <a:t>ای-میل@ مثال.موقع  </a:t>
            </a:r>
            <a:r>
              <a:rPr lang="en-US" sz="1800"/>
              <a:t>(écrit de droite à gauche, RTL)	</a:t>
            </a:r>
            <a:r>
              <a:rPr lang="en-US"/>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a:p>
          <a:p>
            <a:pPr indent="0" lvl="0" marL="0" rtl="0" algn="l">
              <a:lnSpc>
                <a:spcPct val="100000"/>
              </a:lnSpc>
              <a:spcBef>
                <a:spcPts val="400"/>
              </a:spcBef>
              <a:spcAft>
                <a:spcPts val="0"/>
              </a:spcAft>
              <a:buSzPts val="1700"/>
              <a:buNone/>
            </a:pPr>
            <a:r>
              <a:rPr lang="en-US" sz="1800"/>
              <a:t>L’</a:t>
            </a:r>
            <a:r>
              <a:rPr b="1" lang="en-US" sz="1800"/>
              <a:t>ASCII</a:t>
            </a:r>
            <a:r>
              <a:rPr lang="en-US" sz="1800"/>
              <a:t> est basé sur les lettres A-Z, a-z, les chiffres 0 à 9 et le tiret.</a:t>
            </a:r>
            <a:endParaRPr/>
          </a:p>
          <a:p>
            <a:pPr indent="0" lvl="0" marL="0" rtl="0" algn="l">
              <a:lnSpc>
                <a:spcPct val="100000"/>
              </a:lnSpc>
              <a:spcBef>
                <a:spcPts val="400"/>
              </a:spcBef>
              <a:spcAft>
                <a:spcPts val="0"/>
              </a:spcAft>
              <a:buSzPts val="1700"/>
              <a:buNone/>
            </a:pPr>
            <a:r>
              <a:rPr lang="en-US" sz="1800"/>
              <a:t>L’</a:t>
            </a:r>
            <a:r>
              <a:rPr b="1" lang="en-US" sz="1800"/>
              <a:t>Unicode</a:t>
            </a:r>
            <a:r>
              <a:rPr lang="en-US" sz="1800"/>
              <a:t> prend en charge les caractères de toutes les langues et de tous les scripts du monde.</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400">
                <a:solidFill>
                  <a:schemeClr val="dk2"/>
                </a:solidFill>
              </a:rPr>
              <a:t>Le défi à relever : Acceptation des adresses de courrier électronique internationalisées par les sites web</a:t>
            </a:r>
            <a:endParaRPr/>
          </a:p>
        </p:txBody>
      </p:sp>
      <p:sp>
        <p:nvSpPr>
          <p:cNvPr id="228" name="Google Shape;228;p33"/>
          <p:cNvSpPr txBox="1"/>
          <p:nvPr/>
        </p:nvSpPr>
        <p:spPr>
          <a:xfrm>
            <a:off x="164861" y="1604849"/>
            <a:ext cx="2578200" cy="23082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Open Sans Light"/>
                <a:ea typeface="Open Sans Light"/>
                <a:cs typeface="Open Sans Light"/>
                <a:sym typeface="Open Sans Light"/>
              </a:rPr>
              <a:t>Taux d’acceptation (%) (dans des langues locales) des adresses de courrier électronique dans les champs de formulaire sur 1000 sites web locaux </a:t>
            </a:r>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Open Sans Light"/>
                <a:ea typeface="Open Sans Light"/>
                <a:cs typeface="Open Sans Light"/>
                <a:sym typeface="Open Sans Light"/>
              </a:rPr>
              <a:t>(données tirées d’une étude de 2025 qui sera publiée sur UASG.tech)</a:t>
            </a:r>
            <a:endParaRPr/>
          </a:p>
        </p:txBody>
      </p:sp>
      <p:pic>
        <p:nvPicPr>
          <p:cNvPr id="229" name="Google Shape;229;p33"/>
          <p:cNvPicPr preferRelativeResize="0"/>
          <p:nvPr/>
        </p:nvPicPr>
        <p:blipFill rotWithShape="1">
          <a:blip r:embed="rId3">
            <a:alphaModFix/>
          </a:blip>
          <a:srcRect b="0" l="0" r="0" t="6697"/>
          <a:stretch/>
        </p:blipFill>
        <p:spPr>
          <a:xfrm>
            <a:off x="2946400" y="1418167"/>
            <a:ext cx="5621404" cy="5083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Le défi à relever : Prise en charge des adresses de courrier électronique internationalisées par tous les serveurs de messagerie</a:t>
            </a:r>
            <a:endParaRPr/>
          </a:p>
        </p:txBody>
      </p:sp>
      <p:sp>
        <p:nvSpPr>
          <p:cNvPr id="235" name="Google Shape;235;p37"/>
          <p:cNvSpPr txBox="1"/>
          <p:nvPr/>
        </p:nvSpPr>
        <p:spPr>
          <a:xfrm>
            <a:off x="1964410" y="6164379"/>
            <a:ext cx="58846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Open Sans"/>
                <a:ea typeface="Open Sans"/>
                <a:cs typeface="Open Sans"/>
                <a:sym typeface="Open Sans"/>
              </a:rPr>
              <a:t>Source: </a:t>
            </a:r>
            <a:r>
              <a:rPr b="0" i="1" lang="en-US" sz="14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https://ithi.research.icann.org/graph-eai.html</a:t>
            </a:r>
            <a:r>
              <a:rPr b="0" i="1" lang="en-US" sz="1400" u="none" cap="none" strike="noStrike">
                <a:solidFill>
                  <a:schemeClr val="dk1"/>
                </a:solidFill>
                <a:latin typeface="Open Sans"/>
                <a:ea typeface="Open Sans"/>
                <a:cs typeface="Open Sans"/>
                <a:sym typeface="Open Sans"/>
              </a:rPr>
              <a:t> </a:t>
            </a:r>
            <a:endParaRPr/>
          </a:p>
        </p:txBody>
      </p:sp>
      <p:pic>
        <p:nvPicPr>
          <p:cNvPr id="236" name="Google Shape;236;p37"/>
          <p:cNvPicPr preferRelativeResize="0"/>
          <p:nvPr/>
        </p:nvPicPr>
        <p:blipFill rotWithShape="1">
          <a:blip r:embed="rId4">
            <a:alphaModFix/>
          </a:blip>
          <a:srcRect b="0" l="0" r="0" t="0"/>
          <a:stretch/>
        </p:blipFill>
        <p:spPr>
          <a:xfrm>
            <a:off x="228599" y="1663700"/>
            <a:ext cx="8880537" cy="3609340"/>
          </a:xfrm>
          <a:prstGeom prst="rect">
            <a:avLst/>
          </a:prstGeom>
          <a:noFill/>
          <a:ln>
            <a:noFill/>
          </a:ln>
        </p:spPr>
      </p:pic>
      <p:sp>
        <p:nvSpPr>
          <p:cNvPr id="237" name="Google Shape;237;p37"/>
          <p:cNvSpPr txBox="1"/>
          <p:nvPr>
            <p:ph idx="1" type="body"/>
          </p:nvPr>
        </p:nvSpPr>
        <p:spPr>
          <a:xfrm>
            <a:off x="320675" y="5273040"/>
            <a:ext cx="8450700" cy="8053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Sur les 33,7 millions de serveurs de messagerie testés en janvier 2025, seuls 25,86 % d’entre eux prennent en charge les adresses de courrier électronique internationalisées.  </a:t>
            </a:r>
            <a:endParaRPr/>
          </a:p>
          <a:p>
            <a:pPr indent="-85725" lvl="0" marL="274320" marR="0" rtl="0" algn="l">
              <a:lnSpc>
                <a:spcPct val="100000"/>
              </a:lnSpc>
              <a:spcBef>
                <a:spcPts val="360"/>
              </a:spcBef>
              <a:spcAft>
                <a:spcPts val="0"/>
              </a:spcAft>
              <a:buClr>
                <a:srgbClr val="000000"/>
              </a:buClr>
              <a:buSzPts val="153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19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Votre serveur de messagerie prend-il en charge l’EAI ?</a:t>
            </a:r>
            <a:endParaRPr/>
          </a:p>
        </p:txBody>
      </p:sp>
      <p:pic>
        <p:nvPicPr>
          <p:cNvPr descr="Graphical user interface, text, website&#10;&#10;Description automatically generated" id="243" name="Google Shape;243;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244" name="Google Shape;244;p20"/>
          <p:cNvSpPr/>
          <p:nvPr/>
        </p:nvSpPr>
        <p:spPr>
          <a:xfrm>
            <a:off x="748145" y="1168188"/>
            <a:ext cx="7764484"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Vérifiez dès maintenant en saisissant votre adresse de courrier électronique sur : </a:t>
            </a:r>
            <a:r>
              <a:rPr b="0" i="0" lang="en-US" sz="18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https://uasg.tech/eai-check/</a:t>
            </a:r>
            <a:r>
              <a:rPr b="0" i="0" lang="en-US" sz="1800" u="none" cap="none" strike="noStrike">
                <a:solidFill>
                  <a:schemeClr val="dk1"/>
                </a:solidFill>
                <a:latin typeface="Open Sans"/>
                <a:ea typeface="Open Sans"/>
                <a:cs typeface="Open Sans"/>
                <a:sym typeface="Open Sans"/>
              </a:rPr>
              <a:t> </a:t>
            </a:r>
            <a:endParaRPr/>
          </a:p>
        </p:txBody>
      </p:sp>
      <p:cxnSp>
        <p:nvCxnSpPr>
          <p:cNvPr id="245" name="Google Shape;245;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Open Sans"/>
              <a:buNone/>
            </a:pPr>
            <a:r>
              <a:rPr lang="en-US" sz="2800"/>
              <a:t>L’inclusion numérique, une opportunité</a:t>
            </a:r>
            <a:endParaRPr/>
          </a:p>
        </p:txBody>
      </p:sp>
      <p:sp>
        <p:nvSpPr>
          <p:cNvPr id="251" name="Google Shape;251;p58"/>
          <p:cNvSpPr txBox="1"/>
          <p:nvPr/>
        </p:nvSpPr>
        <p:spPr>
          <a:xfrm>
            <a:off x="320041" y="2955537"/>
            <a:ext cx="3584590" cy="36932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Les 32 % restants de la population mondiale, soit environ 2,6 milliards d’individus, principalement en Asie et en Afrique, ne sont toujours pas en ligne (voir l’augmentation du pourcentage).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Beaucoup de ceux qui sont déjà en ligne, et la plupart de ceux qui le seront bientôt, échangent dans leur langue maternelle.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252" name="Google Shape;252;p58"/>
          <p:cNvSpPr txBox="1"/>
          <p:nvPr/>
        </p:nvSpPr>
        <p:spPr>
          <a:xfrm>
            <a:off x="0" y="6244060"/>
            <a:ext cx="70378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Light"/>
                <a:ea typeface="Open Sans Light"/>
                <a:cs typeface="Open Sans Light"/>
                <a:sym typeface="Open Sans Light"/>
              </a:rPr>
              <a:t>Source: </a:t>
            </a:r>
            <a:r>
              <a:rPr b="0" i="1" lang="en-US" sz="1400" u="sng" cap="none" strike="noStrike">
                <a:solidFill>
                  <a:schemeClr val="accent2"/>
                </a:solidFill>
                <a:latin typeface="Open Sans Light"/>
                <a:ea typeface="Open Sans Light"/>
                <a:cs typeface="Open Sans Light"/>
                <a:sym typeface="Open Sans Light"/>
                <a:hlinkClick r:id="rId3">
                  <a:extLst>
                    <a:ext uri="{A12FA001-AC4F-418D-AE19-62706E023703}">
                      <ahyp:hlinkClr val="tx"/>
                    </a:ext>
                  </a:extLst>
                </a:hlinkClick>
              </a:rPr>
              <a:t>https://www.itu.int/itu-d/reports/statistics/2024/11/10/ff24-internet-use/</a:t>
            </a:r>
            <a:r>
              <a:rPr b="0" i="1" lang="en-US" sz="1400" u="none" cap="none" strike="noStrike">
                <a:solidFill>
                  <a:schemeClr val="accent2"/>
                </a:solidFill>
                <a:latin typeface="Open Sans Light"/>
                <a:ea typeface="Open Sans Light"/>
                <a:cs typeface="Open Sans Light"/>
                <a:sym typeface="Open Sans Light"/>
              </a:rPr>
              <a:t> </a:t>
            </a:r>
            <a:r>
              <a:rPr b="0" i="1" lang="en-US" sz="1400" u="none" cap="none" strike="noStrike">
                <a:solidFill>
                  <a:srgbClr val="000000"/>
                </a:solidFill>
                <a:latin typeface="Open Sans Light"/>
                <a:ea typeface="Open Sans Light"/>
                <a:cs typeface="Open Sans Light"/>
                <a:sym typeface="Open Sans Light"/>
              </a:rPr>
              <a:t>   </a:t>
            </a:r>
            <a:endParaRPr/>
          </a:p>
        </p:txBody>
      </p:sp>
      <p:pic>
        <p:nvPicPr>
          <p:cNvPr id="253" name="Google Shape;253;p58"/>
          <p:cNvPicPr preferRelativeResize="0"/>
          <p:nvPr/>
        </p:nvPicPr>
        <p:blipFill rotWithShape="1">
          <a:blip r:embed="rId4">
            <a:alphaModFix/>
          </a:blip>
          <a:srcRect b="0" l="0" r="0" t="0"/>
          <a:stretch/>
        </p:blipFill>
        <p:spPr>
          <a:xfrm>
            <a:off x="4060556" y="1069834"/>
            <a:ext cx="4814256" cy="5136549"/>
          </a:xfrm>
          <a:prstGeom prst="rect">
            <a:avLst/>
          </a:prstGeom>
          <a:noFill/>
          <a:ln>
            <a:noFill/>
          </a:ln>
        </p:spPr>
      </p:pic>
      <p:sp>
        <p:nvSpPr>
          <p:cNvPr id="254" name="Google Shape;254;p58"/>
          <p:cNvSpPr/>
          <p:nvPr/>
        </p:nvSpPr>
        <p:spPr>
          <a:xfrm>
            <a:off x="372574" y="1069826"/>
            <a:ext cx="3584591"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Open Sans"/>
                <a:ea typeface="Open Sans"/>
                <a:cs typeface="Open Sans"/>
                <a:sym typeface="Open Sans"/>
              </a:rPr>
              <a:t>5,5 milliards </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d’internautes à travers le monde</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9300"/>
                </a:solidFill>
                <a:latin typeface="Open Sans"/>
                <a:ea typeface="Open Sans"/>
                <a:cs typeface="Open Sans"/>
                <a:sym typeface="Open Sans"/>
              </a:rPr>
              <a:t>68%</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d’internautes</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Qu’est-ce que l’acceptation universelle (UA) ?</a:t>
            </a:r>
            <a:endParaRPr/>
          </a:p>
        </p:txBody>
      </p:sp>
      <p:sp>
        <p:nvSpPr>
          <p:cNvPr id="260" name="Google Shape;260;p15"/>
          <p:cNvSpPr txBox="1"/>
          <p:nvPr>
            <p:ph idx="1" type="body"/>
          </p:nvPr>
        </p:nvSpPr>
        <p:spPr>
          <a:xfrm>
            <a:off x="320675" y="83971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750"/>
              <a:t>Bien que le DNS ait évolué, les vérifications auxquelles procèdent de nombreuses applications logicielles afin de valider les noms de domaine et adresses de courrier électronique restent obsolètes.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t>De plus, tous les portails en ligne ne sont pas prêts à permettre l’ouverture d’un compte d’utilisateur avec une adresse de courrier électronique associée, un grand nombre d’individus étant ainsi dans l’impossibilité de naviguer sur Internet dans la langue et avec l’identité numérique de leur choix.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t>Considérée comme une bonne pratique en matière de conformité technique, l’UA résout ces problèmes en garantissant que l’ensemble des noms de domaine et adresses de courrier électronique valides, indépendamment du script, de la langue ou du nombre de caractères, peuvent être utilisés dans la même mesure par l’ensemble des applications, dispositifs et systèmes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t>Grâce à l’UA, tous les internautes peuvent naviguer et communiquer sur Internet à l’aide de noms de domaine et d’adresses de courrier électronique de leur choix qui répondent au mieux à leurs intérêts, à leur activité, à leur culture, à leur langue et à leur script.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85725" lvl="0" marL="274320" rtl="0" algn="l">
              <a:lnSpc>
                <a:spcPct val="100000"/>
              </a:lnSpc>
              <a:spcBef>
                <a:spcPts val="360"/>
              </a:spcBef>
              <a:spcAft>
                <a:spcPts val="0"/>
              </a:spcAft>
              <a:buClr>
                <a:schemeClr val="accent3"/>
              </a:buClr>
              <a:buSzPts val="1530"/>
              <a:buFont typeface="Merriweather Sans"/>
              <a:buNone/>
            </a:pPr>
            <a:r>
              <a:t/>
            </a:r>
            <a:endParaRPr sz="175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L’inclusion numérique, un engagement de longue date</a:t>
            </a:r>
            <a:endParaRPr/>
          </a:p>
        </p:txBody>
      </p:sp>
      <p:sp>
        <p:nvSpPr>
          <p:cNvPr id="97" name="Google Shape;97;p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lang="en-US" sz="1800"/>
              <a:t>Construire la société de l'information : un défi mondial pour le nouveau millénaire</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0"/>
              </a:spcBef>
              <a:spcAft>
                <a:spcPts val="0"/>
              </a:spcAft>
              <a:buClr>
                <a:schemeClr val="accent3"/>
              </a:buClr>
              <a:buSzPts val="1530"/>
              <a:buNone/>
            </a:pPr>
            <a:r>
              <a:rPr lang="en-US" sz="1800" u="sng">
                <a:solidFill>
                  <a:schemeClr val="hlink"/>
                </a:solidFill>
                <a:hlinkClick r:id="rId3"/>
              </a:rPr>
              <a:t>Déclaration de principes du Sommet de Genève de 2003</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0" algn="l">
              <a:lnSpc>
                <a:spcPct val="100000"/>
              </a:lnSpc>
              <a:spcBef>
                <a:spcPts val="0"/>
              </a:spcBef>
              <a:spcAft>
                <a:spcPts val="0"/>
              </a:spcAft>
              <a:buClr>
                <a:schemeClr val="accent3"/>
              </a:buClr>
              <a:buSzPts val="1530"/>
              <a:buFont typeface="Merriweather Sans"/>
              <a:buChar char="*"/>
            </a:pPr>
            <a:r>
              <a:rPr lang="en-US" sz="1800"/>
              <a:t>Nous, représentants des peuples du monde, réunis pour la première phase du Sommet mondial sur la société de l’information (SMSI), proclamons notre volonté et notre détermination communes :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d’édifier une société de l’information à dimension humaine, inclusive et privilégiant le développement,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dans laquelle chacun a la possibilité de créer, d’obtenir, d’utiliser et de partager l’information et le savoir,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et dans laquelle les individus, les communautés et les peuples peuvent ainsi mettre en œuvre toutes leurs potentialités en favorisant leur développement durable et en améliorant leur qualité de vie.</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1200"/>
              </a:spcBef>
              <a:spcAft>
                <a:spcPts val="0"/>
              </a:spcAft>
              <a:buSzPts val="17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a:t>Objectif et effet de l’UA</a:t>
            </a:r>
            <a:endParaRPr/>
          </a:p>
        </p:txBody>
      </p:sp>
      <p:sp>
        <p:nvSpPr>
          <p:cNvPr id="266" name="Google Shape;266;p39"/>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Objectif</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Prise en charge de tous les noms de domaine et adresses de courrier électronique valides par toutes les applications logicielles.</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Effet</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Promouvoir le choix des consommateurs, améliorer la concurrence et fournir un accès plus large aux utilisateurs finaux.</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4"/>
                  </a:ext>
                </a:extLst>
              </a:rPr>
              <a:t>Pourquoi l’UA est-elle importante ?</a:t>
            </a:r>
            <a:endParaRPr/>
          </a:p>
        </p:txBody>
      </p:sp>
      <p:sp>
        <p:nvSpPr>
          <p:cNvPr id="272" name="Google Shape;272;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L’UA peut contribuer également à :</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Promouvoir un Internet diversifié, multiculturel et multilingue.</a:t>
            </a:r>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Renforcer la confiance et la liberté d'expression.</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Renforcer la concurrence, l’innovation et le choix du consommateur.</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Créer des opportunités sociales et commerciales.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Offrir des perspectives de carrière aux développeurs et administrateurs de système.</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Aider les gouvernements et décideurs politiques à communiquer avec leurs citoyens.</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Soutenir un Internet multilingue et inclusif</a:t>
            </a:r>
            <a:endParaRPr/>
          </a:p>
        </p:txBody>
      </p:sp>
      <p:sp>
        <p:nvSpPr>
          <p:cNvPr id="278" name="Google Shape;278;p22"/>
          <p:cNvSpPr txBox="1"/>
          <p:nvPr>
            <p:ph idx="1" type="body"/>
          </p:nvPr>
        </p:nvSpPr>
        <p:spPr>
          <a:xfrm>
            <a:off x="320041" y="1224093"/>
            <a:ext cx="8450746" cy="526414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Aujourd’hui, la population Internet se compose de 5,5 milliards d’utilisateurs actifs, et quelques milliards de nouveaux utilisateurs sont à prévoir. Grâce à l’UA, ils bénéficieront pleinement des avantages que procure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L’anglais n’est pas la langue maternelle de la majorité de la population mondiale. De fait, seul un peu plus d'un tiers de la population mondiale utilise l’alphabet latin en anglais, alors que des milliards d’individus préfèrent lire et écrire en arabe, en éthiopien, en chinois, en cyrillique ou autres scripts.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Adopter l’UA, c’est soutenir les internautes multilingues et bénéficier d’importantes retombées économiques et sociales, dont :</a:t>
            </a:r>
            <a:endParaRPr/>
          </a:p>
          <a:p>
            <a:pPr indent="-182879" lvl="1" marL="731520" rtl="0" algn="l">
              <a:lnSpc>
                <a:spcPct val="100000"/>
              </a:lnSpc>
              <a:spcBef>
                <a:spcPts val="360"/>
              </a:spcBef>
              <a:spcAft>
                <a:spcPts val="0"/>
              </a:spcAft>
              <a:buSzPts val="1530"/>
              <a:buChar char="*"/>
            </a:pPr>
            <a:r>
              <a:rPr lang="en-US"/>
              <a:t>L’augmentation de la capacité d’accès à l’e-commerce, aux communautés locales et aux gouvernements. </a:t>
            </a:r>
            <a:endParaRPr/>
          </a:p>
          <a:p>
            <a:pPr indent="-182879" lvl="1" marL="731520" rtl="0" algn="l">
              <a:lnSpc>
                <a:spcPct val="100000"/>
              </a:lnSpc>
              <a:spcBef>
                <a:spcPts val="360"/>
              </a:spcBef>
              <a:spcAft>
                <a:spcPts val="0"/>
              </a:spcAft>
              <a:buSzPts val="1530"/>
              <a:buChar char="*"/>
            </a:pPr>
            <a:r>
              <a:rPr lang="en-US"/>
              <a:t>La célébration et la diffusion des traditions culturelles via les langues, promouvant ainsi la diversité et l’ouverture d’Internet. </a:t>
            </a:r>
            <a:endParaRPr/>
          </a:p>
          <a:p>
            <a:pPr indent="-85723" lvl="1" marL="731520" rtl="0" algn="l">
              <a:lnSpc>
                <a:spcPct val="100000"/>
              </a:lnSpc>
              <a:spcBef>
                <a:spcPts val="360"/>
              </a:spcBef>
              <a:spcAft>
                <a:spcPts val="0"/>
              </a:spcAft>
              <a:buSzPts val="1530"/>
              <a:buNone/>
            </a:pPr>
            <a:r>
              <a:t/>
            </a:r>
            <a:endParaRPr sz="1600"/>
          </a:p>
          <a:p>
            <a:pPr indent="-85723" lvl="1" marL="731520" rtl="0" algn="l">
              <a:lnSpc>
                <a:spcPct val="100000"/>
              </a:lnSpc>
              <a:spcBef>
                <a:spcPts val="360"/>
              </a:spcBef>
              <a:spcAft>
                <a:spcPts val="0"/>
              </a:spcAft>
              <a:buSzPts val="1530"/>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Rendre les applications prêtes pour l’UA</a:t>
            </a:r>
            <a:endParaRPr/>
          </a:p>
        </p:txBody>
      </p:sp>
      <p:sp>
        <p:nvSpPr>
          <p:cNvPr id="284" name="Google Shape;284;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Prendre en charge tous les noms de domaine et toutes les adresses de courrier électronique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Accepter : L’utilisateur peut saisir des caractères de son script local dans un champ de texte.</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Valider : Le logiciel accepte les caractères et reconnaît leur validité.</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Traiter : Le système effectue des opérations avec les caractères.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Stocker : La base de données peut stocker le texte sans l’entrecouper ou le corrompre.</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Afficher : Lorsqu’elles sont extraites de la base de données, les informations sont affichées correctement.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285" name="Google Shape;285;p23"/>
          <p:cNvGrpSpPr/>
          <p:nvPr/>
        </p:nvGrpSpPr>
        <p:grpSpPr>
          <a:xfrm>
            <a:off x="492252" y="2025923"/>
            <a:ext cx="8159496" cy="1018672"/>
            <a:chOff x="1927228" y="5269981"/>
            <a:chExt cx="7921353" cy="976513"/>
          </a:xfrm>
        </p:grpSpPr>
        <p:grpSp>
          <p:nvGrpSpPr>
            <p:cNvPr id="286" name="Google Shape;286;p23"/>
            <p:cNvGrpSpPr/>
            <p:nvPr/>
          </p:nvGrpSpPr>
          <p:grpSpPr>
            <a:xfrm>
              <a:off x="1927228" y="5273672"/>
              <a:ext cx="1302251" cy="972822"/>
              <a:chOff x="820555" y="1643185"/>
              <a:chExt cx="2011680" cy="1644160"/>
            </a:xfrm>
          </p:grpSpPr>
          <p:sp>
            <p:nvSpPr>
              <p:cNvPr id="287" name="Google Shape;287;p2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Accepter</a:t>
                </a:r>
                <a:endParaRPr/>
              </a:p>
            </p:txBody>
          </p:sp>
          <p:sp>
            <p:nvSpPr>
              <p:cNvPr id="288" name="Google Shape;288;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89" name="Google Shape;289;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290" name="Google Shape;290;p23"/>
            <p:cNvGrpSpPr/>
            <p:nvPr/>
          </p:nvGrpSpPr>
          <p:grpSpPr>
            <a:xfrm>
              <a:off x="3582203" y="5273672"/>
              <a:ext cx="1314106" cy="967039"/>
              <a:chOff x="3554360" y="1646720"/>
              <a:chExt cx="2029993" cy="1634387"/>
            </a:xfrm>
          </p:grpSpPr>
          <p:sp>
            <p:nvSpPr>
              <p:cNvPr id="291" name="Google Shape;291;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2" name="Google Shape;292;p2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Valider</a:t>
                </a:r>
                <a:endParaRPr/>
              </a:p>
            </p:txBody>
          </p:sp>
          <p:pic>
            <p:nvPicPr>
              <p:cNvPr descr="ua-capability-icons_wht_Validate.png" id="293" name="Google Shape;293;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294" name="Google Shape;294;p23"/>
            <p:cNvGrpSpPr/>
            <p:nvPr/>
          </p:nvGrpSpPr>
          <p:grpSpPr>
            <a:xfrm>
              <a:off x="6892153" y="5269981"/>
              <a:ext cx="1302251" cy="968544"/>
              <a:chOff x="6331693" y="1643185"/>
              <a:chExt cx="2011680" cy="1636930"/>
            </a:xfrm>
          </p:grpSpPr>
          <p:sp>
            <p:nvSpPr>
              <p:cNvPr id="295" name="Google Shape;295;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6" name="Google Shape;296;p2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Stocker</a:t>
                </a:r>
                <a:endParaRPr/>
              </a:p>
            </p:txBody>
          </p:sp>
          <p:pic>
            <p:nvPicPr>
              <p:cNvPr descr="ua-capability-icons_wht_Store.png" id="297" name="Google Shape;297;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298" name="Google Shape;298;p23"/>
            <p:cNvGrpSpPr/>
            <p:nvPr/>
          </p:nvGrpSpPr>
          <p:grpSpPr>
            <a:xfrm>
              <a:off x="5237178" y="5269981"/>
              <a:ext cx="1302251" cy="970730"/>
              <a:chOff x="2202899" y="3852184"/>
              <a:chExt cx="2011680" cy="1640625"/>
            </a:xfrm>
          </p:grpSpPr>
          <p:sp>
            <p:nvSpPr>
              <p:cNvPr id="299" name="Google Shape;299;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0" name="Google Shape;300;p2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Traiter</a:t>
                </a:r>
                <a:endParaRPr/>
              </a:p>
            </p:txBody>
          </p:sp>
          <p:pic>
            <p:nvPicPr>
              <p:cNvPr descr="ua-capability-icons_wht_Process.png" id="301" name="Google Shape;301;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302" name="Google Shape;302;p23"/>
            <p:cNvGrpSpPr/>
            <p:nvPr/>
          </p:nvGrpSpPr>
          <p:grpSpPr>
            <a:xfrm>
              <a:off x="8546330" y="5275764"/>
              <a:ext cx="1302251" cy="970730"/>
              <a:chOff x="4943583" y="3852184"/>
              <a:chExt cx="2011680" cy="1640625"/>
            </a:xfrm>
          </p:grpSpPr>
          <p:sp>
            <p:nvSpPr>
              <p:cNvPr id="303" name="Google Shape;303;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4" name="Google Shape;304;p2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Afficher</a:t>
                </a:r>
                <a:endParaRPr/>
              </a:p>
            </p:txBody>
          </p:sp>
          <p:pic>
            <p:nvPicPr>
              <p:cNvPr descr="ua-capability-icons_wht_Display.png" id="305" name="Google Shape;305;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Œuvrer à la préparation à l’UA</a:t>
            </a:r>
            <a:endParaRPr/>
          </a:p>
        </p:txBody>
      </p:sp>
      <p:sp>
        <p:nvSpPr>
          <p:cNvPr id="311" name="Google Shape;311;p40"/>
          <p:cNvSpPr txBox="1"/>
          <p:nvPr>
            <p:ph idx="1" type="body"/>
          </p:nvPr>
        </p:nvSpPr>
        <p:spPr>
          <a:xfrm>
            <a:off x="320675" y="1079203"/>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La communauté de l’ICANN a formé le Groupe directeur sur l’acceptation universelle (UASG) afin de promouvoir l’intégration de l’UA à l’échelle mondiale.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L’ICANN promeut activement l’UA et apporte un soutien financier à l’UASG.</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L’UASG et l’ICANN tâchent d’intégrer l’UA en :</a:t>
            </a:r>
            <a:endParaRPr/>
          </a:p>
          <a:p>
            <a:pPr indent="-182880" lvl="1" marL="548640" rtl="0" algn="l">
              <a:lnSpc>
                <a:spcPct val="100000"/>
              </a:lnSpc>
              <a:spcBef>
                <a:spcPts val="360"/>
              </a:spcBef>
              <a:spcAft>
                <a:spcPts val="0"/>
              </a:spcAft>
              <a:buSzPts val="1530"/>
              <a:buChar char="*"/>
            </a:pPr>
            <a:r>
              <a:rPr lang="en-US" sz="1800"/>
              <a:t>Organisant des activités de sensibilisation aux questions liées à l’UA.</a:t>
            </a:r>
            <a:endParaRPr/>
          </a:p>
          <a:p>
            <a:pPr indent="-182880" lvl="1" marL="548640" rtl="0" algn="l">
              <a:lnSpc>
                <a:spcPct val="100000"/>
              </a:lnSpc>
              <a:spcBef>
                <a:spcPts val="360"/>
              </a:spcBef>
              <a:spcAft>
                <a:spcPts val="0"/>
              </a:spcAft>
              <a:buSzPts val="1530"/>
              <a:buChar char="*"/>
            </a:pPr>
            <a:r>
              <a:rPr lang="en-US" sz="1800"/>
              <a:t>Menant des études approfondies visant à identifier les lacunes techniques.</a:t>
            </a:r>
            <a:endParaRPr/>
          </a:p>
          <a:p>
            <a:pPr indent="-182880" lvl="1" marL="548640" rtl="0" algn="l">
              <a:lnSpc>
                <a:spcPct val="100000"/>
              </a:lnSpc>
              <a:spcBef>
                <a:spcPts val="360"/>
              </a:spcBef>
              <a:spcAft>
                <a:spcPts val="0"/>
              </a:spcAft>
              <a:buSzPts val="1530"/>
              <a:buChar char="*"/>
            </a:pPr>
            <a:r>
              <a:rPr lang="en-US" sz="1800"/>
              <a:t>Définissant des solutions afin de remédier à ces lacunes.</a:t>
            </a:r>
            <a:endParaRPr/>
          </a:p>
          <a:p>
            <a:pPr indent="-182880" lvl="1" marL="548640" rtl="0" algn="l">
              <a:lnSpc>
                <a:spcPct val="100000"/>
              </a:lnSpc>
              <a:spcBef>
                <a:spcPts val="360"/>
              </a:spcBef>
              <a:spcAft>
                <a:spcPts val="0"/>
              </a:spcAft>
              <a:buSzPts val="1530"/>
              <a:buChar char="*"/>
            </a:pPr>
            <a:r>
              <a:rPr lang="en-US" sz="1800"/>
              <a:t>Soumettant des rapports de bogue dans les outils, systèmes et applications concernés.</a:t>
            </a:r>
            <a:endParaRPr/>
          </a:p>
          <a:p>
            <a:pPr indent="-182880" lvl="1" marL="548640" rtl="0" algn="l">
              <a:lnSpc>
                <a:spcPct val="100000"/>
              </a:lnSpc>
              <a:spcBef>
                <a:spcPts val="360"/>
              </a:spcBef>
              <a:spcAft>
                <a:spcPts val="0"/>
              </a:spcAft>
              <a:buSzPts val="1530"/>
              <a:buChar char="*"/>
            </a:pPr>
            <a:r>
              <a:rPr lang="en-US" sz="1800"/>
              <a:t>Élaborant et dispensant une formation technique aux solutions afin d’encourager l’intégration de l’UA.</a:t>
            </a:r>
            <a:endParaRPr/>
          </a:p>
          <a:p>
            <a:pPr indent="-85725" lvl="1" marL="548640" rtl="0" algn="l">
              <a:lnSpc>
                <a:spcPct val="100000"/>
              </a:lnSpc>
              <a:spcBef>
                <a:spcPts val="360"/>
              </a:spcBef>
              <a:spcAft>
                <a:spcPts val="0"/>
              </a:spcAft>
              <a:buSzPts val="1530"/>
              <a:buNone/>
            </a:pPr>
            <a:r>
              <a:t/>
            </a:r>
            <a:endParaRPr/>
          </a:p>
          <a:p>
            <a:pPr indent="-97155" lvl="0" marL="91440" rtl="0" algn="l">
              <a:lnSpc>
                <a:spcPct val="100000"/>
              </a:lnSpc>
              <a:spcBef>
                <a:spcPts val="360"/>
              </a:spcBef>
              <a:spcAft>
                <a:spcPts val="0"/>
              </a:spcAft>
              <a:buSzPts val="1530"/>
              <a:buChar char="*"/>
            </a:pPr>
            <a:r>
              <a:rPr lang="en-US" sz="1800"/>
              <a:t>Pour en savoir plus, consultez les sites suivants : </a:t>
            </a:r>
            <a:r>
              <a:rPr lang="en-US" sz="1800" u="sng">
                <a:solidFill>
                  <a:schemeClr val="hlink"/>
                </a:solidFill>
                <a:hlinkClick r:id="rId3"/>
              </a:rPr>
              <a:t>https://uasg.tech</a:t>
            </a:r>
            <a:r>
              <a:rPr lang="en-US" sz="1800"/>
              <a:t> et </a:t>
            </a:r>
            <a:r>
              <a:rPr lang="en-US" sz="1800" u="sng">
                <a:solidFill>
                  <a:schemeClr val="hlink"/>
                </a:solidFill>
                <a:hlinkClick r:id="rId4"/>
              </a:rPr>
              <a:t>https://icann.org/ua</a:t>
            </a:r>
            <a:r>
              <a:rPr lang="en-US" sz="1800"/>
              <a:t>.  </a:t>
            </a:r>
            <a:endParaRPr/>
          </a:p>
          <a:p>
            <a:pPr indent="5715" lvl="0" marL="91440" rtl="0" algn="l">
              <a:lnSpc>
                <a:spcPct val="100000"/>
              </a:lnSpc>
              <a:spcBef>
                <a:spcPts val="360"/>
              </a:spcBef>
              <a:spcAft>
                <a:spcPts val="0"/>
              </a:spcAft>
              <a:buSzPts val="1530"/>
              <a:buNone/>
            </a:pPr>
            <a:r>
              <a:t/>
            </a:r>
            <a:endParaRPr/>
          </a:p>
          <a:p>
            <a:pPr indent="5715" lvl="0" marL="91440" rtl="0" algn="l">
              <a:lnSpc>
                <a:spcPct val="100000"/>
              </a:lnSpc>
              <a:spcBef>
                <a:spcPts val="360"/>
              </a:spcBef>
              <a:spcAft>
                <a:spcPts val="0"/>
              </a:spcAft>
              <a:buSzPts val="1530"/>
              <a:buNone/>
            </a:pPr>
            <a:r>
              <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Qui peut aider à concrétiser l’UA ?</a:t>
            </a:r>
            <a:endParaRPr/>
          </a:p>
        </p:txBody>
      </p:sp>
      <p:sp>
        <p:nvSpPr>
          <p:cNvPr id="317" name="Google Shape;317;p25"/>
          <p:cNvSpPr txBox="1"/>
          <p:nvPr>
            <p:ph idx="1" type="body"/>
          </p:nvPr>
        </p:nvSpPr>
        <p:spPr>
          <a:xfrm>
            <a:off x="320675" y="873442"/>
            <a:ext cx="8450746" cy="528492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b="1" lang="en-US" sz="1800">
                <a:solidFill>
                  <a:schemeClr val="dk1"/>
                </a:solidFill>
              </a:rPr>
              <a:t>Aides technologiques</a:t>
            </a:r>
            <a:r>
              <a:rPr lang="en-US" sz="1800">
                <a:solidFill>
                  <a:schemeClr val="dk1"/>
                </a:solidFill>
              </a:rPr>
              <a:t> - Organisations élaborant des normes et bonnes pratiques et fournisseurs de langages, outils et cadres de programmation logicielle.</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Développeurs technologiques</a:t>
            </a:r>
            <a:r>
              <a:rPr lang="en-US" sz="1800">
                <a:solidFill>
                  <a:schemeClr val="dk1"/>
                </a:solidFill>
              </a:rPr>
              <a:t> - Organisations et individus développant et déployant des applications et services en ligne utilisant les langages, outils et cadres de programmation.</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Fournisseurs de logiciels et services de courrier électronique</a:t>
            </a:r>
            <a:endParaRPr/>
          </a:p>
          <a:p>
            <a:pPr indent="-182880" lvl="1" marL="548640" rtl="0" algn="l">
              <a:lnSpc>
                <a:spcPct val="100000"/>
              </a:lnSpc>
              <a:spcBef>
                <a:spcPts val="360"/>
              </a:spcBef>
              <a:spcAft>
                <a:spcPts val="0"/>
              </a:spcAft>
              <a:buSzPts val="1530"/>
              <a:buChar char="*"/>
            </a:pPr>
            <a:r>
              <a:rPr b="1" lang="en-US">
                <a:solidFill>
                  <a:schemeClr val="dk1"/>
                </a:solidFill>
              </a:rPr>
              <a:t>Fournisseurs de logiciels de messagerie</a:t>
            </a:r>
            <a:r>
              <a:rPr lang="en-US">
                <a:solidFill>
                  <a:schemeClr val="dk1"/>
                </a:solidFill>
              </a:rPr>
              <a:t> - Organisations et individus fournissant différents outils, applications et utilitaires pour l’écosystème de messagerie.</a:t>
            </a:r>
            <a:endParaRPr/>
          </a:p>
          <a:p>
            <a:pPr indent="-182880" lvl="1" marL="548640" rtl="0" algn="l">
              <a:lnSpc>
                <a:spcPct val="100000"/>
              </a:lnSpc>
              <a:spcBef>
                <a:spcPts val="360"/>
              </a:spcBef>
              <a:spcAft>
                <a:spcPts val="0"/>
              </a:spcAft>
              <a:buSzPts val="1530"/>
              <a:buChar char="*"/>
            </a:pPr>
            <a:r>
              <a:rPr b="1" lang="en-US">
                <a:solidFill>
                  <a:schemeClr val="dk1"/>
                </a:solidFill>
              </a:rPr>
              <a:t>Fournisseurs de services de messagerie</a:t>
            </a:r>
            <a:r>
              <a:rPr lang="en-US">
                <a:solidFill>
                  <a:schemeClr val="dk1"/>
                </a:solidFill>
              </a:rPr>
              <a:t> - Organisations et individus fournissant des services pour l’écosystème de messagerie.</a:t>
            </a:r>
            <a:endParaRPr/>
          </a:p>
          <a:p>
            <a:pPr indent="-182880" lvl="1" marL="548640" rtl="0" algn="l">
              <a:lnSpc>
                <a:spcPct val="100000"/>
              </a:lnSpc>
              <a:spcBef>
                <a:spcPts val="360"/>
              </a:spcBef>
              <a:spcAft>
                <a:spcPts val="0"/>
              </a:spcAft>
              <a:buSzPts val="1530"/>
              <a:buChar char="*"/>
            </a:pPr>
            <a:r>
              <a:rPr b="1" lang="en-US">
                <a:solidFill>
                  <a:schemeClr val="dk1"/>
                </a:solidFill>
              </a:rPr>
              <a:t>Administrateurs de messagerie (et système)</a:t>
            </a:r>
            <a:r>
              <a:rPr lang="en-US">
                <a:solidFill>
                  <a:schemeClr val="dk1"/>
                </a:solidFill>
              </a:rPr>
              <a:t> - Organisations et individus déployant et administrant des logiciels et services de messagerie.</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Décideurs gouvernementaux</a:t>
            </a:r>
            <a:r>
              <a:rPr lang="en-US" sz="1800">
                <a:solidFill>
                  <a:schemeClr val="dk1"/>
                </a:solidFill>
              </a:rPr>
              <a:t> - Responsables gouvernementaux générant une demande en produits et services intégrant l’UA en mettant à jour les normes d’accessibilité et les processus de passation de marchés. </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Secteur académique</a:t>
            </a:r>
            <a:r>
              <a:rPr lang="en-US" sz="1800">
                <a:solidFill>
                  <a:schemeClr val="dk1"/>
                </a:solidFill>
              </a:rPr>
              <a:t> – Programmes universitaires offrant des programmes d’études en technologies de l’information.</a:t>
            </a:r>
            <a:endParaRPr/>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Quel est votre rôle : entreprises</a:t>
            </a:r>
            <a:endParaRPr/>
          </a:p>
        </p:txBody>
      </p:sp>
      <p:sp>
        <p:nvSpPr>
          <p:cNvPr id="323" name="Google Shape;323;p26"/>
          <p:cNvSpPr txBox="1"/>
          <p:nvPr>
            <p:ph idx="1" type="body"/>
          </p:nvPr>
        </p:nvSpPr>
        <p:spPr>
          <a:xfrm>
            <a:off x="320041" y="873500"/>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800"/>
              <a:t>De nombreuses entreprises perdent de l’argent en négligeant de rendre leurs systèmes compatibles avec l’UA, potentiellement source de milliards en revenus grâce à de nouveaux clients. </a:t>
            </a:r>
            <a:endParaRPr/>
          </a:p>
          <a:p>
            <a:pPr indent="0" lvl="0" marL="91440" rtl="0" algn="l">
              <a:lnSpc>
                <a:spcPct val="100000"/>
              </a:lnSpc>
              <a:spcBef>
                <a:spcPts val="0"/>
              </a:spcBef>
              <a:spcAft>
                <a:spcPts val="0"/>
              </a:spcAft>
              <a:buClr>
                <a:schemeClr val="accent3"/>
              </a:buClr>
              <a:buSzPts val="1700"/>
              <a:buNone/>
            </a:pPr>
            <a:r>
              <a:t/>
            </a:r>
            <a:endParaRPr sz="1800"/>
          </a:p>
          <a:p>
            <a:pPr indent="0" lvl="0" marL="91440" rtl="0" algn="l">
              <a:lnSpc>
                <a:spcPct val="100000"/>
              </a:lnSpc>
              <a:spcBef>
                <a:spcPts val="0"/>
              </a:spcBef>
              <a:spcAft>
                <a:spcPts val="0"/>
              </a:spcAft>
              <a:buClr>
                <a:schemeClr val="accent3"/>
              </a:buClr>
              <a:buSzPts val="1700"/>
              <a:buNone/>
            </a:pPr>
            <a:r>
              <a:rPr lang="en-US" sz="1800"/>
              <a:t>Une étude menée par l’UASG en 2017 a révélé que l’acceptation universelle des noms de domaine Internet offre des débouchés chiffrés à plus de 9,8 milliards de dollars, sachant qu’il s’agit là d’une estimation prudente. </a:t>
            </a:r>
            <a:endParaRPr/>
          </a:p>
          <a:p>
            <a:pPr indent="0" lvl="0" marL="91440" rtl="0" algn="l">
              <a:lnSpc>
                <a:spcPct val="100000"/>
              </a:lnSpc>
              <a:spcBef>
                <a:spcPts val="0"/>
              </a:spcBef>
              <a:spcAft>
                <a:spcPts val="0"/>
              </a:spcAft>
              <a:buClr>
                <a:schemeClr val="accent3"/>
              </a:buClr>
              <a:buSzPts val="1700"/>
              <a:buNone/>
            </a:pPr>
            <a:r>
              <a:t/>
            </a:r>
            <a:endParaRPr sz="1800"/>
          </a:p>
          <a:p>
            <a:pPr indent="0" lvl="0" marL="91440" rtl="0" algn="l">
              <a:lnSpc>
                <a:spcPct val="100000"/>
              </a:lnSpc>
              <a:spcBef>
                <a:spcPts val="0"/>
              </a:spcBef>
              <a:spcAft>
                <a:spcPts val="0"/>
              </a:spcAft>
              <a:buClr>
                <a:schemeClr val="accent3"/>
              </a:buClr>
              <a:buSzPts val="1700"/>
              <a:buNone/>
            </a:pPr>
            <a:r>
              <a:rPr lang="en-US" sz="1800"/>
              <a:t>Les entreprises prêtes à l’UA seront mieux placées pour toucher un public de plus en plus nombreux à travers le monde et maximiser leur potentiel de revenu des internautes actuels et du prochain milliard d’internautes. </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Mobilisez-vous en interne et déterminez si les systèmes de votre entreprise respectent les normes 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Mettez à jour vos propres systèmes informatiques de sorte à intégrer l’UA.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Encouragez vos collaborateurs à participer aux discussions sur l’UA au niveau local et à favoriser de tels échanges.</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Sensibilisez les organisations et entreprises partenaires à l’UA afin qu’elles mettent à jour leurs systèmes en se conformant aux normes inclusives mondiales actuelles.</a:t>
            </a:r>
            <a:endParaRPr/>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Quel est votre rôle : administration publique</a:t>
            </a:r>
            <a:endParaRPr/>
          </a:p>
        </p:txBody>
      </p:sp>
      <p:sp>
        <p:nvSpPr>
          <p:cNvPr id="329" name="Google Shape;329;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800"/>
              <a:t>En intégrant l’UA, les gouvernements et décideurs politiques peuvent venir en aide à leurs citoyens.</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Évaluez la possibilité d’inclure des </a:t>
            </a:r>
            <a:r>
              <a:rPr lang="en-US" sz="1800" u="sng">
                <a:solidFill>
                  <a:schemeClr val="hlink"/>
                </a:solidFill>
                <a:hlinkClick r:id="rId3"/>
              </a:rPr>
              <a:t>exigences UA</a:t>
            </a:r>
            <a:r>
              <a:rPr lang="en-US" sz="1800"/>
              <a:t> dans les marchés publics.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Contactez les ministères intervenant dans la fourniture de services e-gouvernementaux aux citoyens et demandez-leur d’intégrer des pratiques UA de sorte à garantir l’inclusion numérique.</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Coordonnez-vous avec les gestionnaires de vos ccTLD nationaux et les délégués du Comité consultatif gouvernemental (GAC) de l’ICANN afin de participer aux actions liées à l’UA et de renforcer lesdites actions.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Quel est votre rôle : société civile</a:t>
            </a:r>
            <a:endParaRPr/>
          </a:p>
        </p:txBody>
      </p:sp>
      <p:sp>
        <p:nvSpPr>
          <p:cNvPr id="335" name="Google Shape;335;p28"/>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Encouragez votre communauté à assister à des événements UA locaux et régionaux, et assurez la coordination et la promotion de ces événements.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Intégrer l’UA dans vos systèmes à des fins de renforcement de l’inclusion numérique.</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Assurez la promotion des recherches sur l’inclusion et l’accès qui renforcent les principes de l’UA.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Sensibilisez les organisations et entreprises partenaires à l’UA afin qu’elles mettent à jour leurs systèmes en se conformant aux normes inclusives mondiales actuelles.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Quel est votre rôle : milieu universitaire</a:t>
            </a:r>
            <a:endParaRPr/>
          </a:p>
        </p:txBody>
      </p:sp>
      <p:sp>
        <p:nvSpPr>
          <p:cNvPr id="341" name="Google Shape;341;p29"/>
          <p:cNvSpPr txBox="1"/>
          <p:nvPr>
            <p:ph idx="1" type="body"/>
          </p:nvPr>
        </p:nvSpPr>
        <p:spPr>
          <a:xfrm>
            <a:off x="320675" y="1013888"/>
            <a:ext cx="4150209"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600"/>
              <a:t>Mettez à niveau les systèmes de messagerie afin qu’ils prennent en charge l’EAI.</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82880" lvl="0" marL="274320" rtl="0" algn="l">
              <a:lnSpc>
                <a:spcPct val="100000"/>
              </a:lnSpc>
              <a:spcBef>
                <a:spcPts val="400"/>
              </a:spcBef>
              <a:spcAft>
                <a:spcPts val="0"/>
              </a:spcAft>
              <a:buClr>
                <a:schemeClr val="accent3"/>
              </a:buClr>
              <a:buSzPts val="1700"/>
              <a:buFont typeface="Merriweather Sans"/>
              <a:buChar char="*"/>
            </a:pPr>
            <a:r>
              <a:rPr lang="en-US" sz="1600"/>
              <a:t>Actualisez les programmes d’études en technologies de l’information en y intégrant l’enseignement et l’apprentissage des IDN, de l’UA et des logiciels basés sur des concepts d’internationalisation. </a:t>
            </a:r>
            <a:endParaRPr/>
          </a:p>
          <a:p>
            <a:pPr indent="-182879" lvl="1" marL="731520" rtl="0" algn="l">
              <a:lnSpc>
                <a:spcPct val="100000"/>
              </a:lnSpc>
              <a:spcBef>
                <a:spcPts val="400"/>
              </a:spcBef>
              <a:spcAft>
                <a:spcPts val="0"/>
              </a:spcAft>
              <a:buSzPts val="1700"/>
              <a:buChar char="*"/>
            </a:pPr>
            <a:r>
              <a:rPr lang="en-US" sz="1400"/>
              <a:t>Voir le </a:t>
            </a:r>
            <a:r>
              <a:rPr lang="en-US" sz="1400" u="sng">
                <a:solidFill>
                  <a:schemeClr val="hlink"/>
                </a:solidFill>
                <a:hlinkClick r:id="rId3"/>
              </a:rPr>
              <a:t>programme d’intégration du programme d’études sur l’UA </a:t>
            </a:r>
            <a:r>
              <a:rPr lang="en-US" sz="1400"/>
              <a:t>de l’ICANN.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82880" lvl="0" marL="274320" rtl="0" algn="l">
              <a:lnSpc>
                <a:spcPct val="100000"/>
              </a:lnSpc>
              <a:spcBef>
                <a:spcPts val="400"/>
              </a:spcBef>
              <a:spcAft>
                <a:spcPts val="0"/>
              </a:spcAft>
              <a:buClr>
                <a:schemeClr val="accent3"/>
              </a:buClr>
              <a:buSzPts val="1700"/>
              <a:buFont typeface="Merriweather Sans"/>
              <a:buChar char="*"/>
            </a:pPr>
            <a:r>
              <a:rPr lang="en-US" sz="1600"/>
              <a:t>Formez le corps enseignant et les étudiants à l’adoption des pratiques UA en matière de développement de logiciels.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82880" lvl="0" marL="274320" rtl="0" algn="l">
              <a:lnSpc>
                <a:spcPct val="100000"/>
              </a:lnSpc>
              <a:spcBef>
                <a:spcPts val="400"/>
              </a:spcBef>
              <a:spcAft>
                <a:spcPts val="0"/>
              </a:spcAft>
              <a:buClr>
                <a:schemeClr val="accent3"/>
              </a:buClr>
              <a:buSzPts val="1700"/>
              <a:buFont typeface="Merriweather Sans"/>
              <a:buChar char="*"/>
            </a:pPr>
            <a:r>
              <a:rPr lang="en-US" sz="1600"/>
              <a:t>Sensibilisez la communauté technique locale aux questions et solutions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07315" lvl="3" marL="1097280" rtl="0" algn="l">
              <a:lnSpc>
                <a:spcPct val="100000"/>
              </a:lnSpc>
              <a:spcBef>
                <a:spcPts val="280"/>
              </a:spcBef>
              <a:spcAft>
                <a:spcPts val="0"/>
              </a:spcAft>
              <a:buSzPts val="1190"/>
              <a:buNone/>
            </a:pPr>
            <a:r>
              <a:t/>
            </a:r>
            <a:endParaRPr sz="1100"/>
          </a:p>
        </p:txBody>
      </p:sp>
      <p:pic>
        <p:nvPicPr>
          <p:cNvPr id="342" name="Google Shape;342;p29"/>
          <p:cNvPicPr preferRelativeResize="0"/>
          <p:nvPr/>
        </p:nvPicPr>
        <p:blipFill rotWithShape="1">
          <a:blip r:embed="rId4">
            <a:alphaModFix/>
          </a:blip>
          <a:srcRect b="0" l="0" r="0" t="0"/>
          <a:stretch/>
        </p:blipFill>
        <p:spPr>
          <a:xfrm>
            <a:off x="4470884" y="846667"/>
            <a:ext cx="4300538" cy="5560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Nous vivons dans un monde multilingue !</a:t>
            </a:r>
            <a:endParaRPr/>
          </a:p>
        </p:txBody>
      </p:sp>
      <p:sp>
        <p:nvSpPr>
          <p:cNvPr id="103" name="Google Shape;103;p3"/>
          <p:cNvSpPr txBox="1"/>
          <p:nvPr/>
        </p:nvSpPr>
        <p:spPr>
          <a:xfrm>
            <a:off x="4206058" y="5813055"/>
            <a:ext cx="4621894"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Source : </a:t>
            </a:r>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https://www.britannica.com/topic/languages-by-number-of-native-speakers-2228882</a:t>
            </a:r>
            <a:r>
              <a:rPr b="0" i="1" lang="en-US" sz="1400" u="none" cap="none" strike="noStrike">
                <a:solidFill>
                  <a:schemeClr val="accent2"/>
                </a:solidFill>
                <a:latin typeface="Open Sans"/>
                <a:ea typeface="Open Sans"/>
                <a:cs typeface="Open Sans"/>
                <a:sym typeface="Open Sans"/>
              </a:rPr>
              <a:t> </a:t>
            </a:r>
            <a:endParaRPr/>
          </a:p>
        </p:txBody>
      </p:sp>
      <p:sp>
        <p:nvSpPr>
          <p:cNvPr id="104" name="Google Shape;104;p3"/>
          <p:cNvSpPr txBox="1"/>
          <p:nvPr/>
        </p:nvSpPr>
        <p:spPr>
          <a:xfrm>
            <a:off x="282517" y="5813055"/>
            <a:ext cx="3728439"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Source: </a:t>
            </a:r>
            <a:r>
              <a:rPr b="0" i="1" lang="en-US" sz="1400" u="sng" cap="none" strike="noStrike">
                <a:solidFill>
                  <a:schemeClr val="accent2"/>
                </a:solidFill>
                <a:latin typeface="Open Sans"/>
                <a:ea typeface="Open Sans"/>
                <a:cs typeface="Open Sans"/>
                <a:sym typeface="Open Sans"/>
                <a:hlinkClick r:id="rId4">
                  <a:extLst>
                    <a:ext uri="{A12FA001-AC4F-418D-AE19-62706E023703}">
                      <ahyp:hlinkClr val="tx"/>
                    </a:ext>
                  </a:extLst>
                </a:hlinkClick>
              </a:rPr>
              <a:t>https://www.statista.com/statistics/262946/most-common-languages-on-the-internet/</a:t>
            </a:r>
            <a:r>
              <a:rPr b="0" i="1" lang="en-US" sz="1400" u="none" cap="none" strike="noStrike">
                <a:solidFill>
                  <a:schemeClr val="accent2"/>
                </a:solidFill>
                <a:latin typeface="Open Sans"/>
                <a:ea typeface="Open Sans"/>
                <a:cs typeface="Open Sans"/>
                <a:sym typeface="Open Sans"/>
              </a:rPr>
              <a:t> </a:t>
            </a:r>
            <a:endParaRPr/>
          </a:p>
        </p:txBody>
      </p:sp>
      <p:sp>
        <p:nvSpPr>
          <p:cNvPr id="105" name="Google Shape;105;p3"/>
          <p:cNvSpPr txBox="1"/>
          <p:nvPr/>
        </p:nvSpPr>
        <p:spPr>
          <a:xfrm>
            <a:off x="374903" y="1032100"/>
            <a:ext cx="830611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L’usage des langues est très varié dans le monde. L’anglais arrive en troisième position en termes de locuteurs natifs à l’échelle planétaire, après le chinois et l’espagnol. Il représente 57 % de l’ensemble du contenu en ligne, mais ce pourcentage est en baisse.</a:t>
            </a:r>
            <a:endParaRPr/>
          </a:p>
        </p:txBody>
      </p:sp>
      <p:graphicFrame>
        <p:nvGraphicFramePr>
          <p:cNvPr id="106" name="Google Shape;106;p3"/>
          <p:cNvGraphicFramePr/>
          <p:nvPr/>
        </p:nvGraphicFramePr>
        <p:xfrm>
          <a:off x="177305" y="2251300"/>
          <a:ext cx="3898685" cy="3498400"/>
        </p:xfrm>
        <a:graphic>
          <a:graphicData uri="http://schemas.openxmlformats.org/drawingml/2006/chart">
            <c:chart r:id="rId5"/>
          </a:graphicData>
        </a:graphic>
      </p:graphicFrame>
      <p:graphicFrame>
        <p:nvGraphicFramePr>
          <p:cNvPr id="107" name="Google Shape;107;p3"/>
          <p:cNvGraphicFramePr/>
          <p:nvPr/>
        </p:nvGraphicFramePr>
        <p:xfrm>
          <a:off x="4742481" y="2251300"/>
          <a:ext cx="3000000" cy="3000000"/>
        </p:xfrm>
        <a:graphic>
          <a:graphicData uri="http://schemas.openxmlformats.org/drawingml/2006/table">
            <a:tbl>
              <a:tblPr bandRow="1" firstRow="1">
                <a:noFill/>
                <a:tableStyleId>{8B5CC9D0-FE30-4EDB-A9A8-F518AAE27ACA}</a:tableStyleId>
              </a:tblPr>
              <a:tblGrid>
                <a:gridCol w="1766800"/>
                <a:gridCol w="1766800"/>
              </a:tblGrid>
              <a:tr h="3957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Langue </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Locuteurs</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Chinois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1 346 000 000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Espagnol</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485 063 960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Anglais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379 682 200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Arabe</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373 000 000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Hindi</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344 650 870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Portuguese</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236 266 650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Bengali</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233 808 880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Russe</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146 954 150</a:t>
                      </a:r>
                      <a:endParaRPr/>
                    </a:p>
                  </a:txBody>
                  <a:tcPr marT="9525" marB="0" marR="9525" marL="9525"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Quel est votre rôle : Communauté technique</a:t>
            </a:r>
            <a:endParaRPr/>
          </a:p>
        </p:txBody>
      </p:sp>
      <p:sp>
        <p:nvSpPr>
          <p:cNvPr id="348" name="Google Shape;348;p30"/>
          <p:cNvSpPr txBox="1"/>
          <p:nvPr>
            <p:ph idx="1" type="body"/>
          </p:nvPr>
        </p:nvSpPr>
        <p:spPr>
          <a:xfrm>
            <a:off x="320675" y="883261"/>
            <a:ext cx="8180388"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Menez des formations et activités pédagogiques permettant aux développeurs de logiciels et chefs de projet de résoudre les problèmes liés à l’UA.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Testez vos propres produits et services et réglez les problèmes liés à l’UA. </a:t>
            </a:r>
            <a:endParaRPr/>
          </a:p>
          <a:p>
            <a:pPr indent="-182879" lvl="1" marL="731520" rtl="0" algn="l">
              <a:lnSpc>
                <a:spcPct val="100000"/>
              </a:lnSpc>
              <a:spcBef>
                <a:spcPts val="400"/>
              </a:spcBef>
              <a:spcAft>
                <a:spcPts val="0"/>
              </a:spcAft>
              <a:buSzPts val="1700"/>
              <a:buChar char="*"/>
            </a:pPr>
            <a:r>
              <a:rPr lang="en-US" sz="1600"/>
              <a:t>Testez les noms de domaine et les adresses de courrier électronique en utilisant l’</a:t>
            </a:r>
            <a:r>
              <a:rPr lang="en-US" sz="1600" u="sng">
                <a:solidFill>
                  <a:schemeClr val="hlink"/>
                </a:solidFill>
                <a:hlinkClick r:id="rId3"/>
              </a:rPr>
              <a:t>UASG 004</a:t>
            </a:r>
            <a:r>
              <a:rPr lang="en-US" sz="1600"/>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Signalez les bogues liés à l’UA dans d’autres produits et services.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0" lvl="0" marL="91440" rtl="0" algn="l">
              <a:lnSpc>
                <a:spcPct val="100000"/>
              </a:lnSpc>
              <a:spcBef>
                <a:spcPts val="40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349" name="Google Shape;349;p30"/>
          <p:cNvGrpSpPr/>
          <p:nvPr/>
        </p:nvGrpSpPr>
        <p:grpSpPr>
          <a:xfrm>
            <a:off x="492252" y="3169349"/>
            <a:ext cx="8159496" cy="1018672"/>
            <a:chOff x="1927228" y="5269981"/>
            <a:chExt cx="7921353" cy="976513"/>
          </a:xfrm>
        </p:grpSpPr>
        <p:grpSp>
          <p:nvGrpSpPr>
            <p:cNvPr id="350" name="Google Shape;350;p30"/>
            <p:cNvGrpSpPr/>
            <p:nvPr/>
          </p:nvGrpSpPr>
          <p:grpSpPr>
            <a:xfrm>
              <a:off x="1927228" y="5273672"/>
              <a:ext cx="1302251" cy="972822"/>
              <a:chOff x="820555" y="1643185"/>
              <a:chExt cx="2011680" cy="1644160"/>
            </a:xfrm>
          </p:grpSpPr>
          <p:sp>
            <p:nvSpPr>
              <p:cNvPr id="351" name="Google Shape;351;p30"/>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Accepter</a:t>
                </a:r>
                <a:endParaRPr/>
              </a:p>
            </p:txBody>
          </p:sp>
          <p:sp>
            <p:nvSpPr>
              <p:cNvPr id="352" name="Google Shape;352;p30"/>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353" name="Google Shape;353;p30"/>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354" name="Google Shape;354;p30"/>
            <p:cNvGrpSpPr/>
            <p:nvPr/>
          </p:nvGrpSpPr>
          <p:grpSpPr>
            <a:xfrm>
              <a:off x="3582203" y="5273672"/>
              <a:ext cx="1314106" cy="967039"/>
              <a:chOff x="3554360" y="1646720"/>
              <a:chExt cx="2029993" cy="1634387"/>
            </a:xfrm>
          </p:grpSpPr>
          <p:sp>
            <p:nvSpPr>
              <p:cNvPr id="355" name="Google Shape;355;p30"/>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56" name="Google Shape;356;p30"/>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Valider</a:t>
                </a:r>
                <a:endParaRPr/>
              </a:p>
            </p:txBody>
          </p:sp>
          <p:pic>
            <p:nvPicPr>
              <p:cNvPr descr="ua-capability-icons_wht_Validate.png" id="357" name="Google Shape;357;p30"/>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358" name="Google Shape;358;p30"/>
            <p:cNvGrpSpPr/>
            <p:nvPr/>
          </p:nvGrpSpPr>
          <p:grpSpPr>
            <a:xfrm>
              <a:off x="6892153" y="5269981"/>
              <a:ext cx="1302251" cy="968544"/>
              <a:chOff x="6331693" y="1643185"/>
              <a:chExt cx="2011680" cy="1636930"/>
            </a:xfrm>
          </p:grpSpPr>
          <p:sp>
            <p:nvSpPr>
              <p:cNvPr id="359" name="Google Shape;359;p30"/>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0" name="Google Shape;360;p30"/>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Stocker</a:t>
                </a:r>
                <a:endParaRPr/>
              </a:p>
            </p:txBody>
          </p:sp>
          <p:pic>
            <p:nvPicPr>
              <p:cNvPr descr="ua-capability-icons_wht_Store.png" id="361" name="Google Shape;361;p30"/>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362" name="Google Shape;362;p30"/>
            <p:cNvGrpSpPr/>
            <p:nvPr/>
          </p:nvGrpSpPr>
          <p:grpSpPr>
            <a:xfrm>
              <a:off x="5237178" y="5269981"/>
              <a:ext cx="1302251" cy="970730"/>
              <a:chOff x="2202899" y="3852184"/>
              <a:chExt cx="2011680" cy="1640625"/>
            </a:xfrm>
          </p:grpSpPr>
          <p:sp>
            <p:nvSpPr>
              <p:cNvPr id="363" name="Google Shape;363;p30"/>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4" name="Google Shape;364;p30"/>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Traiter</a:t>
                </a:r>
                <a:endParaRPr/>
              </a:p>
            </p:txBody>
          </p:sp>
          <p:pic>
            <p:nvPicPr>
              <p:cNvPr descr="ua-capability-icons_wht_Process.png" id="365" name="Google Shape;365;p30"/>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366" name="Google Shape;366;p30"/>
            <p:cNvGrpSpPr/>
            <p:nvPr/>
          </p:nvGrpSpPr>
          <p:grpSpPr>
            <a:xfrm>
              <a:off x="8546330" y="5275764"/>
              <a:ext cx="1302251" cy="970730"/>
              <a:chOff x="4943583" y="3852184"/>
              <a:chExt cx="2011680" cy="1640625"/>
            </a:xfrm>
          </p:grpSpPr>
          <p:sp>
            <p:nvSpPr>
              <p:cNvPr id="367" name="Google Shape;367;p30"/>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8" name="Google Shape;368;p30"/>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Afficher</a:t>
                </a:r>
                <a:endParaRPr/>
              </a:p>
            </p:txBody>
          </p:sp>
          <p:pic>
            <p:nvPicPr>
              <p:cNvPr descr="ua-capability-icons_wht_Display.png" id="369" name="Google Shape;369;p30"/>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Quel est votre rôle : Opérateurs de registre et bureaux d’enregistrement de domaines</a:t>
            </a:r>
            <a:endParaRPr/>
          </a:p>
        </p:txBody>
      </p:sp>
      <p:sp>
        <p:nvSpPr>
          <p:cNvPr id="375" name="Google Shape;375;p31"/>
          <p:cNvSpPr txBox="1"/>
          <p:nvPr>
            <p:ph idx="1" type="body"/>
          </p:nvPr>
        </p:nvSpPr>
        <p:spPr>
          <a:xfrm>
            <a:off x="320675"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Identifiez les lacunes en matière d’UA des systèmes dédiés aux clients.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Mettez à niveau les systèmes dédiés aux clients afin qu’ils prennent en charge l’UA ; vous pouvez consulter le document d’orientation intitulé </a:t>
            </a:r>
            <a:r>
              <a:rPr lang="en-US" sz="1800" u="sng">
                <a:solidFill>
                  <a:schemeClr val="hlink"/>
                </a:solidFill>
                <a:hlinkClick r:id="rId3"/>
              </a:rPr>
              <a:t>Feuille de route de l’UA pour les systèmes des opérateurs de registre et bureaux d’enregistrement de noms de domaine</a:t>
            </a:r>
            <a:r>
              <a:rPr lang="en-US" sz="1800"/>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Sensibilisez vos parties prenantes commerciales à l’UA et encouragez-les à mettre à jour leurs systèmes.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pic>
        <p:nvPicPr>
          <p:cNvPr id="376" name="Google Shape;376;p31">
            <a:hlinkClick r:id="rId4"/>
          </p:cNvPr>
          <p:cNvPicPr preferRelativeResize="0"/>
          <p:nvPr/>
        </p:nvPicPr>
        <p:blipFill rotWithShape="1">
          <a:blip r:embed="rId5">
            <a:alphaModFix/>
          </a:blip>
          <a:srcRect b="0" l="0" r="0" t="0"/>
          <a:stretch/>
        </p:blipFill>
        <p:spPr>
          <a:xfrm>
            <a:off x="5226225" y="1318667"/>
            <a:ext cx="3399025" cy="441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Quel est votre rôle : titulaire de nom de domaine</a:t>
            </a:r>
            <a:endParaRPr/>
          </a:p>
        </p:txBody>
      </p:sp>
      <p:sp>
        <p:nvSpPr>
          <p:cNvPr id="382" name="Google Shape;382;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Vérifiez auprès du fournisseur de services Internet (FSI) qui héberge votre site web si ses services intègrent l’UA.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Vérifiez auprès de votre administrateur de site web et de messagerie si votre site et votre messagerie sont prêts pour l’UA. Si ce n’est pas le cas, envisagez de prendre l’initiative de les mettre à jour et d’y intégrer l’UA.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Créez une prise de conscience de l’UA auprès de votre FSI, de vos développeurs web et de votre administrateur de messagerie, et demandez-leur de mettre à niveau leurs systèmes pour les rendre prêts pour l’UA. </a:t>
            </a:r>
            <a:endParaRPr/>
          </a:p>
          <a:p>
            <a:pPr indent="-182879" lvl="1" marL="731520" rtl="0" algn="l">
              <a:lnSpc>
                <a:spcPct val="100000"/>
              </a:lnSpc>
              <a:spcBef>
                <a:spcPts val="400"/>
              </a:spcBef>
              <a:spcAft>
                <a:spcPts val="0"/>
              </a:spcAft>
              <a:buSzPts val="1700"/>
              <a:buChar char="*"/>
            </a:pPr>
            <a:r>
              <a:rPr b="0" i="0" lang="en-US">
                <a:solidFill>
                  <a:srgbClr val="000000"/>
                </a:solidFill>
              </a:rPr>
              <a:t>Renvoyez-les au </a:t>
            </a:r>
            <a:r>
              <a:rPr lang="en-US" u="sng">
                <a:solidFill>
                  <a:schemeClr val="hlink"/>
                </a:solidFill>
                <a:hlinkClick r:id="rId3"/>
              </a:rPr>
              <a:t>rapport sur l’état de préparation à l’UA de l’exercice fiscal 2023</a:t>
            </a:r>
            <a:r>
              <a:rPr b="0" i="0" lang="en-US">
                <a:solidFill>
                  <a:srgbClr val="000000"/>
                </a:solidFill>
              </a:rPr>
              <a:t> pour de plus amples informations</a:t>
            </a:r>
            <a:r>
              <a:rPr lang="en-US"/>
              <a:t>. </a:t>
            </a:r>
            <a:r>
              <a:rPr b="0" i="0" lang="en-US">
                <a:solidFill>
                  <a:srgbClr val="000000"/>
                </a:solidFill>
              </a:rPr>
              <a:t>Vous </a:t>
            </a:r>
            <a:r>
              <a:rPr lang="en-US"/>
              <a:t>avez en outre la possibilité d’utiliser </a:t>
            </a:r>
            <a:r>
              <a:rPr b="0" i="0" lang="en-US">
                <a:solidFill>
                  <a:srgbClr val="000000"/>
                </a:solidFill>
              </a:rPr>
              <a:t>le modèle de </a:t>
            </a:r>
            <a:r>
              <a:rPr lang="en-US" u="sng">
                <a:solidFill>
                  <a:schemeClr val="hlink"/>
                </a:solidFill>
                <a:hlinkClick r:id="rId4"/>
              </a:rPr>
              <a:t>lettre</a:t>
            </a:r>
            <a:r>
              <a:rPr b="0" i="0" lang="en-US">
                <a:solidFill>
                  <a:srgbClr val="000000"/>
                </a:solidFill>
              </a:rPr>
              <a:t> ou de </a:t>
            </a:r>
            <a:r>
              <a:rPr lang="en-US" u="sng">
                <a:solidFill>
                  <a:schemeClr val="hlink"/>
                </a:solidFill>
                <a:hlinkClick r:id="rId5"/>
              </a:rPr>
              <a:t>signaler le problème</a:t>
            </a:r>
            <a:r>
              <a:rPr lang="en-US"/>
              <a:t>.</a:t>
            </a:r>
            <a:endParaRPr/>
          </a:p>
          <a:p>
            <a:pPr indent="0" lvl="0" marL="91440" rtl="0" algn="l">
              <a:lnSpc>
                <a:spcPct val="100000"/>
              </a:lnSpc>
              <a:spcBef>
                <a:spcPts val="40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u="sng">
              <a:solidFill>
                <a:schemeClr val="hlink"/>
              </a:solidFil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9"/>
          <p:cNvSpPr txBox="1"/>
          <p:nvPr>
            <p:ph type="title"/>
          </p:nvPr>
        </p:nvSpPr>
        <p:spPr>
          <a:xfrm>
            <a:off x="320041" y="275167"/>
            <a:ext cx="868803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Autres initiatives de l’UNESCO et de l’ICANN visant à promouvoir l’inclusion numérique</a:t>
            </a:r>
            <a:endParaRPr/>
          </a:p>
        </p:txBody>
      </p:sp>
      <p:sp>
        <p:nvSpPr>
          <p:cNvPr id="388" name="Google Shape;388;p59"/>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L’UNESCO met en œuvre différents programmes dont le but est de promouvoir le multilinguisme en ligne.</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L’ICANN lance la prochaine série de nouveaux gTLD afin de promouvoir l’inclusion numérique.</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Les sections suivantes mettent en avant ces travaux réalisés par l’UNESCO et l’ICANN.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ph type="title"/>
          </p:nvPr>
        </p:nvSpPr>
        <p:spPr>
          <a:xfrm>
            <a:off x="320042" y="275167"/>
            <a:ext cx="4513216"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L’engagement de l’UNESCO à promouvoir le multilinguisme</a:t>
            </a:r>
            <a:endParaRPr/>
          </a:p>
        </p:txBody>
      </p:sp>
      <p:sp>
        <p:nvSpPr>
          <p:cNvPr id="394" name="Google Shape;394;p41"/>
          <p:cNvSpPr txBox="1"/>
          <p:nvPr>
            <p:ph idx="1" type="body"/>
          </p:nvPr>
        </p:nvSpPr>
        <p:spPr>
          <a:xfrm>
            <a:off x="320674" y="2446638"/>
            <a:ext cx="8502652" cy="397887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600"/>
              <a:t>Définition de normes via des instruments normatifs</a:t>
            </a:r>
            <a:endParaRPr/>
          </a:p>
          <a:p>
            <a:pPr indent="-182879" lvl="1" marL="731520" rtl="0" algn="l">
              <a:lnSpc>
                <a:spcPct val="100000"/>
              </a:lnSpc>
              <a:spcBef>
                <a:spcPts val="0"/>
              </a:spcBef>
              <a:spcAft>
                <a:spcPts val="0"/>
              </a:spcAft>
              <a:buSzPts val="1700"/>
              <a:buChar char="*"/>
            </a:pPr>
            <a:r>
              <a:rPr lang="en-US" sz="1400"/>
              <a:t>La recommandation de 2003 sur la promotion et l'usage du multilinguisme et l'accès universel au cyberespace</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600"/>
              <a:t>Défense de la diversité linguistique d’Internet</a:t>
            </a:r>
            <a:endParaRPr/>
          </a:p>
          <a:p>
            <a:pPr indent="-182879" lvl="1" marL="731520" rtl="0" algn="l">
              <a:lnSpc>
                <a:spcPct val="100000"/>
              </a:lnSpc>
              <a:spcBef>
                <a:spcPts val="0"/>
              </a:spcBef>
              <a:spcAft>
                <a:spcPts val="0"/>
              </a:spcAft>
              <a:buSzPts val="1700"/>
              <a:buChar char="*"/>
            </a:pPr>
            <a:r>
              <a:rPr lang="en-US" sz="1400"/>
              <a:t>Ligne d’action C8 du SMSI : Diversité et identité culturelles, diversité linguistique, et contenu local</a:t>
            </a:r>
            <a:endParaRPr/>
          </a:p>
          <a:p>
            <a:pPr indent="-182879" lvl="1" marL="731520" rtl="0" algn="l">
              <a:lnSpc>
                <a:spcPct val="100000"/>
              </a:lnSpc>
              <a:spcBef>
                <a:spcPts val="0"/>
              </a:spcBef>
              <a:spcAft>
                <a:spcPts val="0"/>
              </a:spcAft>
              <a:buSzPts val="1700"/>
              <a:buChar char="*"/>
            </a:pPr>
            <a:r>
              <a:rPr lang="en-US" sz="1400"/>
              <a:t>Partenariat avec le Forum sur la gouvernance de l’Internet (IGF) sur le thème « Langage et inclusion – Noms multilingues »</a:t>
            </a:r>
            <a:endParaRPr/>
          </a:p>
          <a:p>
            <a:pPr indent="-182880" lvl="0" marL="274320" rtl="0" algn="l">
              <a:lnSpc>
                <a:spcPct val="100000"/>
              </a:lnSpc>
              <a:spcBef>
                <a:spcPts val="0"/>
              </a:spcBef>
              <a:spcAft>
                <a:spcPts val="0"/>
              </a:spcAft>
              <a:buSzPts val="1700"/>
              <a:buChar char="*"/>
            </a:pPr>
            <a:r>
              <a:rPr lang="en-US" sz="1800"/>
              <a:t>Renforcement des capacités afin de permettre aux communautés de produire un contenu linguistique diversifié</a:t>
            </a:r>
            <a:endParaRPr/>
          </a:p>
          <a:p>
            <a:pPr indent="-182879" lvl="1" marL="731520" rtl="0" algn="l">
              <a:lnSpc>
                <a:spcPct val="100000"/>
              </a:lnSpc>
              <a:spcBef>
                <a:spcPts val="0"/>
              </a:spcBef>
              <a:spcAft>
                <a:spcPts val="0"/>
              </a:spcAft>
              <a:buSzPts val="1530"/>
              <a:buChar char="*"/>
            </a:pPr>
            <a:r>
              <a:rPr lang="en-US" sz="1400"/>
              <a:t>Boîte à outils « Initiatives numériques pour les langues autochtones »</a:t>
            </a:r>
            <a:endParaRPr/>
          </a:p>
          <a:p>
            <a:pPr indent="-182880" lvl="2" marL="1188720" rtl="0" algn="l">
              <a:lnSpc>
                <a:spcPct val="100000"/>
              </a:lnSpc>
              <a:spcBef>
                <a:spcPts val="0"/>
              </a:spcBef>
              <a:spcAft>
                <a:spcPts val="0"/>
              </a:spcAft>
              <a:buSzPts val="1360"/>
              <a:buChar char="*"/>
            </a:pPr>
            <a:r>
              <a:rPr lang="en-US" sz="1200"/>
              <a:t>La 3e approche clé de « Normalisation » vise à promouvoir l’acceptation universelle de l’utilisation de langues autochtones</a:t>
            </a:r>
            <a:endParaRPr/>
          </a:p>
          <a:p>
            <a:pPr indent="-182880" lvl="0" marL="274320" rtl="0" algn="l">
              <a:lnSpc>
                <a:spcPct val="100000"/>
              </a:lnSpc>
              <a:spcBef>
                <a:spcPts val="0"/>
              </a:spcBef>
              <a:spcAft>
                <a:spcPts val="0"/>
              </a:spcAft>
              <a:buSzPts val="1700"/>
              <a:buChar char="*"/>
            </a:pPr>
            <a:r>
              <a:rPr lang="en-US" sz="1800"/>
              <a:t>Coopération avec des partenaires afin de soutenir les initiatives populaires</a:t>
            </a:r>
            <a:endParaRPr/>
          </a:p>
          <a:p>
            <a:pPr indent="-182879" lvl="1" marL="731520" rtl="0" algn="l">
              <a:lnSpc>
                <a:spcPct val="100000"/>
              </a:lnSpc>
              <a:spcBef>
                <a:spcPts val="0"/>
              </a:spcBef>
              <a:spcAft>
                <a:spcPts val="0"/>
              </a:spcAft>
              <a:buSzPts val="1530"/>
              <a:buChar char="*"/>
            </a:pPr>
            <a:r>
              <a:rPr lang="en-US" sz="1400"/>
              <a:t>Collaboration avec des entreprises technologiques à des fins de développement de claviers pour les langues autochtones</a:t>
            </a:r>
            <a:endParaRPr/>
          </a:p>
          <a:p>
            <a:pPr indent="-74930" lvl="0" marL="274320" rtl="0" algn="l">
              <a:lnSpc>
                <a:spcPct val="100000"/>
              </a:lnSpc>
              <a:spcBef>
                <a:spcPts val="0"/>
              </a:spcBef>
              <a:spcAft>
                <a:spcPts val="0"/>
              </a:spcAft>
              <a:buSzPts val="1700"/>
              <a:buNone/>
            </a:pPr>
            <a:r>
              <a:t/>
            </a:r>
            <a:endParaRPr sz="1800"/>
          </a:p>
          <a:p>
            <a:pPr indent="-74930" lvl="0" marL="274320" rtl="0" algn="l">
              <a:lnSpc>
                <a:spcPct val="100000"/>
              </a:lnSpc>
              <a:spcBef>
                <a:spcPts val="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600"/>
          </a:p>
          <a:p>
            <a:pPr indent="-107315" lvl="3" marL="1097280" rtl="0" algn="l">
              <a:lnSpc>
                <a:spcPct val="100000"/>
              </a:lnSpc>
              <a:spcBef>
                <a:spcPts val="280"/>
              </a:spcBef>
              <a:spcAft>
                <a:spcPts val="0"/>
              </a:spcAft>
              <a:buSzPts val="1190"/>
              <a:buNone/>
            </a:pPr>
            <a:r>
              <a:t/>
            </a:r>
            <a:endParaRPr sz="1100"/>
          </a:p>
        </p:txBody>
      </p:sp>
      <p:pic>
        <p:nvPicPr>
          <p:cNvPr descr="文本&#10;&#10;已自动生成说明" id="395" name="Google Shape;395;p41"/>
          <p:cNvPicPr preferRelativeResize="0"/>
          <p:nvPr/>
        </p:nvPicPr>
        <p:blipFill rotWithShape="1">
          <a:blip r:embed="rId3">
            <a:alphaModFix/>
          </a:blip>
          <a:srcRect b="0" l="0" r="0" t="0"/>
          <a:stretch/>
        </p:blipFill>
        <p:spPr>
          <a:xfrm>
            <a:off x="5202180" y="471990"/>
            <a:ext cx="3621146" cy="1985261"/>
          </a:xfrm>
          <a:prstGeom prst="rect">
            <a:avLst/>
          </a:prstGeom>
          <a:noFill/>
          <a:ln>
            <a:noFill/>
          </a:ln>
        </p:spPr>
      </p:pic>
      <p:sp>
        <p:nvSpPr>
          <p:cNvPr id="396" name="Google Shape;396;p41"/>
          <p:cNvSpPr/>
          <p:nvPr/>
        </p:nvSpPr>
        <p:spPr>
          <a:xfrm>
            <a:off x="695561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320042" y="275167"/>
            <a:ext cx="6635578" cy="11211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Multilinguisme et accès universel au cyberespace (2003)</a:t>
            </a:r>
            <a:endParaRPr/>
          </a:p>
        </p:txBody>
      </p:sp>
      <p:sp>
        <p:nvSpPr>
          <p:cNvPr id="402" name="Google Shape;402;p42"/>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0" algn="ctr">
              <a:lnSpc>
                <a:spcPct val="100000"/>
              </a:lnSpc>
              <a:spcBef>
                <a:spcPts val="0"/>
              </a:spcBef>
              <a:spcAft>
                <a:spcPts val="0"/>
              </a:spcAft>
              <a:buClr>
                <a:schemeClr val="accent3"/>
              </a:buClr>
              <a:buSzPts val="1700"/>
              <a:buNone/>
            </a:pPr>
            <a:r>
              <a:rPr lang="en-US" sz="1800"/>
              <a:t>Recommandation sur la promotion et l'usage </a:t>
            </a:r>
            <a:br>
              <a:rPr lang="en-US" sz="1800"/>
            </a:br>
            <a:r>
              <a:rPr lang="en-US" sz="1800"/>
              <a:t>du multilinguisme et l'accès universel au cyberespace (2003)</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La recommandation se concentre sur quatre domaines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403" name="Google Shape;403;p42"/>
          <p:cNvGrpSpPr/>
          <p:nvPr/>
        </p:nvGrpSpPr>
        <p:grpSpPr>
          <a:xfrm>
            <a:off x="527598" y="3499308"/>
            <a:ext cx="4465953" cy="2137600"/>
            <a:chOff x="282950" y="38427"/>
            <a:chExt cx="4465953" cy="2137600"/>
          </a:xfrm>
        </p:grpSpPr>
        <p:sp>
          <p:nvSpPr>
            <p:cNvPr id="404" name="Google Shape;404;p42"/>
            <p:cNvSpPr/>
            <p:nvPr/>
          </p:nvSpPr>
          <p:spPr>
            <a:xfrm>
              <a:off x="40313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2"/>
            <p:cNvSpPr txBox="1"/>
            <p:nvPr/>
          </p:nvSpPr>
          <p:spPr>
            <a:xfrm>
              <a:off x="403131" y="38427"/>
              <a:ext cx="1966955" cy="874202"/>
            </a:xfrm>
            <a:prstGeom prst="rect">
              <a:avLst/>
            </a:prstGeom>
            <a:noFill/>
            <a:ln>
              <a:noFill/>
            </a:ln>
          </p:spPr>
          <p:txBody>
            <a:bodyPr anchorCtr="0" anchor="ctr" bIns="29325" lIns="5865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00" u="none" cap="none" strike="noStrike">
                  <a:solidFill>
                    <a:schemeClr val="lt1"/>
                  </a:solidFill>
                  <a:latin typeface="Open Sans"/>
                  <a:ea typeface="Open Sans"/>
                  <a:cs typeface="Open Sans"/>
                  <a:sym typeface="Open Sans"/>
                </a:rPr>
                <a:t>Développement de contenu et systèmes multilingues</a:t>
              </a:r>
              <a:endParaRPr/>
            </a:p>
          </p:txBody>
        </p:sp>
        <p:sp>
          <p:nvSpPr>
            <p:cNvPr id="406" name="Google Shape;406;p42"/>
            <p:cNvSpPr/>
            <p:nvPr/>
          </p:nvSpPr>
          <p:spPr>
            <a:xfrm>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2"/>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00" u="none" cap="none" strike="noStrike">
                  <a:solidFill>
                    <a:schemeClr val="lt1"/>
                  </a:solidFill>
                  <a:latin typeface="Open Sans"/>
                  <a:ea typeface="Open Sans"/>
                  <a:cs typeface="Open Sans"/>
                  <a:sym typeface="Open Sans"/>
                </a:rPr>
                <a:t>Facilitation de l’accès à des réseaux et services</a:t>
              </a:r>
              <a:endParaRPr/>
            </a:p>
          </p:txBody>
        </p:sp>
        <p:sp>
          <p:nvSpPr>
            <p:cNvPr id="408" name="Google Shape;408;p42"/>
            <p:cNvSpPr/>
            <p:nvPr/>
          </p:nvSpPr>
          <p:spPr>
            <a:xfrm>
              <a:off x="282950"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2"/>
            <p:cNvSpPr txBox="1"/>
            <p:nvPr/>
          </p:nvSpPr>
          <p:spPr>
            <a:xfrm>
              <a:off x="720051" y="1301825"/>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00" u="none" cap="none" strike="noStrike">
                  <a:solidFill>
                    <a:schemeClr val="lt1"/>
                  </a:solidFill>
                  <a:latin typeface="Open Sans"/>
                  <a:ea typeface="Open Sans"/>
                  <a:cs typeface="Open Sans"/>
                  <a:sym typeface="Open Sans"/>
                </a:rPr>
                <a:t>Développement de contenu relevant du domaine public</a:t>
              </a:r>
              <a:endParaRPr/>
            </a:p>
          </p:txBody>
        </p:sp>
        <p:sp>
          <p:nvSpPr>
            <p:cNvPr id="410" name="Google Shape;410;p42"/>
            <p:cNvSpPr/>
            <p:nvPr/>
          </p:nvSpPr>
          <p:spPr>
            <a:xfrm>
              <a:off x="2563398"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2"/>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00" u="none" cap="none" strike="noStrike">
                  <a:solidFill>
                    <a:schemeClr val="lt1"/>
                  </a:solidFill>
                  <a:latin typeface="Open Sans"/>
                  <a:ea typeface="Open Sans"/>
                  <a:cs typeface="Open Sans"/>
                  <a:sym typeface="Open Sans"/>
                </a:rPr>
                <a:t>Réaffirmation d’un équilibre équitable entre les intérêts des détenteurs de droits et l’intérêt public</a:t>
              </a:r>
              <a:endParaRPr/>
            </a:p>
          </p:txBody>
        </p:sp>
      </p:grpSp>
      <p:pic>
        <p:nvPicPr>
          <p:cNvPr descr="A picture containing person, crowd, concert band&#10;&#10;Description automatically generated" id="412" name="Google Shape;412;p42"/>
          <p:cNvPicPr preferRelativeResize="0"/>
          <p:nvPr/>
        </p:nvPicPr>
        <p:blipFill rotWithShape="1">
          <a:blip r:embed="rId3">
            <a:alphaModFix/>
          </a:blip>
          <a:srcRect b="0" l="0" r="0" t="0"/>
          <a:stretch/>
        </p:blipFill>
        <p:spPr>
          <a:xfrm>
            <a:off x="5170627" y="3429000"/>
            <a:ext cx="3324797" cy="2286755"/>
          </a:xfrm>
          <a:prstGeom prst="rect">
            <a:avLst/>
          </a:prstGeom>
          <a:noFill/>
          <a:ln>
            <a:noFill/>
          </a:ln>
        </p:spPr>
      </p:pic>
      <p:sp>
        <p:nvSpPr>
          <p:cNvPr id="413" name="Google Shape;413;p42"/>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La Décennie internationale des langues autochtones</a:t>
            </a:r>
            <a:endParaRPr/>
          </a:p>
        </p:txBody>
      </p:sp>
      <p:sp>
        <p:nvSpPr>
          <p:cNvPr id="419" name="Google Shape;419;p43"/>
          <p:cNvSpPr txBox="1"/>
          <p:nvPr>
            <p:ph idx="1" type="body"/>
          </p:nvPr>
        </p:nvSpPr>
        <p:spPr>
          <a:xfrm>
            <a:off x="1800923" y="1458681"/>
            <a:ext cx="7216756" cy="4807089"/>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Attirer l’attention sur la diminution critique des langues autochtones et le besoin urgent de préserver, revitaliser et promouvoir les langues autochtones</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Prendre des mesures urgentes au niveau national et international </a:t>
            </a:r>
            <a:endParaRPr/>
          </a:p>
          <a:p>
            <a:pPr indent="-182879" lvl="1" marL="731520" rtl="0" algn="l">
              <a:lnSpc>
                <a:spcPct val="100000"/>
              </a:lnSpc>
              <a:spcBef>
                <a:spcPts val="0"/>
              </a:spcBef>
              <a:spcAft>
                <a:spcPts val="0"/>
              </a:spcAft>
              <a:buSzPts val="1700"/>
              <a:buChar char="*"/>
            </a:pPr>
            <a:r>
              <a:rPr lang="en-US" sz="1600"/>
              <a:t>Plan d’action mondial de l’IDIL détaillé dans le domaine thématique de l’autonomisation numérique dans le but de : </a:t>
            </a:r>
            <a:endParaRPr/>
          </a:p>
          <a:p>
            <a:pPr indent="-182880" lvl="2" marL="1188720" rtl="0" algn="l">
              <a:lnSpc>
                <a:spcPct val="100000"/>
              </a:lnSpc>
              <a:spcBef>
                <a:spcPts val="0"/>
              </a:spcBef>
              <a:spcAft>
                <a:spcPts val="0"/>
              </a:spcAft>
              <a:buSzPts val="1700"/>
              <a:buChar char="*"/>
            </a:pPr>
            <a:r>
              <a:rPr lang="en-US" sz="1400"/>
              <a:t>Autonomiser les jeunes et professionnels autochtones dans les domaines des compétences numériques, de l’éducation aux médias et de l’activisme en ligne</a:t>
            </a:r>
            <a:endParaRPr/>
          </a:p>
          <a:p>
            <a:pPr indent="-182880" lvl="2" marL="1188720" rtl="0" algn="l">
              <a:lnSpc>
                <a:spcPct val="100000"/>
              </a:lnSpc>
              <a:spcBef>
                <a:spcPts val="0"/>
              </a:spcBef>
              <a:spcAft>
                <a:spcPts val="0"/>
              </a:spcAft>
              <a:buSzPts val="1700"/>
              <a:buChar char="*"/>
            </a:pPr>
            <a:r>
              <a:rPr lang="en-US" sz="1400"/>
              <a:t>Promouvoir une meilleure représentation des langues autochtones et un accès multilingue à ces dernières dans les médias et les technologies</a:t>
            </a:r>
            <a:endParaRPr/>
          </a:p>
          <a:p>
            <a:pPr indent="-182880" lvl="2" marL="1188720" rtl="0" algn="l">
              <a:lnSpc>
                <a:spcPct val="100000"/>
              </a:lnSpc>
              <a:spcBef>
                <a:spcPts val="0"/>
              </a:spcBef>
              <a:spcAft>
                <a:spcPts val="0"/>
              </a:spcAft>
              <a:buSzPts val="1700"/>
              <a:buChar char="*"/>
            </a:pPr>
            <a:r>
              <a:rPr lang="en-US" sz="1400"/>
              <a:t>Encourager les partenariats public-privé et définir des normes pour la numérisation linguistique et la participation des populations autochtones à la création de contenu</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L’UNESCO agit en tant que principal organisme responsable de la Décennie internationale, en collaboration avec le DAES de l'ONU et d’autres agences compétentes, dans les limites des ressources disponibles</a:t>
            </a:r>
            <a:endParaRPr/>
          </a:p>
          <a:p>
            <a:pPr indent="-182879" lvl="1" marL="731520" rtl="0" algn="l">
              <a:lnSpc>
                <a:spcPct val="100000"/>
              </a:lnSpc>
              <a:spcBef>
                <a:spcPts val="0"/>
              </a:spcBef>
              <a:spcAft>
                <a:spcPts val="0"/>
              </a:spcAft>
              <a:buSzPts val="1700"/>
              <a:buChar char="*"/>
            </a:pPr>
            <a:r>
              <a:rPr lang="en-US" sz="1600"/>
              <a:t>Formation d’un Groupe de travail ad hoc chargé de l’égalité numérique et des domaines du numérique </a:t>
            </a:r>
            <a:endParaRPr/>
          </a:p>
        </p:txBody>
      </p:sp>
      <p:sp>
        <p:nvSpPr>
          <p:cNvPr id="420" name="Google Shape;420;p43"/>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421" name="Google Shape;421;p43"/>
          <p:cNvSpPr txBox="1"/>
          <p:nvPr/>
        </p:nvSpPr>
        <p:spPr>
          <a:xfrm>
            <a:off x="2751" y="1612224"/>
            <a:ext cx="1798172" cy="31547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IDIL 2022-2032</a:t>
            </a:r>
            <a:endParaRPr/>
          </a:p>
        </p:txBody>
      </p:sp>
      <p:pic>
        <p:nvPicPr>
          <p:cNvPr descr="Gráfico, Gráfico de proyección solar&#10;&#10;Descripción generada automáticamente" id="422" name="Google Shape;422;p43"/>
          <p:cNvPicPr preferRelativeResize="0"/>
          <p:nvPr/>
        </p:nvPicPr>
        <p:blipFill rotWithShape="1">
          <a:blip r:embed="rId4">
            <a:alphaModFix/>
          </a:blip>
          <a:srcRect b="0" l="0" r="0" t="0"/>
          <a:stretch/>
        </p:blipFill>
        <p:spPr>
          <a:xfrm>
            <a:off x="126321" y="1934514"/>
            <a:ext cx="1615982" cy="2133937"/>
          </a:xfrm>
          <a:prstGeom prst="rect">
            <a:avLst/>
          </a:prstGeom>
          <a:noFill/>
          <a:ln>
            <a:noFill/>
          </a:ln>
        </p:spPr>
      </p:pic>
      <p:pic>
        <p:nvPicPr>
          <p:cNvPr id="423" name="Google Shape;423;p43"/>
          <p:cNvPicPr preferRelativeResize="0"/>
          <p:nvPr/>
        </p:nvPicPr>
        <p:blipFill rotWithShape="1">
          <a:blip r:embed="rId5">
            <a:alphaModFix/>
          </a:blip>
          <a:srcRect b="0" l="0" r="0" t="0"/>
          <a:stretch/>
        </p:blipFill>
        <p:spPr>
          <a:xfrm>
            <a:off x="126321" y="4202707"/>
            <a:ext cx="1615982" cy="22104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9"/>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L’Atlas des langues du monde de l’UNESCO</a:t>
            </a:r>
            <a:endParaRPr/>
          </a:p>
        </p:txBody>
      </p:sp>
      <p:sp>
        <p:nvSpPr>
          <p:cNvPr id="429" name="Google Shape;429;p49"/>
          <p:cNvSpPr txBox="1"/>
          <p:nvPr>
            <p:ph idx="1" type="body"/>
          </p:nvPr>
        </p:nvSpPr>
        <p:spPr>
          <a:xfrm>
            <a:off x="198350" y="1175656"/>
            <a:ext cx="5360323" cy="5472490"/>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500"/>
              <a:t>L’Atlas des langues du monde est un outil en ligne interactif qui fait un état des lieux des langues à travers le monde, et dont le but est de fournir des informations détaillées sur les langues en tant qu’outils de communication et ressources du savoir dans leurs contextes socioculturels et sociopolitiques. </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500"/>
              <a:t>L’Atlas couvre 8324 langues documentées par des gouvernements, des institutions et le secteur académique, environ 7000 étant encore utilisées.</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500"/>
              <a:t>L’UNESCO collabore avec les points focaux désignés par les États membres afin de collecter des données sur la diversité linguistique et de documenter cette dernière, tout en dispensant des formations visant à renforcer leurs capacités en matière de transformation numérique.</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500"/>
              <a:t>L’Atlas étudie la possibilité d'utiliser une interface de programmation d’application (API) afin de renforcer l’accès aux outils numériques, priorité étant donné aux langues autochtones et disposant de faibles ressources : </a:t>
            </a:r>
            <a:endParaRPr/>
          </a:p>
          <a:p>
            <a:pPr indent="-182879" lvl="1" marL="731520" rtl="0" algn="l">
              <a:lnSpc>
                <a:spcPct val="100000"/>
              </a:lnSpc>
              <a:spcBef>
                <a:spcPts val="0"/>
              </a:spcBef>
              <a:spcAft>
                <a:spcPts val="0"/>
              </a:spcAft>
              <a:buSzPts val="1700"/>
              <a:buChar char="*"/>
            </a:pPr>
            <a:r>
              <a:rPr lang="en-US" sz="1500"/>
              <a:t>outil de traduction en ligne qui utilise des données ouvertes permettant d’assurer des traductions de grande qualité </a:t>
            </a:r>
            <a:endParaRPr/>
          </a:p>
          <a:p>
            <a:pPr indent="-182879" lvl="1" marL="731520" rtl="0" algn="l">
              <a:lnSpc>
                <a:spcPct val="100000"/>
              </a:lnSpc>
              <a:spcBef>
                <a:spcPts val="0"/>
              </a:spcBef>
              <a:spcAft>
                <a:spcPts val="0"/>
              </a:spcAft>
              <a:buSzPts val="1700"/>
              <a:buChar char="*"/>
            </a:pPr>
            <a:r>
              <a:rPr lang="en-US" sz="1500"/>
              <a:t>modèles IA de transcription</a:t>
            </a:r>
            <a:endParaRPr/>
          </a:p>
          <a:p>
            <a:pPr indent="-182879" lvl="1" marL="731520" rtl="0" algn="l">
              <a:lnSpc>
                <a:spcPct val="100000"/>
              </a:lnSpc>
              <a:spcBef>
                <a:spcPts val="0"/>
              </a:spcBef>
              <a:spcAft>
                <a:spcPts val="0"/>
              </a:spcAft>
              <a:buSzPts val="1700"/>
              <a:buChar char="*"/>
            </a:pPr>
            <a:r>
              <a:rPr lang="en-US" sz="1500"/>
              <a:t>dictionnaires en lignes de langues autochtones</a:t>
            </a:r>
            <a:endParaRPr/>
          </a:p>
        </p:txBody>
      </p:sp>
      <p:sp>
        <p:nvSpPr>
          <p:cNvPr id="430" name="Google Shape;430;p49"/>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431" name="Google Shape;431;p49"/>
          <p:cNvPicPr preferRelativeResize="0"/>
          <p:nvPr/>
        </p:nvPicPr>
        <p:blipFill rotWithShape="1">
          <a:blip r:embed="rId4">
            <a:alphaModFix/>
          </a:blip>
          <a:srcRect b="0" l="0" r="0" t="0"/>
          <a:stretch/>
        </p:blipFill>
        <p:spPr>
          <a:xfrm>
            <a:off x="5681007" y="1548740"/>
            <a:ext cx="3302249" cy="2315647"/>
          </a:xfrm>
          <a:prstGeom prst="rect">
            <a:avLst/>
          </a:prstGeom>
          <a:noFill/>
          <a:ln>
            <a:noFill/>
          </a:ln>
        </p:spPr>
      </p:pic>
      <p:pic>
        <p:nvPicPr>
          <p:cNvPr descr="Qr code&#10;&#10;Description automatically generated" id="432" name="Google Shape;432;p49"/>
          <p:cNvPicPr preferRelativeResize="0"/>
          <p:nvPr/>
        </p:nvPicPr>
        <p:blipFill rotWithShape="1">
          <a:blip r:embed="rId5">
            <a:alphaModFix/>
          </a:blip>
          <a:srcRect b="0" l="0" r="0" t="0"/>
          <a:stretch/>
        </p:blipFill>
        <p:spPr>
          <a:xfrm>
            <a:off x="6584462" y="4741453"/>
            <a:ext cx="1495335" cy="1474566"/>
          </a:xfrm>
          <a:prstGeom prst="rect">
            <a:avLst/>
          </a:prstGeom>
          <a:noFill/>
          <a:ln>
            <a:noFill/>
          </a:ln>
        </p:spPr>
      </p:pic>
      <p:sp>
        <p:nvSpPr>
          <p:cNvPr id="433" name="Google Shape;433;p49"/>
          <p:cNvSpPr txBox="1"/>
          <p:nvPr/>
        </p:nvSpPr>
        <p:spPr>
          <a:xfrm>
            <a:off x="5949346" y="4156678"/>
            <a:ext cx="276556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Open Sans Light"/>
                <a:ea typeface="Open Sans Light"/>
                <a:cs typeface="Open Sans Light"/>
                <a:sym typeface="Open Sans Light"/>
                <a:hlinkClick r:id="rId6">
                  <a:extLst>
                    <a:ext uri="{A12FA001-AC4F-418D-AE19-62706E023703}">
                      <ahyp:hlinkClr val="tx"/>
                    </a:ext>
                  </a:extLst>
                </a:hlinkClick>
              </a:rPr>
              <a:t>https://en.wal.unesco.org/</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4"/>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Programme des nouveaux gTLD de l’ICANN : prochaine série et programme de soutien aux candidats </a:t>
            </a:r>
            <a:endParaRPr/>
          </a:p>
        </p:txBody>
      </p:sp>
      <p:sp>
        <p:nvSpPr>
          <p:cNvPr id="439" name="Google Shape;439;p64"/>
          <p:cNvSpPr txBox="1"/>
          <p:nvPr>
            <p:ph idx="1" type="body"/>
          </p:nvPr>
        </p:nvSpPr>
        <p:spPr>
          <a:xfrm>
            <a:off x="320675" y="1614711"/>
            <a:ext cx="8450746" cy="4855838"/>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600"/>
              <a:t>De nouvelles possibilités d’obtenir un nouveau domaine générique de premier niveau (gTLD), y compris des noms de domaine internationalisés (IDN), se profilent à l’horizon.</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600"/>
          </a:p>
          <a:p>
            <a:pPr indent="-182880" lvl="0" marL="274320" rtl="0" algn="l">
              <a:lnSpc>
                <a:spcPct val="100000"/>
              </a:lnSpc>
              <a:spcBef>
                <a:spcPts val="0"/>
              </a:spcBef>
              <a:spcAft>
                <a:spcPts val="0"/>
              </a:spcAft>
              <a:buClr>
                <a:schemeClr val="accent3"/>
              </a:buClr>
              <a:buSzPts val="1700"/>
              <a:buFont typeface="Merriweather Sans"/>
              <a:buChar char="*"/>
            </a:pPr>
            <a:r>
              <a:rPr lang="en-US" sz="1600"/>
              <a:t>La période de candidature pour la prochaine série devrait s’ouvrir au deuxième trimestre 2026.</a:t>
            </a:r>
            <a:endParaRPr/>
          </a:p>
          <a:p>
            <a:pPr indent="0" lvl="0" marL="91440" rtl="0" algn="l">
              <a:lnSpc>
                <a:spcPct val="100000"/>
              </a:lnSpc>
              <a:spcBef>
                <a:spcPts val="0"/>
              </a:spcBef>
              <a:spcAft>
                <a:spcPts val="0"/>
              </a:spcAft>
              <a:buClr>
                <a:schemeClr val="accent3"/>
              </a:buClr>
              <a:buSzPts val="1700"/>
              <a:buNone/>
            </a:pPr>
            <a:r>
              <a:t/>
            </a:r>
            <a:endParaRPr sz="1600"/>
          </a:p>
          <a:p>
            <a:pPr indent="-182880" lvl="0" marL="274320" rtl="0" algn="l">
              <a:lnSpc>
                <a:spcPct val="100000"/>
              </a:lnSpc>
              <a:spcBef>
                <a:spcPts val="0"/>
              </a:spcBef>
              <a:spcAft>
                <a:spcPts val="0"/>
              </a:spcAft>
              <a:buClr>
                <a:schemeClr val="accent3"/>
              </a:buClr>
              <a:buSzPts val="1700"/>
              <a:buFont typeface="Merriweather Sans"/>
              <a:buChar char="*"/>
            </a:pPr>
            <a:r>
              <a:rPr lang="en-US" sz="1600"/>
              <a:t>La prochaine expansion du système des noms de domaine (DNS) permettra aux personnes et aux organisations de prendre en main leur présence et leur identité sur Internet.</a:t>
            </a:r>
            <a:endParaRPr/>
          </a:p>
          <a:p>
            <a:pPr indent="0" lvl="0" marL="91440" rtl="0" algn="l">
              <a:lnSpc>
                <a:spcPct val="100000"/>
              </a:lnSpc>
              <a:spcBef>
                <a:spcPts val="0"/>
              </a:spcBef>
              <a:spcAft>
                <a:spcPts val="0"/>
              </a:spcAft>
              <a:buClr>
                <a:schemeClr val="accent3"/>
              </a:buClr>
              <a:buSzPts val="1700"/>
              <a:buNone/>
            </a:pPr>
            <a:r>
              <a:t/>
            </a:r>
            <a:endParaRPr sz="1600"/>
          </a:p>
          <a:p>
            <a:pPr indent="-182880" lvl="0" marL="274320" rtl="0" algn="l">
              <a:lnSpc>
                <a:spcPct val="100000"/>
              </a:lnSpc>
              <a:spcBef>
                <a:spcPts val="0"/>
              </a:spcBef>
              <a:spcAft>
                <a:spcPts val="0"/>
              </a:spcAft>
              <a:buClr>
                <a:schemeClr val="accent3"/>
              </a:buClr>
              <a:buSzPts val="1700"/>
              <a:buFont typeface="Merriweather Sans"/>
              <a:buChar char="*"/>
            </a:pPr>
            <a:r>
              <a:rPr lang="en-US" sz="1600"/>
              <a:t>La diversité des langues et scripts utilisés pour les noms de domaine contribuera à l’inclusion numérique en ligne.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600"/>
          </a:p>
          <a:p>
            <a:pPr indent="-182880" lvl="0" marL="274320" rtl="0" algn="l">
              <a:lnSpc>
                <a:spcPct val="100000"/>
              </a:lnSpc>
              <a:spcBef>
                <a:spcPts val="0"/>
              </a:spcBef>
              <a:spcAft>
                <a:spcPts val="0"/>
              </a:spcAft>
              <a:buClr>
                <a:schemeClr val="accent3"/>
              </a:buClr>
              <a:buSzPts val="1700"/>
              <a:buFont typeface="Merriweather Sans"/>
              <a:buChar char="*"/>
            </a:pPr>
            <a:r>
              <a:rPr lang="en-US" sz="1600"/>
              <a:t> Un programme de soutien aux candidats (ASP) est à disposition des candidats issus de régions faiblement desservies et de marchés émergents.</a:t>
            </a:r>
            <a:endParaRPr/>
          </a:p>
          <a:p>
            <a:pPr indent="-182879" lvl="1" marL="731520" rtl="0" algn="l">
              <a:lnSpc>
                <a:spcPct val="100000"/>
              </a:lnSpc>
              <a:spcBef>
                <a:spcPts val="0"/>
              </a:spcBef>
              <a:spcAft>
                <a:spcPts val="0"/>
              </a:spcAft>
              <a:buSzPts val="1530"/>
              <a:buChar char="*"/>
            </a:pPr>
            <a:r>
              <a:rPr lang="en-US" sz="1400"/>
              <a:t>Les candidats retenus pourront bénéficier d’un soutien financier et non financier.</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600"/>
          </a:p>
          <a:p>
            <a:pPr indent="-182880" lvl="0" marL="274320" rtl="0" algn="l">
              <a:lnSpc>
                <a:spcPct val="100000"/>
              </a:lnSpc>
              <a:spcBef>
                <a:spcPts val="0"/>
              </a:spcBef>
              <a:spcAft>
                <a:spcPts val="0"/>
              </a:spcAft>
              <a:buClr>
                <a:schemeClr val="accent3"/>
              </a:buClr>
              <a:buSzPts val="1700"/>
              <a:buFont typeface="Merriweather Sans"/>
              <a:buChar char="*"/>
            </a:pPr>
            <a:r>
              <a:rPr lang="en-US" sz="1600"/>
              <a:t>De plus amples informations sur ces programmes sont disponibles ci-dessous.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6"/>
          <p:cNvSpPr txBox="1"/>
          <p:nvPr>
            <p:ph type="title"/>
          </p:nvPr>
        </p:nvSpPr>
        <p:spPr>
          <a:xfrm>
            <a:off x="539999" y="1380204"/>
            <a:ext cx="7398347" cy="204879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4000"/>
              <a:buFont typeface="Arial"/>
              <a:buNone/>
            </a:pPr>
            <a:r>
              <a:rPr lang="en-US" sz="4000"/>
              <a:t>Un Internet plus inclusif : programme de soutien aux candidats aux nouveaux gTLD </a:t>
            </a:r>
            <a:endParaRPr/>
          </a:p>
        </p:txBody>
      </p:sp>
      <p:sp>
        <p:nvSpPr>
          <p:cNvPr id="445" name="Google Shape;445;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446" name="Google Shape;446;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447" name="Google Shape;447;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448" name="Google Shape;448;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9" name="Google Shape;449;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50" name="Google Shape;450;p36"/>
          <p:cNvSpPr txBox="1"/>
          <p:nvPr/>
        </p:nvSpPr>
        <p:spPr>
          <a:xfrm>
            <a:off x="540000" y="3673404"/>
            <a:ext cx="47766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B3458"/>
              </a:buClr>
              <a:buSzPts val="1800"/>
              <a:buFont typeface="Arial"/>
              <a:buNone/>
            </a:pPr>
            <a:r>
              <a:rPr b="1" i="0" lang="en-US" sz="1800" u="none" cap="none" strike="noStrike">
                <a:solidFill>
                  <a:schemeClr val="lt1"/>
                </a:solidFill>
                <a:latin typeface="Arial"/>
                <a:ea typeface="Arial"/>
                <a:cs typeface="Arial"/>
                <a:sym typeface="Arial"/>
              </a:rPr>
              <a:t>De nouvelles opportunités pour des communautés, des organisations et des régions du monde entier</a:t>
            </a:r>
            <a:endParaRPr/>
          </a:p>
        </p:txBody>
      </p:sp>
      <p:pic>
        <p:nvPicPr>
          <p:cNvPr id="451" name="Google Shape;451;p36"/>
          <p:cNvPicPr preferRelativeResize="0"/>
          <p:nvPr/>
        </p:nvPicPr>
        <p:blipFill rotWithShape="1">
          <a:blip r:embed="rId4">
            <a:alphaModFix/>
          </a:blip>
          <a:srcRect b="0" l="0" r="0" t="0"/>
          <a:stretch/>
        </p:blipFill>
        <p:spPr>
          <a:xfrm>
            <a:off x="7138247" y="294969"/>
            <a:ext cx="800100" cy="800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Le multilinguisme, clé de l’inclusion numérique</a:t>
            </a:r>
            <a:endParaRPr/>
          </a:p>
        </p:txBody>
      </p:sp>
      <p:sp>
        <p:nvSpPr>
          <p:cNvPr id="113" name="Google Shape;113;p6"/>
          <p:cNvSpPr txBox="1"/>
          <p:nvPr>
            <p:ph idx="1" type="body"/>
          </p:nvPr>
        </p:nvSpPr>
        <p:spPr>
          <a:xfrm>
            <a:off x="320674" y="728136"/>
            <a:ext cx="8687401" cy="5106828"/>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400"/>
              </a:spcBef>
              <a:spcAft>
                <a:spcPts val="0"/>
              </a:spcAft>
              <a:buClr>
                <a:schemeClr val="accent3"/>
              </a:buClr>
              <a:buSzPts val="1700"/>
              <a:buFont typeface="Merriweather Sans"/>
              <a:buChar char="*"/>
            </a:pPr>
            <a:r>
              <a:rPr lang="en-US" sz="1700"/>
              <a:t>Un Internet linguistiquement diversifié contribue de manière significative à une société de la connaissance en comblant la fracture numérique.</a:t>
            </a:r>
            <a:endParaRPr/>
          </a:p>
          <a:p>
            <a:pPr indent="0" lvl="0" marL="0" rtl="0" algn="l">
              <a:lnSpc>
                <a:spcPct val="100000"/>
              </a:lnSpc>
              <a:spcBef>
                <a:spcPts val="0"/>
              </a:spcBef>
              <a:spcAft>
                <a:spcPts val="0"/>
              </a:spcAft>
              <a:buSzPts val="1700"/>
              <a:buNone/>
            </a:pPr>
            <a:r>
              <a:t/>
            </a:r>
            <a:endParaRPr b="0" i="0" sz="1700" u="none" strike="noStrike">
              <a:solidFill>
                <a:srgbClr val="000000"/>
              </a:solidFill>
              <a:latin typeface="Arial"/>
              <a:ea typeface="Arial"/>
              <a:cs typeface="Arial"/>
              <a:sym typeface="Arial"/>
            </a:endParaRPr>
          </a:p>
          <a:p>
            <a:pPr indent="-336550" lvl="0" marL="457200" rtl="0" algn="l">
              <a:lnSpc>
                <a:spcPct val="100000"/>
              </a:lnSpc>
              <a:spcBef>
                <a:spcPts val="0"/>
              </a:spcBef>
              <a:spcAft>
                <a:spcPts val="0"/>
              </a:spcAft>
              <a:buSzPts val="1700"/>
              <a:buChar char="*"/>
            </a:pPr>
            <a:r>
              <a:rPr lang="en-US" sz="1700"/>
              <a:t>Un principe clé de la </a:t>
            </a:r>
            <a:r>
              <a:rPr lang="en-US" sz="1700" u="sng">
                <a:solidFill>
                  <a:schemeClr val="hlink"/>
                </a:solidFill>
                <a:hlinkClick r:id="rId3"/>
              </a:rPr>
              <a:t>Déclaration de Genève du SMSI</a:t>
            </a:r>
            <a:r>
              <a:rPr lang="en-US" sz="1700"/>
              <a:t> de 2003, conduisant à un engagement « en faveur du multilinguisme d’Internet » dans  </a:t>
            </a:r>
            <a:r>
              <a:rPr lang="en-US" sz="1700" u="sng">
                <a:solidFill>
                  <a:schemeClr val="hlink"/>
                </a:solidFill>
                <a:hlinkClick r:id="rId4"/>
              </a:rPr>
              <a:t>l’Agenda de Tunis du SMSI</a:t>
            </a:r>
            <a:r>
              <a:rPr lang="en-US" sz="1700"/>
              <a:t> du SMSI de 2005. </a:t>
            </a:r>
            <a:endParaRPr/>
          </a:p>
          <a:p>
            <a:pPr indent="-325755" lvl="1" marL="914400" rtl="0" algn="l">
              <a:lnSpc>
                <a:spcPct val="100000"/>
              </a:lnSpc>
              <a:spcBef>
                <a:spcPts val="0"/>
              </a:spcBef>
              <a:spcAft>
                <a:spcPts val="0"/>
              </a:spcAft>
              <a:buSzPts val="1530"/>
              <a:buChar char="*"/>
            </a:pPr>
            <a:r>
              <a:rPr lang="en-US" sz="1700"/>
              <a:t>Faire progresser l’adoption du multilinguisme dans le secteur des noms de domaine et adresses de courrier électronique par la mise en œuvre de programmes et par le renforcement de la collaboration en vue de leur déploiement dans le monde entier.</a:t>
            </a:r>
            <a:endParaRPr/>
          </a:p>
          <a:p>
            <a:pPr indent="-228600" lvl="0" marL="457200" rtl="0" algn="l">
              <a:lnSpc>
                <a:spcPct val="100000"/>
              </a:lnSpc>
              <a:spcBef>
                <a:spcPts val="0"/>
              </a:spcBef>
              <a:spcAft>
                <a:spcPts val="0"/>
              </a:spcAft>
              <a:buSzPts val="1700"/>
              <a:buNone/>
            </a:pPr>
            <a:r>
              <a:t/>
            </a:r>
            <a:endParaRPr sz="1700"/>
          </a:p>
          <a:p>
            <a:pPr indent="-336550" lvl="0" marL="457200" rtl="0" algn="l">
              <a:lnSpc>
                <a:spcPct val="100000"/>
              </a:lnSpc>
              <a:spcBef>
                <a:spcPts val="0"/>
              </a:spcBef>
              <a:spcAft>
                <a:spcPts val="0"/>
              </a:spcAft>
              <a:buSzPts val="1700"/>
              <a:buChar char="*"/>
            </a:pPr>
            <a:r>
              <a:rPr lang="en-US" sz="1700"/>
              <a:t>L’UNESCO, dans ses recommandations sur </a:t>
            </a:r>
            <a:r>
              <a:rPr lang="en-US" sz="1700" u="sng">
                <a:solidFill>
                  <a:schemeClr val="hlink"/>
                </a:solidFill>
                <a:hlinkClick r:id="rId5"/>
              </a:rPr>
              <a:t>la promotion et l’usage du multilinguisme et l’accès universel au  cyberespace</a:t>
            </a:r>
            <a:r>
              <a:rPr lang="en-US" sz="1700"/>
              <a:t> la promotion et l’usage du multilinguisme et l’accès universel au  cyberespace de 2003, a invité à atténuer les obstacles linguistiques sur Internet par l’accès au contenu, le renforcement des capacités, la formulation de politiques nationales, la recherche collaborative pour la mise au point de technologies dotées de grandes capacités multilingues et l’adaptation de celles-ci aux conditions locales.</a:t>
            </a:r>
            <a:endParaRPr/>
          </a:p>
          <a:p>
            <a:pPr indent="-228600" lvl="0" marL="457200" rtl="0" algn="l">
              <a:lnSpc>
                <a:spcPct val="100000"/>
              </a:lnSpc>
              <a:spcBef>
                <a:spcPts val="0"/>
              </a:spcBef>
              <a:spcAft>
                <a:spcPts val="0"/>
              </a:spcAft>
              <a:buSzPts val="1700"/>
              <a:buNone/>
            </a:pPr>
            <a:r>
              <a:t/>
            </a:r>
            <a:endParaRPr sz="1700"/>
          </a:p>
          <a:p>
            <a:pPr indent="-336550" lvl="0" marL="457200" rtl="0" algn="l">
              <a:lnSpc>
                <a:spcPct val="100000"/>
              </a:lnSpc>
              <a:spcBef>
                <a:spcPts val="0"/>
              </a:spcBef>
              <a:spcAft>
                <a:spcPts val="0"/>
              </a:spcAft>
              <a:buSzPts val="1700"/>
              <a:buChar char="*"/>
            </a:pPr>
            <a:r>
              <a:rPr lang="en-US" sz="1700"/>
              <a:t>Plus récemment, le </a:t>
            </a:r>
            <a:r>
              <a:rPr lang="en-US" sz="1700" u="sng">
                <a:solidFill>
                  <a:schemeClr val="hlink"/>
                </a:solidFill>
                <a:hlinkClick r:id="rId6"/>
              </a:rPr>
              <a:t>Pacte numérique mondial </a:t>
            </a:r>
            <a:r>
              <a:rPr lang="en-US" sz="1700"/>
              <a:t> invite à rendre les technologies numériques plus accessibles et abordables à tous, y compris dans des langues et formats divers.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5"/>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01</a:t>
            </a:r>
            <a:endParaRPr/>
          </a:p>
        </p:txBody>
      </p:sp>
      <p:sp>
        <p:nvSpPr>
          <p:cNvPr id="457" name="Google Shape;457;p65"/>
          <p:cNvSpPr txBox="1"/>
          <p:nvPr>
            <p:ph type="title"/>
          </p:nvPr>
        </p:nvSpPr>
        <p:spPr>
          <a:xfrm>
            <a:off x="432000" y="2785561"/>
            <a:ext cx="5825744" cy="166199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Aperçu de la </a:t>
            </a:r>
            <a:br>
              <a:rPr lang="en-US"/>
            </a:br>
            <a:r>
              <a:rPr lang="en-US"/>
              <a:t>prochaine série </a:t>
            </a:r>
            <a:br>
              <a:rPr lang="en-US"/>
            </a:br>
            <a:r>
              <a:rPr lang="en-US"/>
              <a:t>du programme des nouveaux gTLD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cxnSp>
        <p:nvCxnSpPr>
          <p:cNvPr id="463" name="Google Shape;463;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464" name="Google Shape;464;p4"/>
          <p:cNvSpPr txBox="1"/>
          <p:nvPr>
            <p:ph type="title"/>
          </p:nvPr>
        </p:nvSpPr>
        <p:spPr>
          <a:xfrm>
            <a:off x="431999" y="900001"/>
            <a:ext cx="6030863" cy="5757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Le programme des nouveaux gTLD</a:t>
            </a:r>
            <a:endParaRPr/>
          </a:p>
        </p:txBody>
      </p:sp>
      <p:sp>
        <p:nvSpPr>
          <p:cNvPr id="465" name="Google Shape;465;p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
          <p:cNvSpPr txBox="1"/>
          <p:nvPr/>
        </p:nvSpPr>
        <p:spPr>
          <a:xfrm>
            <a:off x="404814" y="1580332"/>
            <a:ext cx="3984297" cy="15388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Le</a:t>
            </a:r>
            <a:r>
              <a:rPr b="0" i="0" lang="en-US" sz="2000" u="none" cap="none" strike="noStrike">
                <a:solidFill>
                  <a:srgbClr val="000000"/>
                </a:solidFill>
                <a:latin typeface="Arial"/>
                <a:ea typeface="Arial"/>
                <a:cs typeface="Arial"/>
                <a:sym typeface="Arial"/>
              </a:rPr>
              <a:t> </a:t>
            </a:r>
            <a:r>
              <a:rPr b="1" i="0" lang="en-US" sz="2000" u="none" cap="none" strike="noStrike">
                <a:solidFill>
                  <a:srgbClr val="F1633E"/>
                </a:solidFill>
                <a:latin typeface="Arial"/>
                <a:ea typeface="Arial"/>
                <a:cs typeface="Arial"/>
                <a:sym typeface="Arial"/>
              </a:rPr>
              <a:t>programme des nouveaux domaines génériques de premier niveau (gTLD)</a:t>
            </a:r>
            <a:r>
              <a:rPr b="0" i="0" lang="en-US" sz="2000" u="none" cap="none" strike="noStrike">
                <a:solidFill>
                  <a:srgbClr val="000000"/>
                </a:solidFill>
                <a:latin typeface="Arial"/>
                <a:ea typeface="Arial"/>
                <a:cs typeface="Arial"/>
                <a:sym typeface="Arial"/>
              </a:rPr>
              <a:t> </a:t>
            </a:r>
            <a:r>
              <a:rPr b="0" i="0" lang="en-US" sz="2000" u="none" cap="none" strike="noStrike">
                <a:solidFill>
                  <a:srgbClr val="0B3458"/>
                </a:solidFill>
                <a:latin typeface="Arial"/>
                <a:ea typeface="Arial"/>
                <a:cs typeface="Arial"/>
                <a:sym typeface="Arial"/>
              </a:rPr>
              <a:t>est une initiative portée par la communauté qui permet de poursuivre l’expansion du système des noms de domaine</a:t>
            </a:r>
            <a:r>
              <a:rPr b="0" i="0" lang="en-US" sz="2000" u="none" cap="none" strike="noStrike">
                <a:solidFill>
                  <a:srgbClr val="000000"/>
                </a:solidFill>
                <a:latin typeface="Arial"/>
                <a:ea typeface="Arial"/>
                <a:cs typeface="Arial"/>
                <a:sym typeface="Arial"/>
              </a:rPr>
              <a:t>.</a:t>
            </a:r>
            <a:endParaRPr/>
          </a:p>
        </p:txBody>
      </p:sp>
      <p:sp>
        <p:nvSpPr>
          <p:cNvPr id="467" name="Google Shape;467;p4"/>
          <p:cNvSpPr txBox="1"/>
          <p:nvPr/>
        </p:nvSpPr>
        <p:spPr>
          <a:xfrm>
            <a:off x="4840941" y="1580332"/>
            <a:ext cx="38982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À partir de 2026, les entreprises, les communautés, les gouvernements et d’autres organisations pourront déposer leur candidature à un nouveau gTLD adapté à leurs besoins.</a:t>
            </a:r>
            <a:endParaRPr/>
          </a:p>
        </p:txBody>
      </p:sp>
      <p:pic>
        <p:nvPicPr>
          <p:cNvPr id="468" name="Google Shape;468;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469" name="Google Shape;469;p4"/>
          <p:cNvGrpSpPr/>
          <p:nvPr/>
        </p:nvGrpSpPr>
        <p:grpSpPr>
          <a:xfrm>
            <a:off x="3160757" y="4380910"/>
            <a:ext cx="2876486" cy="1742080"/>
            <a:chOff x="2907167" y="3879633"/>
            <a:chExt cx="1236082" cy="748604"/>
          </a:xfrm>
        </p:grpSpPr>
        <p:sp>
          <p:nvSpPr>
            <p:cNvPr id="470" name="Google Shape;470;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3" name="Google Shape;473;p4"/>
          <p:cNvSpPr txBox="1"/>
          <p:nvPr/>
        </p:nvSpPr>
        <p:spPr>
          <a:xfrm>
            <a:off x="3502300" y="4787275"/>
            <a:ext cx="222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On compte aujourd’hui plus de 1200 gTLD.</a:t>
            </a:r>
            <a:endParaRPr/>
          </a:p>
        </p:txBody>
      </p:sp>
      <p:cxnSp>
        <p:nvCxnSpPr>
          <p:cNvPr id="474" name="Google Shape;474;p4"/>
          <p:cNvCxnSpPr/>
          <p:nvPr/>
        </p:nvCxnSpPr>
        <p:spPr>
          <a:xfrm>
            <a:off x="4572000" y="1689187"/>
            <a:ext cx="0" cy="1584000"/>
          </a:xfrm>
          <a:prstGeom prst="straightConnector1">
            <a:avLst/>
          </a:prstGeom>
          <a:noFill/>
          <a:ln cap="flat" cmpd="sng" w="15875">
            <a:solidFill>
              <a:srgbClr val="F1633E"/>
            </a:solidFill>
            <a:prstDash val="solid"/>
            <a:round/>
            <a:headEnd len="sm" w="sm" type="none"/>
            <a:tailEnd len="sm" w="sm" type="none"/>
          </a:ln>
        </p:spPr>
      </p:cxnSp>
      <p:sp>
        <p:nvSpPr>
          <p:cNvPr id="475" name="Google Shape;475;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476" name="Google Shape;476;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Helvetica Neue"/>
                <a:ea typeface="Helvetica Neue"/>
                <a:cs typeface="Helvetica Neue"/>
                <a:sym typeface="Helvetica Neue"/>
              </a:rPr>
              <a:t>.みんな</a:t>
            </a:r>
            <a:endParaRPr/>
          </a:p>
        </p:txBody>
      </p:sp>
      <p:sp>
        <p:nvSpPr>
          <p:cNvPr id="477" name="Google Shape;477;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478" name="Google Shape;478;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479" name="Google Shape;479;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480" name="Google Shape;480;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481" name="Google Shape;481;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482" name="Google Shape;482;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483" name="Google Shape;483;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484" name="Google Shape;484;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485" name="Google Shape;485;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486" name="Google Shape;486;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487" name="Google Shape;487;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488" name="Google Shape;488;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4999"/>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6"/>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02</a:t>
            </a:r>
            <a:endParaRPr/>
          </a:p>
        </p:txBody>
      </p:sp>
      <p:sp>
        <p:nvSpPr>
          <p:cNvPr id="494" name="Google Shape;494;p66"/>
          <p:cNvSpPr txBox="1"/>
          <p:nvPr>
            <p:ph type="title"/>
          </p:nvPr>
        </p:nvSpPr>
        <p:spPr>
          <a:xfrm>
            <a:off x="431800" y="2786075"/>
            <a:ext cx="4931400" cy="1662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Profiter de la puissance d’Internet avec un gTLD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
          <p:cNvSpPr txBox="1"/>
          <p:nvPr>
            <p:ph type="title"/>
          </p:nvPr>
        </p:nvSpPr>
        <p:spPr>
          <a:xfrm>
            <a:off x="431799" y="900113"/>
            <a:ext cx="8223555" cy="49256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Nouveaux noms de domaine, nouveaux usages</a:t>
            </a:r>
            <a:endParaRPr/>
          </a:p>
        </p:txBody>
      </p:sp>
      <p:sp>
        <p:nvSpPr>
          <p:cNvPr id="501" name="Google Shape;501;p8"/>
          <p:cNvSpPr/>
          <p:nvPr/>
        </p:nvSpPr>
        <p:spPr>
          <a:xfrm>
            <a:off x="2438712" y="4011509"/>
            <a:ext cx="1800000" cy="2087998"/>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Permettent de gérer et sécuriser votre présence en ligne.</a:t>
            </a:r>
            <a:endParaRPr/>
          </a:p>
        </p:txBody>
      </p:sp>
      <p:sp>
        <p:nvSpPr>
          <p:cNvPr id="502" name="Google Shape;502;p8"/>
          <p:cNvSpPr/>
          <p:nvPr/>
        </p:nvSpPr>
        <p:spPr>
          <a:xfrm>
            <a:off x="432000" y="1734669"/>
            <a:ext cx="1800000" cy="2088000"/>
          </a:xfrm>
          <a:prstGeom prst="rect">
            <a:avLst/>
          </a:prstGeom>
          <a:solidFill>
            <a:schemeClr val="lt1"/>
          </a:solidFill>
          <a:ln>
            <a:noFill/>
          </a:ln>
        </p:spPr>
        <p:txBody>
          <a:bodyPr anchorCtr="0" anchor="t" bIns="180000" lIns="288000" spcFirstLastPara="1" rIns="216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Au service de diverses communautés</a:t>
            </a:r>
            <a:endParaRPr/>
          </a:p>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culturelles, géographiques, </a:t>
            </a:r>
            <a:endParaRPr/>
          </a:p>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linguistiques et professionnelles.</a:t>
            </a:r>
            <a:endParaRPr/>
          </a:p>
        </p:txBody>
      </p:sp>
      <p:sp>
        <p:nvSpPr>
          <p:cNvPr id="503" name="Google Shape;503;p8"/>
          <p:cNvSpPr/>
          <p:nvPr/>
        </p:nvSpPr>
        <p:spPr>
          <a:xfrm>
            <a:off x="431800" y="4011509"/>
            <a:ext cx="1800000" cy="2088000"/>
          </a:xfrm>
          <a:prstGeom prst="rect">
            <a:avLst/>
          </a:prstGeom>
          <a:solidFill>
            <a:schemeClr val="lt1"/>
          </a:solidFill>
          <a:ln>
            <a:noFill/>
          </a:ln>
        </p:spPr>
        <p:txBody>
          <a:bodyPr anchorCtr="0" anchor="t" bIns="180000" lIns="288000" spcFirstLastPara="1" rIns="36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Renforcent la confiance en une marque et sa notoriété.</a:t>
            </a:r>
            <a:endParaRPr/>
          </a:p>
        </p:txBody>
      </p:sp>
      <p:sp>
        <p:nvSpPr>
          <p:cNvPr id="504" name="Google Shape;504;p8"/>
          <p:cNvSpPr/>
          <p:nvPr/>
        </p:nvSpPr>
        <p:spPr>
          <a:xfrm>
            <a:off x="2438712" y="1734669"/>
            <a:ext cx="1800000" cy="2088000"/>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400" u="none" cap="none" strike="noStrike">
                <a:solidFill>
                  <a:srgbClr val="0B3458"/>
                </a:solidFill>
                <a:latin typeface="Arial"/>
                <a:ea typeface="Arial"/>
                <a:cs typeface="Arial"/>
                <a:sym typeface="Arial"/>
              </a:rPr>
              <a:t>Permettent aux communautés et aux organisations de créer leur propre espace en ligne.</a:t>
            </a:r>
            <a:endParaRPr/>
          </a:p>
        </p:txBody>
      </p:sp>
      <p:sp>
        <p:nvSpPr>
          <p:cNvPr id="505" name="Google Shape;505;p8"/>
          <p:cNvSpPr/>
          <p:nvPr/>
        </p:nvSpPr>
        <p:spPr>
          <a:xfrm>
            <a:off x="6525460"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.网址</a:t>
            </a:r>
            <a:endParaRPr/>
          </a:p>
        </p:txBody>
      </p:sp>
      <p:sp>
        <p:nvSpPr>
          <p:cNvPr id="506" name="Google Shape;506;p8"/>
          <p:cNvSpPr/>
          <p:nvPr/>
        </p:nvSpPr>
        <p:spPr>
          <a:xfrm>
            <a:off x="7542302"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r>
              <a:rPr b="1" i="0" lang="en-US" sz="1800" u="none" cap="none" strike="noStrike">
                <a:solidFill>
                  <a:srgbClr val="0B3458"/>
                </a:solidFill>
                <a:latin typeface="Arial"/>
                <a:ea typeface="Arial"/>
                <a:cs typeface="Arial"/>
                <a:sym typeface="Arial"/>
              </a:rPr>
              <a:t>.</a:t>
            </a:r>
            <a:endParaRPr/>
          </a:p>
        </p:txBody>
      </p:sp>
      <p:sp>
        <p:nvSpPr>
          <p:cNvPr id="507" name="Google Shape;507;p8"/>
          <p:cNvSpPr txBox="1"/>
          <p:nvPr/>
        </p:nvSpPr>
        <p:spPr>
          <a:xfrm>
            <a:off x="4238712" y="4702422"/>
            <a:ext cx="2140471"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Liés à un script :</a:t>
            </a:r>
            <a:endParaRPr/>
          </a:p>
        </p:txBody>
      </p:sp>
      <p:sp>
        <p:nvSpPr>
          <p:cNvPr id="508" name="Google Shape;508;p8"/>
          <p:cNvSpPr txBox="1"/>
          <p:nvPr/>
        </p:nvSpPr>
        <p:spPr>
          <a:xfrm>
            <a:off x="4238712" y="4133254"/>
            <a:ext cx="2140472"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Liés à un endroit :</a:t>
            </a:r>
            <a:endParaRPr/>
          </a:p>
        </p:txBody>
      </p:sp>
      <p:sp>
        <p:nvSpPr>
          <p:cNvPr id="509" name="Google Shape;509;p8"/>
          <p:cNvSpPr/>
          <p:nvPr/>
        </p:nvSpPr>
        <p:spPr>
          <a:xfrm>
            <a:off x="7713502"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.nyc</a:t>
            </a:r>
            <a:endParaRPr/>
          </a:p>
        </p:txBody>
      </p:sp>
      <p:sp>
        <p:nvSpPr>
          <p:cNvPr id="510" name="Google Shape;510;p8"/>
          <p:cNvSpPr/>
          <p:nvPr/>
        </p:nvSpPr>
        <p:spPr>
          <a:xfrm>
            <a:off x="6525450"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.durban</a:t>
            </a:r>
            <a:endParaRPr/>
          </a:p>
        </p:txBody>
      </p:sp>
      <p:sp>
        <p:nvSpPr>
          <p:cNvPr id="511" name="Google Shape;511;p8"/>
          <p:cNvSpPr txBox="1"/>
          <p:nvPr/>
        </p:nvSpPr>
        <p:spPr>
          <a:xfrm>
            <a:off x="4238713" y="5825758"/>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Identité numérique :</a:t>
            </a:r>
            <a:endParaRPr/>
          </a:p>
        </p:txBody>
      </p:sp>
      <p:sp>
        <p:nvSpPr>
          <p:cNvPr id="512" name="Google Shape;512;p8"/>
          <p:cNvSpPr/>
          <p:nvPr/>
        </p:nvSpPr>
        <p:spPr>
          <a:xfrm>
            <a:off x="652546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.blog</a:t>
            </a:r>
            <a:endParaRPr/>
          </a:p>
        </p:txBody>
      </p:sp>
      <p:sp>
        <p:nvSpPr>
          <p:cNvPr id="513" name="Google Shape;513;p8"/>
          <p:cNvSpPr txBox="1"/>
          <p:nvPr/>
        </p:nvSpPr>
        <p:spPr>
          <a:xfrm>
            <a:off x="4231632" y="3312725"/>
            <a:ext cx="2149993"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Outils créatifs :</a:t>
            </a:r>
            <a:endParaRPr/>
          </a:p>
        </p:txBody>
      </p:sp>
      <p:sp>
        <p:nvSpPr>
          <p:cNvPr id="514" name="Google Shape;514;p8"/>
          <p:cNvSpPr/>
          <p:nvPr/>
        </p:nvSpPr>
        <p:spPr>
          <a:xfrm>
            <a:off x="652546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playlist.new</a:t>
            </a:r>
            <a:endParaRPr/>
          </a:p>
        </p:txBody>
      </p:sp>
      <p:sp>
        <p:nvSpPr>
          <p:cNvPr id="515" name="Google Shape;515;p8"/>
          <p:cNvSpPr/>
          <p:nvPr/>
        </p:nvSpPr>
        <p:spPr>
          <a:xfrm>
            <a:off x="6525460"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doc.new</a:t>
            </a:r>
            <a:endParaRPr/>
          </a:p>
        </p:txBody>
      </p:sp>
      <p:sp>
        <p:nvSpPr>
          <p:cNvPr id="516" name="Google Shape;516;p8"/>
          <p:cNvSpPr txBox="1"/>
          <p:nvPr/>
        </p:nvSpPr>
        <p:spPr>
          <a:xfrm>
            <a:off x="4231633" y="5268742"/>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Marques :</a:t>
            </a:r>
            <a:endParaRPr/>
          </a:p>
        </p:txBody>
      </p:sp>
      <p:sp>
        <p:nvSpPr>
          <p:cNvPr id="517" name="Google Shape;517;p8"/>
          <p:cNvSpPr txBox="1"/>
          <p:nvPr/>
        </p:nvSpPr>
        <p:spPr>
          <a:xfrm>
            <a:off x="4518738" y="2262507"/>
            <a:ext cx="1862887" cy="492443"/>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Spécifique à un secteur d'activité :</a:t>
            </a:r>
            <a:endParaRPr/>
          </a:p>
        </p:txBody>
      </p:sp>
      <p:sp>
        <p:nvSpPr>
          <p:cNvPr id="518" name="Google Shape;518;p8"/>
          <p:cNvSpPr/>
          <p:nvPr/>
        </p:nvSpPr>
        <p:spPr>
          <a:xfrm>
            <a:off x="6525460"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photography</a:t>
            </a:r>
            <a:endParaRPr/>
          </a:p>
        </p:txBody>
      </p:sp>
      <p:sp>
        <p:nvSpPr>
          <p:cNvPr id="519" name="Google Shape;519;p8"/>
          <p:cNvSpPr/>
          <p:nvPr/>
        </p:nvSpPr>
        <p:spPr>
          <a:xfrm>
            <a:off x="6525451"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.rugby</a:t>
            </a:r>
            <a:endParaRPr/>
          </a:p>
        </p:txBody>
      </p:sp>
      <p:sp>
        <p:nvSpPr>
          <p:cNvPr id="520" name="Google Shape;520;p8"/>
          <p:cNvSpPr/>
          <p:nvPr/>
        </p:nvSpPr>
        <p:spPr>
          <a:xfrm>
            <a:off x="7720214"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.bank</a:t>
            </a:r>
            <a:endParaRPr/>
          </a:p>
        </p:txBody>
      </p:sp>
      <p:sp>
        <p:nvSpPr>
          <p:cNvPr id="521" name="Google Shape;521;p8"/>
          <p:cNvSpPr/>
          <p:nvPr/>
        </p:nvSpPr>
        <p:spPr>
          <a:xfrm>
            <a:off x="7691262"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.apple</a:t>
            </a:r>
            <a:endParaRPr/>
          </a:p>
        </p:txBody>
      </p:sp>
      <p:sp>
        <p:nvSpPr>
          <p:cNvPr id="522" name="Google Shape;522;p8"/>
          <p:cNvSpPr/>
          <p:nvPr/>
        </p:nvSpPr>
        <p:spPr>
          <a:xfrm>
            <a:off x="652546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.google</a:t>
            </a:r>
            <a:endParaRPr/>
          </a:p>
        </p:txBody>
      </p:sp>
      <p:sp>
        <p:nvSpPr>
          <p:cNvPr id="523" name="Google Shape;523;p8"/>
          <p:cNvSpPr/>
          <p:nvPr/>
        </p:nvSpPr>
        <p:spPr>
          <a:xfrm rot="5400000">
            <a:off x="516313"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4" name="Google Shape;524;p8"/>
          <p:cNvSpPr/>
          <p:nvPr/>
        </p:nvSpPr>
        <p:spPr>
          <a:xfrm rot="5400000">
            <a:off x="251306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p8"/>
          <p:cNvSpPr/>
          <p:nvPr/>
        </p:nvSpPr>
        <p:spPr>
          <a:xfrm rot="5400000">
            <a:off x="51631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6" name="Google Shape;526;p8"/>
          <p:cNvSpPr/>
          <p:nvPr/>
        </p:nvSpPr>
        <p:spPr>
          <a:xfrm rot="5400000">
            <a:off x="25130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7" name="Google Shape;527;p8"/>
          <p:cNvSpPr txBox="1"/>
          <p:nvPr/>
        </p:nvSpPr>
        <p:spPr>
          <a:xfrm>
            <a:off x="6525460" y="1562451"/>
            <a:ext cx="225301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EXEMPLES :</a:t>
            </a:r>
            <a:endParaRPr/>
          </a:p>
        </p:txBody>
      </p:sp>
      <p:sp>
        <p:nvSpPr>
          <p:cNvPr id="528" name="Google Shape;528;p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9" name="Google Shape;529;p8"/>
          <p:cNvCxnSpPr/>
          <p:nvPr/>
        </p:nvCxnSpPr>
        <p:spPr>
          <a:xfrm>
            <a:off x="431800"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0" name="Google Shape;530;p8"/>
          <p:cNvCxnSpPr/>
          <p:nvPr/>
        </p:nvCxnSpPr>
        <p:spPr>
          <a:xfrm>
            <a:off x="2433855"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1" name="Google Shape;531;p8"/>
          <p:cNvCxnSpPr/>
          <p:nvPr/>
        </p:nvCxnSpPr>
        <p:spPr>
          <a:xfrm>
            <a:off x="431800" y="400483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2" name="Google Shape;532;p8"/>
          <p:cNvCxnSpPr/>
          <p:nvPr/>
        </p:nvCxnSpPr>
        <p:spPr>
          <a:xfrm>
            <a:off x="2433855" y="4004839"/>
            <a:ext cx="0" cy="2088000"/>
          </a:xfrm>
          <a:prstGeom prst="straightConnector1">
            <a:avLst/>
          </a:prstGeom>
          <a:noFill/>
          <a:ln cap="flat" cmpd="sng" w="15875">
            <a:solidFill>
              <a:srgbClr val="F1633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7"/>
          <p:cNvSpPr txBox="1"/>
          <p:nvPr>
            <p:ph type="title"/>
          </p:nvPr>
        </p:nvSpPr>
        <p:spPr>
          <a:xfrm>
            <a:off x="431800" y="900112"/>
            <a:ext cx="3578336" cy="87974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Opportunités offertes par les gTLD</a:t>
            </a:r>
            <a:endParaRPr/>
          </a:p>
        </p:txBody>
      </p:sp>
      <p:sp>
        <p:nvSpPr>
          <p:cNvPr id="539" name="Google Shape;539;p67"/>
          <p:cNvSpPr txBox="1"/>
          <p:nvPr/>
        </p:nvSpPr>
        <p:spPr>
          <a:xfrm>
            <a:off x="4572001" y="1013537"/>
            <a:ext cx="35784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Connecter et servir de nouveaux groupes :</a:t>
            </a:r>
            <a:endParaRPr/>
          </a:p>
        </p:txBody>
      </p:sp>
      <p:cxnSp>
        <p:nvCxnSpPr>
          <p:cNvPr id="540" name="Google Shape;540;p67"/>
          <p:cNvCxnSpPr/>
          <p:nvPr/>
        </p:nvCxnSpPr>
        <p:spPr>
          <a:xfrm>
            <a:off x="431411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541" name="Google Shape;541;p67"/>
          <p:cNvSpPr/>
          <p:nvPr/>
        </p:nvSpPr>
        <p:spPr>
          <a:xfrm>
            <a:off x="1149929"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2" name="Google Shape;542;p67"/>
          <p:cNvSpPr txBox="1"/>
          <p:nvPr/>
        </p:nvSpPr>
        <p:spPr>
          <a:xfrm>
            <a:off x="862401" y="3309052"/>
            <a:ext cx="16551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Entreprises et marques</a:t>
            </a:r>
            <a:endParaRPr/>
          </a:p>
        </p:txBody>
      </p:sp>
      <p:sp>
        <p:nvSpPr>
          <p:cNvPr id="543" name="Google Shape;543;p67"/>
          <p:cNvSpPr txBox="1"/>
          <p:nvPr/>
        </p:nvSpPr>
        <p:spPr>
          <a:xfrm>
            <a:off x="3749592" y="3272809"/>
            <a:ext cx="19263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Communautés et cultures</a:t>
            </a:r>
            <a:endParaRPr/>
          </a:p>
        </p:txBody>
      </p:sp>
      <p:sp>
        <p:nvSpPr>
          <p:cNvPr id="544" name="Google Shape;544;p67"/>
          <p:cNvSpPr txBox="1"/>
          <p:nvPr/>
        </p:nvSpPr>
        <p:spPr>
          <a:xfrm>
            <a:off x="6608825" y="3272800"/>
            <a:ext cx="21594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Zones géographiques</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(villes, régions, etc.)</a:t>
            </a:r>
            <a:endParaRPr/>
          </a:p>
        </p:txBody>
      </p:sp>
      <p:sp>
        <p:nvSpPr>
          <p:cNvPr id="545" name="Google Shape;545;p67"/>
          <p:cNvSpPr txBox="1"/>
          <p:nvPr/>
        </p:nvSpPr>
        <p:spPr>
          <a:xfrm>
            <a:off x="362865" y="5531612"/>
            <a:ext cx="26550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Gouvernements (locaux et nationaux) et OIG</a:t>
            </a:r>
            <a:endParaRPr/>
          </a:p>
        </p:txBody>
      </p:sp>
      <p:sp>
        <p:nvSpPr>
          <p:cNvPr id="546" name="Google Shape;546;p67"/>
          <p:cNvSpPr txBox="1"/>
          <p:nvPr/>
        </p:nvSpPr>
        <p:spPr>
          <a:xfrm>
            <a:off x="6952885" y="5529538"/>
            <a:ext cx="13968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Utilisateurs de différents scripts</a:t>
            </a:r>
            <a:endParaRPr/>
          </a:p>
        </p:txBody>
      </p:sp>
      <p:sp>
        <p:nvSpPr>
          <p:cNvPr id="547" name="Google Shape;547;p67"/>
          <p:cNvSpPr txBox="1"/>
          <p:nvPr/>
        </p:nvSpPr>
        <p:spPr>
          <a:xfrm>
            <a:off x="3979777" y="5531612"/>
            <a:ext cx="14847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Clients ou membres spécifiques</a:t>
            </a:r>
            <a:endParaRPr/>
          </a:p>
        </p:txBody>
      </p:sp>
      <p:sp>
        <p:nvSpPr>
          <p:cNvPr id="548" name="Google Shape;548;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9" name="Google Shape;549;p67"/>
          <p:cNvSpPr/>
          <p:nvPr/>
        </p:nvSpPr>
        <p:spPr>
          <a:xfrm>
            <a:off x="7089371"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0" name="Google Shape;550;p67"/>
          <p:cNvSpPr/>
          <p:nvPr/>
        </p:nvSpPr>
        <p:spPr>
          <a:xfrm>
            <a:off x="1145395"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1" name="Google Shape;551;p67"/>
          <p:cNvSpPr/>
          <p:nvPr/>
        </p:nvSpPr>
        <p:spPr>
          <a:xfrm>
            <a:off x="7114206"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2" name="Google Shape;552;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553" name="Google Shape;553;p67"/>
          <p:cNvGrpSpPr/>
          <p:nvPr/>
        </p:nvGrpSpPr>
        <p:grpSpPr>
          <a:xfrm>
            <a:off x="4468630" y="4619951"/>
            <a:ext cx="506785" cy="528848"/>
            <a:chOff x="5791593" y="1926808"/>
            <a:chExt cx="599604" cy="625708"/>
          </a:xfrm>
        </p:grpSpPr>
        <p:sp>
          <p:nvSpPr>
            <p:cNvPr id="554" name="Google Shape;554;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5" name="Google Shape;555;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0" name="Google Shape;560;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2" name="Google Shape;562;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3" name="Google Shape;563;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4" name="Google Shape;564;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69" name="Google Shape;569;p67"/>
          <p:cNvGrpSpPr/>
          <p:nvPr/>
        </p:nvGrpSpPr>
        <p:grpSpPr>
          <a:xfrm>
            <a:off x="7354971" y="2348782"/>
            <a:ext cx="563630" cy="563513"/>
            <a:chOff x="3500745" y="1936798"/>
            <a:chExt cx="625838" cy="625708"/>
          </a:xfrm>
        </p:grpSpPr>
        <p:sp>
          <p:nvSpPr>
            <p:cNvPr id="570" name="Google Shape;570;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1" name="Google Shape;581;p67"/>
          <p:cNvGrpSpPr/>
          <p:nvPr/>
        </p:nvGrpSpPr>
        <p:grpSpPr>
          <a:xfrm>
            <a:off x="1426854" y="2360905"/>
            <a:ext cx="535712" cy="511208"/>
            <a:chOff x="4240905" y="5424892"/>
            <a:chExt cx="627518" cy="598814"/>
          </a:xfrm>
        </p:grpSpPr>
        <p:sp>
          <p:nvSpPr>
            <p:cNvPr id="582" name="Google Shape;582;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7" name="Google Shape;587;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8" name="Google Shape;588;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6" name="Google Shape;596;p67"/>
          <p:cNvGrpSpPr/>
          <p:nvPr/>
        </p:nvGrpSpPr>
        <p:grpSpPr>
          <a:xfrm>
            <a:off x="7407612" y="4633456"/>
            <a:ext cx="490884" cy="473577"/>
            <a:chOff x="4328387" y="4620861"/>
            <a:chExt cx="490884" cy="473577"/>
          </a:xfrm>
        </p:grpSpPr>
        <p:grpSp>
          <p:nvGrpSpPr>
            <p:cNvPr id="597" name="Google Shape;597;p67"/>
            <p:cNvGrpSpPr/>
            <p:nvPr/>
          </p:nvGrpSpPr>
          <p:grpSpPr>
            <a:xfrm>
              <a:off x="4328387" y="4796248"/>
              <a:ext cx="296360" cy="298190"/>
              <a:chOff x="4328387" y="4796248"/>
              <a:chExt cx="296360" cy="298190"/>
            </a:xfrm>
          </p:grpSpPr>
          <p:sp>
            <p:nvSpPr>
              <p:cNvPr id="598" name="Google Shape;598;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99" name="Google Shape;599;p67"/>
              <p:cNvGrpSpPr/>
              <p:nvPr/>
            </p:nvGrpSpPr>
            <p:grpSpPr>
              <a:xfrm>
                <a:off x="4433553" y="4892677"/>
                <a:ext cx="87693" cy="105248"/>
                <a:chOff x="4433553" y="4892677"/>
                <a:chExt cx="87693" cy="105248"/>
              </a:xfrm>
            </p:grpSpPr>
            <p:sp>
              <p:nvSpPr>
                <p:cNvPr id="600" name="Google Shape;600;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1" name="Google Shape;601;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02" name="Google Shape;602;p67"/>
            <p:cNvGrpSpPr/>
            <p:nvPr/>
          </p:nvGrpSpPr>
          <p:grpSpPr>
            <a:xfrm>
              <a:off x="4503608" y="4620861"/>
              <a:ext cx="315663" cy="315663"/>
              <a:chOff x="4503608" y="4620861"/>
              <a:chExt cx="315663" cy="315663"/>
            </a:xfrm>
          </p:grpSpPr>
          <p:sp>
            <p:nvSpPr>
              <p:cNvPr id="603" name="Google Shape;603;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04" name="Google Shape;604;p67"/>
              <p:cNvGrpSpPr/>
              <p:nvPr/>
            </p:nvGrpSpPr>
            <p:grpSpPr>
              <a:xfrm>
                <a:off x="4608856" y="4699818"/>
                <a:ext cx="105248" cy="131540"/>
                <a:chOff x="4608856" y="4699818"/>
                <a:chExt cx="105248" cy="131540"/>
              </a:xfrm>
            </p:grpSpPr>
            <p:sp>
              <p:nvSpPr>
                <p:cNvPr id="605" name="Google Shape;605;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8" name="Google Shape;608;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609" name="Google Shape;609;p67"/>
          <p:cNvGrpSpPr/>
          <p:nvPr/>
        </p:nvGrpSpPr>
        <p:grpSpPr>
          <a:xfrm>
            <a:off x="4423931" y="2316832"/>
            <a:ext cx="554154" cy="612158"/>
            <a:chOff x="5399755" y="2316832"/>
            <a:chExt cx="554154" cy="612158"/>
          </a:xfrm>
        </p:grpSpPr>
        <p:sp>
          <p:nvSpPr>
            <p:cNvPr id="610" name="Google Shape;610;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6" name="Google Shape;626;p67"/>
          <p:cNvGrpSpPr/>
          <p:nvPr/>
        </p:nvGrpSpPr>
        <p:grpSpPr>
          <a:xfrm>
            <a:off x="1433121" y="4629506"/>
            <a:ext cx="511778" cy="511777"/>
            <a:chOff x="2195121" y="4629506"/>
            <a:chExt cx="511778" cy="511777"/>
          </a:xfrm>
        </p:grpSpPr>
        <p:grpSp>
          <p:nvGrpSpPr>
            <p:cNvPr id="627" name="Google Shape;627;p67"/>
            <p:cNvGrpSpPr/>
            <p:nvPr/>
          </p:nvGrpSpPr>
          <p:grpSpPr>
            <a:xfrm>
              <a:off x="2195121" y="5075275"/>
              <a:ext cx="511777" cy="66008"/>
              <a:chOff x="2195121" y="5075275"/>
              <a:chExt cx="511777" cy="66008"/>
            </a:xfrm>
          </p:grpSpPr>
          <p:sp>
            <p:nvSpPr>
              <p:cNvPr id="628" name="Google Shape;628;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9" name="Google Shape;629;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0" name="Google Shape;630;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1" name="Google Shape;631;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32" name="Google Shape;632;p67"/>
            <p:cNvGrpSpPr/>
            <p:nvPr/>
          </p:nvGrpSpPr>
          <p:grpSpPr>
            <a:xfrm>
              <a:off x="2244650" y="4811147"/>
              <a:ext cx="412718" cy="264128"/>
              <a:chOff x="2244650" y="4811147"/>
              <a:chExt cx="412718" cy="264128"/>
            </a:xfrm>
          </p:grpSpPr>
          <p:grpSp>
            <p:nvGrpSpPr>
              <p:cNvPr id="633" name="Google Shape;633;p67"/>
              <p:cNvGrpSpPr/>
              <p:nvPr/>
            </p:nvGrpSpPr>
            <p:grpSpPr>
              <a:xfrm>
                <a:off x="2244650" y="4811147"/>
                <a:ext cx="98965" cy="264128"/>
                <a:chOff x="2244650" y="4811147"/>
                <a:chExt cx="98965" cy="264128"/>
              </a:xfrm>
            </p:grpSpPr>
            <p:sp>
              <p:nvSpPr>
                <p:cNvPr id="634" name="Google Shape;634;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7" name="Google Shape;637;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8" name="Google Shape;638;p67"/>
              <p:cNvGrpSpPr/>
              <p:nvPr/>
            </p:nvGrpSpPr>
            <p:grpSpPr>
              <a:xfrm>
                <a:off x="2558309" y="4811147"/>
                <a:ext cx="99059" cy="264128"/>
                <a:chOff x="2558309" y="4811147"/>
                <a:chExt cx="99059" cy="264128"/>
              </a:xfrm>
            </p:grpSpPr>
            <p:sp>
              <p:nvSpPr>
                <p:cNvPr id="639" name="Google Shape;639;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43" name="Google Shape;643;p67"/>
            <p:cNvGrpSpPr/>
            <p:nvPr/>
          </p:nvGrpSpPr>
          <p:grpSpPr>
            <a:xfrm>
              <a:off x="2195121" y="4629506"/>
              <a:ext cx="511778" cy="181641"/>
              <a:chOff x="2195121" y="4629506"/>
              <a:chExt cx="511778" cy="181641"/>
            </a:xfrm>
          </p:grpSpPr>
          <p:sp>
            <p:nvSpPr>
              <p:cNvPr id="644" name="Google Shape;644;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5" name="Google Shape;645;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646" name="Google Shape;646;p6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
          <p:cNvSpPr/>
          <p:nvPr/>
        </p:nvSpPr>
        <p:spPr>
          <a:xfrm rot="10800000">
            <a:off x="2632599" y="2299496"/>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10"/>
          <p:cNvSpPr txBox="1"/>
          <p:nvPr>
            <p:ph type="title"/>
          </p:nvPr>
        </p:nvSpPr>
        <p:spPr>
          <a:xfrm>
            <a:off x="431799" y="900112"/>
            <a:ext cx="7404684" cy="54492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Avantages de l’exploitation d’un gTLD</a:t>
            </a:r>
            <a:endParaRPr/>
          </a:p>
        </p:txBody>
      </p:sp>
      <p:sp>
        <p:nvSpPr>
          <p:cNvPr id="654" name="Google Shape;654;p10"/>
          <p:cNvSpPr txBox="1"/>
          <p:nvPr/>
        </p:nvSpPr>
        <p:spPr>
          <a:xfrm>
            <a:off x="3171970" y="3576805"/>
            <a:ext cx="2791800" cy="1530900"/>
          </a:xfrm>
          <a:prstGeom prst="rect">
            <a:avLst/>
          </a:prstGeom>
          <a:solidFill>
            <a:srgbClr val="F1EFEA"/>
          </a:solid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Les gTLD permettent aux organisations d'avoir un impact à l'échelle mondiale.</a:t>
            </a:r>
            <a:endParaRPr/>
          </a:p>
        </p:txBody>
      </p:sp>
      <p:sp>
        <p:nvSpPr>
          <p:cNvPr id="655" name="Google Shape;655;p10"/>
          <p:cNvSpPr/>
          <p:nvPr/>
        </p:nvSpPr>
        <p:spPr>
          <a:xfrm>
            <a:off x="816326"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Possibilités de monétisation</a:t>
            </a:r>
            <a:endParaRPr/>
          </a:p>
        </p:txBody>
      </p:sp>
      <p:sp>
        <p:nvSpPr>
          <p:cNvPr id="656" name="Google Shape;656;p10"/>
          <p:cNvSpPr/>
          <p:nvPr/>
        </p:nvSpPr>
        <p:spPr>
          <a:xfrm>
            <a:off x="1259410" y="5802807"/>
            <a:ext cx="1893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Renforcement de la sécurité </a:t>
            </a:r>
            <a:endParaRPr/>
          </a:p>
        </p:txBody>
      </p:sp>
      <p:sp>
        <p:nvSpPr>
          <p:cNvPr id="657" name="Google Shape;657;p10"/>
          <p:cNvSpPr/>
          <p:nvPr/>
        </p:nvSpPr>
        <p:spPr>
          <a:xfrm>
            <a:off x="6790551"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Souplesse et créativité</a:t>
            </a:r>
            <a:endParaRPr/>
          </a:p>
        </p:txBody>
      </p:sp>
      <p:sp>
        <p:nvSpPr>
          <p:cNvPr id="658" name="Google Shape;658;p10"/>
          <p:cNvSpPr/>
          <p:nvPr/>
        </p:nvSpPr>
        <p:spPr>
          <a:xfrm>
            <a:off x="6324069" y="2673291"/>
            <a:ext cx="1512414" cy="61731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Contrôle sur des politiques</a:t>
            </a:r>
            <a:endParaRPr/>
          </a:p>
        </p:txBody>
      </p:sp>
      <p:sp>
        <p:nvSpPr>
          <p:cNvPr id="659" name="Google Shape;659;p10"/>
          <p:cNvSpPr/>
          <p:nvPr/>
        </p:nvSpPr>
        <p:spPr>
          <a:xfrm>
            <a:off x="3815800" y="1460800"/>
            <a:ext cx="1512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Gestion de marque </a:t>
            </a:r>
            <a:endParaRPr/>
          </a:p>
        </p:txBody>
      </p:sp>
      <p:sp>
        <p:nvSpPr>
          <p:cNvPr id="660" name="Google Shape;660;p10"/>
          <p:cNvSpPr/>
          <p:nvPr/>
        </p:nvSpPr>
        <p:spPr>
          <a:xfrm>
            <a:off x="1318939" y="2670157"/>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Crédibilité accrue</a:t>
            </a:r>
            <a:endParaRPr/>
          </a:p>
        </p:txBody>
      </p:sp>
      <p:sp>
        <p:nvSpPr>
          <p:cNvPr id="661" name="Google Shape;661;p10"/>
          <p:cNvSpPr/>
          <p:nvPr/>
        </p:nvSpPr>
        <p:spPr>
          <a:xfrm>
            <a:off x="5996819" y="5899361"/>
            <a:ext cx="1250904" cy="341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Localisation</a:t>
            </a:r>
            <a:endParaRPr/>
          </a:p>
        </p:txBody>
      </p:sp>
      <p:sp>
        <p:nvSpPr>
          <p:cNvPr id="662" name="Google Shape;662;p10"/>
          <p:cNvSpPr/>
          <p:nvPr/>
        </p:nvSpPr>
        <p:spPr>
          <a:xfrm>
            <a:off x="3394306" y="5674467"/>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10"/>
          <p:cNvSpPr/>
          <p:nvPr/>
        </p:nvSpPr>
        <p:spPr>
          <a:xfrm>
            <a:off x="6170047" y="4431096"/>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10"/>
          <p:cNvSpPr/>
          <p:nvPr/>
        </p:nvSpPr>
        <p:spPr>
          <a:xfrm>
            <a:off x="2418751" y="4433092"/>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10"/>
          <p:cNvSpPr/>
          <p:nvPr/>
        </p:nvSpPr>
        <p:spPr>
          <a:xfrm>
            <a:off x="5842982" y="2774957"/>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6" name="Google Shape;666;p10"/>
          <p:cNvSpPr/>
          <p:nvPr/>
        </p:nvSpPr>
        <p:spPr>
          <a:xfrm>
            <a:off x="2745817" y="2771870"/>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10"/>
          <p:cNvSpPr/>
          <p:nvPr/>
        </p:nvSpPr>
        <p:spPr>
          <a:xfrm>
            <a:off x="4299837" y="2041955"/>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8" name="Google Shape;668;p10"/>
          <p:cNvSpPr/>
          <p:nvPr/>
        </p:nvSpPr>
        <p:spPr>
          <a:xfrm>
            <a:off x="5224422" y="5675776"/>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69" name="Google Shape;669;p10"/>
          <p:cNvGrpSpPr/>
          <p:nvPr/>
        </p:nvGrpSpPr>
        <p:grpSpPr>
          <a:xfrm>
            <a:off x="2547602" y="4582129"/>
            <a:ext cx="281670" cy="236614"/>
            <a:chOff x="4582472" y="2001793"/>
            <a:chExt cx="341181" cy="286605"/>
          </a:xfrm>
        </p:grpSpPr>
        <p:sp>
          <p:nvSpPr>
            <p:cNvPr id="670" name="Google Shape;670;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1" name="Google Shape;671;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2" name="Google Shape;672;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3" name="Google Shape;673;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4" name="Google Shape;674;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5" name="Google Shape;675;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6" name="Google Shape;676;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7" name="Google Shape;677;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8" name="Google Shape;678;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9" name="Google Shape;679;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0" name="Google Shape;680;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81" name="Google Shape;681;p10"/>
          <p:cNvGrpSpPr/>
          <p:nvPr/>
        </p:nvGrpSpPr>
        <p:grpSpPr>
          <a:xfrm>
            <a:off x="6004883" y="2903009"/>
            <a:ext cx="226370" cy="256116"/>
            <a:chOff x="10334203" y="3610289"/>
            <a:chExt cx="589811" cy="667317"/>
          </a:xfrm>
        </p:grpSpPr>
        <p:sp>
          <p:nvSpPr>
            <p:cNvPr id="682" name="Google Shape;682;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3" name="Google Shape;683;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4" name="Google Shape;684;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5" name="Google Shape;685;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1" name="Google Shape;691;p10"/>
          <p:cNvGrpSpPr/>
          <p:nvPr/>
        </p:nvGrpSpPr>
        <p:grpSpPr>
          <a:xfrm>
            <a:off x="2856559" y="2869295"/>
            <a:ext cx="308911" cy="313456"/>
            <a:chOff x="2856559" y="2869295"/>
            <a:chExt cx="308911" cy="313456"/>
          </a:xfrm>
        </p:grpSpPr>
        <p:grpSp>
          <p:nvGrpSpPr>
            <p:cNvPr id="692" name="Google Shape;692;p10"/>
            <p:cNvGrpSpPr/>
            <p:nvPr/>
          </p:nvGrpSpPr>
          <p:grpSpPr>
            <a:xfrm>
              <a:off x="2856559" y="3068761"/>
              <a:ext cx="308911" cy="113990"/>
              <a:chOff x="2856559" y="3068761"/>
              <a:chExt cx="308911" cy="113990"/>
            </a:xfrm>
          </p:grpSpPr>
          <p:grpSp>
            <p:nvGrpSpPr>
              <p:cNvPr id="693" name="Google Shape;693;p10"/>
              <p:cNvGrpSpPr/>
              <p:nvPr/>
            </p:nvGrpSpPr>
            <p:grpSpPr>
              <a:xfrm>
                <a:off x="3062500" y="3074530"/>
                <a:ext cx="102970" cy="108221"/>
                <a:chOff x="3062500" y="3074530"/>
                <a:chExt cx="102970" cy="108221"/>
              </a:xfrm>
            </p:grpSpPr>
            <p:sp>
              <p:nvSpPr>
                <p:cNvPr id="694" name="Google Shape;694;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6" name="Google Shape;696;p10"/>
              <p:cNvGrpSpPr/>
              <p:nvPr/>
            </p:nvGrpSpPr>
            <p:grpSpPr>
              <a:xfrm>
                <a:off x="2959530" y="3068761"/>
                <a:ext cx="102970" cy="113990"/>
                <a:chOff x="2959530" y="3068761"/>
                <a:chExt cx="102970" cy="113990"/>
              </a:xfrm>
            </p:grpSpPr>
            <p:sp>
              <p:nvSpPr>
                <p:cNvPr id="697" name="Google Shape;697;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9" name="Google Shape;699;p10"/>
              <p:cNvGrpSpPr/>
              <p:nvPr/>
            </p:nvGrpSpPr>
            <p:grpSpPr>
              <a:xfrm>
                <a:off x="2856559" y="3074530"/>
                <a:ext cx="102970" cy="108221"/>
                <a:chOff x="2856559" y="3074530"/>
                <a:chExt cx="102970" cy="108221"/>
              </a:xfrm>
            </p:grpSpPr>
            <p:sp>
              <p:nvSpPr>
                <p:cNvPr id="700" name="Google Shape;700;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2" name="Google Shape;702;p10"/>
            <p:cNvGrpSpPr/>
            <p:nvPr/>
          </p:nvGrpSpPr>
          <p:grpSpPr>
            <a:xfrm>
              <a:off x="2908044" y="2869295"/>
              <a:ext cx="205862" cy="179061"/>
              <a:chOff x="2908044" y="2869295"/>
              <a:chExt cx="205862" cy="179061"/>
            </a:xfrm>
          </p:grpSpPr>
          <p:sp>
            <p:nvSpPr>
              <p:cNvPr id="703" name="Google Shape;703;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6" name="Google Shape;706;p10"/>
          <p:cNvGrpSpPr/>
          <p:nvPr/>
        </p:nvGrpSpPr>
        <p:grpSpPr>
          <a:xfrm>
            <a:off x="5364010" y="5790225"/>
            <a:ext cx="260931" cy="305180"/>
            <a:chOff x="5364010" y="5790225"/>
            <a:chExt cx="260931" cy="305180"/>
          </a:xfrm>
        </p:grpSpPr>
        <p:sp>
          <p:nvSpPr>
            <p:cNvPr id="707" name="Google Shape;707;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1" name="Google Shape;711;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2" name="Google Shape;712;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3" name="Google Shape;713;p10"/>
          <p:cNvGrpSpPr/>
          <p:nvPr/>
        </p:nvGrpSpPr>
        <p:grpSpPr>
          <a:xfrm>
            <a:off x="4499207" y="2223952"/>
            <a:ext cx="234480" cy="212845"/>
            <a:chOff x="5477493" y="2045584"/>
            <a:chExt cx="234480" cy="212845"/>
          </a:xfrm>
        </p:grpSpPr>
        <p:sp>
          <p:nvSpPr>
            <p:cNvPr id="714" name="Google Shape;714;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8" name="Google Shape;718;p10"/>
          <p:cNvGrpSpPr/>
          <p:nvPr/>
        </p:nvGrpSpPr>
        <p:grpSpPr>
          <a:xfrm>
            <a:off x="4409214" y="2183267"/>
            <a:ext cx="234409" cy="212845"/>
            <a:chOff x="5387500" y="2004899"/>
            <a:chExt cx="234409" cy="212845"/>
          </a:xfrm>
        </p:grpSpPr>
        <p:sp>
          <p:nvSpPr>
            <p:cNvPr id="719" name="Google Shape;719;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3" name="Google Shape;723;p10"/>
          <p:cNvGrpSpPr/>
          <p:nvPr/>
        </p:nvGrpSpPr>
        <p:grpSpPr>
          <a:xfrm>
            <a:off x="6297047" y="4539749"/>
            <a:ext cx="296430" cy="325398"/>
            <a:chOff x="4362504" y="3177511"/>
            <a:chExt cx="420591" cy="461691"/>
          </a:xfrm>
        </p:grpSpPr>
        <p:grpSp>
          <p:nvGrpSpPr>
            <p:cNvPr id="724" name="Google Shape;724;p10"/>
            <p:cNvGrpSpPr/>
            <p:nvPr/>
          </p:nvGrpSpPr>
          <p:grpSpPr>
            <a:xfrm>
              <a:off x="4429861" y="3244655"/>
              <a:ext cx="286007" cy="394547"/>
              <a:chOff x="4429861" y="3244655"/>
              <a:chExt cx="286007" cy="394547"/>
            </a:xfrm>
          </p:grpSpPr>
          <p:sp>
            <p:nvSpPr>
              <p:cNvPr id="725" name="Google Shape;725;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8" name="Google Shape;728;p10"/>
            <p:cNvGrpSpPr/>
            <p:nvPr/>
          </p:nvGrpSpPr>
          <p:grpSpPr>
            <a:xfrm>
              <a:off x="4362504" y="3177511"/>
              <a:ext cx="420591" cy="358919"/>
              <a:chOff x="4362504" y="3177511"/>
              <a:chExt cx="420591" cy="358919"/>
            </a:xfrm>
          </p:grpSpPr>
          <p:grpSp>
            <p:nvGrpSpPr>
              <p:cNvPr id="729" name="Google Shape;729;p10"/>
              <p:cNvGrpSpPr/>
              <p:nvPr/>
            </p:nvGrpSpPr>
            <p:grpSpPr>
              <a:xfrm>
                <a:off x="4362504" y="3387760"/>
                <a:ext cx="420591" cy="9415"/>
                <a:chOff x="4362504" y="3387760"/>
                <a:chExt cx="420591" cy="9415"/>
              </a:xfrm>
            </p:grpSpPr>
            <p:sp>
              <p:nvSpPr>
                <p:cNvPr id="730" name="Google Shape;730;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2" name="Google Shape;732;p10"/>
              <p:cNvGrpSpPr/>
              <p:nvPr/>
            </p:nvGrpSpPr>
            <p:grpSpPr>
              <a:xfrm>
                <a:off x="4424176" y="3239089"/>
                <a:ext cx="297342" cy="297341"/>
                <a:chOff x="4424176" y="3239089"/>
                <a:chExt cx="297342" cy="297341"/>
              </a:xfrm>
            </p:grpSpPr>
            <p:sp>
              <p:nvSpPr>
                <p:cNvPr id="733" name="Google Shape;733;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5" name="Google Shape;735;p10"/>
              <p:cNvGrpSpPr/>
              <p:nvPr/>
            </p:nvGrpSpPr>
            <p:grpSpPr>
              <a:xfrm>
                <a:off x="4424176" y="3239089"/>
                <a:ext cx="297342" cy="297341"/>
                <a:chOff x="4424176" y="3239089"/>
                <a:chExt cx="297342" cy="297341"/>
              </a:xfrm>
            </p:grpSpPr>
            <p:sp>
              <p:nvSpPr>
                <p:cNvPr id="736" name="Google Shape;736;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38" name="Google Shape;738;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9" name="Google Shape;739;p10"/>
            <p:cNvGrpSpPr/>
            <p:nvPr/>
          </p:nvGrpSpPr>
          <p:grpSpPr>
            <a:xfrm>
              <a:off x="4497146" y="3379380"/>
              <a:ext cx="151401" cy="168255"/>
              <a:chOff x="4497146" y="3379380"/>
              <a:chExt cx="151401" cy="168255"/>
            </a:xfrm>
          </p:grpSpPr>
          <p:sp>
            <p:nvSpPr>
              <p:cNvPr id="740" name="Google Shape;740;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1" name="Google Shape;741;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43" name="Google Shape;743;p10"/>
          <p:cNvGrpSpPr/>
          <p:nvPr/>
        </p:nvGrpSpPr>
        <p:grpSpPr>
          <a:xfrm>
            <a:off x="3532038" y="5794042"/>
            <a:ext cx="265294" cy="325678"/>
            <a:chOff x="3532038" y="5801158"/>
            <a:chExt cx="265294" cy="325678"/>
          </a:xfrm>
        </p:grpSpPr>
        <p:grpSp>
          <p:nvGrpSpPr>
            <p:cNvPr id="744" name="Google Shape;744;p10"/>
            <p:cNvGrpSpPr/>
            <p:nvPr/>
          </p:nvGrpSpPr>
          <p:grpSpPr>
            <a:xfrm>
              <a:off x="3608928" y="5882879"/>
              <a:ext cx="111418" cy="149514"/>
              <a:chOff x="3608928" y="5882879"/>
              <a:chExt cx="111418" cy="149514"/>
            </a:xfrm>
          </p:grpSpPr>
          <p:sp>
            <p:nvSpPr>
              <p:cNvPr id="745" name="Google Shape;745;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7" name="Google Shape;747;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49" name="Google Shape;749;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50" name="Google Shape;750;p1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68"/>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03</a:t>
            </a:r>
            <a:endParaRPr/>
          </a:p>
        </p:txBody>
      </p:sp>
      <p:sp>
        <p:nvSpPr>
          <p:cNvPr id="756" name="Google Shape;756;p68"/>
          <p:cNvSpPr txBox="1"/>
          <p:nvPr>
            <p:ph type="title"/>
          </p:nvPr>
        </p:nvSpPr>
        <p:spPr>
          <a:xfrm>
            <a:off x="431800" y="2786063"/>
            <a:ext cx="5203190" cy="110799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Devenir opérateur</a:t>
            </a:r>
            <a:br>
              <a:rPr lang="en-US"/>
            </a:br>
            <a:r>
              <a:rPr lang="en-US"/>
              <a:t>de registre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69"/>
          <p:cNvSpPr txBox="1"/>
          <p:nvPr>
            <p:ph type="title"/>
          </p:nvPr>
        </p:nvSpPr>
        <p:spPr>
          <a:xfrm>
            <a:off x="431799" y="900113"/>
            <a:ext cx="5153753" cy="47699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Devenir opérateur de registre</a:t>
            </a:r>
            <a:endParaRPr/>
          </a:p>
        </p:txBody>
      </p:sp>
      <p:sp>
        <p:nvSpPr>
          <p:cNvPr id="763" name="Google Shape;763;p69"/>
          <p:cNvSpPr/>
          <p:nvPr/>
        </p:nvSpPr>
        <p:spPr>
          <a:xfrm>
            <a:off x="683799" y="2079547"/>
            <a:ext cx="3773290"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En déposant une candidature pour un gTLD, vous demandez à exploiter une partie d'Internet (un registre).</a:t>
            </a:r>
            <a:endParaRPr/>
          </a:p>
        </p:txBody>
      </p:sp>
      <p:sp>
        <p:nvSpPr>
          <p:cNvPr id="764" name="Google Shape;764;p69"/>
          <p:cNvSpPr/>
          <p:nvPr/>
        </p:nvSpPr>
        <p:spPr>
          <a:xfrm>
            <a:off x="4680199" y="2079547"/>
            <a:ext cx="3773289"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Un opérateur de registre assure la gestion de tous les domaines enregistrés sous un gTLD donné.</a:t>
            </a:r>
            <a:endParaRPr/>
          </a:p>
        </p:txBody>
      </p:sp>
      <p:sp>
        <p:nvSpPr>
          <p:cNvPr id="765" name="Google Shape;765;p69"/>
          <p:cNvSpPr/>
          <p:nvPr/>
        </p:nvSpPr>
        <p:spPr>
          <a:xfrm>
            <a:off x="683799" y="4110546"/>
            <a:ext cx="7776402" cy="2072485"/>
          </a:xfrm>
          <a:prstGeom prst="rect">
            <a:avLst/>
          </a:prstGeom>
          <a:solidFill>
            <a:srgbClr val="0B3458"/>
          </a:solidFill>
          <a:ln>
            <a:noFill/>
          </a:ln>
        </p:spPr>
        <p:txBody>
          <a:bodyPr anchorCtr="0" anchor="t" bIns="270000" lIns="324000" spcFirstLastPara="1" rIns="432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Un opérateur de registre :</a:t>
            </a:r>
            <a:endParaRPr/>
          </a:p>
          <a:p>
            <a:pPr indent="-342900" lvl="0" marL="342900" marR="0" rtl="0" algn="l">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Définit les exigences applicables aux gTLD.</a:t>
            </a:r>
            <a:endParaRPr/>
          </a:p>
          <a:p>
            <a:pPr indent="-342900" lvl="0" marL="342900" marR="0" rtl="0" algn="l">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Détermine quels domaines de second niveau (caractères à gauche du point) peuvent être enregistrés, et par qui.</a:t>
            </a:r>
            <a:endParaRPr/>
          </a:p>
        </p:txBody>
      </p:sp>
      <p:sp>
        <p:nvSpPr>
          <p:cNvPr id="766" name="Google Shape;766;p69"/>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7" name="Google Shape;767;p69"/>
          <p:cNvCxnSpPr/>
          <p:nvPr/>
        </p:nvCxnSpPr>
        <p:spPr>
          <a:xfrm>
            <a:off x="4680199" y="2079547"/>
            <a:ext cx="3780002" cy="0"/>
          </a:xfrm>
          <a:prstGeom prst="straightConnector1">
            <a:avLst/>
          </a:prstGeom>
          <a:noFill/>
          <a:ln cap="flat" cmpd="sng" w="15875">
            <a:solidFill>
              <a:srgbClr val="F1633E"/>
            </a:solidFill>
            <a:prstDash val="solid"/>
            <a:round/>
            <a:headEnd len="sm" w="sm" type="none"/>
            <a:tailEnd len="sm" w="sm" type="none"/>
          </a:ln>
        </p:spPr>
      </p:cxnSp>
      <p:cxnSp>
        <p:nvCxnSpPr>
          <p:cNvPr id="768" name="Google Shape;768;p69"/>
          <p:cNvCxnSpPr/>
          <p:nvPr/>
        </p:nvCxnSpPr>
        <p:spPr>
          <a:xfrm>
            <a:off x="685714" y="2079547"/>
            <a:ext cx="3771375" cy="0"/>
          </a:xfrm>
          <a:prstGeom prst="straightConnector1">
            <a:avLst/>
          </a:prstGeom>
          <a:noFill/>
          <a:ln cap="flat" cmpd="sng" w="15875">
            <a:solidFill>
              <a:srgbClr val="F1633E"/>
            </a:solidFill>
            <a:prstDash val="solid"/>
            <a:round/>
            <a:headEnd len="sm" w="sm" type="none"/>
            <a:tailEnd len="sm" w="sm" type="none"/>
          </a:ln>
        </p:spPr>
      </p:cxnSp>
      <p:grpSp>
        <p:nvGrpSpPr>
          <p:cNvPr id="769" name="Google Shape;769;p69"/>
          <p:cNvGrpSpPr/>
          <p:nvPr/>
        </p:nvGrpSpPr>
        <p:grpSpPr>
          <a:xfrm>
            <a:off x="5014983" y="1775799"/>
            <a:ext cx="656316" cy="656316"/>
            <a:chOff x="3145601" y="1775799"/>
            <a:chExt cx="656316" cy="656316"/>
          </a:xfrm>
        </p:grpSpPr>
        <p:sp>
          <p:nvSpPr>
            <p:cNvPr id="770" name="Google Shape;770;p69"/>
            <p:cNvSpPr/>
            <p:nvPr/>
          </p:nvSpPr>
          <p:spPr>
            <a:xfrm>
              <a:off x="3145601"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71" name="Google Shape;771;p69"/>
            <p:cNvGrpSpPr/>
            <p:nvPr/>
          </p:nvGrpSpPr>
          <p:grpSpPr>
            <a:xfrm>
              <a:off x="3251261" y="1857441"/>
              <a:ext cx="439754" cy="485782"/>
              <a:chOff x="5399755" y="2316832"/>
              <a:chExt cx="554154" cy="612158"/>
            </a:xfrm>
          </p:grpSpPr>
          <p:sp>
            <p:nvSpPr>
              <p:cNvPr id="772" name="Google Shape;772;p69"/>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69"/>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4" name="Google Shape;774;p69"/>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5" name="Google Shape;775;p69"/>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6" name="Google Shape;776;p69"/>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7" name="Google Shape;777;p69"/>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8" name="Google Shape;778;p69"/>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9" name="Google Shape;779;p69"/>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0" name="Google Shape;780;p69"/>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1" name="Google Shape;781;p69"/>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2" name="Google Shape;782;p69"/>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3" name="Google Shape;783;p69"/>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84" name="Google Shape;784;p69"/>
            <p:cNvSpPr/>
            <p:nvPr/>
          </p:nvSpPr>
          <p:spPr>
            <a:xfrm>
              <a:off x="3396002" y="2029823"/>
              <a:ext cx="156388" cy="155634"/>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85" name="Google Shape;785;p69"/>
          <p:cNvGrpSpPr/>
          <p:nvPr/>
        </p:nvGrpSpPr>
        <p:grpSpPr>
          <a:xfrm>
            <a:off x="1018582" y="1775799"/>
            <a:ext cx="656316" cy="656316"/>
            <a:chOff x="355642" y="1775799"/>
            <a:chExt cx="656316" cy="656316"/>
          </a:xfrm>
        </p:grpSpPr>
        <p:sp>
          <p:nvSpPr>
            <p:cNvPr id="786" name="Google Shape;786;p69"/>
            <p:cNvSpPr/>
            <p:nvPr/>
          </p:nvSpPr>
          <p:spPr>
            <a:xfrm>
              <a:off x="355642"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87" name="Google Shape;787;p69"/>
            <p:cNvGrpSpPr/>
            <p:nvPr/>
          </p:nvGrpSpPr>
          <p:grpSpPr>
            <a:xfrm>
              <a:off x="555065" y="1942711"/>
              <a:ext cx="257466" cy="335954"/>
              <a:chOff x="1876510" y="1547778"/>
              <a:chExt cx="347712" cy="453711"/>
            </a:xfrm>
          </p:grpSpPr>
          <p:sp>
            <p:nvSpPr>
              <p:cNvPr id="788" name="Google Shape;788;p69"/>
              <p:cNvSpPr/>
              <p:nvPr/>
            </p:nvSpPr>
            <p:spPr>
              <a:xfrm>
                <a:off x="1944811" y="1615749"/>
                <a:ext cx="211205" cy="210186"/>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9" name="Google Shape;789;p69"/>
              <p:cNvSpPr/>
              <p:nvPr/>
            </p:nvSpPr>
            <p:spPr>
              <a:xfrm>
                <a:off x="1876510" y="1547778"/>
                <a:ext cx="347712" cy="453711"/>
              </a:xfrm>
              <a:custGeom>
                <a:rect b="b" l="l" r="r" t="t"/>
                <a:pathLst>
                  <a:path extrusionOk="0" h="453711" w="347712">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cap="rnd" cmpd="sng" w="254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70"/>
          <p:cNvSpPr txBox="1"/>
          <p:nvPr>
            <p:ph type="title"/>
          </p:nvPr>
        </p:nvSpPr>
        <p:spPr>
          <a:xfrm>
            <a:off x="431799" y="900113"/>
            <a:ext cx="6574929" cy="9947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Considérations financières et techniques</a:t>
            </a:r>
            <a:endParaRPr/>
          </a:p>
        </p:txBody>
      </p:sp>
      <p:sp>
        <p:nvSpPr>
          <p:cNvPr id="796" name="Google Shape;796;p70"/>
          <p:cNvSpPr txBox="1"/>
          <p:nvPr/>
        </p:nvSpPr>
        <p:spPr>
          <a:xfrm>
            <a:off x="431800" y="2231298"/>
            <a:ext cx="3922486" cy="389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Estimation des frais d’évaluation de la prochaine série du programme des nouveaux gTLD : </a:t>
            </a:r>
            <a:r>
              <a:rPr b="1" i="0" lang="en-US" sz="1800" u="none" cap="none" strike="noStrike">
                <a:solidFill>
                  <a:srgbClr val="0B3458"/>
                </a:solidFill>
                <a:latin typeface="Arial"/>
                <a:ea typeface="Arial"/>
                <a:cs typeface="Arial"/>
                <a:sym typeface="Arial"/>
              </a:rPr>
              <a:t>227 000 USD.</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Frais de fonctionnement standard inclus dans le contrat de registre conclu avec l’ICANN </a:t>
            </a:r>
            <a:endParaRPr/>
          </a:p>
          <a:p>
            <a:pPr indent="-194310" lvl="0" marL="393750" marR="0" rtl="0" algn="l">
              <a:lnSpc>
                <a:spcPct val="100000"/>
              </a:lnSpc>
              <a:spcBef>
                <a:spcPts val="0"/>
              </a:spcBef>
              <a:spcAft>
                <a:spcPts val="0"/>
              </a:spcAft>
              <a:buClr>
                <a:srgbClr val="F1633E"/>
              </a:buClr>
              <a:buSzPts val="1440"/>
              <a:buFont typeface="NTR"/>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Obligations financières et techniques permanentes</a:t>
            </a:r>
            <a:endParaRPr/>
          </a:p>
        </p:txBody>
      </p:sp>
      <p:sp>
        <p:nvSpPr>
          <p:cNvPr id="797" name="Google Shape;797;p70"/>
          <p:cNvSpPr/>
          <p:nvPr/>
        </p:nvSpPr>
        <p:spPr>
          <a:xfrm>
            <a:off x="4572000" y="3875356"/>
            <a:ext cx="4572000" cy="2323039"/>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l">
              <a:lnSpc>
                <a:spcPct val="100000"/>
              </a:lnSpc>
              <a:spcBef>
                <a:spcPts val="0"/>
              </a:spcBef>
              <a:spcAft>
                <a:spcPts val="0"/>
              </a:spcAft>
              <a:buClr>
                <a:srgbClr val="000000"/>
              </a:buClr>
              <a:buSzPts val="1800"/>
              <a:buFont typeface="Arial"/>
              <a:buNone/>
            </a:pPr>
            <a:r>
              <a:rPr b="0" i="0" lang="en-US" sz="1650" u="none" cap="none" strike="noStrike">
                <a:solidFill>
                  <a:schemeClr val="lt1"/>
                </a:solidFill>
                <a:latin typeface="Arial"/>
                <a:ea typeface="Arial"/>
                <a:cs typeface="Arial"/>
                <a:sym typeface="Arial"/>
              </a:rPr>
              <a:t>Tous les candidats à un nouveau gTLD doivent être en mesure de démontrer qu’ils possèdent les capacités opérationnelles, techniques et financières nécessaires pour exploiter un registre et satisfaire aux exigences contractuelles.</a:t>
            </a:r>
            <a:endParaRPr/>
          </a:p>
        </p:txBody>
      </p:sp>
      <p:sp>
        <p:nvSpPr>
          <p:cNvPr id="798" name="Google Shape;798;p70"/>
          <p:cNvSpPr/>
          <p:nvPr/>
        </p:nvSpPr>
        <p:spPr>
          <a:xfrm>
            <a:off x="4572000" y="2026226"/>
            <a:ext cx="4572000" cy="1478400"/>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l">
              <a:lnSpc>
                <a:spcPct val="100000"/>
              </a:lnSpc>
              <a:spcBef>
                <a:spcPts val="0"/>
              </a:spcBef>
              <a:spcAft>
                <a:spcPts val="0"/>
              </a:spcAft>
              <a:buClr>
                <a:srgbClr val="000000"/>
              </a:buClr>
              <a:buSzPts val="1800"/>
              <a:buFont typeface="Arial"/>
              <a:buNone/>
            </a:pPr>
            <a:r>
              <a:rPr b="0" i="0" lang="en-US" sz="1650" u="none" cap="none" strike="noStrike">
                <a:solidFill>
                  <a:schemeClr val="lt1"/>
                </a:solidFill>
                <a:latin typeface="Arial"/>
                <a:ea typeface="Arial"/>
                <a:cs typeface="Arial"/>
                <a:sym typeface="Arial"/>
              </a:rPr>
              <a:t>Déposer une candidature à un nouveau gTLD implique de disposer d’importantes ressources financières et techniques.</a:t>
            </a:r>
            <a:endParaRPr/>
          </a:p>
        </p:txBody>
      </p:sp>
      <p:sp>
        <p:nvSpPr>
          <p:cNvPr id="799" name="Google Shape;799;p70"/>
          <p:cNvSpPr/>
          <p:nvPr/>
        </p:nvSpPr>
        <p:spPr>
          <a:xfrm>
            <a:off x="4955426" y="3636365"/>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0" name="Google Shape;800;p70"/>
          <p:cNvSpPr/>
          <p:nvPr/>
        </p:nvSpPr>
        <p:spPr>
          <a:xfrm>
            <a:off x="4955424" y="1787649"/>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1" name="Google Shape;801;p7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70"/>
          <p:cNvSpPr txBox="1"/>
          <p:nvPr/>
        </p:nvSpPr>
        <p:spPr>
          <a:xfrm>
            <a:off x="629840" y="5378554"/>
            <a:ext cx="330831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*Les frais sont susceptibles d’être modifiés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**Des exceptions peuvent s’appliquer aux candidats éligibles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1"/>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04</a:t>
            </a:r>
            <a:endParaRPr/>
          </a:p>
        </p:txBody>
      </p:sp>
      <p:sp>
        <p:nvSpPr>
          <p:cNvPr id="808" name="Google Shape;808;p71"/>
          <p:cNvSpPr txBox="1"/>
          <p:nvPr>
            <p:ph type="title"/>
          </p:nvPr>
        </p:nvSpPr>
        <p:spPr>
          <a:xfrm>
            <a:off x="431800" y="2786063"/>
            <a:ext cx="5203200" cy="1108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Soutien proposé aux candidats aux nouveaux gTLD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0"/>
                  </a:ext>
                </a:extLst>
              </a:rPr>
              <a:t>Le système des noms de domaine et l’ICANN</a:t>
            </a:r>
            <a:endParaRPr/>
          </a:p>
        </p:txBody>
      </p:sp>
      <p:sp>
        <p:nvSpPr>
          <p:cNvPr id="119" name="Google Shape;119;p5"/>
          <p:cNvSpPr txBox="1"/>
          <p:nvPr>
            <p:ph idx="1" type="body"/>
          </p:nvPr>
        </p:nvSpPr>
        <p:spPr>
          <a:xfrm>
            <a:off x="320675" y="800100"/>
            <a:ext cx="8450746" cy="5585202"/>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750">
                <a:extLst>
                  <a:ext uri="http://customooxmlschemas.google.com/">
                    <go:slidesCustomData xmlns:go="http://customooxmlschemas.google.com/" textRoundtripDataId="1"/>
                  </a:ext>
                </a:extLst>
              </a:rPr>
              <a:t>Un nom de domaine est un nom unique qui constitue la base des adresses universelles (URL) utilisées pour trouver des ressources sur Internet (par exemple, des pages web, des serveurs de messagerie, des images et des vidéos).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extLst>
                  <a:ext uri="http://customooxmlschemas.google.com/">
                    <go:slidesCustomData xmlns:go="http://customooxmlschemas.google.com/" textRoundtripDataId="2"/>
                  </a:ext>
                </a:extLst>
              </a:rPr>
              <a:t>Le nom de domaine lui-même identifie une adresse spécifique sur Internet qui correspond à une entité telle qu’une entreprise, une organisation, une institution ou une personne.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t>Tous les dispositifs connectés à Internet possèdent une adresse IP unique. Par exemple, le nom de domaine : </a:t>
            </a:r>
            <a:r>
              <a:rPr lang="en-US" sz="1750">
                <a:solidFill>
                  <a:srgbClr val="00B0F0"/>
                </a:solidFill>
              </a:rPr>
              <a:t>icann.org</a:t>
            </a:r>
            <a:r>
              <a:rPr lang="en-US" sz="1750"/>
              <a:t> a l’adresse IP suivante : </a:t>
            </a:r>
            <a:r>
              <a:rPr lang="en-US" sz="1750">
                <a:solidFill>
                  <a:srgbClr val="00B0F0"/>
                </a:solidFill>
              </a:rPr>
              <a:t>192.0.43.7.</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solidFill>
                <a:srgbClr val="00B0F0"/>
              </a:solidFill>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750"/>
              <a:t>Pris ensemble, les noms de domaine et les adresses de protocole Internet (IP) nous aident à naviguer sur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extLst>
                  <a:ext uri="http://customooxmlschemas.google.com/">
                    <go:slidesCustomData xmlns:go="http://customooxmlschemas.google.com/" textRoundtripDataId="3"/>
                  </a:ext>
                </a:extLst>
              </a:rPr>
              <a:t>La Société pour l’attribution de noms de domaines et de numéros sur Internet (ICANN) aide à coordonner et soutenir ces identificateurs uniques dans le monde entier. La mission de l’ICANN consiste à garantir un Internet mondial sûr, stable et unifié.</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72"/>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Critères pour bénéficier du soutien aux candidats </a:t>
            </a:r>
            <a:endParaRPr/>
          </a:p>
        </p:txBody>
      </p:sp>
      <p:sp>
        <p:nvSpPr>
          <p:cNvPr id="815" name="Google Shape;815;p72"/>
          <p:cNvSpPr txBox="1"/>
          <p:nvPr/>
        </p:nvSpPr>
        <p:spPr>
          <a:xfrm>
            <a:off x="431801" y="2074914"/>
            <a:ext cx="2366263" cy="24332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Pour être éligible aux aides accordées par le biais du programme de soutien aux candidats, les candidats doivent satisfaire aux critères suivants :</a:t>
            </a:r>
            <a:endParaRPr/>
          </a:p>
        </p:txBody>
      </p:sp>
      <p:sp>
        <p:nvSpPr>
          <p:cNvPr id="816" name="Google Shape;816;p72"/>
          <p:cNvSpPr/>
          <p:nvPr/>
        </p:nvSpPr>
        <p:spPr>
          <a:xfrm>
            <a:off x="3997842" y="3647163"/>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Besoin financier</a:t>
            </a:r>
            <a:endParaRPr/>
          </a:p>
        </p:txBody>
      </p:sp>
      <p:sp>
        <p:nvSpPr>
          <p:cNvPr id="817" name="Google Shape;817;p72"/>
          <p:cNvSpPr/>
          <p:nvPr/>
        </p:nvSpPr>
        <p:spPr>
          <a:xfrm>
            <a:off x="3997842" y="4443047"/>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Viabilité</a:t>
            </a:r>
            <a:r>
              <a:rPr b="1" i="0" lang="en-US" sz="1800" u="none" cap="none" strike="noStrike">
                <a:solidFill>
                  <a:srgbClr val="F1633E"/>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financière</a:t>
            </a:r>
            <a:endParaRPr/>
          </a:p>
        </p:txBody>
      </p:sp>
      <p:sp>
        <p:nvSpPr>
          <p:cNvPr id="818" name="Google Shape;818;p72"/>
          <p:cNvSpPr/>
          <p:nvPr/>
        </p:nvSpPr>
        <p:spPr>
          <a:xfrm>
            <a:off x="3997842" y="2055406"/>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Diligence raisonnable en matière d’antécédents commerciaux</a:t>
            </a:r>
            <a:endParaRPr/>
          </a:p>
        </p:txBody>
      </p:sp>
      <p:sp>
        <p:nvSpPr>
          <p:cNvPr id="819" name="Google Shape;819;p72"/>
          <p:cNvSpPr/>
          <p:nvPr/>
        </p:nvSpPr>
        <p:spPr>
          <a:xfrm>
            <a:off x="3997842" y="2851290"/>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Diligence raisonnable</a:t>
            </a:r>
            <a:r>
              <a:rPr b="1" i="0" lang="en-US" sz="18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en matière de</a:t>
            </a:r>
            <a:r>
              <a:rPr b="1" i="0" lang="en-US" sz="18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responsabilité publique</a:t>
            </a:r>
            <a:endParaRPr/>
          </a:p>
        </p:txBody>
      </p:sp>
      <p:sp>
        <p:nvSpPr>
          <p:cNvPr id="820" name="Google Shape;820;p72"/>
          <p:cNvSpPr/>
          <p:nvPr/>
        </p:nvSpPr>
        <p:spPr>
          <a:xfrm>
            <a:off x="3997842" y="5260005"/>
            <a:ext cx="5146158" cy="636389"/>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Statut</a:t>
            </a:r>
            <a:r>
              <a:rPr b="1" i="0" lang="en-US" sz="18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d’entité</a:t>
            </a:r>
            <a:r>
              <a:rPr b="1" i="0" lang="en-US" sz="18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éligible</a:t>
            </a:r>
            <a:endParaRPr/>
          </a:p>
        </p:txBody>
      </p:sp>
      <p:sp>
        <p:nvSpPr>
          <p:cNvPr id="821" name="Google Shape;821;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2" name="Google Shape;822;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823" name="Google Shape;823;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4" name="Google Shape;824;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825" name="Google Shape;825;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6" name="Google Shape;826;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827" name="Google Shape;827;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8" name="Google Shape;828;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829" name="Google Shape;829;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30" name="Google Shape;830;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sp>
        <p:nvSpPr>
          <p:cNvPr id="831" name="Google Shape;831;p72"/>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73"/>
          <p:cNvSpPr/>
          <p:nvPr/>
        </p:nvSpPr>
        <p:spPr>
          <a:xfrm>
            <a:off x="2614542" y="4046946"/>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Organisations intergouvernementales</a:t>
            </a:r>
            <a:endParaRPr/>
          </a:p>
        </p:txBody>
      </p:sp>
      <p:sp>
        <p:nvSpPr>
          <p:cNvPr id="838" name="Google Shape;838;p73"/>
          <p:cNvSpPr/>
          <p:nvPr/>
        </p:nvSpPr>
        <p:spPr>
          <a:xfrm>
            <a:off x="463625" y="4046947"/>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Organisations à but non lucratif,</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non gouvernementales ou caritatives</a:t>
            </a:r>
            <a:endParaRPr/>
          </a:p>
        </p:txBody>
      </p:sp>
      <p:sp>
        <p:nvSpPr>
          <p:cNvPr id="839" name="Google Shape;839;p73"/>
          <p:cNvSpPr/>
          <p:nvPr/>
        </p:nvSpPr>
        <p:spPr>
          <a:xfrm>
            <a:off x="4765459"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Organisations de peuples autochtones et tribaux</a:t>
            </a:r>
            <a:endParaRPr/>
          </a:p>
        </p:txBody>
      </p:sp>
      <p:sp>
        <p:nvSpPr>
          <p:cNvPr id="840" name="Google Shape;840;p73"/>
          <p:cNvSpPr/>
          <p:nvPr/>
        </p:nvSpPr>
        <p:spPr>
          <a:xfrm>
            <a:off x="6772375"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Microentreprises ou petites entreprises sociales ou basées dans un pays moins développé</a:t>
            </a:r>
            <a:endParaRPr/>
          </a:p>
        </p:txBody>
      </p:sp>
      <p:sp>
        <p:nvSpPr>
          <p:cNvPr id="841" name="Google Shape;841;p73"/>
          <p:cNvSpPr txBox="1"/>
          <p:nvPr>
            <p:ph type="title"/>
          </p:nvPr>
        </p:nvSpPr>
        <p:spPr>
          <a:xfrm>
            <a:off x="431799" y="900113"/>
            <a:ext cx="6553213" cy="54149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Programme de soutien aux candidats</a:t>
            </a:r>
            <a:endParaRPr/>
          </a:p>
        </p:txBody>
      </p:sp>
      <p:sp>
        <p:nvSpPr>
          <p:cNvPr id="842" name="Google Shape;842;p73"/>
          <p:cNvSpPr txBox="1"/>
          <p:nvPr/>
        </p:nvSpPr>
        <p:spPr>
          <a:xfrm>
            <a:off x="431800" y="1669359"/>
            <a:ext cx="8248575" cy="13663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La candidature à un gTLD est coûteuse et ces coûts peuvent être prohibitifs pour de nombreuses entités. Le programme de soutien aux candidats rend plus accessible le dépôt d’une candidature à un nouveau gTLD pour les entités qui ne sont pas en mesure de le faire en raison de contraintes financières ou d'autres contraintes de ressources.</a:t>
            </a:r>
            <a:endParaRPr/>
          </a:p>
        </p:txBody>
      </p:sp>
      <p:sp>
        <p:nvSpPr>
          <p:cNvPr id="843" name="Google Shape;843;p73"/>
          <p:cNvSpPr txBox="1"/>
          <p:nvPr/>
        </p:nvSpPr>
        <p:spPr>
          <a:xfrm>
            <a:off x="431798" y="3264365"/>
            <a:ext cx="8559801" cy="41763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Les candidats doivent appartenir à l'une de ces catégories d'entités :</a:t>
            </a:r>
            <a:endParaRPr/>
          </a:p>
        </p:txBody>
      </p:sp>
      <p:cxnSp>
        <p:nvCxnSpPr>
          <p:cNvPr id="844" name="Google Shape;844;p73"/>
          <p:cNvCxnSpPr/>
          <p:nvPr/>
        </p:nvCxnSpPr>
        <p:spPr>
          <a:xfrm>
            <a:off x="463625" y="4046299"/>
            <a:ext cx="2052000" cy="0"/>
          </a:xfrm>
          <a:prstGeom prst="straightConnector1">
            <a:avLst/>
          </a:prstGeom>
          <a:noFill/>
          <a:ln cap="flat" cmpd="sng" w="15875">
            <a:solidFill>
              <a:srgbClr val="F1633E"/>
            </a:solidFill>
            <a:prstDash val="solid"/>
            <a:round/>
            <a:headEnd len="sm" w="sm" type="none"/>
            <a:tailEnd len="sm" w="sm" type="none"/>
          </a:ln>
        </p:spPr>
      </p:cxnSp>
      <p:cxnSp>
        <p:nvCxnSpPr>
          <p:cNvPr id="845" name="Google Shape;845;p73"/>
          <p:cNvCxnSpPr/>
          <p:nvPr/>
        </p:nvCxnSpPr>
        <p:spPr>
          <a:xfrm>
            <a:off x="2619684" y="4046299"/>
            <a:ext cx="2046858" cy="0"/>
          </a:xfrm>
          <a:prstGeom prst="straightConnector1">
            <a:avLst/>
          </a:prstGeom>
          <a:noFill/>
          <a:ln cap="flat" cmpd="sng" w="15875">
            <a:solidFill>
              <a:srgbClr val="F1633E"/>
            </a:solidFill>
            <a:prstDash val="solid"/>
            <a:round/>
            <a:headEnd len="sm" w="sm" type="none"/>
            <a:tailEnd len="sm" w="sm" type="none"/>
          </a:ln>
        </p:spPr>
      </p:cxnSp>
      <p:cxnSp>
        <p:nvCxnSpPr>
          <p:cNvPr id="846" name="Google Shape;846;p73"/>
          <p:cNvCxnSpPr/>
          <p:nvPr/>
        </p:nvCxnSpPr>
        <p:spPr>
          <a:xfrm>
            <a:off x="4775743" y="4046299"/>
            <a:ext cx="1897716" cy="0"/>
          </a:xfrm>
          <a:prstGeom prst="straightConnector1">
            <a:avLst/>
          </a:prstGeom>
          <a:noFill/>
          <a:ln cap="flat" cmpd="sng" w="15875">
            <a:solidFill>
              <a:srgbClr val="F1633E"/>
            </a:solidFill>
            <a:prstDash val="solid"/>
            <a:round/>
            <a:headEnd len="sm" w="sm" type="none"/>
            <a:tailEnd len="sm" w="sm" type="none"/>
          </a:ln>
        </p:spPr>
      </p:cxnSp>
      <p:cxnSp>
        <p:nvCxnSpPr>
          <p:cNvPr id="847" name="Google Shape;847;p73"/>
          <p:cNvCxnSpPr/>
          <p:nvPr/>
        </p:nvCxnSpPr>
        <p:spPr>
          <a:xfrm flipH="1" rot="10800000">
            <a:off x="6773988" y="4046035"/>
            <a:ext cx="1906387" cy="264"/>
          </a:xfrm>
          <a:prstGeom prst="straightConnector1">
            <a:avLst/>
          </a:prstGeom>
          <a:noFill/>
          <a:ln cap="flat" cmpd="sng" w="15875">
            <a:solidFill>
              <a:srgbClr val="F1633E"/>
            </a:solidFill>
            <a:prstDash val="solid"/>
            <a:round/>
            <a:headEnd len="sm" w="sm" type="none"/>
            <a:tailEnd len="sm" w="sm" type="none"/>
          </a:ln>
        </p:spPr>
      </p:cxnSp>
      <p:sp>
        <p:nvSpPr>
          <p:cNvPr id="848" name="Google Shape;848;p73"/>
          <p:cNvSpPr/>
          <p:nvPr/>
        </p:nvSpPr>
        <p:spPr>
          <a:xfrm>
            <a:off x="497847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49" name="Google Shape;849;p73"/>
          <p:cNvGrpSpPr/>
          <p:nvPr/>
        </p:nvGrpSpPr>
        <p:grpSpPr>
          <a:xfrm>
            <a:off x="5135678" y="3849353"/>
            <a:ext cx="356882" cy="314301"/>
            <a:chOff x="5135678" y="3849353"/>
            <a:chExt cx="356882" cy="314301"/>
          </a:xfrm>
        </p:grpSpPr>
        <p:grpSp>
          <p:nvGrpSpPr>
            <p:cNvPr id="850" name="Google Shape;850;p73"/>
            <p:cNvGrpSpPr/>
            <p:nvPr/>
          </p:nvGrpSpPr>
          <p:grpSpPr>
            <a:xfrm>
              <a:off x="5135678" y="3849353"/>
              <a:ext cx="356882" cy="314301"/>
              <a:chOff x="5135678" y="3849353"/>
              <a:chExt cx="356882" cy="314301"/>
            </a:xfrm>
          </p:grpSpPr>
          <p:sp>
            <p:nvSpPr>
              <p:cNvPr id="851" name="Google Shape;851;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2" name="Google Shape;852;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3" name="Google Shape;853;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4" name="Google Shape;854;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5" name="Google Shape;855;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6" name="Google Shape;856;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7" name="Google Shape;857;p73"/>
          <p:cNvSpPr/>
          <p:nvPr/>
        </p:nvSpPr>
        <p:spPr>
          <a:xfrm>
            <a:off x="2822298"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58" name="Google Shape;858;p73"/>
          <p:cNvGrpSpPr/>
          <p:nvPr/>
        </p:nvGrpSpPr>
        <p:grpSpPr>
          <a:xfrm>
            <a:off x="2991485" y="3806012"/>
            <a:ext cx="333110" cy="333111"/>
            <a:chOff x="2991485" y="3806012"/>
            <a:chExt cx="333110" cy="333111"/>
          </a:xfrm>
        </p:grpSpPr>
        <p:grpSp>
          <p:nvGrpSpPr>
            <p:cNvPr id="859" name="Google Shape;859;p73"/>
            <p:cNvGrpSpPr/>
            <p:nvPr/>
          </p:nvGrpSpPr>
          <p:grpSpPr>
            <a:xfrm>
              <a:off x="2991485" y="4096159"/>
              <a:ext cx="333110" cy="42964"/>
              <a:chOff x="2991485" y="4096159"/>
              <a:chExt cx="333110" cy="42964"/>
            </a:xfrm>
          </p:grpSpPr>
          <p:sp>
            <p:nvSpPr>
              <p:cNvPr id="860" name="Google Shape;860;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1" name="Google Shape;861;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2" name="Google Shape;862;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63" name="Google Shape;863;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64" name="Google Shape;864;p73"/>
            <p:cNvGrpSpPr/>
            <p:nvPr/>
          </p:nvGrpSpPr>
          <p:grpSpPr>
            <a:xfrm>
              <a:off x="3023724" y="3924241"/>
              <a:ext cx="268633" cy="171918"/>
              <a:chOff x="3023724" y="3924241"/>
              <a:chExt cx="268633" cy="171918"/>
            </a:xfrm>
          </p:grpSpPr>
          <p:grpSp>
            <p:nvGrpSpPr>
              <p:cNvPr id="865" name="Google Shape;865;p73"/>
              <p:cNvGrpSpPr/>
              <p:nvPr/>
            </p:nvGrpSpPr>
            <p:grpSpPr>
              <a:xfrm>
                <a:off x="3023724" y="3924241"/>
                <a:ext cx="64415" cy="171918"/>
                <a:chOff x="3023724" y="3924241"/>
                <a:chExt cx="64415" cy="171918"/>
              </a:xfrm>
            </p:grpSpPr>
            <p:sp>
              <p:nvSpPr>
                <p:cNvPr id="866" name="Google Shape;866;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7" name="Google Shape;867;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8" name="Google Shape;868;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9" name="Google Shape;869;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870" name="Google Shape;870;p73"/>
              <p:cNvGrpSpPr/>
              <p:nvPr/>
            </p:nvGrpSpPr>
            <p:grpSpPr>
              <a:xfrm>
                <a:off x="3227880" y="3924241"/>
                <a:ext cx="64477" cy="171918"/>
                <a:chOff x="3227880" y="3924241"/>
                <a:chExt cx="64477" cy="171918"/>
              </a:xfrm>
            </p:grpSpPr>
            <p:sp>
              <p:nvSpPr>
                <p:cNvPr id="871" name="Google Shape;871;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2" name="Google Shape;872;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875" name="Google Shape;875;p73"/>
            <p:cNvGrpSpPr/>
            <p:nvPr/>
          </p:nvGrpSpPr>
          <p:grpSpPr>
            <a:xfrm>
              <a:off x="2991485" y="3806012"/>
              <a:ext cx="333110" cy="118228"/>
              <a:chOff x="2991485" y="3806012"/>
              <a:chExt cx="333110" cy="118228"/>
            </a:xfrm>
          </p:grpSpPr>
          <p:sp>
            <p:nvSpPr>
              <p:cNvPr id="876" name="Google Shape;876;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7" name="Google Shape;877;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878" name="Google Shape;878;p73"/>
          <p:cNvSpPr/>
          <p:nvPr/>
        </p:nvSpPr>
        <p:spPr>
          <a:xfrm>
            <a:off x="67364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79" name="Google Shape;879;p73"/>
          <p:cNvGrpSpPr/>
          <p:nvPr/>
        </p:nvGrpSpPr>
        <p:grpSpPr>
          <a:xfrm>
            <a:off x="864586" y="3874341"/>
            <a:ext cx="273625" cy="242523"/>
            <a:chOff x="864586" y="3874341"/>
            <a:chExt cx="273625" cy="242523"/>
          </a:xfrm>
        </p:grpSpPr>
        <p:sp>
          <p:nvSpPr>
            <p:cNvPr id="880" name="Google Shape;880;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1" name="Google Shape;881;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2" name="Google Shape;882;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83" name="Google Shape;883;p73"/>
          <p:cNvSpPr/>
          <p:nvPr/>
        </p:nvSpPr>
        <p:spPr>
          <a:xfrm>
            <a:off x="6985012"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84" name="Google Shape;884;p73"/>
          <p:cNvGrpSpPr/>
          <p:nvPr/>
        </p:nvGrpSpPr>
        <p:grpSpPr>
          <a:xfrm>
            <a:off x="7126169" y="3839747"/>
            <a:ext cx="373988" cy="295271"/>
            <a:chOff x="7126169" y="3839747"/>
            <a:chExt cx="373988" cy="295271"/>
          </a:xfrm>
        </p:grpSpPr>
        <p:sp>
          <p:nvSpPr>
            <p:cNvPr id="885" name="Google Shape;885;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6" name="Google Shape;886;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7" name="Google Shape;887;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8" name="Google Shape;888;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9" name="Google Shape;889;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0" name="Google Shape;890;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1" name="Google Shape;891;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2" name="Google Shape;892;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3" name="Google Shape;893;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4" name="Google Shape;894;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5" name="Google Shape;895;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6" name="Google Shape;896;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4"/>
          <p:cNvSpPr/>
          <p:nvPr/>
        </p:nvSpPr>
        <p:spPr>
          <a:xfrm>
            <a:off x="4947649" y="2363050"/>
            <a:ext cx="3838527" cy="4372500"/>
          </a:xfrm>
          <a:prstGeom prst="rect">
            <a:avLst/>
          </a:prstGeom>
          <a:solidFill>
            <a:schemeClr val="lt1"/>
          </a:solidFill>
          <a:ln>
            <a:noFill/>
          </a:ln>
        </p:spPr>
        <p:txBody>
          <a:bodyPr anchorCtr="0" anchor="t" bIns="270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Soutien non financier</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Supports de formation : dépôt de candidature à un gTLD, devenir opérateur de registre.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Programme de renforcement des capacités/de mentorat.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Accès à des services de conseil pour les candidats.</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Liste de prestataires de services professionnels bénévoles.</a:t>
            </a:r>
            <a:endParaRPr/>
          </a:p>
        </p:txBody>
      </p:sp>
      <p:cxnSp>
        <p:nvCxnSpPr>
          <p:cNvPr id="903" name="Google Shape;903;p74"/>
          <p:cNvCxnSpPr/>
          <p:nvPr/>
        </p:nvCxnSpPr>
        <p:spPr>
          <a:xfrm>
            <a:off x="4944677"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904" name="Google Shape;904;p74"/>
          <p:cNvSpPr/>
          <p:nvPr/>
        </p:nvSpPr>
        <p:spPr>
          <a:xfrm>
            <a:off x="807650" y="2363050"/>
            <a:ext cx="3537600" cy="4372500"/>
          </a:xfrm>
          <a:prstGeom prst="rect">
            <a:avLst/>
          </a:prstGeom>
          <a:solidFill>
            <a:schemeClr val="lt1"/>
          </a:solidFill>
          <a:ln>
            <a:noFill/>
          </a:ln>
        </p:spPr>
        <p:txBody>
          <a:bodyPr anchorCtr="0" anchor="t" bIns="288000" lIns="288000" spcFirstLastPara="1" rIns="216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Soutien financier</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Réduction de 75 % à 85 % sur les frais d'évaluation des gTLD.</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Crédit d’offre.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Réduction/annulation des frais d’exploitation du registre de base. </a:t>
            </a:r>
            <a:endParaRPr/>
          </a:p>
        </p:txBody>
      </p:sp>
      <p:cxnSp>
        <p:nvCxnSpPr>
          <p:cNvPr id="905" name="Google Shape;905;p74"/>
          <p:cNvCxnSpPr/>
          <p:nvPr/>
        </p:nvCxnSpPr>
        <p:spPr>
          <a:xfrm>
            <a:off x="798026"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906" name="Google Shape;906;p74"/>
          <p:cNvSpPr txBox="1"/>
          <p:nvPr>
            <p:ph type="title"/>
          </p:nvPr>
        </p:nvSpPr>
        <p:spPr>
          <a:xfrm>
            <a:off x="431800" y="900113"/>
            <a:ext cx="3537528" cy="8455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Types de soutien aux candidats</a:t>
            </a:r>
            <a:endParaRPr/>
          </a:p>
        </p:txBody>
      </p:sp>
      <p:sp>
        <p:nvSpPr>
          <p:cNvPr id="907" name="Google Shape;907;p74"/>
          <p:cNvSpPr txBox="1"/>
          <p:nvPr/>
        </p:nvSpPr>
        <p:spPr>
          <a:xfrm>
            <a:off x="4086425" y="970652"/>
            <a:ext cx="4520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Le programme de soutien aux candidats offre une série d’aides financières et non financières aux entités éligibles réunissant les conditions requises.</a:t>
            </a:r>
            <a:endParaRPr/>
          </a:p>
        </p:txBody>
      </p:sp>
      <p:cxnSp>
        <p:nvCxnSpPr>
          <p:cNvPr id="908" name="Google Shape;908;p74"/>
          <p:cNvCxnSpPr/>
          <p:nvPr/>
        </p:nvCxnSpPr>
        <p:spPr>
          <a:xfrm>
            <a:off x="382853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909" name="Google Shape;909;p74"/>
          <p:cNvSpPr/>
          <p:nvPr/>
        </p:nvSpPr>
        <p:spPr>
          <a:xfrm>
            <a:off x="480455"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910" name="Google Shape;910;p74"/>
          <p:cNvSpPr/>
          <p:nvPr/>
        </p:nvSpPr>
        <p:spPr>
          <a:xfrm>
            <a:off x="4622477"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911" name="Google Shape;911;p74"/>
          <p:cNvGrpSpPr/>
          <p:nvPr/>
        </p:nvGrpSpPr>
        <p:grpSpPr>
          <a:xfrm>
            <a:off x="4814177" y="2182483"/>
            <a:ext cx="304598" cy="367063"/>
            <a:chOff x="5803936" y="3575511"/>
            <a:chExt cx="589051" cy="709850"/>
          </a:xfrm>
        </p:grpSpPr>
        <p:sp>
          <p:nvSpPr>
            <p:cNvPr id="912" name="Google Shape;912;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3" name="Google Shape;913;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4" name="Google Shape;914;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5" name="Google Shape;915;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6" name="Google Shape;916;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17" name="Google Shape;917;p74"/>
          <p:cNvGrpSpPr/>
          <p:nvPr/>
        </p:nvGrpSpPr>
        <p:grpSpPr>
          <a:xfrm>
            <a:off x="637922" y="2220668"/>
            <a:ext cx="341181" cy="286605"/>
            <a:chOff x="4582472" y="2001793"/>
            <a:chExt cx="341181" cy="286605"/>
          </a:xfrm>
        </p:grpSpPr>
        <p:sp>
          <p:nvSpPr>
            <p:cNvPr id="918" name="Google Shape;918;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9" name="Google Shape;919;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0" name="Google Shape;920;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1" name="Google Shape;921;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2" name="Google Shape;922;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3" name="Google Shape;923;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4" name="Google Shape;924;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5" name="Google Shape;925;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6" name="Google Shape;926;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7" name="Google Shape;927;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8" name="Google Shape;928;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29" name="Google Shape;929;p7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75"/>
          <p:cNvSpPr txBox="1"/>
          <p:nvPr>
            <p:ph type="title"/>
          </p:nvPr>
        </p:nvSpPr>
        <p:spPr>
          <a:xfrm>
            <a:off x="431799" y="900114"/>
            <a:ext cx="5374090" cy="5320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Quelles sont les démarches suivantes ?</a:t>
            </a:r>
            <a:endParaRPr/>
          </a:p>
        </p:txBody>
      </p:sp>
      <p:sp>
        <p:nvSpPr>
          <p:cNvPr id="936" name="Google Shape;936;p75"/>
          <p:cNvSpPr/>
          <p:nvPr/>
        </p:nvSpPr>
        <p:spPr>
          <a:xfrm>
            <a:off x="683798" y="1961208"/>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Tous les candidats aux nouveaux gTLD</a:t>
            </a:r>
            <a:r>
              <a:rPr b="0" i="0" lang="en-US" sz="2000" u="none" cap="none" strike="noStrike">
                <a:solidFill>
                  <a:schemeClr val="lt1"/>
                </a:solidFill>
                <a:latin typeface="Arial"/>
                <a:ea typeface="Arial"/>
                <a:cs typeface="Arial"/>
                <a:sym typeface="Arial"/>
              </a:rPr>
              <a:t>, bénéficiant ou non d’un soutien, sont tenus de déposer un dossier complet de candidature à un nouveau gTLD.</a:t>
            </a:r>
            <a:endParaRPr/>
          </a:p>
        </p:txBody>
      </p:sp>
      <p:sp>
        <p:nvSpPr>
          <p:cNvPr id="937" name="Google Shape;937;p75"/>
          <p:cNvSpPr/>
          <p:nvPr/>
        </p:nvSpPr>
        <p:spPr>
          <a:xfrm>
            <a:off x="431800" y="1733619"/>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1</a:t>
            </a:r>
            <a:endParaRPr/>
          </a:p>
        </p:txBody>
      </p:sp>
      <p:sp>
        <p:nvSpPr>
          <p:cNvPr id="938" name="Google Shape;938;p75"/>
          <p:cNvSpPr/>
          <p:nvPr/>
        </p:nvSpPr>
        <p:spPr>
          <a:xfrm>
            <a:off x="683798" y="3488789"/>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Ils doivent démontrer </a:t>
            </a:r>
            <a:r>
              <a:rPr b="0" i="0" lang="en-US" sz="2000" u="none" cap="none" strike="noStrike">
                <a:solidFill>
                  <a:schemeClr val="lt1"/>
                </a:solidFill>
                <a:latin typeface="Arial"/>
                <a:ea typeface="Arial"/>
                <a:cs typeface="Arial"/>
                <a:sym typeface="Arial"/>
              </a:rPr>
              <a:t>qu’ils possèdent les capacités techniques, opérationnelles et financières requises pour l’exploitation d’un gTLD. </a:t>
            </a:r>
            <a:endParaRPr/>
          </a:p>
        </p:txBody>
      </p:sp>
      <p:sp>
        <p:nvSpPr>
          <p:cNvPr id="939" name="Google Shape;939;p75"/>
          <p:cNvSpPr/>
          <p:nvPr/>
        </p:nvSpPr>
        <p:spPr>
          <a:xfrm>
            <a:off x="431800" y="3261200"/>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2</a:t>
            </a:r>
            <a:endParaRPr/>
          </a:p>
        </p:txBody>
      </p:sp>
      <p:sp>
        <p:nvSpPr>
          <p:cNvPr id="940" name="Google Shape;940;p75"/>
          <p:cNvSpPr/>
          <p:nvPr/>
        </p:nvSpPr>
        <p:spPr>
          <a:xfrm>
            <a:off x="683798" y="5016370"/>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Des mesures</a:t>
            </a:r>
            <a:r>
              <a:rPr b="0" i="0" lang="en-US" sz="2000" u="none" cap="none" strike="noStrike">
                <a:solidFill>
                  <a:schemeClr val="lt1"/>
                </a:solidFill>
                <a:latin typeface="Arial"/>
                <a:ea typeface="Arial"/>
                <a:cs typeface="Arial"/>
                <a:sym typeface="Arial"/>
              </a:rPr>
              <a:t> ont également été mises en place pour prévenir les abus, décrites dans le manuel du programme de soutien aux candidats</a:t>
            </a:r>
            <a:r>
              <a:rPr b="0" i="0" lang="en-US" sz="2000" u="none" cap="none" strike="noStrike">
                <a:solidFill>
                  <a:srgbClr val="0B3458"/>
                </a:solidFill>
                <a:latin typeface="Arial"/>
                <a:ea typeface="Arial"/>
                <a:cs typeface="Arial"/>
                <a:sym typeface="Arial"/>
              </a:rPr>
              <a:t>.</a:t>
            </a:r>
            <a:endParaRPr/>
          </a:p>
        </p:txBody>
      </p:sp>
      <p:sp>
        <p:nvSpPr>
          <p:cNvPr id="941" name="Google Shape;941;p75"/>
          <p:cNvSpPr/>
          <p:nvPr/>
        </p:nvSpPr>
        <p:spPr>
          <a:xfrm>
            <a:off x="431800" y="4788781"/>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3</a:t>
            </a:r>
            <a:endParaRPr/>
          </a:p>
        </p:txBody>
      </p:sp>
      <p:sp>
        <p:nvSpPr>
          <p:cNvPr id="942" name="Google Shape;942;p75"/>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cxnSp>
        <p:nvCxnSpPr>
          <p:cNvPr id="948" name="Google Shape;948;p38"/>
          <p:cNvCxnSpPr/>
          <p:nvPr/>
        </p:nvCxnSpPr>
        <p:spPr>
          <a:xfrm>
            <a:off x="8681229" y="2125266"/>
            <a:ext cx="0" cy="704230"/>
          </a:xfrm>
          <a:prstGeom prst="straightConnector1">
            <a:avLst/>
          </a:prstGeom>
          <a:noFill/>
          <a:ln cap="rnd" cmpd="sng" w="38100">
            <a:solidFill>
              <a:srgbClr val="114E84"/>
            </a:solidFill>
            <a:prstDash val="dot"/>
            <a:round/>
            <a:headEnd len="sm" w="sm" type="none"/>
            <a:tailEnd len="sm" w="sm" type="none"/>
          </a:ln>
        </p:spPr>
      </p:cxnSp>
      <p:sp>
        <p:nvSpPr>
          <p:cNvPr id="949" name="Google Shape;949;p38"/>
          <p:cNvSpPr txBox="1"/>
          <p:nvPr/>
        </p:nvSpPr>
        <p:spPr>
          <a:xfrm>
            <a:off x="497313" y="1882382"/>
            <a:ext cx="1375142" cy="462947"/>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NOVEMBRE 2024</a:t>
            </a:r>
            <a:endParaRPr/>
          </a:p>
        </p:txBody>
      </p:sp>
      <p:sp>
        <p:nvSpPr>
          <p:cNvPr id="950" name="Google Shape;950;p38"/>
          <p:cNvSpPr txBox="1"/>
          <p:nvPr/>
        </p:nvSpPr>
        <p:spPr>
          <a:xfrm>
            <a:off x="6265503" y="1882382"/>
            <a:ext cx="729824" cy="462947"/>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AVRIL 2026</a:t>
            </a:r>
            <a:endParaRPr/>
          </a:p>
        </p:txBody>
      </p:sp>
      <p:cxnSp>
        <p:nvCxnSpPr>
          <p:cNvPr id="951" name="Google Shape;951;p38"/>
          <p:cNvCxnSpPr/>
          <p:nvPr/>
        </p:nvCxnSpPr>
        <p:spPr>
          <a:xfrm>
            <a:off x="461560" y="2125266"/>
            <a:ext cx="0" cy="704230"/>
          </a:xfrm>
          <a:prstGeom prst="straightConnector1">
            <a:avLst/>
          </a:prstGeom>
          <a:noFill/>
          <a:ln cap="rnd" cmpd="sng" w="38100">
            <a:solidFill>
              <a:srgbClr val="F1633E"/>
            </a:solidFill>
            <a:prstDash val="dot"/>
            <a:round/>
            <a:headEnd len="sm" w="sm" type="none"/>
            <a:tailEnd len="sm" w="sm" type="none"/>
          </a:ln>
        </p:spPr>
      </p:cxnSp>
      <p:cxnSp>
        <p:nvCxnSpPr>
          <p:cNvPr id="952" name="Google Shape;952;p38"/>
          <p:cNvCxnSpPr/>
          <p:nvPr/>
        </p:nvCxnSpPr>
        <p:spPr>
          <a:xfrm>
            <a:off x="6219876" y="2125266"/>
            <a:ext cx="0" cy="704230"/>
          </a:xfrm>
          <a:prstGeom prst="straightConnector1">
            <a:avLst/>
          </a:prstGeom>
          <a:noFill/>
          <a:ln cap="rnd" cmpd="sng" w="38100">
            <a:solidFill>
              <a:srgbClr val="114E84"/>
            </a:solidFill>
            <a:prstDash val="dot"/>
            <a:round/>
            <a:headEnd len="sm" w="sm" type="none"/>
            <a:tailEnd len="sm" w="sm" type="none"/>
          </a:ln>
        </p:spPr>
      </p:cxnSp>
      <p:sp>
        <p:nvSpPr>
          <p:cNvPr id="953" name="Google Shape;953;p38"/>
          <p:cNvSpPr txBox="1"/>
          <p:nvPr/>
        </p:nvSpPr>
        <p:spPr>
          <a:xfrm>
            <a:off x="7937810" y="1882383"/>
            <a:ext cx="729824" cy="462947"/>
          </a:xfrm>
          <a:prstGeom prst="rect">
            <a:avLst/>
          </a:prstGeom>
          <a:noFill/>
          <a:ln>
            <a:noFill/>
          </a:ln>
        </p:spPr>
        <p:txBody>
          <a:bodyPr anchorCtr="0" anchor="t" bIns="0" lIns="0" spcFirstLastPara="1" rIns="0" wrap="square" tIns="0">
            <a:spAutoFit/>
          </a:bodyPr>
          <a:lstStyle/>
          <a:p>
            <a:pPr indent="0" lvl="0" marL="0" marR="0" rtl="0"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T3 2026</a:t>
            </a:r>
            <a:endParaRPr/>
          </a:p>
        </p:txBody>
      </p:sp>
      <p:sp>
        <p:nvSpPr>
          <p:cNvPr id="954" name="Google Shape;954;p38"/>
          <p:cNvSpPr txBox="1"/>
          <p:nvPr/>
        </p:nvSpPr>
        <p:spPr>
          <a:xfrm>
            <a:off x="2878611" y="1882374"/>
            <a:ext cx="1252655" cy="462947"/>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DÉCEMBRE 2025</a:t>
            </a:r>
            <a:endParaRPr/>
          </a:p>
        </p:txBody>
      </p:sp>
      <p:cxnSp>
        <p:nvCxnSpPr>
          <p:cNvPr id="955" name="Google Shape;955;p38"/>
          <p:cNvCxnSpPr/>
          <p:nvPr/>
        </p:nvCxnSpPr>
        <p:spPr>
          <a:xfrm>
            <a:off x="2849986" y="2146286"/>
            <a:ext cx="0" cy="683210"/>
          </a:xfrm>
          <a:prstGeom prst="straightConnector1">
            <a:avLst/>
          </a:prstGeom>
          <a:noFill/>
          <a:ln cap="rnd" cmpd="sng" w="38100">
            <a:solidFill>
              <a:srgbClr val="7030A0"/>
            </a:solidFill>
            <a:prstDash val="dot"/>
            <a:round/>
            <a:headEnd len="sm" w="sm" type="none"/>
            <a:tailEnd len="sm" w="sm" type="none"/>
          </a:ln>
        </p:spPr>
      </p:cxnSp>
      <p:sp>
        <p:nvSpPr>
          <p:cNvPr id="956" name="Google Shape;956;p38"/>
          <p:cNvSpPr/>
          <p:nvPr/>
        </p:nvSpPr>
        <p:spPr>
          <a:xfrm>
            <a:off x="431800" y="263627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Dépôt des </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candidatures au </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programme de </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soutien </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aux candidats</a:t>
            </a:r>
            <a:endParaRPr/>
          </a:p>
        </p:txBody>
      </p:sp>
      <p:sp>
        <p:nvSpPr>
          <p:cNvPr id="957" name="Google Shape;957;p38"/>
          <p:cNvSpPr/>
          <p:nvPr/>
        </p:nvSpPr>
        <p:spPr>
          <a:xfrm>
            <a:off x="2836309" y="2636274"/>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Guide </a:t>
            </a:r>
            <a:br>
              <a:rPr b="1" i="0" lang="en-US" sz="1600" u="none" cap="none" strike="noStrike">
                <a:solidFill>
                  <a:schemeClr val="lt1"/>
                </a:solidFill>
                <a:latin typeface="Arial"/>
                <a:ea typeface="Arial"/>
                <a:cs typeface="Arial"/>
                <a:sym typeface="Arial"/>
              </a:rPr>
            </a:br>
            <a:r>
              <a:rPr b="1" i="0" lang="en-US" sz="1600" u="none" cap="none" strike="noStrike">
                <a:solidFill>
                  <a:schemeClr val="lt1"/>
                </a:solidFill>
                <a:latin typeface="Arial"/>
                <a:ea typeface="Arial"/>
                <a:cs typeface="Arial"/>
                <a:sym typeface="Arial"/>
              </a:rPr>
              <a:t>de candidature</a:t>
            </a:r>
            <a:endParaRPr/>
          </a:p>
        </p:txBody>
      </p:sp>
      <p:sp>
        <p:nvSpPr>
          <p:cNvPr id="958" name="Google Shape;958;p38"/>
          <p:cNvSpPr txBox="1"/>
          <p:nvPr>
            <p:ph type="title"/>
          </p:nvPr>
        </p:nvSpPr>
        <p:spPr>
          <a:xfrm>
            <a:off x="431798" y="900114"/>
            <a:ext cx="5836799" cy="5320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Dates clés</a:t>
            </a:r>
            <a:endParaRPr/>
          </a:p>
        </p:txBody>
      </p:sp>
      <p:sp>
        <p:nvSpPr>
          <p:cNvPr id="959" name="Google Shape;959;p38"/>
          <p:cNvSpPr/>
          <p:nvPr/>
        </p:nvSpPr>
        <p:spPr>
          <a:xfrm>
            <a:off x="6182228" y="2636274"/>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Dépôt des candidatures à un gTLD</a:t>
            </a:r>
            <a:endParaRPr/>
          </a:p>
        </p:txBody>
      </p:sp>
      <p:pic>
        <p:nvPicPr>
          <p:cNvPr id="960" name="Google Shape;960;p38"/>
          <p:cNvPicPr preferRelativeResize="0"/>
          <p:nvPr/>
        </p:nvPicPr>
        <p:blipFill rotWithShape="1">
          <a:blip r:embed="rId3">
            <a:alphaModFix/>
          </a:blip>
          <a:srcRect b="0" l="0" r="0" t="0"/>
          <a:stretch/>
        </p:blipFill>
        <p:spPr>
          <a:xfrm>
            <a:off x="802969" y="2934283"/>
            <a:ext cx="513730" cy="432000"/>
          </a:xfrm>
          <a:prstGeom prst="rect">
            <a:avLst/>
          </a:prstGeom>
          <a:noFill/>
          <a:ln>
            <a:noFill/>
          </a:ln>
        </p:spPr>
      </p:pic>
      <p:pic>
        <p:nvPicPr>
          <p:cNvPr id="961" name="Google Shape;961;p38"/>
          <p:cNvPicPr preferRelativeResize="0"/>
          <p:nvPr/>
        </p:nvPicPr>
        <p:blipFill rotWithShape="1">
          <a:blip r:embed="rId4">
            <a:alphaModFix/>
          </a:blip>
          <a:srcRect b="0" l="0" r="0" t="0"/>
          <a:stretch/>
        </p:blipFill>
        <p:spPr>
          <a:xfrm>
            <a:off x="6540549" y="2921683"/>
            <a:ext cx="389466" cy="457200"/>
          </a:xfrm>
          <a:prstGeom prst="rect">
            <a:avLst/>
          </a:prstGeom>
          <a:noFill/>
          <a:ln>
            <a:noFill/>
          </a:ln>
        </p:spPr>
      </p:pic>
      <p:cxnSp>
        <p:nvCxnSpPr>
          <p:cNvPr id="962" name="Google Shape;962;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963" name="Google Shape;963;p38"/>
          <p:cNvSpPr txBox="1"/>
          <p:nvPr/>
        </p:nvSpPr>
        <p:spPr>
          <a:xfrm>
            <a:off x="929231" y="5186343"/>
            <a:ext cx="2046722"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Période de </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dépôt des</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candidatures à l’ASP </a:t>
            </a:r>
            <a:r>
              <a:rPr b="1" i="0" lang="en-US" sz="1600" u="none" cap="none" strike="noStrike">
                <a:solidFill>
                  <a:srgbClr val="0B3458"/>
                </a:solidFill>
                <a:latin typeface="Arial"/>
                <a:ea typeface="Arial"/>
                <a:cs typeface="Arial"/>
                <a:sym typeface="Arial"/>
              </a:rPr>
              <a:t>(19 nov. 2024 - 19 nov. 2025)</a:t>
            </a:r>
            <a:endParaRPr/>
          </a:p>
        </p:txBody>
      </p:sp>
      <p:cxnSp>
        <p:nvCxnSpPr>
          <p:cNvPr id="964" name="Google Shape;964;p38"/>
          <p:cNvCxnSpPr/>
          <p:nvPr/>
        </p:nvCxnSpPr>
        <p:spPr>
          <a:xfrm>
            <a:off x="802969" y="4616648"/>
            <a:ext cx="0" cy="1506152"/>
          </a:xfrm>
          <a:prstGeom prst="straightConnector1">
            <a:avLst/>
          </a:prstGeom>
          <a:noFill/>
          <a:ln cap="flat" cmpd="sng" w="15875">
            <a:solidFill>
              <a:srgbClr val="F1633E"/>
            </a:solidFill>
            <a:prstDash val="solid"/>
            <a:round/>
            <a:headEnd len="sm" w="sm" type="none"/>
            <a:tailEnd len="sm" w="sm" type="none"/>
          </a:ln>
        </p:spPr>
      </p:cxnSp>
      <p:sp>
        <p:nvSpPr>
          <p:cNvPr id="965" name="Google Shape;965;p38"/>
          <p:cNvSpPr txBox="1"/>
          <p:nvPr/>
        </p:nvSpPr>
        <p:spPr>
          <a:xfrm>
            <a:off x="3352942" y="5186343"/>
            <a:ext cx="2815104"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Le guide de candidature constitue une ressource essentielle pour le programme. Il devrait être disponible en </a:t>
            </a:r>
            <a:r>
              <a:rPr b="1" i="0" lang="en-US" sz="1600" u="none" cap="none" strike="noStrike">
                <a:solidFill>
                  <a:srgbClr val="0B3458"/>
                </a:solidFill>
                <a:latin typeface="Arial"/>
                <a:ea typeface="Arial"/>
                <a:cs typeface="Arial"/>
                <a:sym typeface="Arial"/>
              </a:rPr>
              <a:t>décembre 2025</a:t>
            </a:r>
            <a:r>
              <a:rPr b="0" i="0" lang="en-US" sz="1600" u="none" cap="none" strike="noStrike">
                <a:solidFill>
                  <a:srgbClr val="0B3458"/>
                </a:solidFill>
                <a:latin typeface="Arial"/>
                <a:ea typeface="Arial"/>
                <a:cs typeface="Arial"/>
                <a:sym typeface="Arial"/>
              </a:rPr>
              <a:t>.</a:t>
            </a:r>
            <a:endParaRPr/>
          </a:p>
        </p:txBody>
      </p:sp>
      <p:cxnSp>
        <p:nvCxnSpPr>
          <p:cNvPr id="966" name="Google Shape;966;p38"/>
          <p:cNvCxnSpPr/>
          <p:nvPr/>
        </p:nvCxnSpPr>
        <p:spPr>
          <a:xfrm>
            <a:off x="3226680" y="4286143"/>
            <a:ext cx="0" cy="1836657"/>
          </a:xfrm>
          <a:prstGeom prst="straightConnector1">
            <a:avLst/>
          </a:prstGeom>
          <a:noFill/>
          <a:ln cap="flat" cmpd="sng" w="15875">
            <a:solidFill>
              <a:srgbClr val="7030A0"/>
            </a:solidFill>
            <a:prstDash val="solid"/>
            <a:round/>
            <a:headEnd len="sm" w="sm" type="none"/>
            <a:tailEnd len="sm" w="sm" type="none"/>
          </a:ln>
        </p:spPr>
      </p:cxnSp>
      <p:sp>
        <p:nvSpPr>
          <p:cNvPr id="967" name="Google Shape;967;p38"/>
          <p:cNvSpPr txBox="1"/>
          <p:nvPr/>
        </p:nvSpPr>
        <p:spPr>
          <a:xfrm>
            <a:off x="6691053" y="5186343"/>
            <a:ext cx="2046725"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La période de dépôt des candidatures aux nouveaux gTLD devrait débuter en </a:t>
            </a:r>
            <a:r>
              <a:rPr b="1" i="0" lang="en-US" sz="1600" u="none" cap="none" strike="noStrike">
                <a:solidFill>
                  <a:srgbClr val="0B3458"/>
                </a:solidFill>
                <a:latin typeface="Arial"/>
                <a:ea typeface="Arial"/>
                <a:cs typeface="Arial"/>
                <a:sym typeface="Arial"/>
              </a:rPr>
              <a:t>avril 2026</a:t>
            </a:r>
            <a:r>
              <a:rPr b="0" i="0" lang="en-US" sz="1600" u="none" cap="none" strike="noStrike">
                <a:solidFill>
                  <a:srgbClr val="0B3458"/>
                </a:solidFill>
                <a:latin typeface="Arial"/>
                <a:ea typeface="Arial"/>
                <a:cs typeface="Arial"/>
                <a:sym typeface="Arial"/>
              </a:rPr>
              <a:t>.</a:t>
            </a:r>
            <a:endParaRPr/>
          </a:p>
        </p:txBody>
      </p:sp>
      <p:cxnSp>
        <p:nvCxnSpPr>
          <p:cNvPr id="968" name="Google Shape;968;p38"/>
          <p:cNvCxnSpPr/>
          <p:nvPr/>
        </p:nvCxnSpPr>
        <p:spPr>
          <a:xfrm>
            <a:off x="6564791"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969" name="Google Shape;969;p3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0" name="Google Shape;970;p38"/>
          <p:cNvPicPr preferRelativeResize="0"/>
          <p:nvPr/>
        </p:nvPicPr>
        <p:blipFill rotWithShape="1">
          <a:blip r:embed="rId5">
            <a:alphaModFix/>
          </a:blip>
          <a:srcRect b="0" l="0" r="0" t="0"/>
          <a:stretch/>
        </p:blipFill>
        <p:spPr>
          <a:xfrm>
            <a:off x="3226680" y="2946883"/>
            <a:ext cx="455351" cy="432000"/>
          </a:xfrm>
          <a:prstGeom prst="rect">
            <a:avLst/>
          </a:prstGeom>
          <a:noFill/>
          <a:ln>
            <a:noFill/>
          </a:ln>
        </p:spPr>
      </p:pic>
      <p:sp>
        <p:nvSpPr>
          <p:cNvPr id="971" name="Google Shape;971;p38"/>
          <p:cNvSpPr txBox="1"/>
          <p:nvPr/>
        </p:nvSpPr>
        <p:spPr>
          <a:xfrm>
            <a:off x="757642" y="6428260"/>
            <a:ext cx="4232995"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Les dates sont susceptibles d'être modifiées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76"/>
          <p:cNvSpPr txBox="1"/>
          <p:nvPr>
            <p:ph type="title"/>
          </p:nvPr>
        </p:nvSpPr>
        <p:spPr>
          <a:xfrm>
            <a:off x="4076240" y="1021298"/>
            <a:ext cx="4966465" cy="55411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Restez informés.</a:t>
            </a:r>
            <a:endParaRPr/>
          </a:p>
        </p:txBody>
      </p:sp>
      <p:sp>
        <p:nvSpPr>
          <p:cNvPr id="977" name="Google Shape;977;p76"/>
          <p:cNvSpPr txBox="1"/>
          <p:nvPr/>
        </p:nvSpPr>
        <p:spPr>
          <a:xfrm>
            <a:off x="4076240" y="1775149"/>
            <a:ext cx="43827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5"/>
                  </a:ext>
                </a:extLst>
              </a:rPr>
              <a:t>Rejoignez la </a:t>
            </a:r>
            <a:r>
              <a:rPr b="1"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6"/>
                  </a:ext>
                </a:extLst>
              </a:rPr>
              <a:t>liste de diffusion </a:t>
            </a: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7"/>
                  </a:ext>
                </a:extLst>
              </a:rPr>
              <a:t>en envoyant un e-mail à l’adresse suivante : </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18"/>
                  </a:ext>
                </a:extLst>
              </a:rPr>
              <a:t>nextroundinfo@icann.org</a:t>
            </a:r>
            <a:r>
              <a:rPr b="0" i="0" lang="en-US" sz="1800" u="none" cap="none" strike="noStrike">
                <a:solidFill>
                  <a:schemeClr val="dk2"/>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Demandes de renseignements : </a:t>
            </a:r>
            <a:r>
              <a:rPr b="0" i="0" lang="en-US" sz="1800" u="sng" cap="none" strike="noStrike">
                <a:solidFill>
                  <a:schemeClr val="hlink"/>
                </a:solidFill>
                <a:latin typeface="Arial"/>
                <a:ea typeface="Arial"/>
                <a:cs typeface="Arial"/>
                <a:sym typeface="Arial"/>
                <a:hlinkClick r:id="rId4"/>
              </a:rPr>
              <a:t>globalsupport@icann.org</a:t>
            </a:r>
            <a:r>
              <a:rPr b="0" i="0" lang="en-US" sz="1800" u="none" cap="none" strike="noStrike">
                <a:solidFill>
                  <a:srgbClr val="0B3458"/>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Mises à jour et actualités </a:t>
            </a:r>
            <a:r>
              <a:rPr b="0" i="0" lang="en-US" sz="1800" u="none" cap="none" strike="noStrike">
                <a:solidFill>
                  <a:srgbClr val="000000"/>
                </a:solidFill>
                <a:latin typeface="Arial"/>
                <a:ea typeface="Arial"/>
                <a:cs typeface="Arial"/>
                <a:sym typeface="Arial"/>
              </a:rPr>
              <a:t>: </a:t>
            </a: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https://newgtldprogram.icann.org</a:t>
            </a:r>
            <a:r>
              <a:rPr b="0" i="0" lang="en-US" sz="1800" u="none" cap="none" strike="noStrike">
                <a:solidFill>
                  <a:schemeClr val="dk2"/>
                </a:solidFill>
                <a:latin typeface="Arial"/>
                <a:ea typeface="Arial"/>
                <a:cs typeface="Arial"/>
                <a:sym typeface="Arial"/>
              </a:rPr>
              <a:t> </a:t>
            </a:r>
            <a:endParaRPr/>
          </a:p>
        </p:txBody>
      </p:sp>
      <p:grpSp>
        <p:nvGrpSpPr>
          <p:cNvPr id="978" name="Google Shape;978;p76"/>
          <p:cNvGrpSpPr/>
          <p:nvPr/>
        </p:nvGrpSpPr>
        <p:grpSpPr>
          <a:xfrm>
            <a:off x="1295017" y="1021298"/>
            <a:ext cx="2142246" cy="4663628"/>
            <a:chOff x="1295017" y="1021298"/>
            <a:chExt cx="2142246" cy="4663628"/>
          </a:xfrm>
        </p:grpSpPr>
        <p:sp>
          <p:nvSpPr>
            <p:cNvPr id="979" name="Google Shape;979;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0" name="Google Shape;980;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981" name="Google Shape;981;p76"/>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grpSp>
        <p:nvGrpSpPr>
          <p:cNvPr id="986" name="Google Shape;986;p77"/>
          <p:cNvGrpSpPr/>
          <p:nvPr/>
        </p:nvGrpSpPr>
        <p:grpSpPr>
          <a:xfrm>
            <a:off x="1295017" y="1021298"/>
            <a:ext cx="2142246" cy="4663628"/>
            <a:chOff x="1295017" y="1021298"/>
            <a:chExt cx="2142246" cy="4663628"/>
          </a:xfrm>
        </p:grpSpPr>
        <p:sp>
          <p:nvSpPr>
            <p:cNvPr id="987" name="Google Shape;987;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8" name="Google Shape;988;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989" name="Google Shape;989;p77"/>
          <p:cNvSpPr txBox="1"/>
          <p:nvPr>
            <p:ph type="title"/>
          </p:nvPr>
        </p:nvSpPr>
        <p:spPr>
          <a:xfrm>
            <a:off x="4076241" y="1021298"/>
            <a:ext cx="4660136" cy="95072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Ressources utiles pour les candidats au soutien</a:t>
            </a:r>
            <a:endParaRPr/>
          </a:p>
        </p:txBody>
      </p:sp>
      <p:sp>
        <p:nvSpPr>
          <p:cNvPr id="990" name="Google Shape;990;p77"/>
          <p:cNvSpPr txBox="1"/>
          <p:nvPr/>
        </p:nvSpPr>
        <p:spPr>
          <a:xfrm>
            <a:off x="4076242" y="2204806"/>
            <a:ext cx="5067758" cy="3482492"/>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Site web du programme de soutien aux candidats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Manuel du programme de soutien aux candidats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Page wiki de la sous-piste de travail IRT</a:t>
            </a:r>
            <a:b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b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du programme de soutien aux candidats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Informations générales sur le programme de soutien aux candidats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rPr>
              <a:t>Cas d'utilisation </a:t>
            </a:r>
            <a:r>
              <a:rPr b="0" i="0" lang="en-US" sz="1800" u="sng" cap="none" strike="noStrike">
                <a:solidFill>
                  <a:schemeClr val="dk2"/>
                </a:solidFill>
                <a:latin typeface="Arial"/>
                <a:ea typeface="Arial"/>
                <a:cs typeface="Arial"/>
                <a:sym typeface="Arial"/>
                <a:hlinkClick r:id="rId11">
                  <a:extLst>
                    <a:ext uri="{A12FA001-AC4F-418D-AE19-62706E023703}">
                      <ahyp:hlinkClr val="tx"/>
                    </a:ext>
                  </a:extLst>
                </a:hlinkClick>
              </a:rPr>
              <a:t>des gTLD</a:t>
            </a:r>
            <a:endParaRPr/>
          </a:p>
        </p:txBody>
      </p:sp>
      <p:sp>
        <p:nvSpPr>
          <p:cNvPr id="991" name="Google Shape;991;p7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SENSIBILISATION ET PROMOTION DE LA PARTICIPATION</a:t>
            </a:r>
            <a:endParaRPr/>
          </a:p>
        </p:txBody>
      </p:sp>
      <p:sp>
        <p:nvSpPr>
          <p:cNvPr id="992" name="Google Shape;992;p77"/>
          <p:cNvSpPr txBox="1"/>
          <p:nvPr/>
        </p:nvSpPr>
        <p:spPr>
          <a:xfrm>
            <a:off x="4076241" y="5560204"/>
            <a:ext cx="4044000" cy="472437"/>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2">
                  <a:extLst>
                    <a:ext uri="{A12FA001-AC4F-418D-AE19-62706E023703}">
                      <ahyp:hlinkClr val="tx"/>
                    </a:ext>
                  </a:extLst>
                </a:hlinkClick>
              </a:rPr>
              <a:t>Cours d’ICANN Learn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Participer à l’ICANN – Programmes de bourses de l’ICANN et NextGen  </a:t>
            </a:r>
            <a:endParaRPr/>
          </a:p>
        </p:txBody>
      </p:sp>
      <p:sp>
        <p:nvSpPr>
          <p:cNvPr id="998" name="Google Shape;998;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Le programme de bourses de l’ICANN a pour objectif de renforcer la diversité du modèle multipartite en offrant aux individus appartenant à des communautés faiblement desservies ou sous-représentées la possibilité de devenir des membres actifs de la communauté de l’ICANN.</a:t>
            </a:r>
            <a:endParaRPr/>
          </a:p>
          <a:p>
            <a:pPr indent="-182880" lvl="1" marL="548640" rtl="0" algn="l">
              <a:lnSpc>
                <a:spcPct val="100000"/>
              </a:lnSpc>
              <a:spcBef>
                <a:spcPts val="360"/>
              </a:spcBef>
              <a:spcAft>
                <a:spcPts val="0"/>
              </a:spcAft>
              <a:buSzPts val="1530"/>
              <a:buChar char="*"/>
            </a:pPr>
            <a:r>
              <a:rPr lang="en-US"/>
              <a:t>Pour participer, envoyez votre candidature au </a:t>
            </a:r>
            <a:r>
              <a:rPr lang="en-US" u="sng">
                <a:solidFill>
                  <a:schemeClr val="hlink"/>
                </a:solidFill>
                <a:hlinkClick r:id="rId3"/>
              </a:rPr>
              <a:t>programme de bourses de l'ICANN</a:t>
            </a:r>
            <a:r>
              <a:rPr lang="en-US">
                <a:solidFill>
                  <a:schemeClr val="hlink"/>
                </a:solidFill>
              </a:rPr>
              <a:t> </a:t>
            </a:r>
            <a:r>
              <a:rPr lang="en-US"/>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L’organisation ICANN cherche des individus de la nouvelle génération intéressés à jouer un rôle actif dans leurs communautés régionales et à participer à l’élaboration des politiques qui régiront l’Internet mondial. D’importants travaux sont menés chaque jour au sein de l’ICANN.  </a:t>
            </a:r>
            <a:endParaRPr/>
          </a:p>
          <a:p>
            <a:pPr indent="-182880" lvl="1" marL="548640" rtl="0" algn="l">
              <a:lnSpc>
                <a:spcPct val="100000"/>
              </a:lnSpc>
              <a:spcBef>
                <a:spcPts val="360"/>
              </a:spcBef>
              <a:spcAft>
                <a:spcPts val="0"/>
              </a:spcAft>
              <a:buSzPts val="1530"/>
              <a:buChar char="*"/>
            </a:pPr>
            <a:r>
              <a:rPr lang="en-US"/>
              <a:t>Pour participer, envoyez votre candidature au </a:t>
            </a:r>
            <a:r>
              <a:rPr lang="en-US" u="sng">
                <a:solidFill>
                  <a:schemeClr val="hlink"/>
                </a:solidFill>
                <a:hlinkClick r:id="rId4"/>
              </a:rPr>
              <a:t>programme NextGen de l’ICANN</a:t>
            </a:r>
            <a:r>
              <a:rPr lang="en-US"/>
              <a:t>.</a:t>
            </a:r>
            <a:endParaRPr/>
          </a:p>
          <a:p>
            <a:pPr indent="0" lvl="0" marL="91440" rtl="0" algn="l">
              <a:lnSpc>
                <a:spcPct val="100000"/>
              </a:lnSpc>
              <a:spcBef>
                <a:spcPts val="400"/>
              </a:spcBef>
              <a:spcAft>
                <a:spcPts val="0"/>
              </a:spcAft>
              <a:buSzPts val="1700"/>
              <a:buNone/>
            </a:pPr>
            <a:r>
              <a:t/>
            </a:r>
            <a:endParaRPr sz="1800"/>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S’engager en faveur de l’UA</a:t>
            </a:r>
            <a:endParaRPr/>
          </a:p>
        </p:txBody>
      </p:sp>
      <p:sp>
        <p:nvSpPr>
          <p:cNvPr id="1004" name="Google Shape;1004;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Informations et événements récents du Groupe directeur sur l’acceptation universelle : </a:t>
            </a:r>
            <a:r>
              <a:rPr b="0" i="0" lang="en-US" sz="1800" u="none" cap="none" strike="noStrike">
                <a:solidFill>
                  <a:schemeClr val="accent6"/>
                </a:solidFill>
                <a:latin typeface="Open Sans"/>
                <a:ea typeface="Open Sans"/>
                <a:cs typeface="Open Sans"/>
                <a:sym typeface="Open Sans"/>
              </a:rPr>
              <a:t>www.uasg.tech </a:t>
            </a:r>
            <a:endParaRPr/>
          </a:p>
        </p:txBody>
      </p:sp>
      <p:sp>
        <p:nvSpPr>
          <p:cNvPr id="1005" name="Google Shape;1005;p34"/>
          <p:cNvSpPr txBox="1"/>
          <p:nvPr/>
        </p:nvSpPr>
        <p:spPr>
          <a:xfrm>
            <a:off x="320675"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Open Sans Light"/>
                <a:ea typeface="Open Sans Light"/>
                <a:cs typeface="Open Sans Light"/>
                <a:sym typeface="Open Sans Light"/>
              </a:rPr>
              <a:t>Pour en savoir plus sur l’UA, envoyez un e-mail à </a:t>
            </a:r>
            <a:r>
              <a:rPr b="0" i="0" lang="en-US" sz="1800" u="sng" cap="none" strike="noStrike">
                <a:solidFill>
                  <a:schemeClr val="hlink"/>
                </a:solidFill>
                <a:latin typeface="Open Sans Light"/>
                <a:ea typeface="Open Sans Light"/>
                <a:cs typeface="Open Sans Light"/>
                <a:sym typeface="Open Sans Light"/>
                <a:hlinkClick r:id="rId3"/>
              </a:rPr>
              <a:t>info@uasg.tech</a:t>
            </a:r>
            <a:r>
              <a:rPr b="0" i="0" lang="en-US" sz="1800" u="none" cap="none" strike="noStrike">
                <a:solidFill>
                  <a:schemeClr val="dk1"/>
                </a:solidFill>
                <a:latin typeface="Open Sans Light"/>
                <a:ea typeface="Open Sans Light"/>
                <a:cs typeface="Open Sans Light"/>
                <a:sym typeface="Open Sans Light"/>
              </a:rPr>
              <a:t> ou </a:t>
            </a:r>
            <a:r>
              <a:rPr b="0" i="0" lang="en-US" sz="1800" u="sng" cap="none" strike="noStrike">
                <a:solidFill>
                  <a:schemeClr val="hlink"/>
                </a:solidFill>
                <a:latin typeface="Open Sans Light"/>
                <a:ea typeface="Open Sans Light"/>
                <a:cs typeface="Open Sans Light"/>
                <a:sym typeface="Open Sans Light"/>
                <a:hlinkClick r:id="rId4"/>
              </a:rPr>
              <a:t>UAProgram@icann.org</a:t>
            </a:r>
            <a:r>
              <a:rPr b="0" i="0" lang="en-US" sz="1800" u="none" cap="none" strike="noStrike">
                <a:solidFill>
                  <a:schemeClr val="dk1"/>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Tous les documents et supports liés à l’UA sont disponibles aux adresses suivantes : </a:t>
            </a:r>
            <a:r>
              <a:rPr b="0" i="0" lang="en-US" sz="1800" u="sng" cap="none" strike="noStrike">
                <a:solidFill>
                  <a:schemeClr val="hlink"/>
                </a:solidFill>
                <a:latin typeface="Open Sans Light"/>
                <a:ea typeface="Open Sans Light"/>
                <a:cs typeface="Open Sans Light"/>
                <a:sym typeface="Open Sans Light"/>
                <a:hlinkClick r:id="rId5"/>
              </a:rPr>
              <a:t>https://uasg.tech</a:t>
            </a:r>
            <a:r>
              <a:rPr b="0" i="0" lang="en-US" sz="1800" u="none" cap="none" strike="noStrike">
                <a:solidFill>
                  <a:srgbClr val="000000"/>
                </a:solidFill>
                <a:latin typeface="Open Sans Light"/>
                <a:ea typeface="Open Sans Light"/>
                <a:cs typeface="Open Sans Light"/>
                <a:sym typeface="Open Sans Light"/>
              </a:rPr>
              <a:t> et </a:t>
            </a:r>
            <a:r>
              <a:rPr b="0" i="0" lang="en-US" sz="1800" u="sng" cap="none" strike="noStrike">
                <a:solidFill>
                  <a:schemeClr val="hlink"/>
                </a:solidFill>
                <a:latin typeface="Open Sans Light"/>
                <a:ea typeface="Open Sans Light"/>
                <a:cs typeface="Open Sans Light"/>
                <a:sym typeface="Open Sans Light"/>
                <a:hlinkClick r:id="rId6"/>
              </a:rPr>
              <a:t>https://icann.org/ua</a:t>
            </a:r>
            <a:r>
              <a:rPr b="0" i="0" lang="en-US" sz="1800" u="none" cap="none" strike="noStrike">
                <a:solidFill>
                  <a:srgbClr val="000000"/>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Suivez l’UASG sur les réseaux sociaux et utilisez le hashtag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1006" name="Google Shape;1006;p34"/>
          <p:cNvSpPr txBox="1"/>
          <p:nvPr/>
        </p:nvSpPr>
        <p:spPr>
          <a:xfrm>
            <a:off x="767254" y="5197367"/>
            <a:ext cx="7262700" cy="1241700"/>
          </a:xfrm>
          <a:prstGeom prst="rect">
            <a:avLst/>
          </a:prstGeom>
          <a:noFill/>
          <a:ln>
            <a:noFill/>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Twitter : @UASGTech</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LinkedIn : </a:t>
            </a:r>
            <a:r>
              <a:rPr b="0" i="0" lang="en-US" sz="1800" u="sng" cap="none" strike="noStrike">
                <a:solidFill>
                  <a:schemeClr val="hlink"/>
                </a:solidFill>
                <a:latin typeface="Open Sans Light"/>
                <a:ea typeface="Open Sans Light"/>
                <a:cs typeface="Open Sans Light"/>
                <a:sym typeface="Open Sans Light"/>
                <a:hlinkClick r:id="rId7"/>
              </a:rPr>
              <a:t>https://www.linkedin.com/company/uasgtech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Facebook : </a:t>
            </a:r>
            <a:r>
              <a:rPr b="0" i="0" lang="en-US" sz="1800" u="sng" cap="none" strike="noStrike">
                <a:solidFill>
                  <a:schemeClr val="hlink"/>
                </a:solidFill>
                <a:latin typeface="Open Sans Light"/>
                <a:ea typeface="Open Sans Light"/>
                <a:cs typeface="Open Sans Light"/>
                <a:sym typeface="Open Sans Light"/>
                <a:hlinkClick r:id="rId8"/>
              </a:rPr>
              <a:t>https://www.facebook.com/uasgtech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320040" y="275167"/>
            <a:ext cx="8823959"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400"/>
              <a:t>Évolution des domaines de premier niveau (TLD) et du DNS</a:t>
            </a:r>
            <a:endParaRPr/>
          </a:p>
        </p:txBody>
      </p:sp>
      <p:sp>
        <p:nvSpPr>
          <p:cNvPr id="125" name="Google Shape;125;p7"/>
          <p:cNvSpPr txBox="1"/>
          <p:nvPr>
            <p:ph idx="1" type="body"/>
          </p:nvPr>
        </p:nvSpPr>
        <p:spPr>
          <a:xfrm>
            <a:off x="320041" y="819151"/>
            <a:ext cx="8450746" cy="5600700"/>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750"/>
              <a:t>Dans le passé, les domaines de premier niveau (TLD) se composaient principalement de deux ou trois lettres en caractères latins : a-z (comme .com et .org).</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t>L’évolution du DNS a permis de créer de nouveaux TLD plus longs. Il existe désormais environ 1200 nouveaux gTLD qui représentent des marques, des communautés et des zones géographiques (.photography, .london, etc.).</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p>
          <a:p>
            <a:pPr indent="-182880" lvl="0" marL="274320" rtl="0" algn="l">
              <a:lnSpc>
                <a:spcPct val="100000"/>
              </a:lnSpc>
              <a:spcBef>
                <a:spcPts val="360"/>
              </a:spcBef>
              <a:spcAft>
                <a:spcPts val="0"/>
              </a:spcAft>
              <a:buClr>
                <a:schemeClr val="accent3"/>
              </a:buClr>
              <a:buSzPts val="1530"/>
              <a:buFont typeface="Merriweather Sans"/>
              <a:buChar char="*"/>
            </a:pPr>
            <a:r>
              <a:rPr lang="en-US" sz="1750"/>
              <a:t>Ces nouveaux TLD comprennent également des noms de domaine internationalisés (IDN) permettant de créer des noms de domaine dans des langues et scripts locaux tels que « .例子 » et « مثال. » (« exemple » écrit en chinois et en arabe).</a:t>
            </a:r>
            <a:endParaRPr/>
          </a:p>
          <a:p>
            <a:pPr indent="-182879" lvl="1" marL="731520" rtl="0" algn="l">
              <a:lnSpc>
                <a:spcPct val="100000"/>
              </a:lnSpc>
              <a:spcBef>
                <a:spcPts val="360"/>
              </a:spcBef>
              <a:spcAft>
                <a:spcPts val="0"/>
              </a:spcAft>
              <a:buSzPts val="1530"/>
              <a:buChar char="*"/>
            </a:pPr>
            <a:r>
              <a:rPr lang="en-US" sz="1600"/>
              <a:t>Les autres étiquettes, au sein du nom de domaine, peuvent elles aussi être internationalisées, ce qui rend possible l’écriture complète du nom de domaine en langue et script locaux. </a:t>
            </a:r>
            <a:r>
              <a:rPr lang="en-US" sz="1600">
                <a:extLst>
                  <a:ext uri="http://customooxmlschemas.google.com/">
                    <go:slidesCustomData xmlns:go="http://customooxmlschemas.google.com/" textRoundtripDataId="4"/>
                  </a:ext>
                </a:extLst>
              </a:rPr>
              <a:t>Les IDN sont distincts du contenu en ligne, qui lui aussi peut être multilingue.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50">
              <a:extLst>
                <a:ext uri="http://customooxmlschemas.google.com/">
                  <go:slidesCustomData xmlns:go="http://customooxmlschemas.google.com/" textRoundtripDataId="5"/>
                </a:ext>
              </a:extLst>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750"/>
              <a:t>La prochaine série de gTLD continuera de développer le DNS et offrira de nouvelles opportunités au prochain milliard d’individus qui attendent de pouvoir accéder à un Internet plus multilingue et inclusif dans leur langue ou script.</a:t>
            </a:r>
            <a:endParaRPr sz="175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L’expansion du DNS et la prochaine série</a:t>
            </a:r>
            <a:endParaRPr/>
          </a:p>
        </p:txBody>
      </p:sp>
      <p:sp>
        <p:nvSpPr>
          <p:cNvPr id="131" name="Google Shape;131;p56"/>
          <p:cNvSpPr txBox="1"/>
          <p:nvPr/>
        </p:nvSpPr>
        <p:spPr>
          <a:xfrm>
            <a:off x="374904" y="983673"/>
            <a:ext cx="8003023"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L’introduction de nouveaux gTLD, notamment les TLD longs et les IDN, dans l’écosystème de l’Internet par le biais du Programme des nouveaux gTLD a permis la plus grande expansion du DNS à ce jour.  </a:t>
            </a:r>
            <a:endParaRPr/>
          </a:p>
        </p:txBody>
      </p:sp>
      <p:sp>
        <p:nvSpPr>
          <p:cNvPr id="132" name="Google Shape;132;p56"/>
          <p:cNvSpPr/>
          <p:nvPr/>
        </p:nvSpPr>
        <p:spPr>
          <a:xfrm>
            <a:off x="736568" y="2306409"/>
            <a:ext cx="2368008" cy="341717"/>
          </a:xfrm>
          <a:prstGeom prst="homePlat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33" name="Google Shape;133;p56"/>
          <p:cNvSpPr txBox="1"/>
          <p:nvPr/>
        </p:nvSpPr>
        <p:spPr>
          <a:xfrm>
            <a:off x="796136" y="2303893"/>
            <a:ext cx="1757947"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Avant 2009</a:t>
            </a:r>
            <a:endParaRPr/>
          </a:p>
        </p:txBody>
      </p:sp>
      <p:sp>
        <p:nvSpPr>
          <p:cNvPr id="134" name="Google Shape;134;p56"/>
          <p:cNvSpPr txBox="1"/>
          <p:nvPr/>
        </p:nvSpPr>
        <p:spPr>
          <a:xfrm>
            <a:off x="736565" y="2710019"/>
            <a:ext cx="2087437" cy="551626"/>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TLD générique (gTLD)</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au total)</a:t>
            </a:r>
            <a:endParaRPr/>
          </a:p>
        </p:txBody>
      </p:sp>
      <p:sp>
        <p:nvSpPr>
          <p:cNvPr id="135" name="Google Shape;135;p56"/>
          <p:cNvSpPr txBox="1"/>
          <p:nvPr/>
        </p:nvSpPr>
        <p:spPr>
          <a:xfrm>
            <a:off x="1316764" y="330237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.edu</a:t>
            </a:r>
            <a:endParaRPr/>
          </a:p>
        </p:txBody>
      </p:sp>
      <p:sp>
        <p:nvSpPr>
          <p:cNvPr id="136" name="Google Shape;136;p56"/>
          <p:cNvSpPr txBox="1"/>
          <p:nvPr/>
        </p:nvSpPr>
        <p:spPr>
          <a:xfrm>
            <a:off x="1316764" y="3642199"/>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.net</a:t>
            </a:r>
            <a:endParaRPr/>
          </a:p>
        </p:txBody>
      </p:sp>
      <p:sp>
        <p:nvSpPr>
          <p:cNvPr id="137" name="Google Shape;137;p56"/>
          <p:cNvSpPr txBox="1"/>
          <p:nvPr/>
        </p:nvSpPr>
        <p:spPr>
          <a:xfrm>
            <a:off x="738458" y="330237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.com</a:t>
            </a:r>
            <a:endParaRPr/>
          </a:p>
        </p:txBody>
      </p:sp>
      <p:sp>
        <p:nvSpPr>
          <p:cNvPr id="138" name="Google Shape;138;p56"/>
          <p:cNvSpPr txBox="1"/>
          <p:nvPr/>
        </p:nvSpPr>
        <p:spPr>
          <a:xfrm>
            <a:off x="738458" y="3642200"/>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.org</a:t>
            </a:r>
            <a:endParaRPr/>
          </a:p>
        </p:txBody>
      </p:sp>
      <p:sp>
        <p:nvSpPr>
          <p:cNvPr id="139" name="Google Shape;139;p56"/>
          <p:cNvSpPr txBox="1"/>
          <p:nvPr/>
        </p:nvSpPr>
        <p:spPr>
          <a:xfrm>
            <a:off x="1311116" y="3987203"/>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.asia</a:t>
            </a:r>
            <a:endParaRPr/>
          </a:p>
        </p:txBody>
      </p:sp>
      <p:sp>
        <p:nvSpPr>
          <p:cNvPr id="140" name="Google Shape;140;p56"/>
          <p:cNvSpPr txBox="1"/>
          <p:nvPr/>
        </p:nvSpPr>
        <p:spPr>
          <a:xfrm>
            <a:off x="1311116" y="432702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.travel</a:t>
            </a:r>
            <a:endParaRPr/>
          </a:p>
        </p:txBody>
      </p:sp>
      <p:sp>
        <p:nvSpPr>
          <p:cNvPr id="141" name="Google Shape;141;p56"/>
          <p:cNvSpPr txBox="1"/>
          <p:nvPr/>
        </p:nvSpPr>
        <p:spPr>
          <a:xfrm>
            <a:off x="732811" y="3987204"/>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.aero</a:t>
            </a:r>
            <a:endParaRPr/>
          </a:p>
        </p:txBody>
      </p:sp>
      <p:sp>
        <p:nvSpPr>
          <p:cNvPr id="142" name="Google Shape;142;p56"/>
          <p:cNvSpPr txBox="1"/>
          <p:nvPr/>
        </p:nvSpPr>
        <p:spPr>
          <a:xfrm>
            <a:off x="732811" y="432702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.mobi</a:t>
            </a:r>
            <a:endParaRPr/>
          </a:p>
        </p:txBody>
      </p:sp>
      <p:sp>
        <p:nvSpPr>
          <p:cNvPr id="143" name="Google Shape;143;p56"/>
          <p:cNvSpPr txBox="1"/>
          <p:nvPr/>
        </p:nvSpPr>
        <p:spPr>
          <a:xfrm>
            <a:off x="4052635" y="2301594"/>
            <a:ext cx="642484"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50"/>
              <a:buFont typeface="Arial"/>
              <a:buNone/>
            </a:pPr>
            <a:r>
              <a:rPr b="0" i="0" lang="en-US" sz="1650" u="none" cap="none" strike="noStrike">
                <a:solidFill>
                  <a:srgbClr val="FAFAFA"/>
                </a:solidFill>
                <a:latin typeface="Open Sans"/>
                <a:ea typeface="Open Sans"/>
                <a:cs typeface="Open Sans"/>
                <a:sym typeface="Open Sans"/>
              </a:rPr>
              <a:t>2016</a:t>
            </a:r>
            <a:endParaRPr/>
          </a:p>
        </p:txBody>
      </p:sp>
      <p:sp>
        <p:nvSpPr>
          <p:cNvPr id="144" name="Google Shape;144;p56"/>
          <p:cNvSpPr txBox="1"/>
          <p:nvPr/>
        </p:nvSpPr>
        <p:spPr>
          <a:xfrm>
            <a:off x="5936570" y="3005759"/>
            <a:ext cx="2706234" cy="812490"/>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gTLD nouveaux et longs</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(plus de 1200 au total)</a:t>
            </a:r>
            <a:endParaRPr/>
          </a:p>
          <a:p>
            <a:pPr indent="0" lvl="0" marL="0" marR="0" rtl="0" algn="l">
              <a:lnSpc>
                <a:spcPct val="13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145" name="Google Shape;145;p56"/>
          <p:cNvSpPr txBox="1"/>
          <p:nvPr/>
        </p:nvSpPr>
        <p:spPr>
          <a:xfrm>
            <a:off x="6509231" y="3596103"/>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.bar</a:t>
            </a:r>
            <a:endParaRPr/>
          </a:p>
        </p:txBody>
      </p:sp>
      <p:sp>
        <p:nvSpPr>
          <p:cNvPr id="146" name="Google Shape;146;p56"/>
          <p:cNvSpPr txBox="1"/>
          <p:nvPr/>
        </p:nvSpPr>
        <p:spPr>
          <a:xfrm>
            <a:off x="6509231" y="3932080"/>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.global</a:t>
            </a:r>
            <a:endParaRPr/>
          </a:p>
        </p:txBody>
      </p:sp>
      <p:sp>
        <p:nvSpPr>
          <p:cNvPr id="147" name="Google Shape;147;p56"/>
          <p:cNvSpPr txBox="1"/>
          <p:nvPr/>
        </p:nvSpPr>
        <p:spPr>
          <a:xfrm>
            <a:off x="5930925" y="3596103"/>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.bank</a:t>
            </a:r>
            <a:endParaRPr/>
          </a:p>
        </p:txBody>
      </p:sp>
      <p:sp>
        <p:nvSpPr>
          <p:cNvPr id="148" name="Google Shape;148;p56"/>
          <p:cNvSpPr txBox="1"/>
          <p:nvPr/>
        </p:nvSpPr>
        <p:spPr>
          <a:xfrm>
            <a:off x="5930925" y="3932080"/>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.car</a:t>
            </a:r>
            <a:endParaRPr/>
          </a:p>
        </p:txBody>
      </p:sp>
      <p:sp>
        <p:nvSpPr>
          <p:cNvPr id="149" name="Google Shape;149;p56"/>
          <p:cNvSpPr txBox="1"/>
          <p:nvPr/>
        </p:nvSpPr>
        <p:spPr>
          <a:xfrm>
            <a:off x="4028643" y="330794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.台灣</a:t>
            </a:r>
            <a:endParaRPr/>
          </a:p>
        </p:txBody>
      </p:sp>
      <p:sp>
        <p:nvSpPr>
          <p:cNvPr id="150" name="Google Shape;150;p56"/>
          <p:cNvSpPr txBox="1"/>
          <p:nvPr/>
        </p:nvSpPr>
        <p:spPr>
          <a:xfrm>
            <a:off x="3450337" y="330664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.рф</a:t>
            </a:r>
            <a:endParaRPr/>
          </a:p>
        </p:txBody>
      </p:sp>
      <p:sp>
        <p:nvSpPr>
          <p:cNvPr id="151" name="Google Shape;151;p56"/>
          <p:cNvSpPr txBox="1"/>
          <p:nvPr/>
        </p:nvSpPr>
        <p:spPr>
          <a:xfrm>
            <a:off x="7243022" y="3932606"/>
            <a:ext cx="1059381"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.london</a:t>
            </a:r>
            <a:endParaRPr/>
          </a:p>
        </p:txBody>
      </p:sp>
      <p:sp>
        <p:nvSpPr>
          <p:cNvPr id="152" name="Google Shape;152;p56"/>
          <p:cNvSpPr txBox="1"/>
          <p:nvPr/>
        </p:nvSpPr>
        <p:spPr>
          <a:xfrm>
            <a:off x="7243021" y="3596103"/>
            <a:ext cx="1059382"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.technology</a:t>
            </a:r>
            <a:endParaRPr/>
          </a:p>
        </p:txBody>
      </p:sp>
      <p:sp>
        <p:nvSpPr>
          <p:cNvPr id="153" name="Google Shape;153;p56"/>
          <p:cNvSpPr txBox="1"/>
          <p:nvPr/>
        </p:nvSpPr>
        <p:spPr>
          <a:xfrm>
            <a:off x="6510383" y="4269729"/>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.vote</a:t>
            </a:r>
            <a:endParaRPr/>
          </a:p>
        </p:txBody>
      </p:sp>
      <p:sp>
        <p:nvSpPr>
          <p:cNvPr id="154" name="Google Shape;154;p56"/>
          <p:cNvSpPr txBox="1"/>
          <p:nvPr/>
        </p:nvSpPr>
        <p:spPr>
          <a:xfrm>
            <a:off x="7244173" y="4270254"/>
            <a:ext cx="1059383"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photography</a:t>
            </a:r>
            <a:endParaRPr/>
          </a:p>
        </p:txBody>
      </p:sp>
      <p:sp>
        <p:nvSpPr>
          <p:cNvPr id="155" name="Google Shape;155;p56"/>
          <p:cNvSpPr txBox="1"/>
          <p:nvPr/>
        </p:nvSpPr>
        <p:spPr>
          <a:xfrm>
            <a:off x="5930924" y="4270254"/>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.rio</a:t>
            </a:r>
            <a:endParaRPr/>
          </a:p>
        </p:txBody>
      </p:sp>
      <p:sp>
        <p:nvSpPr>
          <p:cNvPr id="156" name="Google Shape;156;p56"/>
          <p:cNvSpPr txBox="1"/>
          <p:nvPr/>
        </p:nvSpPr>
        <p:spPr>
          <a:xfrm>
            <a:off x="6490701" y="518815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在线</a:t>
            </a:r>
            <a:endParaRPr/>
          </a:p>
        </p:txBody>
      </p:sp>
      <p:sp>
        <p:nvSpPr>
          <p:cNvPr id="157" name="Google Shape;157;p56"/>
          <p:cNvSpPr txBox="1"/>
          <p:nvPr/>
        </p:nvSpPr>
        <p:spPr>
          <a:xfrm>
            <a:off x="5912395" y="518815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a:ea typeface="Open Sans"/>
                <a:cs typeface="Open Sans"/>
                <a:sym typeface="Open Sans"/>
              </a:rPr>
              <a:t>.संगठन</a:t>
            </a:r>
            <a:endParaRPr/>
          </a:p>
        </p:txBody>
      </p:sp>
      <p:sp>
        <p:nvSpPr>
          <p:cNvPr id="158" name="Google Shape;158;p56"/>
          <p:cNvSpPr txBox="1"/>
          <p:nvPr/>
        </p:nvSpPr>
        <p:spPr>
          <a:xfrm>
            <a:off x="5923038" y="586345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.ابوظبي</a:t>
            </a:r>
            <a:endParaRPr/>
          </a:p>
        </p:txBody>
      </p:sp>
      <p:sp>
        <p:nvSpPr>
          <p:cNvPr id="159" name="Google Shape;159;p56"/>
          <p:cNvSpPr txBox="1"/>
          <p:nvPr/>
        </p:nvSpPr>
        <p:spPr>
          <a:xfrm>
            <a:off x="6491853" y="5525807"/>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a:t>
            </a:r>
            <a:r>
              <a:rPr b="1" i="0" lang="en-US" sz="800" u="none" cap="none" strike="noStrike">
                <a:solidFill>
                  <a:schemeClr val="lt1"/>
                </a:solidFill>
                <a:latin typeface="Open Sans"/>
                <a:ea typeface="Open Sans"/>
                <a:cs typeface="Open Sans"/>
                <a:sym typeface="Open Sans"/>
              </a:rPr>
              <a:t>ストア</a:t>
            </a:r>
            <a:endParaRPr/>
          </a:p>
        </p:txBody>
      </p:sp>
      <p:sp>
        <p:nvSpPr>
          <p:cNvPr id="160" name="Google Shape;160;p56"/>
          <p:cNvSpPr txBox="1"/>
          <p:nvPr/>
        </p:nvSpPr>
        <p:spPr>
          <a:xfrm>
            <a:off x="6503449" y="586345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 дети</a:t>
            </a:r>
            <a:endParaRPr/>
          </a:p>
        </p:txBody>
      </p:sp>
      <p:sp>
        <p:nvSpPr>
          <p:cNvPr id="161" name="Google Shape;161;p56"/>
          <p:cNvSpPr txBox="1"/>
          <p:nvPr/>
        </p:nvSpPr>
        <p:spPr>
          <a:xfrm>
            <a:off x="5912394" y="5526333"/>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닷넷</a:t>
            </a:r>
            <a:endParaRPr/>
          </a:p>
        </p:txBody>
      </p:sp>
      <p:sp>
        <p:nvSpPr>
          <p:cNvPr id="162" name="Google Shape;162;p56"/>
          <p:cNvSpPr txBox="1"/>
          <p:nvPr/>
        </p:nvSpPr>
        <p:spPr>
          <a:xfrm>
            <a:off x="4028643" y="363737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.ଭାରତ</a:t>
            </a:r>
            <a:endParaRPr/>
          </a:p>
        </p:txBody>
      </p:sp>
      <p:sp>
        <p:nvSpPr>
          <p:cNvPr id="163" name="Google Shape;163;p56"/>
          <p:cNvSpPr txBox="1"/>
          <p:nvPr/>
        </p:nvSpPr>
        <p:spPr>
          <a:xfrm>
            <a:off x="3450337" y="363607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.한국</a:t>
            </a:r>
            <a:endParaRPr/>
          </a:p>
        </p:txBody>
      </p:sp>
      <p:sp>
        <p:nvSpPr>
          <p:cNvPr id="164" name="Google Shape;164;p56"/>
          <p:cNvSpPr txBox="1"/>
          <p:nvPr/>
        </p:nvSpPr>
        <p:spPr>
          <a:xfrm>
            <a:off x="738460" y="4676166"/>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.info</a:t>
            </a:r>
            <a:endParaRPr/>
          </a:p>
        </p:txBody>
      </p:sp>
      <p:sp>
        <p:nvSpPr>
          <p:cNvPr id="165" name="Google Shape;165;p56"/>
          <p:cNvSpPr/>
          <p:nvPr/>
        </p:nvSpPr>
        <p:spPr>
          <a:xfrm>
            <a:off x="3386342" y="2311868"/>
            <a:ext cx="2255184" cy="341717"/>
          </a:xfrm>
          <a:prstGeom prst="chevron">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66" name="Google Shape;166;p56"/>
          <p:cNvSpPr txBox="1"/>
          <p:nvPr/>
        </p:nvSpPr>
        <p:spPr>
          <a:xfrm>
            <a:off x="3577960" y="2304449"/>
            <a:ext cx="1757947"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À partir de 2009</a:t>
            </a:r>
            <a:endParaRPr/>
          </a:p>
        </p:txBody>
      </p:sp>
      <p:sp>
        <p:nvSpPr>
          <p:cNvPr id="167" name="Google Shape;167;p56"/>
          <p:cNvSpPr/>
          <p:nvPr/>
        </p:nvSpPr>
        <p:spPr>
          <a:xfrm>
            <a:off x="5863490" y="2306409"/>
            <a:ext cx="2514437" cy="341717"/>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68" name="Google Shape;168;p56"/>
          <p:cNvSpPr txBox="1"/>
          <p:nvPr/>
        </p:nvSpPr>
        <p:spPr>
          <a:xfrm>
            <a:off x="6108195" y="2301594"/>
            <a:ext cx="2922864"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À partir de 2012</a:t>
            </a:r>
            <a:endParaRPr/>
          </a:p>
        </p:txBody>
      </p:sp>
      <p:sp>
        <p:nvSpPr>
          <p:cNvPr id="169" name="Google Shape;169;p56"/>
          <p:cNvSpPr txBox="1"/>
          <p:nvPr/>
        </p:nvSpPr>
        <p:spPr>
          <a:xfrm>
            <a:off x="3392265" y="2713348"/>
            <a:ext cx="1560101" cy="555537"/>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ccTLD IDN</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(en scripts non latins) </a:t>
            </a:r>
            <a:endParaRPr/>
          </a:p>
        </p:txBody>
      </p:sp>
      <p:sp>
        <p:nvSpPr>
          <p:cNvPr id="170" name="Google Shape;170;p56"/>
          <p:cNvSpPr txBox="1"/>
          <p:nvPr/>
        </p:nvSpPr>
        <p:spPr>
          <a:xfrm>
            <a:off x="5915340" y="4636008"/>
            <a:ext cx="1675646" cy="551626"/>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gTLD IDN</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(divers scripts)</a:t>
            </a:r>
            <a:endParaRPr/>
          </a:p>
        </p:txBody>
      </p:sp>
      <p:sp>
        <p:nvSpPr>
          <p:cNvPr id="171" name="Google Shape;171;p56"/>
          <p:cNvSpPr txBox="1"/>
          <p:nvPr/>
        </p:nvSpPr>
        <p:spPr>
          <a:xfrm>
            <a:off x="1305926" y="552363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.jp</a:t>
            </a:r>
            <a:endParaRPr/>
          </a:p>
        </p:txBody>
      </p:sp>
      <p:sp>
        <p:nvSpPr>
          <p:cNvPr id="172" name="Google Shape;172;p56"/>
          <p:cNvSpPr txBox="1"/>
          <p:nvPr/>
        </p:nvSpPr>
        <p:spPr>
          <a:xfrm>
            <a:off x="1305926" y="586475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.fr</a:t>
            </a:r>
            <a:endParaRPr/>
          </a:p>
        </p:txBody>
      </p:sp>
      <p:sp>
        <p:nvSpPr>
          <p:cNvPr id="173" name="Google Shape;173;p56"/>
          <p:cNvSpPr txBox="1"/>
          <p:nvPr/>
        </p:nvSpPr>
        <p:spPr>
          <a:xfrm>
            <a:off x="727620" y="552363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.uk</a:t>
            </a:r>
            <a:endParaRPr/>
          </a:p>
        </p:txBody>
      </p:sp>
      <p:sp>
        <p:nvSpPr>
          <p:cNvPr id="174" name="Google Shape;174;p56"/>
          <p:cNvSpPr txBox="1"/>
          <p:nvPr/>
        </p:nvSpPr>
        <p:spPr>
          <a:xfrm>
            <a:off x="727620" y="586345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.de</a:t>
            </a:r>
            <a:endParaRPr/>
          </a:p>
        </p:txBody>
      </p:sp>
      <p:sp>
        <p:nvSpPr>
          <p:cNvPr id="175" name="Google Shape;175;p56"/>
          <p:cNvSpPr txBox="1"/>
          <p:nvPr/>
        </p:nvSpPr>
        <p:spPr>
          <a:xfrm>
            <a:off x="727620" y="4973358"/>
            <a:ext cx="2512139" cy="551626"/>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TLD géographiques (ccTLD) </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(ccTLD ASCII à deux caractères)</a:t>
            </a:r>
            <a:endParaRPr/>
          </a:p>
        </p:txBody>
      </p:sp>
      <p:sp>
        <p:nvSpPr>
          <p:cNvPr id="176" name="Google Shape;176;p56"/>
          <p:cNvSpPr txBox="1"/>
          <p:nvPr/>
        </p:nvSpPr>
        <p:spPr>
          <a:xfrm>
            <a:off x="5936571" y="2783979"/>
            <a:ext cx="2834851" cy="215444"/>
          </a:xfrm>
          <a:prstGeom prst="rect">
            <a:avLst/>
          </a:prstGeom>
          <a:solidFill>
            <a:srgbClr val="DFE0DF"/>
          </a:solidFill>
          <a:ln cap="flat" cmpd="sng" w="952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Programme des nouveaux gTLD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Domaines de premier niveau géographiques internationalisés (ccTLD IDN)</a:t>
            </a:r>
            <a:endParaRPr/>
          </a:p>
        </p:txBody>
      </p:sp>
      <p:sp>
        <p:nvSpPr>
          <p:cNvPr id="182" name="Google Shape;182;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Il existe au total 61 ccTLD IDN délégués pour 42 pays et territoires.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a:p>
          <a:p>
            <a:pPr indent="-85725" lvl="1" marL="274320" marR="0" rtl="0" algn="l">
              <a:lnSpc>
                <a:spcPct val="10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Open Sans"/>
              <a:ea typeface="Open Sans"/>
              <a:cs typeface="Open Sans"/>
              <a:sym typeface="Open Sans"/>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Voir la liste complète sur </a:t>
            </a:r>
            <a:r>
              <a:rPr b="0" i="0" lang="en-US" sz="1800" u="sng" cap="none" strike="noStrike">
                <a:solidFill>
                  <a:srgbClr val="000000"/>
                </a:solidFill>
                <a:latin typeface="Open Sans Light"/>
                <a:ea typeface="Open Sans Light"/>
                <a:cs typeface="Open Sans Light"/>
                <a:sym typeface="Open Sans Light"/>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Open Sans Light"/>
                <a:ea typeface="Open Sans Light"/>
                <a:cs typeface="Open Sans Light"/>
                <a:sym typeface="Open Sans Light"/>
              </a:rPr>
              <a:t>. </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TLD génériques (gTLD) IDN</a:t>
            </a:r>
            <a:endParaRPr/>
          </a:p>
        </p:txBody>
      </p:sp>
      <p:pic>
        <p:nvPicPr>
          <p:cNvPr id="188" name="Google Shape;188;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89" name="Google Shape;189;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Quatre-vingt-dix gTLD IDN ont déjà été délégués.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