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Lst>
  <p:sldSz cy="6858000" cx="9144000"/>
  <p:notesSz cx="6858000" cy="9144000"/>
  <p:embeddedFontLst>
    <p:embeddedFont>
      <p:font typeface="Helvetica Neue"/>
      <p:regular r:id="rId65"/>
      <p:bold r:id="rId66"/>
      <p:italic r:id="rId67"/>
      <p:boldItalic r:id="rId68"/>
    </p:embeddedFont>
    <p:embeddedFont>
      <p:font typeface="Open Sans Light"/>
      <p:regular r:id="rId69"/>
      <p:bold r:id="rId70"/>
      <p:italic r:id="rId71"/>
      <p:boldItalic r:id="rId72"/>
    </p:embeddedFont>
    <p:embeddedFont>
      <p:font typeface="Open Sans"/>
      <p:regular r:id="rId73"/>
      <p:bold r:id="rId74"/>
      <p:italic r:id="rId75"/>
      <p:boldItalic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77" roundtripDataSignature="AMtx7mhMjBItzkzEOl0PCXxvngQk2Gbxf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4945D0-C1D9-4EE6-9DCE-549DBA82D922}">
  <a:tblStyle styleId="{2B4945D0-C1D9-4EE6-9DCE-549DBA82D922}"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OpenSans-regular.fntdata"/><Relationship Id="rId72" Type="http://schemas.openxmlformats.org/officeDocument/2006/relationships/font" Target="fonts/OpenSansLight-boldItalic.fntdata"/><Relationship Id="rId31" Type="http://schemas.openxmlformats.org/officeDocument/2006/relationships/slide" Target="slides/slide25.xml"/><Relationship Id="rId75" Type="http://schemas.openxmlformats.org/officeDocument/2006/relationships/font" Target="fonts/OpenSans-italic.fntdata"/><Relationship Id="rId30" Type="http://schemas.openxmlformats.org/officeDocument/2006/relationships/slide" Target="slides/slide24.xml"/><Relationship Id="rId74" Type="http://schemas.openxmlformats.org/officeDocument/2006/relationships/font" Target="fonts/OpenSans-bold.fntdata"/><Relationship Id="rId33" Type="http://schemas.openxmlformats.org/officeDocument/2006/relationships/slide" Target="slides/slide27.xml"/><Relationship Id="rId77" Type="http://customschemas.google.com/relationships/presentationmetadata" Target="metadata"/><Relationship Id="rId32" Type="http://schemas.openxmlformats.org/officeDocument/2006/relationships/slide" Target="slides/slide26.xml"/><Relationship Id="rId76" Type="http://schemas.openxmlformats.org/officeDocument/2006/relationships/font" Target="fonts/OpenSans-bold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OpenSansLight-italic.fntdata"/><Relationship Id="rId70" Type="http://schemas.openxmlformats.org/officeDocument/2006/relationships/font" Target="fonts/OpenSansLight-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font" Target="fonts/HelveticaNeue-bold.fntdata"/><Relationship Id="rId21" Type="http://schemas.openxmlformats.org/officeDocument/2006/relationships/slide" Target="slides/slide15.xml"/><Relationship Id="rId65" Type="http://schemas.openxmlformats.org/officeDocument/2006/relationships/font" Target="fonts/HelveticaNeue-regular.fntdata"/><Relationship Id="rId24" Type="http://schemas.openxmlformats.org/officeDocument/2006/relationships/slide" Target="slides/slide18.xml"/><Relationship Id="rId68" Type="http://schemas.openxmlformats.org/officeDocument/2006/relationships/font" Target="fonts/HelveticaNeue-boldItalic.fntdata"/><Relationship Id="rId23" Type="http://schemas.openxmlformats.org/officeDocument/2006/relationships/slide" Target="slides/slide17.xml"/><Relationship Id="rId67" Type="http://schemas.openxmlformats.org/officeDocument/2006/relationships/font" Target="fonts/HelveticaNeue-italic.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OpenSansLight-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Open Sans" panose="020B0606030504020204" pitchFamily="34" charset="0"/>
                      <a:ea typeface="Open Sans" panose="020B0606030504020204" pitchFamily="34" charset="0"/>
                      <a:cs typeface="Open Sans" panose="020B0606030504020204" pitchFamily="34" charset="0"/>
                    </a:defRPr>
                  </a:pPr>
                  <a:endParaRPr lang="en-TR"/>
                </a:p>
              </c:txPr>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9-5763-444E-827F-9B8434F24B52}"/>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2"/>
                      </a:solidFill>
                      <a:latin typeface="+mn-lt"/>
                      <a:ea typeface="+mn-ea"/>
                      <a:cs typeface="+mn-cs"/>
                    </a:defRPr>
                  </a:pPr>
                  <a:endParaRPr lang="en-TR"/>
                </a:p>
              </c:txPr>
              <c:dLblPos val="inEnd"/>
              <c:showLegendKey val="0"/>
              <c:showVal val="0"/>
              <c:showCatName val="1"/>
              <c:showSerName val="0"/>
              <c:showPercent val="1"/>
              <c:showBubbleSize val="0"/>
              <c:extLst>
                <c:ext xmlns:c16="http://schemas.microsoft.com/office/drawing/2014/chart" uri="{C3380CC4-5D6E-409C-BE32-E72D297353CC}">
                  <c16:uniqueId val="{0000000B-5763-444E-827F-9B8434F24B5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solidFill>
                    <a:latin typeface="+mn-lt"/>
                    <a:ea typeface="+mn-ea"/>
                    <a:cs typeface="+mn-cs"/>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Inglês</c:v>
                </c:pt>
                <c:pt idx="1">
                  <c:v>Espanhol</c:v>
                </c:pt>
                <c:pt idx="2">
                  <c:v>Alemão</c:v>
                </c:pt>
                <c:pt idx="3">
                  <c:v>Russo</c:v>
                </c:pt>
                <c:pt idx="4">
                  <c:v>Japonês</c:v>
                </c:pt>
                <c:pt idx="5">
                  <c:v>Outros</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n/application-rounds/round2/asp/handbook" TargetMode="Externa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n" TargetMode="Externa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9" name="Google Shape;21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1" name="Google Shape;28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4" name="Google Shape;31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8" name="Google Shape;3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5" name="Google Shape;34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2" name="Google Shape;372;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5" name="Google Shape;385;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1" name="Google Shape;391;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 name="Google Shape;399;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442" name="Google Shape;44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Vamos começar com o motivo pelo qual estamos aqui: contar sobre algumas novas oportunidades interessantes e incríveis que vão surgir com o lançamento do Programa de Novos gTLDs: Próxima Rodada. </a:t>
            </a:r>
            <a:endParaRPr/>
          </a:p>
        </p:txBody>
      </p:sp>
      <p:sp>
        <p:nvSpPr>
          <p:cNvPr id="454" name="Google Shape;454;p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 início, a Internet tinha apenas alguns gTLDs. Você provavelmente deve conhecer .com, .org ou .net.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 a evolução da Internet, o número de gTLDs aumentou. A ICANN lançou o Programa de Novos gTLDs em 2012 para incentivar a inovação, a concorrência e a escolha do consumidor no setor de nomes de domínio.  Até o final de março de 2021, havia mais de </a:t>
            </a:r>
            <a:r>
              <a:rPr lang="en-US" u="sng">
                <a:solidFill>
                  <a:srgbClr val="1155CC"/>
                </a:solidFill>
                <a:hlinkClick r:id="rId2">
                  <a:extLst>
                    <a:ext uri="{A12FA001-AC4F-418D-AE19-62706E023703}">
                      <ahyp:hlinkClr val="tx"/>
                    </a:ext>
                  </a:extLst>
                </a:hlinkClick>
              </a:rPr>
              <a:t>1.200 gTLDs</a:t>
            </a:r>
            <a:r>
              <a:rPr lang="en-US"/>
              <a:t>.</a:t>
            </a:r>
            <a:endParaRPr/>
          </a:p>
        </p:txBody>
      </p:sp>
      <p:sp>
        <p:nvSpPr>
          <p:cNvPr id="461" name="Google Shape;4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t> A ICANN está se preparando para iniciar outra rodada de solicitações de novos gTLDs. Mas o que significa exatamente “solicitar um novo gTLD”? E por que uma organização poderia querer fazer uma solicitação e operar um gTLD?</a:t>
            </a:r>
            <a:endParaRPr/>
          </a:p>
        </p:txBody>
      </p:sp>
      <p:sp>
        <p:nvSpPr>
          <p:cNvPr id="491" name="Google Shape;491;p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7" name="Google Shape;497;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a:t>Os novos gTLDs têm como objetivo melhorar a escolha do consumidor e podem ser usados de várias maneiras inovadoras. Por exemplo, várias marcas usam um TLD para uso interno a fim de permitir que seus funcionários e equipes técnicas possam montar espaços virtuais seguros.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.bank</a:t>
            </a:r>
            <a:r>
              <a:rPr lang="en-US"/>
              <a:t> melhora a confiança no sistema bancário on-line atendendo apenas aos setores financeiros e oferecendo um local virtual seguro, verificado e facilmente identificável.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.nyc</a:t>
            </a:r>
            <a:r>
              <a:rPr lang="en-US"/>
              <a:t> foi criado para mostrar a diversidade de perspectivas, pessoas e empresas que fazem de Nova York uma cidade tão vibrante.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.new</a:t>
            </a:r>
            <a:r>
              <a:rPr lang="en-US"/>
              <a:t>, por outro lado, só pode ser usado para criar uma nova tarefa, como abrir um novo documento Google ou uma nova playlist do Spotify.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Os gTLDs podem representar culturas, marcas, locais geográficos, comunidades, interesses especiais e muito mais (por exemplo, .community, .london, .sport).</a:t>
            </a:r>
            <a:endParaRPr/>
          </a:p>
          <a:p>
            <a:pPr indent="0" lvl="0" marL="0" rtl="0" algn="l">
              <a:lnSpc>
                <a:spcPct val="100000"/>
              </a:lnSpc>
              <a:spcBef>
                <a:spcPts val="0"/>
              </a:spcBef>
              <a:spcAft>
                <a:spcPts val="0"/>
              </a:spcAft>
              <a:buSzPts val="1400"/>
              <a:buNone/>
            </a:pPr>
            <a:r>
              <a:t/>
            </a:r>
            <a:endParaRPr/>
          </a:p>
        </p:txBody>
      </p:sp>
      <p:sp>
        <p:nvSpPr>
          <p:cNvPr id="498" name="Google Shape;498;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B181B"/>
                </a:solidFill>
              </a:rPr>
              <a:t>Para as empresas, um gTLD é a oportunidade de estabelecer uma marca.</a:t>
            </a:r>
            <a:r>
              <a:rPr b="1" lang="en-US">
                <a:solidFill>
                  <a:srgbClr val="0B181B"/>
                </a:solidFill>
              </a:rPr>
              <a:t> </a:t>
            </a:r>
            <a:r>
              <a:rPr lang="en-US">
                <a:solidFill>
                  <a:srgbClr val="0B181B"/>
                </a:solidFill>
              </a:rPr>
              <a:t>E as oportunidades são quase ilimitadas, permitindo que empresas individuais, organizações comerciais ou setores inteiros possam criar sua própria marca exclusiva na Internet. </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0" algn="l">
              <a:lnSpc>
                <a:spcPct val="100000"/>
              </a:lnSpc>
              <a:spcBef>
                <a:spcPts val="0"/>
              </a:spcBef>
              <a:spcAft>
                <a:spcPts val="0"/>
              </a:spcAft>
              <a:buSzPts val="1400"/>
              <a:buNone/>
            </a:pPr>
            <a:r>
              <a:rPr lang="en-US">
                <a:solidFill>
                  <a:srgbClr val="0B181B"/>
                </a:solidFill>
              </a:rPr>
              <a:t>Os novos gTLDs trarão benefícios para pessoas, empresas e comunidades: de comunidades indígenas, religiosas ou linguísticas, a empresas e governos que querem alcançar clientes e constituintes em escritas locais, ou comunidades que compartilham interesses ou semelhanças, mas que se estão localizadas em várias regiões do mundo. Esses grupos e entidades têm a oportunidade de refletir suas comunidades, valores e nichos culturais ou geográficos por meio de um novo gTLD.</a:t>
            </a:r>
            <a:endParaRPr/>
          </a:p>
        </p:txBody>
      </p:sp>
      <p:sp>
        <p:nvSpPr>
          <p:cNvPr id="536" name="Google Shape;536;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Além de ter um nome ou “marca” exclusiva, um gTLD pode oferecer várias vantagens:</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Segurança avançada: um RO (operador de registro) pode implementar medidas de segurança específicas para um determinado domínio, reduzindo o risco de ameaças cibernéticas, como ataques de phishing.</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Oportunidades de monetização: um RO pode vender nomes de domínio associados ao gTLD, resultando na possibilidade de gerar receita.</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Aumento da credibilidade:  um gTLD pode melhorar a credibilidade e a confiança de uma marca do ponto de vista dos usuários.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Controle da marca: um gTLD proporciona um controle muito maior sobre sua marca on-line.</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Flexibilidade e criatividade: enquanto um RO, você pode criar nomes de domínio mais relevantes e criativos para seu setor ou nicho específico.</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Controle sobre políticas: embora algumas normas sejam definidas por Políticas Consensuais da ICANN, um RO geralmente tem autonomia para estabelecer políticas de registro do seu gTLD, inclusive sobre quem pode registrar nomes de domínio associados ao gTLD e para quais finalidades.</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Localização: ter seu próprio gTLD permite o uso de nomes de domínio localizados criados para idiomas ou regiões específicas, o que contribui para sua relevância e alcance global.</a:t>
            </a:r>
            <a:endParaRPr/>
          </a:p>
        </p:txBody>
      </p:sp>
      <p:sp>
        <p:nvSpPr>
          <p:cNvPr id="650" name="Google Shape;65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200"/>
              </a:spcBef>
              <a:spcAft>
                <a:spcPts val="0"/>
              </a:spcAft>
              <a:buSzPts val="1400"/>
              <a:buNone/>
            </a:pPr>
            <a:r>
              <a:rPr lang="en-US"/>
              <a:t>O processo de se inscrever para operar uma empresa de registros é muito mais complexo do que registrar um nome de domínio, algo que qualquer pessoa ou organização pode fazer, e só deve ser iniciado se for assumido com seriedade. Se inscrever para um novo gTLD significa essencialmente se inscrever para operar um registro da Internet. Vamos falar um pouco sobre as responsabilidades envolvidas nisso.</a:t>
            </a:r>
            <a:endParaRPr/>
          </a:p>
          <a:p>
            <a:pPr indent="0" lvl="0" marL="0" rtl="0" algn="l">
              <a:lnSpc>
                <a:spcPct val="100000"/>
              </a:lnSpc>
              <a:spcBef>
                <a:spcPts val="1200"/>
              </a:spcBef>
              <a:spcAft>
                <a:spcPts val="1200"/>
              </a:spcAft>
              <a:buSzPts val="1400"/>
              <a:buNone/>
            </a:pPr>
            <a:r>
              <a:t/>
            </a:r>
            <a:endParaRPr sz="1100"/>
          </a:p>
        </p:txBody>
      </p:sp>
      <p:sp>
        <p:nvSpPr>
          <p:cNvPr id="753" name="Google Shape;753;p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9" name="Google Shape;759;p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Enquanto um solicitante, sua organização está pedindo para operar um registro que representa uma parte da infraestrutura da Internet. </a:t>
            </a:r>
            <a:endParaRPr/>
          </a:p>
          <a:p>
            <a:pPr indent="0" lvl="0" marL="0" rtl="0" algn="l">
              <a:lnSpc>
                <a:spcPct val="100000"/>
              </a:lnSpc>
              <a:spcBef>
                <a:spcPts val="0"/>
              </a:spcBef>
              <a:spcAft>
                <a:spcPts val="0"/>
              </a:spcAft>
              <a:buSzPts val="1400"/>
              <a:buNone/>
            </a:pPr>
            <a:r>
              <a:t/>
            </a:r>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Um registro é um banco de dados de todos os domínios registrados em um gTLD específico. Os ROs (operadores de registro) mantêm a lista principal, ou registro, de todos esses domínios. Os ROs têm contratos com registradores que os permitem vender um gTLD. os ROs também adicionam, excluem ou modificam nome de domínio e fazem outras alterações conforme solicitado pelos registradores.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 RO determina quais organizações têm permissão para se registrar para usar seu domínio e quais não têm? </a:t>
            </a:r>
            <a:endParaRPr/>
          </a:p>
          <a:p>
            <a:pPr indent="0" lvl="0" marL="0" rtl="0" algn="l">
              <a:lnSpc>
                <a:spcPct val="100000"/>
              </a:lnSpc>
              <a:spcBef>
                <a:spcPts val="0"/>
              </a:spcBef>
              <a:spcAft>
                <a:spcPts val="0"/>
              </a:spcAft>
              <a:buSzPts val="1400"/>
              <a:buNone/>
            </a:pPr>
            <a:r>
              <a:rPr lang="en-US"/>
              <a:t>Eles também decidem:  Para que o gTLD está sendo usado? É para uma comunidade fechada, como .bank ou .edu, ou é aberto? </a:t>
            </a:r>
            <a:endParaRPr/>
          </a:p>
          <a:p>
            <a:pPr indent="0" lvl="0" marL="0" rtl="0" algn="l">
              <a:lnSpc>
                <a:spcPct val="100000"/>
              </a:lnSpc>
              <a:spcBef>
                <a:spcPts val="0"/>
              </a:spcBef>
              <a:spcAft>
                <a:spcPts val="0"/>
              </a:spcAft>
              <a:buSzPts val="1400"/>
              <a:buNone/>
            </a:pPr>
            <a:r>
              <a:rPr lang="en-US"/>
              <a:t>É para ser usado apenas de uma forma específica, como .new? Ou em uma região geográfica específica?</a:t>
            </a:r>
            <a:endParaRPr/>
          </a:p>
        </p:txBody>
      </p:sp>
      <p:sp>
        <p:nvSpPr>
          <p:cNvPr id="760" name="Google Shape;760;p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0" name="Shape 790"/>
        <p:cNvGrpSpPr/>
        <p:nvPr/>
      </p:nvGrpSpPr>
      <p:grpSpPr>
        <a:xfrm>
          <a:off x="0" y="0"/>
          <a:ext cx="0" cy="0"/>
          <a:chOff x="0" y="0"/>
          <a:chExt cx="0" cy="0"/>
        </a:xfrm>
      </p:grpSpPr>
      <p:sp>
        <p:nvSpPr>
          <p:cNvPr id="791" name="Google Shape;79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2" name="Google Shape;792;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Todos os solicitantes de novos gTLDs devem ser capazes de demonstrar as capacidades operacionais, técnicas e financeiras necessárias para operar um registro.  Algumas dessas capacidades operacionais e técnicas, como serviços de back-end, podem ser terceirizadas para Provedores de Serviços de Registro.</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No entanto, inscrever-se para um novo gTLD exige recursos financeiros e técnicos, incluindo uma equipe e equipamentos, que estão fora do alcance de muitos.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 taxa de avaliação deverá ser de US$ 227.000. Mais informações estão disponíveis nas nossas Perguntas Frequentes sobre taxas no site da próxima rodada.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latin typeface="Arial"/>
              <a:ea typeface="Arial"/>
              <a:cs typeface="Arial"/>
              <a:sym typeface="Arial"/>
            </a:endParaRPr>
          </a:p>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793" name="Google Shape;793;p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O Programa de Apoio para Solicitantes, ou ASP, torna a solicitação de um novo gTLD mais acessível para entidades que têm interesse em administrar um gTLD, mas que precisam de recursos financeiros ou de treinamento para isso.  </a:t>
            </a:r>
            <a:endParaRPr/>
          </a:p>
        </p:txBody>
      </p:sp>
      <p:sp>
        <p:nvSpPr>
          <p:cNvPr id="805" name="Google Shape;80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 name="Google Shape;11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9" name="Shape 809"/>
        <p:cNvGrpSpPr/>
        <p:nvPr/>
      </p:nvGrpSpPr>
      <p:grpSpPr>
        <a:xfrm>
          <a:off x="0" y="0"/>
          <a:ext cx="0" cy="0"/>
          <a:chOff x="0" y="0"/>
          <a:chExt cx="0" cy="0"/>
        </a:xfrm>
      </p:grpSpPr>
      <p:sp>
        <p:nvSpPr>
          <p:cNvPr id="810" name="Google Shape;810;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1" name="Google Shape;811;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Os critérios de avaliação para se qualificar incluem: </a:t>
            </a:r>
            <a:endParaRPr/>
          </a:p>
          <a:p>
            <a:pPr indent="-304800" lvl="1" marL="914400" rtl="0" algn="l">
              <a:lnSpc>
                <a:spcPct val="100000"/>
              </a:lnSpc>
              <a:spcBef>
                <a:spcPts val="0"/>
              </a:spcBef>
              <a:spcAft>
                <a:spcPts val="0"/>
              </a:spcAft>
              <a:buClr>
                <a:schemeClr val="dk1"/>
              </a:buClr>
              <a:buSzPts val="1200"/>
              <a:buFont typeface="Calibri"/>
              <a:buChar char="○"/>
            </a:pPr>
            <a:r>
              <a:rPr lang="en-US"/>
              <a:t>Due diligence empresarial</a:t>
            </a:r>
            <a:endParaRPr/>
          </a:p>
          <a:p>
            <a:pPr indent="-304800" lvl="1" marL="914400" rtl="0" algn="l">
              <a:lnSpc>
                <a:spcPct val="100000"/>
              </a:lnSpc>
              <a:spcBef>
                <a:spcPts val="0"/>
              </a:spcBef>
              <a:spcAft>
                <a:spcPts val="0"/>
              </a:spcAft>
              <a:buClr>
                <a:schemeClr val="dk1"/>
              </a:buClr>
              <a:buSzPts val="1200"/>
              <a:buFont typeface="Calibri"/>
              <a:buChar char="○"/>
            </a:pPr>
            <a:r>
              <a:rPr lang="en-US"/>
              <a:t>Due diligence de responsabilidade pública</a:t>
            </a:r>
            <a:endParaRPr/>
          </a:p>
          <a:p>
            <a:pPr indent="-304800" lvl="1" marL="914400" rtl="0" algn="l">
              <a:lnSpc>
                <a:spcPct val="100000"/>
              </a:lnSpc>
              <a:spcBef>
                <a:spcPts val="0"/>
              </a:spcBef>
              <a:spcAft>
                <a:spcPts val="0"/>
              </a:spcAft>
              <a:buClr>
                <a:schemeClr val="dk1"/>
              </a:buClr>
              <a:buSzPts val="1200"/>
              <a:buFont typeface="Calibri"/>
              <a:buChar char="○"/>
            </a:pPr>
            <a:r>
              <a:rPr lang="en-US"/>
              <a:t>Necessidade financeira </a:t>
            </a:r>
            <a:endParaRPr/>
          </a:p>
          <a:p>
            <a:pPr indent="-304800" lvl="1" marL="914400" rtl="0" algn="l">
              <a:lnSpc>
                <a:spcPct val="100000"/>
              </a:lnSpc>
              <a:spcBef>
                <a:spcPts val="0"/>
              </a:spcBef>
              <a:spcAft>
                <a:spcPts val="0"/>
              </a:spcAft>
              <a:buClr>
                <a:schemeClr val="dk1"/>
              </a:buClr>
              <a:buSzPts val="1200"/>
              <a:buFont typeface="Calibri"/>
              <a:buChar char="○"/>
            </a:pPr>
            <a:r>
              <a:rPr lang="en-US"/>
              <a:t>Viabilidade financeira</a:t>
            </a:r>
            <a:endParaRPr/>
          </a:p>
          <a:p>
            <a:pPr indent="-304800" lvl="1" marL="914400" rtl="0" algn="l">
              <a:lnSpc>
                <a:spcPct val="100000"/>
              </a:lnSpc>
              <a:spcBef>
                <a:spcPts val="0"/>
              </a:spcBef>
              <a:spcAft>
                <a:spcPts val="0"/>
              </a:spcAft>
              <a:buClr>
                <a:schemeClr val="dk1"/>
              </a:buClr>
              <a:buSzPts val="1200"/>
              <a:buFont typeface="Calibri"/>
              <a:buChar char="○"/>
            </a:pPr>
            <a:r>
              <a:rPr lang="en-US"/>
              <a:t>Status de entidade elegível</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0" algn="l">
              <a:lnSpc>
                <a:spcPct val="100000"/>
              </a:lnSpc>
              <a:spcBef>
                <a:spcPts val="0"/>
              </a:spcBef>
              <a:spcAft>
                <a:spcPts val="0"/>
              </a:spcAft>
              <a:buClr>
                <a:schemeClr val="dk1"/>
              </a:buClr>
              <a:buSzPts val="1400"/>
              <a:buFont typeface="Arial"/>
              <a:buNone/>
            </a:pPr>
            <a:r>
              <a:rPr lang="en-US"/>
              <a:t>Um guia completo para o processo de inscrição no ASP está disponível no </a:t>
            </a:r>
            <a:r>
              <a:rPr lang="en-US" u="sng">
                <a:solidFill>
                  <a:srgbClr val="1155CC"/>
                </a:solidFill>
                <a:hlinkClick r:id="rId2">
                  <a:extLst>
                    <a:ext uri="{A12FA001-AC4F-418D-AE19-62706E023703}">
                      <ahyp:hlinkClr val="tx"/>
                    </a:ext>
                  </a:extLst>
                </a:hlinkClick>
              </a:rPr>
              <a:t>Manual do ASP</a:t>
            </a:r>
            <a:r>
              <a:rPr lang="en-US"/>
              <a:t>, e vamos falar mais sobre isso em alguns minutos.</a:t>
            </a:r>
            <a:endParaRPr/>
          </a:p>
        </p:txBody>
      </p:sp>
      <p:sp>
        <p:nvSpPr>
          <p:cNvPr id="812" name="Google Shape;812;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se inscrever no Programa de Apoio para Solicitantes, os candidatos devem ser uma destas entidades: </a:t>
            </a:r>
            <a:endParaRPr/>
          </a:p>
          <a:p>
            <a:pPr indent="-317500" lvl="0" marL="457200" rtl="0" algn="l">
              <a:lnSpc>
                <a:spcPct val="100000"/>
              </a:lnSpc>
              <a:spcBef>
                <a:spcPts val="0"/>
              </a:spcBef>
              <a:spcAft>
                <a:spcPts val="0"/>
              </a:spcAft>
              <a:buSzPts val="1400"/>
              <a:buChar char="●"/>
            </a:pPr>
            <a:r>
              <a:rPr lang="en-US"/>
              <a:t>uma organização sem fins lucrativos, não governamental ou beneficente; </a:t>
            </a:r>
            <a:endParaRPr/>
          </a:p>
          <a:p>
            <a:pPr indent="-317500" lvl="0" marL="457200" rtl="0" algn="l">
              <a:lnSpc>
                <a:spcPct val="100000"/>
              </a:lnSpc>
              <a:spcBef>
                <a:spcPts val="0"/>
              </a:spcBef>
              <a:spcAft>
                <a:spcPts val="0"/>
              </a:spcAft>
              <a:buSzPts val="1400"/>
              <a:buChar char="●"/>
            </a:pPr>
            <a:r>
              <a:rPr lang="en-US"/>
              <a:t>uma organização governamental internacional; </a:t>
            </a:r>
            <a:endParaRPr/>
          </a:p>
          <a:p>
            <a:pPr indent="-317500" lvl="0" marL="457200" rtl="0" algn="l">
              <a:lnSpc>
                <a:spcPct val="100000"/>
              </a:lnSpc>
              <a:spcBef>
                <a:spcPts val="0"/>
              </a:spcBef>
              <a:spcAft>
                <a:spcPts val="0"/>
              </a:spcAft>
              <a:buSzPts val="1400"/>
              <a:buChar char="●"/>
            </a:pPr>
            <a:r>
              <a:rPr lang="en-US"/>
              <a:t>uma organização de povos indígenas ou tribais; </a:t>
            </a:r>
            <a:endParaRPr/>
          </a:p>
          <a:p>
            <a:pPr indent="-317500" lvl="0" marL="457200" rtl="0" algn="l">
              <a:lnSpc>
                <a:spcPct val="100000"/>
              </a:lnSpc>
              <a:spcBef>
                <a:spcPts val="0"/>
              </a:spcBef>
              <a:spcAft>
                <a:spcPts val="0"/>
              </a:spcAft>
              <a:buSzPts val="1400"/>
              <a:buChar char="●"/>
            </a:pPr>
            <a:r>
              <a:rPr lang="en-US"/>
              <a:t>ou uma pequena empresa que opera como um empreendimento social ou que está localizada em uma economia em desenvolvimento.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Os candidatos precisam certificar que são um dos tipos de entidades na lista e apresentar a documentação correspondente.</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835" name="Google Shape;835;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9" name="Google Shape;899;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Para os candidatos que se qualificam ao auxílio, o programa oferece vários tipos de auxílio financeiro e não financeiro para ajudar os candidatos a solicitar um gTLD.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 auxílio financeiro inclui reduções de taxas (uma redução de 75-85%) com base nos fundos disponíveis e no número de candidatos que se qualificam para o suporte. </a:t>
            </a:r>
            <a:endParaRPr/>
          </a:p>
          <a:p>
            <a:pPr indent="-304800" lvl="1" marL="914400" rtl="0" algn="l">
              <a:lnSpc>
                <a:spcPct val="100000"/>
              </a:lnSpc>
              <a:spcBef>
                <a:spcPts val="0"/>
              </a:spcBef>
              <a:spcAft>
                <a:spcPts val="0"/>
              </a:spcAft>
              <a:buClr>
                <a:schemeClr val="dk1"/>
              </a:buClr>
              <a:buSzPts val="1200"/>
              <a:buFont typeface="Calibri"/>
              <a:buChar char="○"/>
            </a:pPr>
            <a:r>
              <a:rPr lang="en-US"/>
              <a:t>75% é a redução mínima nas taxas para os solicitantes beneficiados; 85% é a redução mínima para os solicitantes beneficiados. </a:t>
            </a:r>
            <a:endParaRPr/>
          </a:p>
          <a:p>
            <a:pPr indent="-304800" lvl="1" marL="914400" rtl="0" algn="l">
              <a:lnSpc>
                <a:spcPct val="100000"/>
              </a:lnSpc>
              <a:spcBef>
                <a:spcPts val="0"/>
              </a:spcBef>
              <a:spcAft>
                <a:spcPts val="0"/>
              </a:spcAft>
              <a:buClr>
                <a:schemeClr val="dk1"/>
              </a:buClr>
              <a:buSzPts val="1200"/>
              <a:buFont typeface="Calibri"/>
              <a:buChar char="○"/>
            </a:pPr>
            <a:r>
              <a:rPr lang="en-US"/>
              <a:t>É importante salientar que as reduções nas taxas serão aplicadas a apenas uma solicitação de gTLD por solicitante beneficiado.</a:t>
            </a:r>
            <a:endParaRPr/>
          </a:p>
          <a:p>
            <a:pPr indent="-304800" lvl="1" marL="914400" rtl="0" algn="l">
              <a:lnSpc>
                <a:spcPct val="100000"/>
              </a:lnSpc>
              <a:spcBef>
                <a:spcPts val="0"/>
              </a:spcBef>
              <a:spcAft>
                <a:spcPts val="0"/>
              </a:spcAft>
              <a:buSzPts val="1200"/>
              <a:buFont typeface="Calibri"/>
              <a:buChar char="○"/>
            </a:pPr>
            <a:r>
              <a:rPr lang="en-US">
                <a:solidFill>
                  <a:srgbClr val="000000"/>
                </a:solidFill>
              </a:rPr>
              <a:t>Os solicitantes do ASP qualificados que participarem em procedimentos de resolução de disputas no programa de novos gTLDs também poderão receber um crédito de lance.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 auxílio não financeiro inclui acesso a recursos e materiais de treinamento, consultores para solicitantes que podem ajudar na sua inscrição e serviços profissionais voluntários.</a:t>
            </a:r>
            <a:endParaRPr/>
          </a:p>
        </p:txBody>
      </p:sp>
      <p:sp>
        <p:nvSpPr>
          <p:cNvPr id="900" name="Google Shape;900;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2" name="Google Shape;932;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É importante salientar que todos os solicitantes interessados em se inscrever para um novo gTLD devem enviar uma solicitação ao Programa de Novos gTLDs. O período para o envio de solicitações ao Programa de Novos gTLDs começará no início de 2026. Os solicitantes que se inscreverem, mas que não se qualificarem para o auxílio, ainda poderão enviar uma solicitação de gTLD e pagar as taxas completas. Os solicitantes precisarão atender aos requisitos para a avaliação do programa de gTLDs para que sua solicitação de gTLD tenha êxito. Mais informações sobre o Programa de Novos gTLDs estão disponíveis no site: </a:t>
            </a:r>
            <a:r>
              <a:rPr lang="en-US" u="sng">
                <a:solidFill>
                  <a:schemeClr val="hlink"/>
                </a:solidFill>
                <a:hlinkClick r:id="rId2"/>
              </a:rPr>
              <a:t>https://newgtldprogram.icann.org/en</a:t>
            </a:r>
            <a:r>
              <a:rPr lang="en-US"/>
              <a: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a:p>
            <a:pPr indent="0" lvl="0" marL="0" rtl="0" algn="l">
              <a:lnSpc>
                <a:spcPct val="100000"/>
              </a:lnSpc>
              <a:spcBef>
                <a:spcPts val="0"/>
              </a:spcBef>
              <a:spcAft>
                <a:spcPts val="0"/>
              </a:spcAft>
              <a:buSzPts val="1400"/>
              <a:buNone/>
            </a:pPr>
            <a:r>
              <a:t/>
            </a:r>
            <a:endParaRPr sz="1100">
              <a:latin typeface="Arial"/>
              <a:ea typeface="Arial"/>
              <a:cs typeface="Arial"/>
              <a:sym typeface="Arial"/>
            </a:endParaRPr>
          </a:p>
        </p:txBody>
      </p:sp>
      <p:sp>
        <p:nvSpPr>
          <p:cNvPr id="933" name="Google Shape;933;p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5" name="Google Shape;94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Estas são algumas datas importantes que talvez você queira anotar. O Programa de Apoio para Solicitantes começará a receber inscrições em 19 de novembro deste ano. A versão final do Manual do Solicitante do Programa de Novos gTLDs deverá estar pronta até dezembro de 2025. O Programa de Novos gTLDs deverá começar a receber solicitações em abril de 2026. </a:t>
            </a:r>
            <a:endParaRPr/>
          </a:p>
        </p:txBody>
      </p:sp>
      <p:sp>
        <p:nvSpPr>
          <p:cNvPr id="946" name="Google Shape;94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4" name="Google Shape;974;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2" name="Shape 982"/>
        <p:cNvGrpSpPr/>
        <p:nvPr/>
      </p:nvGrpSpPr>
      <p:grpSpPr>
        <a:xfrm>
          <a:off x="0" y="0"/>
          <a:ext cx="0" cy="0"/>
          <a:chOff x="0" y="0"/>
          <a:chExt cx="0" cy="0"/>
        </a:xfrm>
      </p:grpSpPr>
      <p:sp>
        <p:nvSpPr>
          <p:cNvPr id="983" name="Google Shape;983;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4" name="Google Shape;984;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95" name="Google Shape;99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1" name="Google Shape;1001;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5" name="Google Shape;18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7" name="Shape 67"/>
        <p:cNvGrpSpPr/>
        <p:nvPr/>
      </p:nvGrpSpPr>
      <p:grpSpPr>
        <a:xfrm>
          <a:off x="0" y="0"/>
          <a:ext cx="0" cy="0"/>
          <a:chOff x="0" y="0"/>
          <a:chExt cx="0" cy="0"/>
        </a:xfrm>
      </p:grpSpPr>
      <p:sp>
        <p:nvSpPr>
          <p:cNvPr id="68" name="Google Shape;68;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9" name="Google Shape;69;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70" name="Google Shape;70;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1" name="Google Shape;71;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2" name="Google Shape;72;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73" name="Shape 73"/>
        <p:cNvGrpSpPr/>
        <p:nvPr/>
      </p:nvGrpSpPr>
      <p:grpSpPr>
        <a:xfrm>
          <a:off x="0" y="0"/>
          <a:ext cx="0" cy="0"/>
          <a:chOff x="0" y="0"/>
          <a:chExt cx="0" cy="0"/>
        </a:xfrm>
      </p:grpSpPr>
      <p:sp>
        <p:nvSpPr>
          <p:cNvPr id="74" name="Google Shape;74;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6" name="Google Shape;76;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7" name="Google Shape;77;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78" name="Google Shape;78;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9" name="Google Shape;79;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0" name="Google Shape;80;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81" name="Google Shape;81;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82" name="Google Shape;82;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15" name="Shape 15"/>
        <p:cNvGrpSpPr/>
        <p:nvPr/>
      </p:nvGrpSpPr>
      <p:grpSpPr>
        <a:xfrm>
          <a:off x="0" y="0"/>
          <a:ext cx="0" cy="0"/>
          <a:chOff x="0" y="0"/>
          <a:chExt cx="0" cy="0"/>
        </a:xfrm>
      </p:grpSpPr>
      <p:sp>
        <p:nvSpPr>
          <p:cNvPr id="16" name="Google Shape;16;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 name="Google Shape;17;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18" name="Google Shape;18;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19" name="Google Shape;19;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26" name="Shape 26"/>
        <p:cNvGrpSpPr/>
        <p:nvPr/>
      </p:nvGrpSpPr>
      <p:grpSpPr>
        <a:xfrm>
          <a:off x="0" y="0"/>
          <a:ext cx="0" cy="0"/>
          <a:chOff x="0" y="0"/>
          <a:chExt cx="0" cy="0"/>
        </a:xfrm>
      </p:grpSpPr>
      <p:sp>
        <p:nvSpPr>
          <p:cNvPr id="27" name="Google Shape;27;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8" name="Google Shape;28;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 name="Google Shape;29;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 name="Google Shape;30;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2" name="Google Shape;32;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3" name="Google Shape;33;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37" name="Shape 37"/>
        <p:cNvGrpSpPr/>
        <p:nvPr/>
      </p:nvGrpSpPr>
      <p:grpSpPr>
        <a:xfrm>
          <a:off x="0" y="0"/>
          <a:ext cx="0" cy="0"/>
          <a:chOff x="0" y="0"/>
          <a:chExt cx="0" cy="0"/>
        </a:xfrm>
      </p:grpSpPr>
      <p:sp>
        <p:nvSpPr>
          <p:cNvPr id="38" name="Google Shape;3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46" name="Shape 46"/>
        <p:cNvGrpSpPr/>
        <p:nvPr/>
      </p:nvGrpSpPr>
      <p:grpSpPr>
        <a:xfrm>
          <a:off x="0" y="0"/>
          <a:ext cx="0" cy="0"/>
          <a:chOff x="0" y="0"/>
          <a:chExt cx="0" cy="0"/>
        </a:xfrm>
      </p:grpSpPr>
      <p:sp>
        <p:nvSpPr>
          <p:cNvPr id="47" name="Google Shape;47;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49" name="Google Shape;49;p79"/>
          <p:cNvPicPr preferRelativeResize="0"/>
          <p:nvPr/>
        </p:nvPicPr>
        <p:blipFill rotWithShape="1">
          <a:blip r:embed="rId2">
            <a:alphaModFix/>
          </a:blip>
          <a:srcRect b="0" l="0" r="0" t="0"/>
          <a:stretch/>
        </p:blipFill>
        <p:spPr>
          <a:xfrm>
            <a:off x="540000" y="5375868"/>
            <a:ext cx="1186518" cy="943970"/>
          </a:xfrm>
          <a:prstGeom prst="rect">
            <a:avLst/>
          </a:prstGeom>
          <a:noFill/>
          <a:ln>
            <a:noFill/>
          </a:ln>
        </p:spPr>
      </p:pic>
      <p:pic>
        <p:nvPicPr>
          <p:cNvPr id="50" name="Google Shape;50;p79"/>
          <p:cNvPicPr preferRelativeResize="0"/>
          <p:nvPr/>
        </p:nvPicPr>
        <p:blipFill rotWithShape="1">
          <a:blip r:embed="rId3">
            <a:alphaModFix/>
          </a:blip>
          <a:srcRect b="0" l="0" r="0" t="0"/>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p:cSld name="Divider slide">
    <p:bg>
      <p:bgPr>
        <a:solidFill>
          <a:srgbClr val="F1633E"/>
        </a:solidFill>
      </p:bgPr>
    </p:bg>
    <p:spTree>
      <p:nvGrpSpPr>
        <p:cNvPr id="51" name="Shape 51"/>
        <p:cNvGrpSpPr/>
        <p:nvPr/>
      </p:nvGrpSpPr>
      <p:grpSpPr>
        <a:xfrm>
          <a:off x="0" y="0"/>
          <a:ext cx="0" cy="0"/>
          <a:chOff x="0" y="0"/>
          <a:chExt cx="0" cy="0"/>
        </a:xfrm>
      </p:grpSpPr>
      <p:sp>
        <p:nvSpPr>
          <p:cNvPr id="52" name="Google Shape;52;p80"/>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2A49"/>
              </a:buClr>
              <a:buSzPts val="5400"/>
              <a:buFont typeface="Arial"/>
              <a:buNone/>
              <a:defRPr b="0" i="0" sz="5400" u="none" cap="none" strike="noStrike">
                <a:solidFill>
                  <a:srgbClr val="002A49"/>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53" name="Google Shape;53;p80"/>
          <p:cNvSpPr txBox="1"/>
          <p:nvPr>
            <p:ph type="title"/>
          </p:nvPr>
        </p:nvSpPr>
        <p:spPr>
          <a:xfrm>
            <a:off x="432000" y="2785561"/>
            <a:ext cx="5825744" cy="55399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2A49"/>
              </a:buClr>
              <a:buSzPts val="3600"/>
              <a:buFont typeface="Arial"/>
              <a:buNone/>
              <a:defRPr b="1" i="0" sz="3600" u="none" cap="none" strike="noStrike">
                <a:solidFill>
                  <a:srgbClr val="002A49"/>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4" name="Google Shape;54;p80"/>
          <p:cNvPicPr preferRelativeResize="0"/>
          <p:nvPr/>
        </p:nvPicPr>
        <p:blipFill rotWithShape="1">
          <a:blip r:embed="rId2">
            <a:alphaModFix/>
          </a:blip>
          <a:srcRect b="0" l="0" r="24078" t="0"/>
          <a:stretch/>
        </p:blipFill>
        <p:spPr>
          <a:xfrm>
            <a:off x="5513560" y="-3637"/>
            <a:ext cx="3630440" cy="686751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5" name="Shape 55"/>
        <p:cNvGrpSpPr/>
        <p:nvPr/>
      </p:nvGrpSpPr>
      <p:grpSpPr>
        <a:xfrm>
          <a:off x="0" y="0"/>
          <a:ext cx="0" cy="0"/>
          <a:chOff x="0" y="0"/>
          <a:chExt cx="0" cy="0"/>
        </a:xfrm>
      </p:grpSpPr>
      <p:sp>
        <p:nvSpPr>
          <p:cNvPr id="56" name="Google Shape;56;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81"/>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58" name="Shape 58"/>
        <p:cNvGrpSpPr/>
        <p:nvPr/>
      </p:nvGrpSpPr>
      <p:grpSpPr>
        <a:xfrm>
          <a:off x="0" y="0"/>
          <a:ext cx="0" cy="0"/>
          <a:chOff x="0" y="0"/>
          <a:chExt cx="0" cy="0"/>
        </a:xfrm>
      </p:grpSpPr>
      <p:sp>
        <p:nvSpPr>
          <p:cNvPr id="59" name="Google Shape;59;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1" name="Google Shape;61;p82"/>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62" name="Shape 62"/>
        <p:cNvGrpSpPr/>
        <p:nvPr/>
      </p:nvGrpSpPr>
      <p:grpSpPr>
        <a:xfrm>
          <a:off x="0" y="0"/>
          <a:ext cx="0" cy="0"/>
          <a:chOff x="0" y="0"/>
          <a:chExt cx="0" cy="0"/>
        </a:xfrm>
      </p:grpSpPr>
      <p:sp>
        <p:nvSpPr>
          <p:cNvPr id="63" name="Google Shape;63;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5" name="Google Shape;65;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66" name="Google Shape;66;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ithi.research.icann.org/graph-eai.html"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hyperlink" Target="https://uasg.tech/eai-check/"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itu.int/net/wsis/docs/geneva/official/dop.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24.png"/><Relationship Id="rId5" Type="http://schemas.openxmlformats.org/officeDocument/2006/relationships/image" Target="../media/image36.png"/><Relationship Id="rId6" Type="http://schemas.openxmlformats.org/officeDocument/2006/relationships/image" Target="../media/image12.png"/><Relationship Id="rId7" Type="http://schemas.openxmlformats.org/officeDocument/2006/relationships/image" Target="../media/image4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uasg.tech/download/uasg-009-quick-guide-to-tender-and-contractual-documents-en/"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15.png"/><Relationship Id="rId5" Type="http://schemas.openxmlformats.org/officeDocument/2006/relationships/image" Target="../media/image24.png"/><Relationship Id="rId6" Type="http://schemas.openxmlformats.org/officeDocument/2006/relationships/image" Target="../media/image36.png"/><Relationship Id="rId7" Type="http://schemas.openxmlformats.org/officeDocument/2006/relationships/image" Target="../media/image12.png"/><Relationship Id="rId8"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6.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31.png"/><Relationship Id="rId5"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25.png"/><Relationship Id="rId6" Type="http://schemas.openxmlformats.org/officeDocument/2006/relationships/hyperlink" Target="https://en.wal.unesco.or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unesco.org/en/legal-affairs/recommendation-concerning-promotion-and-use-multilingualism-and-universal-access-cyberspace" TargetMode="External"/><Relationship Id="rId6" Type="http://schemas.openxmlformats.org/officeDocument/2006/relationships/hyperlink" Target="https://www.un.org/global-digital-compact/en"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hyperlink" Target="https://www.iana.org/domains/root/db/xn--ngbc5azd.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34.png"/><Relationship Id="rId4" Type="http://schemas.openxmlformats.org/officeDocument/2006/relationships/image" Target="../media/image47.png"/><Relationship Id="rId5"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en" TargetMode="External"/><Relationship Id="rId6" Type="http://schemas.openxmlformats.org/officeDocument/2006/relationships/image" Target="../media/image41.png"/><Relationship Id="rId7" Type="http://schemas.openxmlformats.org/officeDocument/2006/relationships/image" Target="../media/image3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6.xml"/><Relationship Id="rId3" Type="http://schemas.openxmlformats.org/officeDocument/2006/relationships/image" Target="../media/image48.png"/><Relationship Id="rId4" Type="http://schemas.openxmlformats.org/officeDocument/2006/relationships/image" Target="../media/image39.png"/><Relationship Id="rId11" Type="http://schemas.openxmlformats.org/officeDocument/2006/relationships/hyperlink" Target="https://newgtlds.icann.org/en/announcements-and-media/case-studies" TargetMode="External"/><Relationship Id="rId10" Type="http://schemas.openxmlformats.org/officeDocument/2006/relationships/hyperlink" Target="https://newgtldprogram.icann.org/en/application-rounds/round2/asp/resources" TargetMode="External"/><Relationship Id="rId12" Type="http://schemas.openxmlformats.org/officeDocument/2006/relationships/hyperlink" Target="https://www.icann.org/en/beginners/courses-and-learning" TargetMode="External"/><Relationship Id="rId9" Type="http://schemas.openxmlformats.org/officeDocument/2006/relationships/hyperlink" Target="https://community.icann.org/display/SPIR/ASP+%7C+Applicant+Support+Program" TargetMode="External"/><Relationship Id="rId5" Type="http://schemas.openxmlformats.org/officeDocument/2006/relationships/hyperlink" Target="https://newgtldprogram.icann.org/en/application-rounds/round2/asp" TargetMode="External"/><Relationship Id="rId6" Type="http://schemas.openxmlformats.org/officeDocument/2006/relationships/hyperlink" Target="https://newgtldprogram.icann.org/en/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community.icann.org/display/SPIR/ASP+%7C+Applicant+Support+Program"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cann.org/resources/pages/fast-track-2012-02-25-e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nvSpPr>
        <p:spPr>
          <a:xfrm>
            <a:off x="465996" y="5362254"/>
            <a:ext cx="7655116" cy="43959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AFAFA"/>
              </a:buClr>
              <a:buSzPts val="1800"/>
              <a:buFont typeface="Arial"/>
              <a:buNone/>
            </a:pPr>
            <a:r>
              <a:rPr b="0" i="0" lang="en-US" sz="1800" u="none" cap="none" strike="noStrike">
                <a:solidFill>
                  <a:srgbClr val="FAFAFA"/>
                </a:solidFill>
                <a:latin typeface="Open Sans Light"/>
                <a:ea typeface="Open Sans Light"/>
                <a:cs typeface="Open Sans Light"/>
                <a:sym typeface="Open Sans Light"/>
                <a:extLst>
                  <a:ext uri="http://customooxmlschemas.google.com/">
                    <go:slidesCustomData xmlns:go="http://customooxmlschemas.google.com/" textRoundtripDataId="0"/>
                  </a:ext>
                </a:extLst>
              </a:rPr>
              <a:t>[Nome do apresentador]  /  Sessão de Divulgação do Dia da UA </a:t>
            </a:r>
            <a:r>
              <a:rPr b="0" i="0" lang="en-US" sz="1800" u="none" cap="none" strike="noStrike">
                <a:solidFill>
                  <a:srgbClr val="FAFAFA"/>
                </a:solidFill>
                <a:latin typeface="Open Sans Light"/>
                <a:ea typeface="Open Sans Light"/>
                <a:cs typeface="Open Sans Light"/>
                <a:sym typeface="Open Sans Light"/>
              </a:rPr>
              <a:t>  /  [dia] de [mês] de 2025</a:t>
            </a:r>
            <a:endParaRPr/>
          </a:p>
        </p:txBody>
      </p:sp>
      <p:sp>
        <p:nvSpPr>
          <p:cNvPr id="88" name="Google Shape;88;p1"/>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262626"/>
              </a:buClr>
              <a:buSzPts val="3200"/>
              <a:buFont typeface="Open Sans"/>
              <a:buNone/>
            </a:pPr>
            <a:r>
              <a:rPr lang="en-US"/>
              <a:t>UA (Aceitação Universal) de Nomes de Domínio e Endereços de E-mail</a:t>
            </a:r>
            <a:endParaRPr/>
          </a:p>
        </p:txBody>
      </p:sp>
      <p:sp>
        <p:nvSpPr>
          <p:cNvPr id="89" name="Google Shape;89;p1"/>
          <p:cNvSpPr/>
          <p:nvPr/>
        </p:nvSpPr>
        <p:spPr>
          <a:xfrm>
            <a:off x="473077"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90" name="Google Shape;90;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1" name="Google Shape;91;p1"/>
          <p:cNvPicPr preferRelativeResize="0"/>
          <p:nvPr/>
        </p:nvPicPr>
        <p:blipFill rotWithShape="1">
          <a:blip r:embed="rId4">
            <a:alphaModFix/>
          </a:blip>
          <a:srcRect b="0" l="0" r="0" t="0"/>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A evolução dos endereços de e-mail</a:t>
            </a:r>
            <a:endParaRPr/>
          </a:p>
        </p:txBody>
      </p:sp>
      <p:sp>
        <p:nvSpPr>
          <p:cNvPr id="195" name="Google Shape;195;p9"/>
          <p:cNvSpPr txBox="1"/>
          <p:nvPr>
            <p:ph idx="1" type="body"/>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Inicialmente, os endereços de e-mail também não estavam disponíveis em idiomas e escritas locais.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EAI (Internacionalização de Endereços de E-mail) aborda essa limitação e possibilita a existência de endereços de e-mail em idiomas e escritas locais.</a:t>
            </a:r>
            <a:endParaRPr/>
          </a:p>
          <a:p>
            <a:pPr indent="0" lvl="0" marL="91440" rtl="0" algn="l">
              <a:lnSpc>
                <a:spcPct val="100000"/>
              </a:lnSpc>
              <a:spcBef>
                <a:spcPts val="360"/>
              </a:spcBef>
              <a:spcAft>
                <a:spcPts val="0"/>
              </a:spcAft>
              <a:buSzPts val="1530"/>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Os endereços de e-mail internacionalizados não estão relacionados ao texto no corpo do e-mail.</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7"/>
                  </a:ext>
                </a:extLst>
              </a:rPr>
              <a:t>Exemplos de IDNs</a:t>
            </a:r>
            <a:endParaRPr/>
          </a:p>
        </p:txBody>
      </p:sp>
      <p:sp>
        <p:nvSpPr>
          <p:cNvPr id="201" name="Google Shape;201;p13"/>
          <p:cNvSpPr/>
          <p:nvPr/>
        </p:nvSpPr>
        <p:spPr>
          <a:xfrm>
            <a:off x="288751" y="1443796"/>
            <a:ext cx="6791318" cy="4929295"/>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chemeClr val="dk1"/>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02" name="Google Shape;202;p13"/>
          <p:cNvSpPr/>
          <p:nvPr/>
        </p:nvSpPr>
        <p:spPr>
          <a:xfrm>
            <a:off x="7318243" y="1443796"/>
            <a:ext cx="1450854" cy="4929295"/>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Armênio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Oriá</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Georgiano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Coreano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Malaiala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8"/>
                  </a:ext>
                </a:extLst>
              </a:rPr>
              <a:t>Exemplos de e-mails internacionalizados</a:t>
            </a:r>
            <a:endParaRPr/>
          </a:p>
        </p:txBody>
      </p:sp>
      <p:sp>
        <p:nvSpPr>
          <p:cNvPr id="208" name="Google Shape;208;p14"/>
          <p:cNvSpPr/>
          <p:nvPr/>
        </p:nvSpPr>
        <p:spPr>
          <a:xfrm>
            <a:off x="288750" y="1443800"/>
            <a:ext cx="71463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电子邮件测试@普遍适用测试.我爱你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
        <p:nvSpPr>
          <p:cNvPr id="209" name="Google Shape;209;p14"/>
          <p:cNvSpPr/>
          <p:nvPr/>
        </p:nvSpPr>
        <p:spPr>
          <a:xfrm>
            <a:off x="7586643" y="1443796"/>
            <a:ext cx="1450800" cy="4929300"/>
          </a:xfrm>
          <a:prstGeom prst="rect">
            <a:avLst/>
          </a:prstGeom>
          <a:noFill/>
          <a:ln>
            <a:noFill/>
          </a:ln>
        </p:spPr>
        <p:txBody>
          <a:bodyPr anchorCtr="0" anchor="t" bIns="0" lIns="0" spcFirstLastPara="1" rIns="0" wrap="square" tIns="0">
            <a:norm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Armênio</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Chinês</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Devanágari</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Árabe</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Grego            </a:t>
            </a:r>
            <a:endParaRPr/>
          </a:p>
          <a:p>
            <a:pPr indent="0" lvl="0" marL="0" marR="0" rtl="0" algn="l">
              <a:lnSpc>
                <a:spcPct val="100000"/>
              </a:lnSpc>
              <a:spcBef>
                <a:spcPts val="2000"/>
              </a:spcBef>
              <a:spcAft>
                <a:spcPts val="0"/>
              </a:spcAft>
              <a:buClr>
                <a:srgbClr val="000000"/>
              </a:buClr>
              <a:buSzPts val="2000"/>
              <a:buFont typeface="Arial"/>
              <a:buNone/>
            </a:pPr>
            <a:r>
              <a:rPr b="0" i="0" lang="en-US" sz="2000" u="none" cap="none" strike="noStrike">
                <a:solidFill>
                  <a:srgbClr val="000000"/>
                </a:solidFill>
                <a:latin typeface="Open Sans"/>
                <a:ea typeface="Open Sans"/>
                <a:cs typeface="Open Sans"/>
                <a:sym typeface="Open Sans"/>
              </a:rPr>
              <a:t>Tamil</a:t>
            </a:r>
            <a:br>
              <a:rPr b="0" i="0" lang="en-US" sz="2000" u="none" cap="none" strike="noStrike">
                <a:solidFill>
                  <a:srgbClr val="000000"/>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a:p>
            <a:pPr indent="-247650" lvl="0" marL="342900" marR="0" rtl="0" algn="l">
              <a:lnSpc>
                <a:spcPct val="100000"/>
              </a:lnSpc>
              <a:spcBef>
                <a:spcPts val="2000"/>
              </a:spcBef>
              <a:spcAft>
                <a:spcPts val="0"/>
              </a:spcAft>
              <a:buClr>
                <a:srgbClr val="000000"/>
              </a:buClr>
              <a:buSzPts val="1500"/>
              <a:buFont typeface="Noto Sans Symbols"/>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9"/>
                  </a:ext>
                </a:extLst>
              </a:rPr>
              <a:t>O desafio</a:t>
            </a:r>
            <a:endParaRPr/>
          </a:p>
        </p:txBody>
      </p:sp>
      <p:sp>
        <p:nvSpPr>
          <p:cNvPr id="215" name="Google Shape;215;p17"/>
          <p:cNvSpPr txBox="1"/>
          <p:nvPr/>
        </p:nvSpPr>
        <p:spPr>
          <a:xfrm>
            <a:off x="280359" y="893513"/>
            <a:ext cx="8481183" cy="2419083"/>
          </a:xfrm>
          <a:prstGeom prst="rect">
            <a:avLst/>
          </a:prstGeom>
          <a:noFill/>
          <a:ln>
            <a:noFill/>
          </a:ln>
        </p:spPr>
        <p:txBody>
          <a:bodyPr anchorCtr="0" anchor="t" bIns="45700" lIns="91425" spcFirstLastPara="1" rIns="91425" wrap="square" tIns="45700">
            <a:spAutoFit/>
          </a:bodyPr>
          <a:lstStyle/>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0"/>
                  </a:ext>
                </a:extLst>
              </a:rPr>
              <a:t>Os TLDs de IDNs permitem que as comunidades registrem e usem nomes de domínio e endereços de e-mail multilíngues, o que melhora a inclusão digital.</a:t>
            </a:r>
            <a:endParaRPr/>
          </a:p>
          <a:p>
            <a:pPr indent="0" lvl="0" marL="0" marR="0" rtl="0" algn="l">
              <a:lnSpc>
                <a:spcPct val="140000"/>
              </a:lnSpc>
              <a:spcBef>
                <a:spcPts val="0"/>
              </a:spcBef>
              <a:spcAft>
                <a:spcPts val="0"/>
              </a:spcAft>
              <a:buClr>
                <a:srgbClr val="000000"/>
              </a:buClr>
              <a:buSzPts val="1800"/>
              <a:buFont typeface="Arial"/>
              <a:buNone/>
            </a:pPr>
            <a:r>
              <a:t/>
            </a:r>
            <a:endParaRPr b="0" i="0"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1"/>
                </a:ext>
              </a:extLst>
            </a:endParaRPr>
          </a:p>
          <a:p>
            <a:pPr indent="0" lvl="0" marL="0" marR="0" rtl="0" algn="l">
              <a:lnSpc>
                <a:spcPct val="140000"/>
              </a:lnSpc>
              <a:spcBef>
                <a:spcPts val="0"/>
              </a:spcBef>
              <a:spcAft>
                <a:spcPts val="0"/>
              </a:spcAft>
              <a:buClr>
                <a:srgbClr val="000000"/>
              </a:buClr>
              <a:buSzPts val="1800"/>
              <a:buFont typeface="Arial"/>
              <a:buNone/>
            </a:pPr>
            <a:r>
              <a:rPr b="0" i="0" lang="en-US" sz="1800" u="none" cap="none" strike="noStrike">
                <a:solidFill>
                  <a:schemeClr val="dk1"/>
                </a:solidFill>
                <a:latin typeface="Open Sans Light"/>
                <a:ea typeface="Open Sans Light"/>
                <a:cs typeface="Open Sans Light"/>
                <a:sym typeface="Open Sans Light"/>
                <a:extLst>
                  <a:ext uri="http://customooxmlschemas.google.com/">
                    <go:slidesCustomData xmlns:go="http://customooxmlschemas.google.com/" textRoundtripDataId="12"/>
                  </a:ext>
                </a:extLst>
              </a:rPr>
              <a:t>No entanto, existem alguns problemas para a aceitação universal deles. Por exemplo, um e-mail válido pode ser rejeitado em um formulário de um site e ser exibido de maneira incorreta da esquerda para a direita, em vez da direita para a esquerda:</a:t>
            </a:r>
            <a:endParaRPr/>
          </a:p>
        </p:txBody>
      </p:sp>
      <p:pic>
        <p:nvPicPr>
          <p:cNvPr id="216" name="Google Shape;216;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Exemplos de categorias afetadas pela UA</a:t>
            </a:r>
            <a:endParaRPr/>
          </a:p>
        </p:txBody>
      </p:sp>
      <p:sp>
        <p:nvSpPr>
          <p:cNvPr id="222" name="Google Shape;222;p16"/>
          <p:cNvSpPr txBox="1"/>
          <p:nvPr>
            <p:ph idx="1" type="body"/>
          </p:nvPr>
        </p:nvSpPr>
        <p:spPr>
          <a:xfrm>
            <a:off x="320675" y="1318686"/>
            <a:ext cx="8450746" cy="492713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Nomes de domínio que talvez não funcionem em aplicativos:</a:t>
            </a:r>
            <a:endParaRPr/>
          </a:p>
          <a:p>
            <a:pPr indent="-182880" lvl="1" marL="548640" rtl="0" algn="l">
              <a:lnSpc>
                <a:spcPct val="100000"/>
              </a:lnSpc>
              <a:spcBef>
                <a:spcPts val="360"/>
              </a:spcBef>
              <a:spcAft>
                <a:spcPts val="0"/>
              </a:spcAft>
              <a:buSzPts val="1530"/>
              <a:buChar char="*"/>
            </a:pPr>
            <a:r>
              <a:rPr lang="en-US" sz="1800"/>
              <a:t>ASCII: 		example</a:t>
            </a:r>
            <a:r>
              <a:rPr lang="en-US" sz="1800">
                <a:solidFill>
                  <a:schemeClr val="dk1"/>
                </a:solidFill>
              </a:rPr>
              <a:t>.</a:t>
            </a:r>
            <a:r>
              <a:rPr lang="en-US" sz="1800">
                <a:solidFill>
                  <a:schemeClr val="accent3"/>
                </a:solidFill>
              </a:rPr>
              <a:t>sky</a:t>
            </a:r>
            <a:endParaRPr/>
          </a:p>
          <a:p>
            <a:pPr indent="-182880" lvl="1" marL="548640" rtl="0" algn="l">
              <a:lnSpc>
                <a:spcPct val="100000"/>
              </a:lnSpc>
              <a:spcBef>
                <a:spcPts val="360"/>
              </a:spcBef>
              <a:spcAft>
                <a:spcPts val="0"/>
              </a:spcAft>
              <a:buSzPts val="1530"/>
              <a:buChar char="*"/>
            </a:pPr>
            <a:r>
              <a:rPr lang="en-US" sz="1800"/>
              <a:t>ASCII:</a:t>
            </a:r>
            <a:r>
              <a:rPr lang="en-US"/>
              <a:t>		example.</a:t>
            </a:r>
            <a:r>
              <a:rPr lang="en-US">
                <a:solidFill>
                  <a:schemeClr val="accent3"/>
                </a:solidFill>
              </a:rPr>
              <a:t>engineering</a:t>
            </a:r>
            <a:endParaRPr/>
          </a:p>
          <a:p>
            <a:pPr indent="-182880" lvl="1" marL="548640" rtl="0" algn="l">
              <a:lnSpc>
                <a:spcPct val="100000"/>
              </a:lnSpc>
              <a:spcBef>
                <a:spcPts val="480"/>
              </a:spcBef>
              <a:spcAft>
                <a:spcPts val="0"/>
              </a:spcAft>
              <a:buSzPts val="1530"/>
              <a:buChar char="*"/>
            </a:pPr>
            <a:r>
              <a:rPr lang="en-US" sz="1800">
                <a:solidFill>
                  <a:schemeClr val="dk1"/>
                </a:solidFill>
              </a:rPr>
              <a:t>Unicode:</a:t>
            </a:r>
            <a:r>
              <a:rPr lang="en-US" sz="1800">
                <a:solidFill>
                  <a:srgbClr val="FF0000"/>
                </a:solidFill>
              </a:rPr>
              <a:t>	</a:t>
            </a:r>
            <a:r>
              <a:rPr lang="en-US" sz="2400">
                <a:solidFill>
                  <a:schemeClr val="accent3"/>
                </a:solidFill>
              </a:rPr>
              <a:t>คน.ไทย</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EAIs (Endereços de E-mail Internacionalizados) que talvez não funcionem em aplicativos: </a:t>
            </a:r>
            <a:endParaRPr/>
          </a:p>
          <a:p>
            <a:pPr indent="-182880" lvl="1" marL="548640" rtl="0" algn="l">
              <a:lnSpc>
                <a:spcPct val="100000"/>
              </a:lnSpc>
              <a:spcBef>
                <a:spcPts val="360"/>
              </a:spcBef>
              <a:spcAft>
                <a:spcPts val="0"/>
              </a:spcAft>
              <a:buSzPts val="1530"/>
              <a:buChar char="*"/>
            </a:pPr>
            <a:r>
              <a:rPr lang="en-US" sz="1800"/>
              <a:t>Unicode:	marc@</a:t>
            </a:r>
            <a:r>
              <a:rPr lang="en-US" sz="1800">
                <a:solidFill>
                  <a:schemeClr val="accent3"/>
                </a:solidFill>
              </a:rPr>
              <a:t>société</a:t>
            </a:r>
            <a:r>
              <a:rPr lang="en-US" sz="1800"/>
              <a:t>.org</a:t>
            </a:r>
            <a:endParaRPr/>
          </a:p>
          <a:p>
            <a:pPr indent="-182880" lvl="1" marL="548640" rtl="0" algn="l">
              <a:lnSpc>
                <a:spcPct val="100000"/>
              </a:lnSpc>
              <a:spcBef>
                <a:spcPts val="360"/>
              </a:spcBef>
              <a:spcAft>
                <a:spcPts val="0"/>
              </a:spcAft>
              <a:buSzPts val="1530"/>
              <a:buChar char="*"/>
            </a:pPr>
            <a:r>
              <a:rPr lang="en-US" sz="1800"/>
              <a:t>Unicode:	</a:t>
            </a:r>
            <a:r>
              <a:rPr lang="en-US" sz="1800">
                <a:solidFill>
                  <a:schemeClr val="accent3"/>
                </a:solidFill>
              </a:rPr>
              <a:t>测试</a:t>
            </a:r>
            <a:r>
              <a:rPr lang="en-US" sz="1800"/>
              <a:t>@example.com</a:t>
            </a:r>
            <a:endParaRPr/>
          </a:p>
          <a:p>
            <a:pPr indent="-182880" lvl="1" marL="548640" rtl="0" algn="l">
              <a:lnSpc>
                <a:spcPct val="100000"/>
              </a:lnSpc>
              <a:spcBef>
                <a:spcPts val="360"/>
              </a:spcBef>
              <a:spcAft>
                <a:spcPts val="0"/>
              </a:spcAft>
              <a:buSzPts val="1530"/>
              <a:buChar char="*"/>
            </a:pPr>
            <a:r>
              <a:rPr lang="en-US" sz="1800"/>
              <a:t>Unicode:	</a:t>
            </a:r>
            <a:r>
              <a:rPr lang="en-US" sz="1800">
                <a:solidFill>
                  <a:schemeClr val="accent3"/>
                </a:solidFill>
              </a:rPr>
              <a:t>ईमेल@उदाहरण.भारत</a:t>
            </a:r>
            <a:endParaRPr/>
          </a:p>
          <a:p>
            <a:pPr indent="-182880" lvl="1" marL="548640" rtl="0" algn="l">
              <a:lnSpc>
                <a:spcPct val="100000"/>
              </a:lnSpc>
              <a:spcBef>
                <a:spcPts val="360"/>
              </a:spcBef>
              <a:spcAft>
                <a:spcPts val="0"/>
              </a:spcAft>
              <a:buSzPts val="1530"/>
              <a:buChar char="*"/>
            </a:pPr>
            <a:r>
              <a:rPr lang="en-US" sz="1800"/>
              <a:t>Unicode:	</a:t>
            </a:r>
            <a:r>
              <a:rPr lang="en-US" sz="1800">
                <a:solidFill>
                  <a:srgbClr val="FF0000"/>
                </a:solidFill>
              </a:rPr>
              <a:t> </a:t>
            </a:r>
            <a:r>
              <a:rPr lang="en-US" sz="1800">
                <a:solidFill>
                  <a:schemeClr val="accent3"/>
                </a:solidFill>
              </a:rPr>
              <a:t>ای-میل@ مثال.موقع </a:t>
            </a:r>
            <a:r>
              <a:rPr lang="en-US" sz="1800">
                <a:solidFill>
                  <a:schemeClr val="dk1"/>
                </a:solidFill>
              </a:rPr>
              <a:t>(escrito da direita para a esquerda, RTL)</a:t>
            </a:r>
            <a:r>
              <a:rPr lang="en-US" sz="1800"/>
              <a:t>	</a:t>
            </a:r>
            <a:r>
              <a:rPr lang="en-US"/>
              <a:t>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a:p>
          <a:p>
            <a:pPr indent="0" lvl="0" marL="0" rtl="0" algn="l">
              <a:lnSpc>
                <a:spcPct val="100000"/>
              </a:lnSpc>
              <a:spcBef>
                <a:spcPts val="400"/>
              </a:spcBef>
              <a:spcAft>
                <a:spcPts val="0"/>
              </a:spcAft>
              <a:buSzPts val="1700"/>
              <a:buNone/>
            </a:pPr>
            <a:r>
              <a:rPr b="1" lang="en-US" sz="1800"/>
              <a:t>ASCII:</a:t>
            </a:r>
            <a:r>
              <a:rPr lang="en-US" sz="1800"/>
              <a:t> é baseado em letras A-Z, a-z, dígitos 0-9 e hífen.</a:t>
            </a:r>
            <a:endParaRPr/>
          </a:p>
          <a:p>
            <a:pPr indent="0" lvl="0" marL="0" rtl="0" algn="l">
              <a:lnSpc>
                <a:spcPct val="100000"/>
              </a:lnSpc>
              <a:spcBef>
                <a:spcPts val="400"/>
              </a:spcBef>
              <a:spcAft>
                <a:spcPts val="0"/>
              </a:spcAft>
              <a:buSzPts val="1700"/>
              <a:buNone/>
            </a:pPr>
            <a:r>
              <a:rPr b="1" lang="en-US" sz="1800"/>
              <a:t>Unicode:</a:t>
            </a:r>
            <a:r>
              <a:rPr lang="en-US" sz="1800"/>
              <a:t> aceita caracteres de idiomas e escritas usados no mundo todo.</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solidFill>
                  <a:schemeClr val="dk2"/>
                </a:solidFill>
              </a:rPr>
              <a:t>O desafio: aceitação de endereços de e-mail internacionalizados em sites</a:t>
            </a:r>
            <a:endParaRPr/>
          </a:p>
        </p:txBody>
      </p:sp>
      <p:sp>
        <p:nvSpPr>
          <p:cNvPr id="228" name="Google Shape;228;p33"/>
          <p:cNvSpPr txBox="1"/>
          <p:nvPr/>
        </p:nvSpPr>
        <p:spPr>
          <a:xfrm>
            <a:off x="164861" y="1604849"/>
            <a:ext cx="2578200" cy="230828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Open Sans Light"/>
                <a:ea typeface="Open Sans Light"/>
                <a:cs typeface="Open Sans Light"/>
                <a:sym typeface="Open Sans Light"/>
              </a:rPr>
              <a:t>Taxas (%) de aceitação de endereços de e-mail (no idioma local) em campos de formulários de 1.000 sites locais </a:t>
            </a:r>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Open Sans Light"/>
                <a:ea typeface="Open Sans Light"/>
                <a:cs typeface="Open Sans Light"/>
                <a:sym typeface="Open Sans Light"/>
              </a:rPr>
              <a:t>(dados do estudo de 2025 que será publicado no UASG.tech)</a:t>
            </a:r>
            <a:endParaRPr/>
          </a:p>
        </p:txBody>
      </p:sp>
      <p:pic>
        <p:nvPicPr>
          <p:cNvPr id="229" name="Google Shape;229;p33"/>
          <p:cNvPicPr preferRelativeResize="0"/>
          <p:nvPr/>
        </p:nvPicPr>
        <p:blipFill rotWithShape="1">
          <a:blip r:embed="rId3">
            <a:alphaModFix/>
          </a:blip>
          <a:srcRect b="0" l="0" r="0" t="6697"/>
          <a:stretch/>
        </p:blipFill>
        <p:spPr>
          <a:xfrm>
            <a:off x="2946400" y="1418167"/>
            <a:ext cx="5621404" cy="50837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O desafio: suporte para endereços de e-mail internacionalizados em servidores de e-mail</a:t>
            </a:r>
            <a:endParaRPr/>
          </a:p>
        </p:txBody>
      </p:sp>
      <p:sp>
        <p:nvSpPr>
          <p:cNvPr id="235" name="Google Shape;235;p37"/>
          <p:cNvSpPr txBox="1"/>
          <p:nvPr/>
        </p:nvSpPr>
        <p:spPr>
          <a:xfrm>
            <a:off x="1964410" y="6164379"/>
            <a:ext cx="588462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Open Sans"/>
                <a:ea typeface="Open Sans"/>
                <a:cs typeface="Open Sans"/>
                <a:sym typeface="Open Sans"/>
              </a:rPr>
              <a:t>Fonte: </a:t>
            </a:r>
            <a:r>
              <a:rPr b="0" i="1" lang="en-US" sz="1400" u="sng" cap="none" strike="noStrike">
                <a:solidFill>
                  <a:schemeClr val="dk1"/>
                </a:solidFill>
                <a:latin typeface="Open Sans"/>
                <a:ea typeface="Open Sans"/>
                <a:cs typeface="Open Sans"/>
                <a:sym typeface="Open Sans"/>
                <a:hlinkClick r:id="rId3">
                  <a:extLst>
                    <a:ext uri="{A12FA001-AC4F-418D-AE19-62706E023703}">
                      <ahyp:hlinkClr val="tx"/>
                    </a:ext>
                  </a:extLst>
                </a:hlinkClick>
              </a:rPr>
              <a:t>https://ithi.research.icann.org/graph-eai.html</a:t>
            </a:r>
            <a:r>
              <a:rPr b="0" i="1" lang="en-US" sz="1400" u="none" cap="none" strike="noStrike">
                <a:solidFill>
                  <a:schemeClr val="dk1"/>
                </a:solidFill>
                <a:latin typeface="Open Sans"/>
                <a:ea typeface="Open Sans"/>
                <a:cs typeface="Open Sans"/>
                <a:sym typeface="Open Sans"/>
              </a:rPr>
              <a:t> </a:t>
            </a:r>
            <a:endParaRPr/>
          </a:p>
        </p:txBody>
      </p:sp>
      <p:pic>
        <p:nvPicPr>
          <p:cNvPr id="236" name="Google Shape;236;p37"/>
          <p:cNvPicPr preferRelativeResize="0"/>
          <p:nvPr/>
        </p:nvPicPr>
        <p:blipFill rotWithShape="1">
          <a:blip r:embed="rId4">
            <a:alphaModFix/>
          </a:blip>
          <a:srcRect b="0" l="0" r="0" t="0"/>
          <a:stretch/>
        </p:blipFill>
        <p:spPr>
          <a:xfrm>
            <a:off x="228599" y="1663700"/>
            <a:ext cx="8880537" cy="3609340"/>
          </a:xfrm>
          <a:prstGeom prst="rect">
            <a:avLst/>
          </a:prstGeom>
          <a:noFill/>
          <a:ln>
            <a:noFill/>
          </a:ln>
        </p:spPr>
      </p:pic>
      <p:sp>
        <p:nvSpPr>
          <p:cNvPr id="237" name="Google Shape;237;p37"/>
          <p:cNvSpPr txBox="1"/>
          <p:nvPr>
            <p:ph idx="1" type="body"/>
          </p:nvPr>
        </p:nvSpPr>
        <p:spPr>
          <a:xfrm>
            <a:off x="320675" y="5461426"/>
            <a:ext cx="8450700" cy="559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De um total de 33,7 milhões de servidores de e-mail testados em janeiro de 2025, apenas 25,86% têm suporte para endereços de e-mail internacionalizados.  </a:t>
            </a:r>
            <a:endParaRPr/>
          </a:p>
          <a:p>
            <a:pPr indent="-85725" lvl="0" marL="274320" marR="0" rtl="0" algn="l">
              <a:lnSpc>
                <a:spcPct val="100000"/>
              </a:lnSpc>
              <a:spcBef>
                <a:spcPts val="360"/>
              </a:spcBef>
              <a:spcAft>
                <a:spcPts val="0"/>
              </a:spcAft>
              <a:buClr>
                <a:srgbClr val="000000"/>
              </a:buClr>
              <a:buSzPts val="1530"/>
              <a:buFont typeface="Arial"/>
              <a:buNone/>
            </a:pPr>
            <a:r>
              <a:t/>
            </a: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19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O seu servidor de e-mails tem suporte para EAI?</a:t>
            </a:r>
            <a:endParaRPr/>
          </a:p>
        </p:txBody>
      </p:sp>
      <p:pic>
        <p:nvPicPr>
          <p:cNvPr descr="Graphical user interface, text, website&#10;&#10;Description automatically generated" id="243" name="Google Shape;243;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244" name="Google Shape;244;p20"/>
          <p:cNvSpPr/>
          <p:nvPr/>
        </p:nvSpPr>
        <p:spPr>
          <a:xfrm>
            <a:off x="748145" y="1090624"/>
            <a:ext cx="70569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Open Sans"/>
                <a:ea typeface="Open Sans"/>
                <a:cs typeface="Open Sans"/>
                <a:sym typeface="Open Sans"/>
              </a:rPr>
              <a:t>Informe seu e-mail e verifique agora mesmo em: </a:t>
            </a:r>
            <a:r>
              <a:rPr b="0" i="0" lang="en-US" sz="1800" u="sng" cap="none" strike="noStrike">
                <a:solidFill>
                  <a:schemeClr val="dk1"/>
                </a:solidFill>
                <a:latin typeface="Open Sans"/>
                <a:ea typeface="Open Sans"/>
                <a:cs typeface="Open Sans"/>
                <a:sym typeface="Open Sans"/>
                <a:hlinkClick r:id="rId4">
                  <a:extLst>
                    <a:ext uri="{A12FA001-AC4F-418D-AE19-62706E023703}">
                      <ahyp:hlinkClr val="tx"/>
                    </a:ext>
                  </a:extLst>
                </a:hlinkClick>
              </a:rPr>
              <a:t>https://uasg.tech/eai-check/</a:t>
            </a:r>
            <a:r>
              <a:rPr b="0" i="0" lang="en-US" sz="1800" u="none" cap="none" strike="noStrike">
                <a:solidFill>
                  <a:schemeClr val="dk1"/>
                </a:solidFill>
                <a:latin typeface="Open Sans"/>
                <a:ea typeface="Open Sans"/>
                <a:cs typeface="Open Sans"/>
                <a:sym typeface="Open Sans"/>
              </a:rPr>
              <a:t> </a:t>
            </a:r>
            <a:endParaRPr/>
          </a:p>
        </p:txBody>
      </p:sp>
      <p:cxnSp>
        <p:nvCxnSpPr>
          <p:cNvPr id="245" name="Google Shape;245;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3200"/>
              <a:buFont typeface="Open Sans"/>
              <a:buNone/>
            </a:pPr>
            <a:r>
              <a:rPr lang="en-US" sz="2800"/>
              <a:t>Inclusão digital: uma oportunidade</a:t>
            </a:r>
            <a:endParaRPr/>
          </a:p>
        </p:txBody>
      </p:sp>
      <p:sp>
        <p:nvSpPr>
          <p:cNvPr id="251" name="Google Shape;251;p58"/>
          <p:cNvSpPr txBox="1"/>
          <p:nvPr/>
        </p:nvSpPr>
        <p:spPr>
          <a:xfrm>
            <a:off x="320041" y="3107934"/>
            <a:ext cx="3494722" cy="314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Os 32% restantes da população mundial, cerca de 2,6 bilhões de pessoas, ainda não estão on-line; principalmente na Ásia e na África.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Muitas das que já estão on-line, e a maioria das que estão entrando on-line, se comunicam em seus idiomas nativos.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252" name="Google Shape;252;p58"/>
          <p:cNvSpPr txBox="1"/>
          <p:nvPr/>
        </p:nvSpPr>
        <p:spPr>
          <a:xfrm>
            <a:off x="0" y="6244060"/>
            <a:ext cx="7037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rgbClr val="000000"/>
                </a:solidFill>
                <a:latin typeface="Open Sans Light"/>
                <a:ea typeface="Open Sans Light"/>
                <a:cs typeface="Open Sans Light"/>
                <a:sym typeface="Open Sans Light"/>
              </a:rPr>
              <a:t>Fonte: </a:t>
            </a:r>
            <a:r>
              <a:rPr b="0" i="1" lang="en-US" sz="14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https://www.itu.int/itu-d/reports/statistics/2024/11/10/ff24-internet-use/</a:t>
            </a:r>
            <a:r>
              <a:rPr b="0" i="1" lang="en-US" sz="1400" u="none" cap="none" strike="noStrike">
                <a:solidFill>
                  <a:schemeClr val="accent2"/>
                </a:solidFill>
                <a:latin typeface="Open Sans Light"/>
                <a:ea typeface="Open Sans Light"/>
                <a:cs typeface="Open Sans Light"/>
                <a:sym typeface="Open Sans Light"/>
              </a:rPr>
              <a:t> </a:t>
            </a:r>
            <a:r>
              <a:rPr b="0" i="1" lang="en-US" sz="1400" u="none" cap="none" strike="noStrike">
                <a:solidFill>
                  <a:srgbClr val="000000"/>
                </a:solidFill>
                <a:latin typeface="Open Sans Light"/>
                <a:ea typeface="Open Sans Light"/>
                <a:cs typeface="Open Sans Light"/>
                <a:sym typeface="Open Sans Light"/>
              </a:rPr>
              <a:t>   </a:t>
            </a:r>
            <a:endParaRPr/>
          </a:p>
        </p:txBody>
      </p:sp>
      <p:pic>
        <p:nvPicPr>
          <p:cNvPr id="253" name="Google Shape;253;p58"/>
          <p:cNvPicPr preferRelativeResize="0"/>
          <p:nvPr/>
        </p:nvPicPr>
        <p:blipFill rotWithShape="1">
          <a:blip r:embed="rId4">
            <a:alphaModFix/>
          </a:blip>
          <a:srcRect b="0" l="0" r="0" t="0"/>
          <a:stretch/>
        </p:blipFill>
        <p:spPr>
          <a:xfrm>
            <a:off x="4060556" y="1069834"/>
            <a:ext cx="4814256" cy="5136549"/>
          </a:xfrm>
          <a:prstGeom prst="rect">
            <a:avLst/>
          </a:prstGeom>
          <a:noFill/>
          <a:ln>
            <a:noFill/>
          </a:ln>
        </p:spPr>
      </p:pic>
      <p:sp>
        <p:nvSpPr>
          <p:cNvPr id="254" name="Google Shape;254;p58"/>
          <p:cNvSpPr/>
          <p:nvPr/>
        </p:nvSpPr>
        <p:spPr>
          <a:xfrm>
            <a:off x="372575" y="1069826"/>
            <a:ext cx="2903700"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0070C0"/>
                </a:solidFill>
                <a:latin typeface="Open Sans"/>
                <a:ea typeface="Open Sans"/>
                <a:cs typeface="Open Sans"/>
                <a:sym typeface="Open Sans"/>
              </a:rPr>
              <a:t>5,5 bilhões </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de usuários da Internet no mundo</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FF9300"/>
                </a:solidFill>
                <a:latin typeface="Open Sans"/>
                <a:ea typeface="Open Sans"/>
                <a:cs typeface="Open Sans"/>
                <a:sym typeface="Open Sans"/>
              </a:rPr>
              <a:t>68%</a:t>
            </a:r>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2"/>
                </a:solidFill>
                <a:latin typeface="Open Sans"/>
                <a:ea typeface="Open Sans"/>
                <a:cs typeface="Open Sans"/>
                <a:sym typeface="Open Sans"/>
              </a:rPr>
              <a:t>de usuários da Internet</a:t>
            </a:r>
            <a:endParaRPr/>
          </a:p>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O que é a UA (Aceitação Universal)?</a:t>
            </a:r>
            <a:endParaRPr/>
          </a:p>
        </p:txBody>
      </p:sp>
      <p:sp>
        <p:nvSpPr>
          <p:cNvPr id="260" name="Google Shape;260;p15"/>
          <p:cNvSpPr txBox="1"/>
          <p:nvPr>
            <p:ph idx="1" type="body"/>
          </p:nvPr>
        </p:nvSpPr>
        <p:spPr>
          <a:xfrm>
            <a:off x="320675" y="932920"/>
            <a:ext cx="8450746" cy="497362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Embora o DNS tenha evoluído, as verificações usadas por muitos aplicativos de software para validar nomes de domínio e endereços de e-mail continuam desatualizadas.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Além disso, nem todos os portais on-line estão preparados para abrir uma conta de usuário com um endereço de e-mail desse tipo, o que impede muitas pessoas de navegar na Internet usando seu próprio idioma e a identidade on-line que preferirem.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Considerada uma prática recomendada de conformidade técnica, a UA resolve esses problemas garantindo que todos os nomes de domínio e endereços de e-mail válidos, independentemente da escrita, idioma ou extensão de caracteres, possam ser igualmente usados por todos os aplicativos, dispositivos e sistemas que se conectam à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Alcançar a UA garantirá que cada pessoa tenha a capacidade de navegar e se comunicar na Internet usando o nome de domínio e o endereço de e-mail que preferir e esteja mais alinhado aos seus interesses, negócios, cultura, idioma e escrita.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Inclusão digital: um compromisso permanente</a:t>
            </a:r>
            <a:endParaRPr/>
          </a:p>
        </p:txBody>
      </p:sp>
      <p:sp>
        <p:nvSpPr>
          <p:cNvPr id="97" name="Google Shape;97;p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530"/>
              <a:buNone/>
            </a:pPr>
            <a:r>
              <a:rPr lang="en-US" sz="1800"/>
              <a:t>Construção da Sociedade da Informação: um desafio global do novo milênio</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0"/>
              </a:spcBef>
              <a:spcAft>
                <a:spcPts val="0"/>
              </a:spcAft>
              <a:buClr>
                <a:schemeClr val="accent3"/>
              </a:buClr>
              <a:buSzPts val="1530"/>
              <a:buNone/>
            </a:pPr>
            <a:r>
              <a:rPr lang="en-US" sz="1800" u="sng">
                <a:solidFill>
                  <a:schemeClr val="hlink"/>
                </a:solidFill>
                <a:hlinkClick r:id="rId3"/>
              </a:rPr>
              <a:t>Declaração de Princípios da Cúpula de Genebra de 2003</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0"/>
              </a:spcBef>
              <a:spcAft>
                <a:spcPts val="0"/>
              </a:spcAft>
              <a:buClr>
                <a:schemeClr val="accent3"/>
              </a:buClr>
              <a:buSzPts val="1530"/>
              <a:buFont typeface="Merriweather Sans"/>
              <a:buChar char="*"/>
            </a:pPr>
            <a:r>
              <a:rPr lang="en-US" sz="1800"/>
              <a:t>Nós, os representantes de povos do mundo, reunidos na primeira fase da WSIS (Cúpula Mundial da Sociedade da Informação), declaramos nosso desejo e compromisso comum de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construir uma Sociedade da Informação centrada nas pessoas, inclusiva e voltada ao desenvolvimento,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onde todos possam criar, acessar, utilizar e compartilhar informações e conhecimento, </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79" lvl="1" marL="731520" rtl="0" algn="l">
              <a:lnSpc>
                <a:spcPct val="100000"/>
              </a:lnSpc>
              <a:spcBef>
                <a:spcPts val="0"/>
              </a:spcBef>
              <a:spcAft>
                <a:spcPts val="0"/>
              </a:spcAft>
              <a:buSzPts val="1530"/>
              <a:buChar char="*"/>
            </a:pPr>
            <a:r>
              <a:rPr lang="en-US" sz="1600"/>
              <a:t>permitindo que pessoas, comunidades e povos atinjam seu potencial pleno na promoção de seu desenvolvimento sustentável e na melhora da qualidade de vida.</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0" lvl="0" marL="91440" rtl="0" algn="l">
              <a:lnSpc>
                <a:spcPct val="100000"/>
              </a:lnSpc>
              <a:spcBef>
                <a:spcPts val="1200"/>
              </a:spcBef>
              <a:spcAft>
                <a:spcPts val="0"/>
              </a:spcAft>
              <a:buSzPts val="17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a:t>Objetivo e impacto da UA</a:t>
            </a:r>
            <a:endParaRPr/>
          </a:p>
        </p:txBody>
      </p:sp>
      <p:sp>
        <p:nvSpPr>
          <p:cNvPr id="266" name="Google Shape;266;p39"/>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Open Sans"/>
              <a:ea typeface="Open Sans"/>
              <a:cs typeface="Open Sans"/>
              <a:sym typeface="Open Sans"/>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Objetivo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Todos os nomes de domínio e endereços de e-mail válidos funcionam em todos os aplicativos de software.</a:t>
            </a:r>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ctr">
              <a:lnSpc>
                <a:spcPct val="100000"/>
              </a:lnSpc>
              <a:spcBef>
                <a:spcPts val="360"/>
              </a:spcBef>
              <a:spcAft>
                <a:spcPts val="0"/>
              </a:spcAft>
              <a:buClr>
                <a:schemeClr val="dk1"/>
              </a:buClr>
              <a:buSzPts val="1800"/>
              <a:buFont typeface="Arial"/>
              <a:buNone/>
            </a:pPr>
            <a:r>
              <a:rPr b="1" i="0" lang="en-US" sz="1800" u="none" cap="none" strike="noStrike">
                <a:solidFill>
                  <a:srgbClr val="000000"/>
                </a:solidFill>
                <a:latin typeface="Open Sans Light"/>
                <a:ea typeface="Open Sans Light"/>
                <a:cs typeface="Open Sans Light"/>
                <a:sym typeface="Open Sans Light"/>
              </a:rPr>
              <a:t>Impacto</a:t>
            </a:r>
            <a:endParaRPr/>
          </a:p>
          <a:p>
            <a:pPr indent="0" lvl="0" marL="0" marR="0" rtl="0" algn="ctr">
              <a:lnSpc>
                <a:spcPct val="100000"/>
              </a:lnSpc>
              <a:spcBef>
                <a:spcPts val="360"/>
              </a:spcBef>
              <a:spcAft>
                <a:spcPts val="0"/>
              </a:spcAft>
              <a:buClr>
                <a:schemeClr val="dk1"/>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Promover a escolha do consumidor, melhorar a concorrência e oferecer acesso mais amplo aos usuários finais.</a:t>
            </a:r>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228600" lvl="0" marL="34290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Open Sans"/>
              <a:ea typeface="Open Sans"/>
              <a:cs typeface="Open Sans"/>
              <a:sym typeface="Open Sans"/>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extLst>
                  <a:ext uri="http://customooxmlschemas.google.com/">
                    <go:slidesCustomData xmlns:go="http://customooxmlschemas.google.com/" textRoundtripDataId="13"/>
                  </a:ext>
                </a:extLst>
              </a:rPr>
              <a:t>Por que a UA é importante?</a:t>
            </a:r>
            <a:endParaRPr/>
          </a:p>
        </p:txBody>
      </p:sp>
      <p:sp>
        <p:nvSpPr>
          <p:cNvPr id="272" name="Google Shape;272;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00000"/>
              </a:lnSpc>
              <a:spcBef>
                <a:spcPts val="0"/>
              </a:spcBef>
              <a:spcAft>
                <a:spcPts val="0"/>
              </a:spcAft>
              <a:buClr>
                <a:srgbClr val="000000"/>
              </a:buClr>
              <a:buSzPts val="1800"/>
              <a:buFont typeface="Arial"/>
              <a:buNone/>
            </a:pPr>
            <a:r>
              <a:rPr b="0" i="0" lang="en-US" sz="1800" u="none" cap="none" strike="noStrike">
                <a:solidFill>
                  <a:srgbClr val="0A1F24"/>
                </a:solidFill>
                <a:latin typeface="Open Sans Light"/>
                <a:ea typeface="Open Sans Light"/>
                <a:cs typeface="Open Sans Light"/>
                <a:sym typeface="Open Sans Light"/>
              </a:rPr>
              <a:t>A UA também ajuda a:</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Apoiar uma Internet diversificada, multicultural e multilíngue.</a:t>
            </a:r>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Garantir mais confiança e liberdade de expressão.</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Melhorar a concorrência, inovação e escolha do consumidor.</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Criar oportunidades sociais e comerciais.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Oferecer vantagens profissionais para desenvolvedores e administradores de sistemas</a:t>
            </a:r>
            <a:endParaRPr/>
          </a:p>
          <a:p>
            <a:pPr indent="-182880" lvl="0" marL="274320" marR="0" rtl="0" algn="l">
              <a:lnSpc>
                <a:spcPct val="100000"/>
              </a:lnSpc>
              <a:spcBef>
                <a:spcPts val="36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Ajudar governos e grupos responsáveis pela elaboração de políticas a se comunicar com seus cidadãos.</a:t>
            </a:r>
            <a:endParaRPr/>
          </a:p>
          <a:p>
            <a:pPr indent="-85725" lvl="0" marL="274320" marR="0" rtl="0" algn="l">
              <a:lnSpc>
                <a:spcPct val="100000"/>
              </a:lnSpc>
              <a:spcBef>
                <a:spcPts val="360"/>
              </a:spcBef>
              <a:spcAft>
                <a:spcPts val="0"/>
              </a:spcAft>
              <a:buClr>
                <a:schemeClr val="accent3"/>
              </a:buClr>
              <a:buSzPts val="1530"/>
              <a:buFont typeface="Merriweather Sans"/>
              <a:buNone/>
            </a:pPr>
            <a:r>
              <a:t/>
            </a:r>
            <a:endParaRPr b="0" i="0" sz="1800" u="none" cap="none" strike="noStrike">
              <a:solidFill>
                <a:srgbClr val="000000"/>
              </a:solidFill>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Suporte para uma Internet multilíngue e inclusiva</a:t>
            </a:r>
            <a:endParaRPr/>
          </a:p>
        </p:txBody>
      </p:sp>
      <p:sp>
        <p:nvSpPr>
          <p:cNvPr id="278" name="Google Shape;278;p22"/>
          <p:cNvSpPr txBox="1"/>
          <p:nvPr>
            <p:ph idx="1" type="body"/>
          </p:nvPr>
        </p:nvSpPr>
        <p:spPr>
          <a:xfrm>
            <a:off x="320041" y="1224093"/>
            <a:ext cx="8450746" cy="526414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Hoje, a população da Internet é composta por 5,5 bilhões de usuários ativos, e um aumento de mais alguns bilhões é esperado. Com a UA, eles terão acesso a todos os benefícios da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maioria da população mundial não tem o inglês como idioma nativo. Na verdade, apenas mais de um terço utiliza o alfabeto latino em inglês, embora existam bilhões de pessoas que preferem ler e escrever em árabe, etíope, chinês, cirílico ou outras escritas.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Ao dar suporte à UA, existem benefícios econômicos e sociais importantes para os usuários da Internet multilíngue:</a:t>
            </a:r>
            <a:endParaRPr/>
          </a:p>
          <a:p>
            <a:pPr indent="-182879" lvl="1" marL="731520" rtl="0" algn="l">
              <a:lnSpc>
                <a:spcPct val="100000"/>
              </a:lnSpc>
              <a:spcBef>
                <a:spcPts val="360"/>
              </a:spcBef>
              <a:spcAft>
                <a:spcPts val="0"/>
              </a:spcAft>
              <a:buSzPts val="1530"/>
              <a:buChar char="*"/>
            </a:pPr>
            <a:r>
              <a:rPr lang="en-US"/>
              <a:t>Melhora sua capacidade de acessar e se conectar a páginas de comércio eletrônico, comunidades locais e governos. </a:t>
            </a:r>
            <a:endParaRPr/>
          </a:p>
          <a:p>
            <a:pPr indent="-182879" lvl="1" marL="731520" rtl="0" algn="l">
              <a:lnSpc>
                <a:spcPct val="100000"/>
              </a:lnSpc>
              <a:spcBef>
                <a:spcPts val="360"/>
              </a:spcBef>
              <a:spcAft>
                <a:spcPts val="0"/>
              </a:spcAft>
              <a:buSzPts val="1530"/>
              <a:buChar char="*"/>
            </a:pPr>
            <a:r>
              <a:rPr lang="en-US"/>
              <a:t>Incentiva a aceitação e a proliferação de tradições culturais por meio da linguagem, promovendo a diversidade e a abertura da Internet. </a:t>
            </a:r>
            <a:endParaRPr/>
          </a:p>
          <a:p>
            <a:pPr indent="-85723" lvl="1" marL="731520" rtl="0" algn="l">
              <a:lnSpc>
                <a:spcPct val="100000"/>
              </a:lnSpc>
              <a:spcBef>
                <a:spcPts val="360"/>
              </a:spcBef>
              <a:spcAft>
                <a:spcPts val="0"/>
              </a:spcAft>
              <a:buSzPts val="1530"/>
              <a:buNone/>
            </a:pPr>
            <a:r>
              <a:t/>
            </a:r>
            <a:endParaRPr sz="1600"/>
          </a:p>
          <a:p>
            <a:pPr indent="-85723" lvl="1" marL="731520" rtl="0" algn="l">
              <a:lnSpc>
                <a:spcPct val="100000"/>
              </a:lnSpc>
              <a:spcBef>
                <a:spcPts val="360"/>
              </a:spcBef>
              <a:spcAft>
                <a:spcPts val="0"/>
              </a:spcAft>
              <a:buSzPts val="1530"/>
              <a:buNone/>
            </a:pPr>
            <a:r>
              <a:t/>
            </a:r>
            <a:endParaRPr sz="16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Como preparar os aplicativos para a UA</a:t>
            </a:r>
            <a:endParaRPr/>
          </a:p>
        </p:txBody>
      </p:sp>
      <p:sp>
        <p:nvSpPr>
          <p:cNvPr id="284" name="Google Shape;284;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Suporte a todos os nomes de domínio e endereços de e-mail válidos:</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Aceitar: o usuário consegue incluir caracteres da sua escrita local em um campo de texto.</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Validar: o software aceita os caracteres e os reconhece como válidos.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Processar: o sistema realiza operações com os caracteres.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Armazenar: o banco de dados consegue armazenar o texto sem quebrar nem corromper os dados.</a:t>
            </a:r>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Exibir: quando consultadas no banco de dados, as informações são exibidas corretamente.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solidFill>
                <a:srgbClr val="FF0000"/>
              </a:solidFill>
            </a:endParaRPr>
          </a:p>
          <a:p>
            <a:pPr indent="-107315" lvl="3" marL="1097280" rtl="0" algn="l">
              <a:lnSpc>
                <a:spcPct val="100000"/>
              </a:lnSpc>
              <a:spcBef>
                <a:spcPts val="280"/>
              </a:spcBef>
              <a:spcAft>
                <a:spcPts val="0"/>
              </a:spcAft>
              <a:buSzPts val="1190"/>
              <a:buNone/>
            </a:pPr>
            <a:r>
              <a:t/>
            </a:r>
            <a:endParaRPr/>
          </a:p>
        </p:txBody>
      </p:sp>
      <p:grpSp>
        <p:nvGrpSpPr>
          <p:cNvPr id="285" name="Google Shape;285;p23"/>
          <p:cNvGrpSpPr/>
          <p:nvPr/>
        </p:nvGrpSpPr>
        <p:grpSpPr>
          <a:xfrm>
            <a:off x="492252" y="2025923"/>
            <a:ext cx="8159496" cy="1018672"/>
            <a:chOff x="1927228" y="5269981"/>
            <a:chExt cx="7921353" cy="976513"/>
          </a:xfrm>
        </p:grpSpPr>
        <p:grpSp>
          <p:nvGrpSpPr>
            <p:cNvPr id="286" name="Google Shape;286;p23"/>
            <p:cNvGrpSpPr/>
            <p:nvPr/>
          </p:nvGrpSpPr>
          <p:grpSpPr>
            <a:xfrm>
              <a:off x="1927228" y="5273672"/>
              <a:ext cx="1302251" cy="972822"/>
              <a:chOff x="820555" y="1643185"/>
              <a:chExt cx="2011680" cy="1644160"/>
            </a:xfrm>
          </p:grpSpPr>
          <p:sp>
            <p:nvSpPr>
              <p:cNvPr id="287" name="Google Shape;287;p23"/>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Aceitar</a:t>
                </a:r>
                <a:endParaRPr/>
              </a:p>
            </p:txBody>
          </p:sp>
          <p:sp>
            <p:nvSpPr>
              <p:cNvPr id="288" name="Google Shape;288;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89" name="Google Shape;289;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290" name="Google Shape;290;p23"/>
            <p:cNvGrpSpPr/>
            <p:nvPr/>
          </p:nvGrpSpPr>
          <p:grpSpPr>
            <a:xfrm>
              <a:off x="3582203" y="5273672"/>
              <a:ext cx="1314106" cy="967039"/>
              <a:chOff x="3554360" y="1646720"/>
              <a:chExt cx="2029993" cy="1634387"/>
            </a:xfrm>
          </p:grpSpPr>
          <p:sp>
            <p:nvSpPr>
              <p:cNvPr id="291" name="Google Shape;291;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2" name="Google Shape;292;p23"/>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293" name="Google Shape;293;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294" name="Google Shape;294;p23"/>
            <p:cNvGrpSpPr/>
            <p:nvPr/>
          </p:nvGrpSpPr>
          <p:grpSpPr>
            <a:xfrm>
              <a:off x="6892153" y="5269981"/>
              <a:ext cx="1302251" cy="968544"/>
              <a:chOff x="6331693" y="1643185"/>
              <a:chExt cx="2011680" cy="1636930"/>
            </a:xfrm>
          </p:grpSpPr>
          <p:sp>
            <p:nvSpPr>
              <p:cNvPr id="295" name="Google Shape;295;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96" name="Google Shape;296;p23"/>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Armazenar</a:t>
                </a:r>
                <a:endParaRPr/>
              </a:p>
            </p:txBody>
          </p:sp>
          <p:pic>
            <p:nvPicPr>
              <p:cNvPr descr="ua-capability-icons_wht_Store.png" id="297" name="Google Shape;297;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298" name="Google Shape;298;p23"/>
            <p:cNvGrpSpPr/>
            <p:nvPr/>
          </p:nvGrpSpPr>
          <p:grpSpPr>
            <a:xfrm>
              <a:off x="5237178" y="5269981"/>
              <a:ext cx="1302251" cy="970730"/>
              <a:chOff x="2202899" y="3852184"/>
              <a:chExt cx="2011680" cy="1640625"/>
            </a:xfrm>
          </p:grpSpPr>
          <p:sp>
            <p:nvSpPr>
              <p:cNvPr id="299" name="Google Shape;299;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0" name="Google Shape;300;p23"/>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Processo</a:t>
                </a:r>
                <a:endParaRPr/>
              </a:p>
            </p:txBody>
          </p:sp>
          <p:pic>
            <p:nvPicPr>
              <p:cNvPr descr="ua-capability-icons_wht_Process.png" id="301" name="Google Shape;301;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302" name="Google Shape;302;p23"/>
            <p:cNvGrpSpPr/>
            <p:nvPr/>
          </p:nvGrpSpPr>
          <p:grpSpPr>
            <a:xfrm>
              <a:off x="8546330" y="5275764"/>
              <a:ext cx="1302251" cy="970730"/>
              <a:chOff x="4943583" y="3852184"/>
              <a:chExt cx="2011680" cy="1640625"/>
            </a:xfrm>
          </p:grpSpPr>
          <p:sp>
            <p:nvSpPr>
              <p:cNvPr id="303" name="Google Shape;303;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04" name="Google Shape;304;p23"/>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Exibir</a:t>
                </a:r>
                <a:endParaRPr/>
              </a:p>
            </p:txBody>
          </p:sp>
          <p:pic>
            <p:nvPicPr>
              <p:cNvPr descr="ua-capability-icons_wht_Display.png" id="305" name="Google Shape;305;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4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O caminho para a UA</a:t>
            </a:r>
            <a:endParaRPr/>
          </a:p>
        </p:txBody>
      </p:sp>
      <p:sp>
        <p:nvSpPr>
          <p:cNvPr id="311" name="Google Shape;311;p40"/>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 comunidade da ICANN criou o UASG (Grupo de Gestão da Aceitação Universal) para promover o suporte à UA globalmente.</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ICANN promove a UA ativamente e financia o UASG.</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O UASG e a ICANN se dedicam à preparação para a UA:</a:t>
            </a:r>
            <a:endParaRPr/>
          </a:p>
          <a:p>
            <a:pPr indent="-182880" lvl="1" marL="548640" rtl="0" algn="l">
              <a:lnSpc>
                <a:spcPct val="100000"/>
              </a:lnSpc>
              <a:spcBef>
                <a:spcPts val="360"/>
              </a:spcBef>
              <a:spcAft>
                <a:spcPts val="0"/>
              </a:spcAft>
              <a:buSzPts val="1530"/>
              <a:buChar char="*"/>
            </a:pPr>
            <a:r>
              <a:rPr lang="en-US" sz="1800"/>
              <a:t>organizando iniciativas de divulgação para ampliar o conhecimento sobre questões relacionadas à UA;</a:t>
            </a:r>
            <a:endParaRPr/>
          </a:p>
          <a:p>
            <a:pPr indent="-182880" lvl="1" marL="548640" rtl="0" algn="l">
              <a:lnSpc>
                <a:spcPct val="100000"/>
              </a:lnSpc>
              <a:spcBef>
                <a:spcPts val="360"/>
              </a:spcBef>
              <a:spcAft>
                <a:spcPts val="0"/>
              </a:spcAft>
              <a:buSzPts val="1530"/>
              <a:buChar char="*"/>
            </a:pPr>
            <a:r>
              <a:rPr lang="en-US" sz="1800"/>
              <a:t>realizando estudos detalhados para identificar lacunas técnicas;</a:t>
            </a:r>
            <a:endParaRPr/>
          </a:p>
          <a:p>
            <a:pPr indent="-182880" lvl="1" marL="548640" rtl="0" algn="l">
              <a:lnSpc>
                <a:spcPct val="100000"/>
              </a:lnSpc>
              <a:spcBef>
                <a:spcPts val="360"/>
              </a:spcBef>
              <a:spcAft>
                <a:spcPts val="0"/>
              </a:spcAft>
              <a:buSzPts val="1530"/>
              <a:buChar char="*"/>
            </a:pPr>
            <a:r>
              <a:rPr lang="en-US" sz="1800"/>
              <a:t>determinando soluções para as lacunas técnicas;</a:t>
            </a:r>
            <a:endParaRPr/>
          </a:p>
          <a:p>
            <a:pPr indent="-182880" lvl="1" marL="548640" rtl="0" algn="l">
              <a:lnSpc>
                <a:spcPct val="100000"/>
              </a:lnSpc>
              <a:spcBef>
                <a:spcPts val="360"/>
              </a:spcBef>
              <a:spcAft>
                <a:spcPts val="0"/>
              </a:spcAft>
              <a:buSzPts val="1530"/>
              <a:buChar char="*"/>
            </a:pPr>
            <a:r>
              <a:rPr lang="en-US" sz="1800"/>
              <a:t>enviando relatórios de erros nas ferramentas, sistemas e aplicativos relevantes;</a:t>
            </a:r>
            <a:endParaRPr/>
          </a:p>
          <a:p>
            <a:pPr indent="-182880" lvl="1" marL="548640" rtl="0" algn="l">
              <a:lnSpc>
                <a:spcPct val="100000"/>
              </a:lnSpc>
              <a:spcBef>
                <a:spcPts val="360"/>
              </a:spcBef>
              <a:spcAft>
                <a:spcPts val="0"/>
              </a:spcAft>
              <a:buSzPts val="1530"/>
              <a:buChar char="*"/>
            </a:pPr>
            <a:r>
              <a:rPr lang="en-US" sz="1800"/>
              <a:t>administrando treinamentos técnicos sobre as soluções relacionadas à preparação para a UA.</a:t>
            </a:r>
            <a:endParaRPr/>
          </a:p>
          <a:p>
            <a:pPr indent="-85725" lvl="1" marL="548640" rtl="0" algn="l">
              <a:lnSpc>
                <a:spcPct val="100000"/>
              </a:lnSpc>
              <a:spcBef>
                <a:spcPts val="360"/>
              </a:spcBef>
              <a:spcAft>
                <a:spcPts val="0"/>
              </a:spcAft>
              <a:buSzPts val="1530"/>
              <a:buNone/>
            </a:pPr>
            <a:r>
              <a:t/>
            </a:r>
            <a:endParaRPr/>
          </a:p>
          <a:p>
            <a:pPr indent="-97155" lvl="0" marL="91440" rtl="0" algn="l">
              <a:lnSpc>
                <a:spcPct val="100000"/>
              </a:lnSpc>
              <a:spcBef>
                <a:spcPts val="360"/>
              </a:spcBef>
              <a:spcAft>
                <a:spcPts val="0"/>
              </a:spcAft>
              <a:buSzPts val="1530"/>
              <a:buChar char="*"/>
            </a:pPr>
            <a:r>
              <a:rPr lang="en-US" sz="1800"/>
              <a:t>Mais informações em </a:t>
            </a:r>
            <a:r>
              <a:rPr lang="en-US" sz="1800" u="sng">
                <a:solidFill>
                  <a:schemeClr val="hlink"/>
                </a:solidFill>
                <a:hlinkClick r:id="rId3"/>
              </a:rPr>
              <a:t>https://uasg.tech</a:t>
            </a:r>
            <a:r>
              <a:rPr lang="en-US" sz="1800"/>
              <a:t> e </a:t>
            </a:r>
            <a:r>
              <a:rPr lang="en-US" sz="1800" u="sng">
                <a:solidFill>
                  <a:schemeClr val="hlink"/>
                </a:solidFill>
                <a:hlinkClick r:id="rId4"/>
              </a:rPr>
              <a:t>https://icann.org/ua</a:t>
            </a:r>
            <a:r>
              <a:rPr lang="en-US" sz="1800"/>
              <a:t>.  </a:t>
            </a:r>
            <a:endParaRPr/>
          </a:p>
          <a:p>
            <a:pPr indent="5715" lvl="0" marL="91440" rtl="0" algn="l">
              <a:lnSpc>
                <a:spcPct val="100000"/>
              </a:lnSpc>
              <a:spcBef>
                <a:spcPts val="360"/>
              </a:spcBef>
              <a:spcAft>
                <a:spcPts val="0"/>
              </a:spcAft>
              <a:buSzPts val="1530"/>
              <a:buNone/>
            </a:pPr>
            <a:r>
              <a:t/>
            </a:r>
            <a:endParaRPr/>
          </a:p>
          <a:p>
            <a:pPr indent="5715" lvl="0" marL="91440" rtl="0" algn="l">
              <a:lnSpc>
                <a:spcPct val="100000"/>
              </a:lnSpc>
              <a:spcBef>
                <a:spcPts val="360"/>
              </a:spcBef>
              <a:spcAft>
                <a:spcPts val="0"/>
              </a:spcAft>
              <a:buSzPts val="1530"/>
              <a:buNone/>
            </a:pPr>
            <a:r>
              <a:t/>
            </a:r>
            <a:endParaRPr/>
          </a:p>
          <a:p>
            <a:pPr indent="-107315" lvl="3" marL="1097280" rtl="0" algn="l">
              <a:lnSpc>
                <a:spcPct val="100000"/>
              </a:lnSpc>
              <a:spcBef>
                <a:spcPts val="280"/>
              </a:spcBef>
              <a:spcAft>
                <a:spcPts val="0"/>
              </a:spcAft>
              <a:buSzPts val="119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25"/>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Quem pode ajudar a alcançar a UA?</a:t>
            </a:r>
            <a:endParaRPr/>
          </a:p>
        </p:txBody>
      </p:sp>
      <p:sp>
        <p:nvSpPr>
          <p:cNvPr id="317" name="Google Shape;317;p25"/>
          <p:cNvSpPr txBox="1"/>
          <p:nvPr>
            <p:ph idx="1" type="body"/>
          </p:nvPr>
        </p:nvSpPr>
        <p:spPr>
          <a:xfrm>
            <a:off x="320675" y="857251"/>
            <a:ext cx="8450746" cy="5497054"/>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b="1" lang="en-US" sz="1800">
                <a:solidFill>
                  <a:schemeClr val="dk1"/>
                </a:solidFill>
              </a:rPr>
              <a:t>Suporte de tecnologia:</a:t>
            </a:r>
            <a:r>
              <a:rPr lang="en-US" sz="1800">
                <a:solidFill>
                  <a:schemeClr val="dk1"/>
                </a:solidFill>
              </a:rPr>
              <a:t> organizações que produzem padrões relevantes e práticas recomendadas e fornecedores de ferramentas, estruturas e linguagens de programação de software.</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Desenvolvimento de tecnologia:</a:t>
            </a:r>
            <a:r>
              <a:rPr lang="en-US" sz="1800">
                <a:solidFill>
                  <a:schemeClr val="dk1"/>
                </a:solidFill>
              </a:rPr>
              <a:t> organizações e pessoas que desenvolvem e implantam aplicativos e serviços on-line usando ferramentas, estruturas e linguagens de programação.</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Software e serviços de e-mail</a:t>
            </a:r>
            <a:endParaRPr/>
          </a:p>
          <a:p>
            <a:pPr indent="-182880" lvl="1" marL="548640" rtl="0" algn="l">
              <a:lnSpc>
                <a:spcPct val="100000"/>
              </a:lnSpc>
              <a:spcBef>
                <a:spcPts val="360"/>
              </a:spcBef>
              <a:spcAft>
                <a:spcPts val="0"/>
              </a:spcAft>
              <a:buSzPts val="1530"/>
              <a:buChar char="*"/>
            </a:pPr>
            <a:r>
              <a:rPr b="1" lang="en-US">
                <a:solidFill>
                  <a:schemeClr val="dk1"/>
                </a:solidFill>
              </a:rPr>
              <a:t>Fornecedores de software de e-mail:</a:t>
            </a:r>
            <a:r>
              <a:rPr lang="en-US">
                <a:solidFill>
                  <a:schemeClr val="dk1"/>
                </a:solidFill>
              </a:rPr>
              <a:t> organizações e pessoas que oferecem diferentes aplicativos, ferramentas e recursos para o ecossistema de e-mails.</a:t>
            </a:r>
            <a:endParaRPr/>
          </a:p>
          <a:p>
            <a:pPr indent="-182880" lvl="1" marL="548640" rtl="0" algn="l">
              <a:lnSpc>
                <a:spcPct val="100000"/>
              </a:lnSpc>
              <a:spcBef>
                <a:spcPts val="360"/>
              </a:spcBef>
              <a:spcAft>
                <a:spcPts val="0"/>
              </a:spcAft>
              <a:buSzPts val="1530"/>
              <a:buChar char="*"/>
            </a:pPr>
            <a:r>
              <a:rPr b="1" lang="en-US">
                <a:solidFill>
                  <a:schemeClr val="dk1"/>
                </a:solidFill>
              </a:rPr>
              <a:t>Prestadores de serviços de e-mail:</a:t>
            </a:r>
            <a:r>
              <a:rPr lang="en-US">
                <a:solidFill>
                  <a:schemeClr val="dk1"/>
                </a:solidFill>
              </a:rPr>
              <a:t> organizações e pessoas que oferecem serviços para o ecossistema de e-mails.</a:t>
            </a:r>
            <a:endParaRPr/>
          </a:p>
          <a:p>
            <a:pPr indent="-182880" lvl="1" marL="548640" rtl="0" algn="l">
              <a:lnSpc>
                <a:spcPct val="100000"/>
              </a:lnSpc>
              <a:spcBef>
                <a:spcPts val="360"/>
              </a:spcBef>
              <a:spcAft>
                <a:spcPts val="0"/>
              </a:spcAft>
              <a:buSzPts val="1530"/>
              <a:buChar char="*"/>
            </a:pPr>
            <a:r>
              <a:rPr b="1" lang="en-US">
                <a:solidFill>
                  <a:schemeClr val="dk1"/>
                </a:solidFill>
              </a:rPr>
              <a:t>Administradores de e-mail (e sistema):</a:t>
            </a:r>
            <a:r>
              <a:rPr lang="en-US">
                <a:solidFill>
                  <a:schemeClr val="dk1"/>
                </a:solidFill>
              </a:rPr>
              <a:t> organizações e pessoas que implantam e administram software e serviços relacionados a e-mails.</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Desenvolvedores de políticas governamentais:</a:t>
            </a:r>
            <a:r>
              <a:rPr lang="en-US" sz="1800">
                <a:solidFill>
                  <a:schemeClr val="dk1"/>
                </a:solidFill>
              </a:rPr>
              <a:t> autoridades governamentais que geram a demanda por produtos e serviços com suporte à UA atualizando normas de acessibilidade e processos de licitação. </a:t>
            </a:r>
            <a:endParaRPr/>
          </a:p>
          <a:p>
            <a:pPr indent="-182880" lvl="0" marL="274320" rtl="0" algn="l">
              <a:lnSpc>
                <a:spcPct val="100000"/>
              </a:lnSpc>
              <a:spcBef>
                <a:spcPts val="360"/>
              </a:spcBef>
              <a:spcAft>
                <a:spcPts val="0"/>
              </a:spcAft>
              <a:buClr>
                <a:schemeClr val="accent3"/>
              </a:buClr>
              <a:buSzPts val="1530"/>
              <a:buFont typeface="Merriweather Sans"/>
              <a:buChar char="*"/>
            </a:pPr>
            <a:r>
              <a:rPr b="1" lang="en-US" sz="1800">
                <a:solidFill>
                  <a:schemeClr val="dk1"/>
                </a:solidFill>
              </a:rPr>
              <a:t>Comunidade acadêmica:</a:t>
            </a:r>
            <a:r>
              <a:rPr lang="en-US" sz="1800">
                <a:solidFill>
                  <a:schemeClr val="dk1"/>
                </a:solidFill>
              </a:rPr>
              <a:t> programas de universidades que oferecem graduação em cursos relacionados à TI.</a:t>
            </a:r>
            <a:endParaRPr/>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empresas</a:t>
            </a:r>
            <a:endParaRPr/>
          </a:p>
        </p:txBody>
      </p:sp>
      <p:sp>
        <p:nvSpPr>
          <p:cNvPr id="323" name="Google Shape;323;p26"/>
          <p:cNvSpPr txBox="1"/>
          <p:nvPr>
            <p:ph idx="1" type="body"/>
          </p:nvPr>
        </p:nvSpPr>
        <p:spPr>
          <a:xfrm>
            <a:off x="171450" y="785813"/>
            <a:ext cx="8801099" cy="4817059"/>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Muitas empresas estão perdendo dinheiro ao não atualizarem seus sistemas com suporte para a UA, o que pode gerar uma receita de bilhões com clientes que não foram alcançados. </a:t>
            </a:r>
            <a:endParaRPr/>
          </a:p>
          <a:p>
            <a:pPr indent="0" lvl="0" marL="91440" rtl="0" algn="l">
              <a:lnSpc>
                <a:spcPct val="100000"/>
              </a:lnSpc>
              <a:spcBef>
                <a:spcPts val="0"/>
              </a:spcBef>
              <a:spcAft>
                <a:spcPts val="0"/>
              </a:spcAft>
              <a:buClr>
                <a:schemeClr val="accent3"/>
              </a:buClr>
              <a:buSzPts val="1700"/>
              <a:buNone/>
            </a:pPr>
            <a:r>
              <a:t/>
            </a:r>
            <a:endParaRPr sz="1800"/>
          </a:p>
          <a:p>
            <a:pPr indent="0" lvl="0" marL="91440" rtl="0" algn="l">
              <a:lnSpc>
                <a:spcPct val="100000"/>
              </a:lnSpc>
              <a:spcBef>
                <a:spcPts val="0"/>
              </a:spcBef>
              <a:spcAft>
                <a:spcPts val="0"/>
              </a:spcAft>
              <a:buClr>
                <a:schemeClr val="accent3"/>
              </a:buClr>
              <a:buSzPts val="1700"/>
              <a:buNone/>
            </a:pPr>
            <a:r>
              <a:rPr lang="en-US" sz="1800"/>
              <a:t>Um estudo do UASG, realizado em 2017, descobriu que a Aceitação Universal de nomes de domínio da Internet é uma oportunidade de mais de US$ 9,8 bilhões, que é uma estimativa modesta. </a:t>
            </a:r>
            <a:endParaRPr/>
          </a:p>
          <a:p>
            <a:pPr indent="0" lvl="0" marL="91440" rtl="0" algn="l">
              <a:lnSpc>
                <a:spcPct val="100000"/>
              </a:lnSpc>
              <a:spcBef>
                <a:spcPts val="0"/>
              </a:spcBef>
              <a:spcAft>
                <a:spcPts val="0"/>
              </a:spcAft>
              <a:buClr>
                <a:schemeClr val="accent3"/>
              </a:buClr>
              <a:buSzPts val="1700"/>
              <a:buNone/>
            </a:pPr>
            <a:r>
              <a:t/>
            </a:r>
            <a:endParaRPr sz="1800"/>
          </a:p>
          <a:p>
            <a:pPr indent="0" lvl="0" marL="91440" rtl="0" algn="l">
              <a:lnSpc>
                <a:spcPct val="100000"/>
              </a:lnSpc>
              <a:spcBef>
                <a:spcPts val="0"/>
              </a:spcBef>
              <a:spcAft>
                <a:spcPts val="0"/>
              </a:spcAft>
              <a:buClr>
                <a:schemeClr val="accent3"/>
              </a:buClr>
              <a:buSzPts val="1700"/>
              <a:buNone/>
            </a:pPr>
            <a:r>
              <a:rPr lang="en-US" sz="1800"/>
              <a:t>As empresas com suporte para a UA terão uma vantagem alcançando um número maior de clientes no mundo todo e maximizando a receita potencial da população atual da Internet, bem como das bilhões de pessoas que vão entrar on-line. </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Organize-se internamente e avalie se os sistemas da sua empresa estão em conformidade com os padrões da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Atualize seus próprios sistemas de TI para dar suporte à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Incentive seus colaboradores a participar e promover discussões locais sobre a UA.</a:t>
            </a:r>
            <a:endParaRPr/>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a UA para organizações e empresas parceiras, incentivando-as a atualizar os sistemas para os atuais padrões mundiais de inclusão.</a:t>
            </a:r>
            <a:endParaRPr/>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governamental</a:t>
            </a:r>
            <a:endParaRPr/>
          </a:p>
        </p:txBody>
      </p:sp>
      <p:sp>
        <p:nvSpPr>
          <p:cNvPr id="329" name="Google Shape;329;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l">
              <a:lnSpc>
                <a:spcPct val="100000"/>
              </a:lnSpc>
              <a:spcBef>
                <a:spcPts val="0"/>
              </a:spcBef>
              <a:spcAft>
                <a:spcPts val="0"/>
              </a:spcAft>
              <a:buClr>
                <a:schemeClr val="accent3"/>
              </a:buClr>
              <a:buSzPts val="1700"/>
              <a:buNone/>
            </a:pPr>
            <a:r>
              <a:rPr lang="en-US" sz="1800"/>
              <a:t>Dar suporte à UA pode ajudar governos e grupos responsáveis pela elaboração de políticas a alcançar seus cidadãos.</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Avalie a possibilidade de incluir </a:t>
            </a:r>
            <a:r>
              <a:rPr lang="en-US" sz="1800" u="sng">
                <a:solidFill>
                  <a:schemeClr val="hlink"/>
                </a:solidFill>
                <a:hlinkClick r:id="rId3"/>
              </a:rPr>
              <a:t>requisitos de UA</a:t>
            </a:r>
            <a:r>
              <a:rPr lang="en-US" sz="1800"/>
              <a:t> em licitações governamentais.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Converse com departamentos governamentais envolvidos em serviços governamentais eletrônicos para cidadãos e peça-os para incorporar práticas da UA para fornecer inclusão digital.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Coordene-se com seus gerentes nacionais de gTLDs e representantes do GAC (Comitê Consultivo para Assuntos Governamentais) na ICANN para participar e fortalecer ações relacionadas à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sociedade civil</a:t>
            </a:r>
            <a:endParaRPr/>
          </a:p>
        </p:txBody>
      </p:sp>
      <p:sp>
        <p:nvSpPr>
          <p:cNvPr id="335" name="Google Shape;335;p28"/>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Incentive sua comunidade a participar de eventos locais e regionais relacionados à UA; ajude a coordenar e promovê-los.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Prepare seus próprios sistemas para a UA a fim de ampliar a inclusão digital.</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Promova pesquisas sobre inclusão e acesso que reforcem os princípios da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a UA para organizações e empresas parceiras de modo que atualizem os sistemas para os atuais padrões mundiais de inclusão.</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comunidade acadêmica</a:t>
            </a:r>
            <a:endParaRPr/>
          </a:p>
        </p:txBody>
      </p:sp>
      <p:sp>
        <p:nvSpPr>
          <p:cNvPr id="341" name="Google Shape;341;p29"/>
          <p:cNvSpPr txBox="1"/>
          <p:nvPr>
            <p:ph idx="1" type="body"/>
          </p:nvPr>
        </p:nvSpPr>
        <p:spPr>
          <a:xfrm>
            <a:off x="320675" y="1000126"/>
            <a:ext cx="4150209" cy="4939078"/>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Faça upgrade dos sistemas de e-mail para dar suporte à EAI.</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Atualize as grades curriculares de TI para incluir o ensino e a aprendizagem de IDNs, UA software com base em conceitos de internacionalização. </a:t>
            </a:r>
            <a:endParaRPr/>
          </a:p>
          <a:p>
            <a:pPr indent="-182879" lvl="1" marL="731520" rtl="0" algn="l">
              <a:lnSpc>
                <a:spcPct val="100000"/>
              </a:lnSpc>
              <a:spcBef>
                <a:spcPts val="400"/>
              </a:spcBef>
              <a:spcAft>
                <a:spcPts val="0"/>
              </a:spcAft>
              <a:buSzPts val="1700"/>
              <a:buChar char="*"/>
            </a:pPr>
            <a:r>
              <a:rPr lang="en-US" sz="1600"/>
              <a:t>Consulte o </a:t>
            </a:r>
            <a:r>
              <a:rPr lang="en-US" sz="1600" u="sng">
                <a:solidFill>
                  <a:schemeClr val="hlink"/>
                </a:solidFill>
                <a:hlinkClick r:id="rId3"/>
              </a:rPr>
              <a:t>Programa de Integração Curricular da UA</a:t>
            </a:r>
            <a:r>
              <a:rPr lang="en-US" sz="1600"/>
              <a:t> da 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Treine professores e alunos para adotarem práticas de UA no desenvolvimento de software.</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problemas e soluções relacionados à UA na comunidade técnica local.</a:t>
            </a:r>
            <a:endParaRPr sz="1800"/>
          </a:p>
          <a:p>
            <a:pPr indent="-107315" lvl="3" marL="1097280" rtl="0" algn="l">
              <a:lnSpc>
                <a:spcPct val="100000"/>
              </a:lnSpc>
              <a:spcBef>
                <a:spcPts val="280"/>
              </a:spcBef>
              <a:spcAft>
                <a:spcPts val="0"/>
              </a:spcAft>
              <a:buSzPts val="1190"/>
              <a:buNone/>
            </a:pPr>
            <a:r>
              <a:t/>
            </a:r>
            <a:endParaRPr sz="1200"/>
          </a:p>
        </p:txBody>
      </p:sp>
      <p:pic>
        <p:nvPicPr>
          <p:cNvPr id="342" name="Google Shape;342;p29"/>
          <p:cNvPicPr preferRelativeResize="0"/>
          <p:nvPr/>
        </p:nvPicPr>
        <p:blipFill rotWithShape="1">
          <a:blip r:embed="rId4">
            <a:alphaModFix/>
          </a:blip>
          <a:srcRect b="0" l="0" r="0" t="0"/>
          <a:stretch/>
        </p:blipFill>
        <p:spPr>
          <a:xfrm>
            <a:off x="4470884" y="846667"/>
            <a:ext cx="4300538" cy="5560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Vivemos em um mundo multilíngue!</a:t>
            </a:r>
            <a:endParaRPr/>
          </a:p>
        </p:txBody>
      </p:sp>
      <p:sp>
        <p:nvSpPr>
          <p:cNvPr id="103" name="Google Shape;103;p3"/>
          <p:cNvSpPr txBox="1"/>
          <p:nvPr/>
        </p:nvSpPr>
        <p:spPr>
          <a:xfrm>
            <a:off x="4206058" y="5813055"/>
            <a:ext cx="4621894"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Fonte: </a:t>
            </a:r>
            <a:endParaRPr/>
          </a:p>
          <a:p>
            <a:pPr indent="0" lvl="0" marL="0" marR="0" rtl="0" algn="l">
              <a:lnSpc>
                <a:spcPct val="100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https://www.britannica.com/topic/languages-by-number-of-native-speakers-2228882</a:t>
            </a:r>
            <a:r>
              <a:rPr b="0" i="1" lang="en-US" sz="1400" u="none" cap="none" strike="noStrike">
                <a:solidFill>
                  <a:schemeClr val="accent2"/>
                </a:solidFill>
                <a:latin typeface="Open Sans"/>
                <a:ea typeface="Open Sans"/>
                <a:cs typeface="Open Sans"/>
                <a:sym typeface="Open Sans"/>
              </a:rPr>
              <a:t> </a:t>
            </a:r>
            <a:endParaRPr/>
          </a:p>
        </p:txBody>
      </p:sp>
      <p:sp>
        <p:nvSpPr>
          <p:cNvPr id="104" name="Google Shape;104;p3"/>
          <p:cNvSpPr txBox="1"/>
          <p:nvPr/>
        </p:nvSpPr>
        <p:spPr>
          <a:xfrm>
            <a:off x="282517" y="5813055"/>
            <a:ext cx="3728439" cy="7386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accent2"/>
                </a:solidFill>
                <a:latin typeface="Open Sans"/>
                <a:ea typeface="Open Sans"/>
                <a:cs typeface="Open Sans"/>
                <a:sym typeface="Open Sans"/>
              </a:rPr>
              <a:t>Fonte: </a:t>
            </a:r>
            <a:r>
              <a:rPr b="0" i="1" lang="en-US" sz="1400" u="sng" cap="none" strike="noStrike">
                <a:solidFill>
                  <a:schemeClr val="accent2"/>
                </a:solidFill>
                <a:latin typeface="Open Sans"/>
                <a:ea typeface="Open Sans"/>
                <a:cs typeface="Open Sans"/>
                <a:sym typeface="Open Sans"/>
                <a:hlinkClick r:id="rId4">
                  <a:extLst>
                    <a:ext uri="{A12FA001-AC4F-418D-AE19-62706E023703}">
                      <ahyp:hlinkClr val="tx"/>
                    </a:ext>
                  </a:extLst>
                </a:hlinkClick>
              </a:rPr>
              <a:t>https://www.statista.com/statistics/262946/most-common-languages-on-the-internet/</a:t>
            </a:r>
            <a:r>
              <a:rPr b="0" i="1" lang="en-US" sz="1400" u="none" cap="none" strike="noStrike">
                <a:solidFill>
                  <a:schemeClr val="accent2"/>
                </a:solidFill>
                <a:latin typeface="Open Sans"/>
                <a:ea typeface="Open Sans"/>
                <a:cs typeface="Open Sans"/>
                <a:sym typeface="Open Sans"/>
              </a:rPr>
              <a:t> </a:t>
            </a:r>
            <a:endParaRPr/>
          </a:p>
        </p:txBody>
      </p:sp>
      <p:sp>
        <p:nvSpPr>
          <p:cNvPr id="105" name="Google Shape;105;p3"/>
          <p:cNvSpPr txBox="1"/>
          <p:nvPr/>
        </p:nvSpPr>
        <p:spPr>
          <a:xfrm>
            <a:off x="374903" y="1027020"/>
            <a:ext cx="830611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O uso de idiomas é diversificado. O inglês está em terceiro lugar no total de falantes nativos no mundo todo, seguindo o chinês e o espanhol. O inglês representa 52% do total de conteúdo on-line, e essa porcentagem está diminuindo.</a:t>
            </a:r>
            <a:endParaRPr/>
          </a:p>
        </p:txBody>
      </p:sp>
      <p:graphicFrame>
        <p:nvGraphicFramePr>
          <p:cNvPr id="106" name="Google Shape;106;p3"/>
          <p:cNvGraphicFramePr/>
          <p:nvPr/>
        </p:nvGraphicFramePr>
        <p:xfrm>
          <a:off x="177305" y="2251300"/>
          <a:ext cx="3898685" cy="3498400"/>
        </p:xfrm>
        <a:graphic>
          <a:graphicData uri="http://schemas.openxmlformats.org/drawingml/2006/chart">
            <c:chart r:id="rId5"/>
          </a:graphicData>
        </a:graphic>
      </p:graphicFrame>
      <p:graphicFrame>
        <p:nvGraphicFramePr>
          <p:cNvPr id="107" name="Google Shape;107;p3"/>
          <p:cNvGraphicFramePr/>
          <p:nvPr/>
        </p:nvGraphicFramePr>
        <p:xfrm>
          <a:off x="4742481" y="2251300"/>
          <a:ext cx="3000000" cy="3000000"/>
        </p:xfrm>
        <a:graphic>
          <a:graphicData uri="http://schemas.openxmlformats.org/drawingml/2006/table">
            <a:tbl>
              <a:tblPr bandRow="1" firstRow="1">
                <a:noFill/>
                <a:tableStyleId>{2B4945D0-C1D9-4EE6-9DCE-549DBA82D922}</a:tableStyleId>
              </a:tblPr>
              <a:tblGrid>
                <a:gridCol w="1766800"/>
                <a:gridCol w="1766800"/>
              </a:tblGrid>
              <a:tr h="3957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Idioma </a:t>
                      </a:r>
                      <a:endParaRPr/>
                    </a:p>
                  </a:txBody>
                  <a:tcPr marT="9525" marB="0" marR="9525" marL="9525" anchor="ct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Open Sans"/>
                          <a:ea typeface="Open Sans"/>
                          <a:cs typeface="Open Sans"/>
                          <a:sym typeface="Open Sans"/>
                        </a:rPr>
                        <a:t>Falantes</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Chinês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1.346.000.000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Espanhol</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485.063.960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Inglês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379.682.200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Árabe</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373.000.000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Hindi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344.650.870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Português</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236.266.650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Bengali</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233.808.880</a:t>
                      </a:r>
                      <a:endParaRPr/>
                    </a:p>
                  </a:txBody>
                  <a:tcPr marT="9525" marB="0" marR="9525" marL="9525" anchor="ctr"/>
                </a:tc>
              </a:tr>
              <a:tr h="395750">
                <a:tc>
                  <a:txBody>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Russo</a:t>
                      </a:r>
                      <a:endParaRPr/>
                    </a:p>
                  </a:txBody>
                  <a:tcPr marT="9525" marB="0" marR="9525" marL="9525" anchor="ctr"/>
                </a:tc>
                <a:tc>
                  <a:txBody>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146.954.150</a:t>
                      </a:r>
                      <a:endParaRPr/>
                    </a:p>
                  </a:txBody>
                  <a:tcPr marT="9525" marB="0" marR="9525" marL="9525" anchor="ct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comunidade técnica</a:t>
            </a:r>
            <a:endParaRPr/>
          </a:p>
        </p:txBody>
      </p:sp>
      <p:sp>
        <p:nvSpPr>
          <p:cNvPr id="348" name="Google Shape;348;p30"/>
          <p:cNvSpPr txBox="1"/>
          <p:nvPr>
            <p:ph idx="1" type="body"/>
          </p:nvPr>
        </p:nvSpPr>
        <p:spPr>
          <a:xfrm>
            <a:off x="3206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Realize treinamentos e atividades educacionais para ajudar os desenvolvedores de software e gerentes de projetos a lidar com problemas relacionados à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Teste e solucione problemas relacionados à UA em seus próprios produtos e serviços. </a:t>
            </a:r>
            <a:endParaRPr/>
          </a:p>
          <a:p>
            <a:pPr indent="-182879" lvl="1" marL="731520" rtl="0" algn="l">
              <a:lnSpc>
                <a:spcPct val="100000"/>
              </a:lnSpc>
              <a:spcBef>
                <a:spcPts val="400"/>
              </a:spcBef>
              <a:spcAft>
                <a:spcPts val="0"/>
              </a:spcAft>
              <a:buSzPts val="1700"/>
              <a:buChar char="*"/>
            </a:pPr>
            <a:r>
              <a:rPr lang="en-US" sz="1600"/>
              <a:t>Teste nomes de domínio e endereços de e-mail em </a:t>
            </a:r>
            <a:r>
              <a:rPr lang="en-US" sz="1600" u="sng">
                <a:solidFill>
                  <a:schemeClr val="hlink"/>
                </a:solidFill>
                <a:hlinkClick r:id="rId3"/>
              </a:rPr>
              <a:t>UASG 004</a:t>
            </a:r>
            <a:r>
              <a:rPr lang="en-US" sz="1600"/>
              <a:t>.</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Informe erros relacionados à UA em outros produtos e serviços.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349" name="Google Shape;349;p30"/>
          <p:cNvGrpSpPr/>
          <p:nvPr/>
        </p:nvGrpSpPr>
        <p:grpSpPr>
          <a:xfrm>
            <a:off x="492252" y="3612265"/>
            <a:ext cx="8159496" cy="1018672"/>
            <a:chOff x="1927228" y="5269981"/>
            <a:chExt cx="7921353" cy="976513"/>
          </a:xfrm>
        </p:grpSpPr>
        <p:grpSp>
          <p:nvGrpSpPr>
            <p:cNvPr id="350" name="Google Shape;350;p30"/>
            <p:cNvGrpSpPr/>
            <p:nvPr/>
          </p:nvGrpSpPr>
          <p:grpSpPr>
            <a:xfrm>
              <a:off x="1927228" y="5273672"/>
              <a:ext cx="1302251" cy="972822"/>
              <a:chOff x="820555" y="1643185"/>
              <a:chExt cx="2011680" cy="1644160"/>
            </a:xfrm>
          </p:grpSpPr>
          <p:sp>
            <p:nvSpPr>
              <p:cNvPr id="351" name="Google Shape;351;p30"/>
              <p:cNvSpPr/>
              <p:nvPr/>
            </p:nvSpPr>
            <p:spPr>
              <a:xfrm>
                <a:off x="820555" y="283543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Aceitar</a:t>
                </a:r>
                <a:endParaRPr/>
              </a:p>
            </p:txBody>
          </p:sp>
          <p:sp>
            <p:nvSpPr>
              <p:cNvPr id="352" name="Google Shape;352;p30"/>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353" name="Google Shape;353;p30"/>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354" name="Google Shape;354;p30"/>
            <p:cNvGrpSpPr/>
            <p:nvPr/>
          </p:nvGrpSpPr>
          <p:grpSpPr>
            <a:xfrm>
              <a:off x="3582203" y="5273672"/>
              <a:ext cx="1314106" cy="967039"/>
              <a:chOff x="3554360" y="1646720"/>
              <a:chExt cx="2029993" cy="1634387"/>
            </a:xfrm>
          </p:grpSpPr>
          <p:sp>
            <p:nvSpPr>
              <p:cNvPr id="355" name="Google Shape;355;p30"/>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56" name="Google Shape;356;p30"/>
              <p:cNvSpPr/>
              <p:nvPr/>
            </p:nvSpPr>
            <p:spPr>
              <a:xfrm>
                <a:off x="3572673" y="2829201"/>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Validar</a:t>
                </a:r>
                <a:endParaRPr/>
              </a:p>
            </p:txBody>
          </p:sp>
          <p:pic>
            <p:nvPicPr>
              <p:cNvPr descr="ua-capability-icons_wht_Validate.png" id="357" name="Google Shape;357;p30"/>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358" name="Google Shape;358;p30"/>
            <p:cNvGrpSpPr/>
            <p:nvPr/>
          </p:nvGrpSpPr>
          <p:grpSpPr>
            <a:xfrm>
              <a:off x="6892153" y="5269981"/>
              <a:ext cx="1302251" cy="968544"/>
              <a:chOff x="6331693" y="1643185"/>
              <a:chExt cx="2011680" cy="1636930"/>
            </a:xfrm>
          </p:grpSpPr>
          <p:sp>
            <p:nvSpPr>
              <p:cNvPr id="359" name="Google Shape;359;p30"/>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0" name="Google Shape;360;p30"/>
              <p:cNvSpPr/>
              <p:nvPr/>
            </p:nvSpPr>
            <p:spPr>
              <a:xfrm>
                <a:off x="6331693" y="2828209"/>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Armazenar</a:t>
                </a:r>
                <a:endParaRPr/>
              </a:p>
            </p:txBody>
          </p:sp>
          <p:pic>
            <p:nvPicPr>
              <p:cNvPr descr="ua-capability-icons_wht_Store.png" id="361" name="Google Shape;361;p30"/>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362" name="Google Shape;362;p30"/>
            <p:cNvGrpSpPr/>
            <p:nvPr/>
          </p:nvGrpSpPr>
          <p:grpSpPr>
            <a:xfrm>
              <a:off x="5237178" y="5269981"/>
              <a:ext cx="1302251" cy="970730"/>
              <a:chOff x="2202899" y="3852184"/>
              <a:chExt cx="2011680" cy="1640625"/>
            </a:xfrm>
          </p:grpSpPr>
          <p:sp>
            <p:nvSpPr>
              <p:cNvPr id="363" name="Google Shape;363;p30"/>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4" name="Google Shape;364;p30"/>
              <p:cNvSpPr/>
              <p:nvPr/>
            </p:nvSpPr>
            <p:spPr>
              <a:xfrm>
                <a:off x="2202899" y="5040903"/>
                <a:ext cx="2011680"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Processo</a:t>
                </a:r>
                <a:endParaRPr/>
              </a:p>
            </p:txBody>
          </p:sp>
          <p:pic>
            <p:nvPicPr>
              <p:cNvPr descr="ua-capability-icons_wht_Process.png" id="365" name="Google Shape;365;p30"/>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366" name="Google Shape;366;p30"/>
            <p:cNvGrpSpPr/>
            <p:nvPr/>
          </p:nvGrpSpPr>
          <p:grpSpPr>
            <a:xfrm>
              <a:off x="8546330" y="5275764"/>
              <a:ext cx="1302251" cy="970730"/>
              <a:chOff x="4943583" y="3852184"/>
              <a:chExt cx="2011680" cy="1640625"/>
            </a:xfrm>
          </p:grpSpPr>
          <p:sp>
            <p:nvSpPr>
              <p:cNvPr id="367" name="Google Shape;367;p30"/>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368" name="Google Shape;368;p30"/>
              <p:cNvSpPr/>
              <p:nvPr/>
            </p:nvSpPr>
            <p:spPr>
              <a:xfrm>
                <a:off x="4946287" y="5040903"/>
                <a:ext cx="2008976" cy="451906"/>
              </a:xfrm>
              <a:prstGeom prst="rect">
                <a:avLst/>
              </a:prstGeom>
              <a:noFill/>
              <a:ln>
                <a:noFill/>
              </a:ln>
            </p:spPr>
            <p:txBody>
              <a:bodyPr anchorCtr="0" anchor="t" bIns="0" lIns="0" spcFirstLastPara="1" rIns="91425" wrap="square" tIns="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Exibir</a:t>
                </a:r>
                <a:endParaRPr/>
              </a:p>
            </p:txBody>
          </p:sp>
          <p:pic>
            <p:nvPicPr>
              <p:cNvPr descr="ua-capability-icons_wht_Display.png" id="369" name="Google Shape;369;p30"/>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registradores e registros de domínios</a:t>
            </a:r>
            <a:endParaRPr/>
          </a:p>
        </p:txBody>
      </p:sp>
      <p:sp>
        <p:nvSpPr>
          <p:cNvPr id="375" name="Google Shape;375;p31"/>
          <p:cNvSpPr txBox="1"/>
          <p:nvPr>
            <p:ph idx="1" type="body"/>
          </p:nvPr>
        </p:nvSpPr>
        <p:spPr>
          <a:xfrm>
            <a:off x="320675"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Avalie lacunas relacionadas à UA em sistemas voltados aos clientes.</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Atualize os sistemas voltados aos clientes para dar suporte à UA; o </a:t>
            </a:r>
            <a:r>
              <a:rPr lang="en-US" sz="1800" u="sng">
                <a:solidFill>
                  <a:schemeClr val="hlink"/>
                </a:solidFill>
                <a:hlinkClick r:id="rId3"/>
              </a:rPr>
              <a:t>Roteiro da UA para sistemas de registradores e registros de nomes de domínio</a:t>
            </a:r>
            <a:r>
              <a:rPr lang="en-US" sz="1800"/>
              <a:t> está disponível como um guia.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Divulgue informações sobre a UA para partes interessadas do setor e incentive-as a fazer upgrade de seus próprios sistemas também.</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pic>
        <p:nvPicPr>
          <p:cNvPr id="376" name="Google Shape;376;p31">
            <a:hlinkClick r:id="rId4"/>
          </p:cNvPr>
          <p:cNvPicPr preferRelativeResize="0"/>
          <p:nvPr/>
        </p:nvPicPr>
        <p:blipFill rotWithShape="1">
          <a:blip r:embed="rId5">
            <a:alphaModFix/>
          </a:blip>
          <a:srcRect b="0" l="0" r="0" t="0"/>
          <a:stretch/>
        </p:blipFill>
        <p:spPr>
          <a:xfrm>
            <a:off x="5226225" y="1318667"/>
            <a:ext cx="3399025" cy="4411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32"/>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Qual é a sua função: registrante/titular de domínio</a:t>
            </a:r>
            <a:endParaRPr/>
          </a:p>
        </p:txBody>
      </p:sp>
      <p:sp>
        <p:nvSpPr>
          <p:cNvPr id="382" name="Google Shape;382;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Verifique com o ISP (Provedor de Serviço de Internet) que hospeda seu site e e-mail se os serviços dele têm suporte para a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Confirme com seu administrador de site e e-mail se o seu site e e-mail têm suporte para a UA Caso contrário, considere a possibilidade de atualizá-los de modo a dar suporte para a UA.</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Divulgação informações sobre a UA para seu ISP, desenvolvedores da web e administradores de e-mail e peça que atualizem seus sistemas para dar suporte à UA. </a:t>
            </a:r>
            <a:endParaRPr/>
          </a:p>
          <a:p>
            <a:pPr indent="-182879" lvl="1" marL="731520" rtl="0" algn="l">
              <a:lnSpc>
                <a:spcPct val="100000"/>
              </a:lnSpc>
              <a:spcBef>
                <a:spcPts val="400"/>
              </a:spcBef>
              <a:spcAft>
                <a:spcPts val="0"/>
              </a:spcAft>
              <a:buSzPts val="1700"/>
              <a:buChar char="*"/>
            </a:pPr>
            <a:r>
              <a:rPr b="0" i="0" lang="en-US">
                <a:solidFill>
                  <a:srgbClr val="000000"/>
                </a:solidFill>
              </a:rPr>
              <a:t>Consulte o </a:t>
            </a:r>
            <a:r>
              <a:rPr lang="en-US" u="sng">
                <a:solidFill>
                  <a:schemeClr val="hlink"/>
                </a:solidFill>
                <a:hlinkClick r:id="rId3"/>
              </a:rPr>
              <a:t>Relatório de Preparação para a UA do AF23</a:t>
            </a:r>
            <a:r>
              <a:rPr b="0" i="0" lang="en-US">
                <a:solidFill>
                  <a:srgbClr val="000000"/>
                </a:solidFill>
              </a:rPr>
              <a:t> </a:t>
            </a:r>
            <a:r>
              <a:rPr lang="en-US"/>
              <a:t>para saber mais. Se quiser, use o modelo de </a:t>
            </a:r>
            <a:r>
              <a:rPr lang="en-US" u="sng">
                <a:solidFill>
                  <a:schemeClr val="hlink"/>
                </a:solidFill>
                <a:hlinkClick r:id="rId4"/>
              </a:rPr>
              <a:t>carta</a:t>
            </a:r>
            <a:r>
              <a:rPr lang="en-US"/>
              <a:t> ou </a:t>
            </a:r>
            <a:r>
              <a:rPr lang="en-US" u="sng">
                <a:solidFill>
                  <a:schemeClr val="hlink"/>
                </a:solidFill>
                <a:hlinkClick r:id="rId5"/>
              </a:rPr>
              <a:t>registre o problema</a:t>
            </a:r>
            <a:r>
              <a:rPr lang="en-US"/>
              <a:t>.</a:t>
            </a:r>
            <a:endParaRPr/>
          </a:p>
          <a:p>
            <a:pPr indent="0" lvl="0" marL="91440" rtl="0" algn="l">
              <a:lnSpc>
                <a:spcPct val="100000"/>
              </a:lnSpc>
              <a:spcBef>
                <a:spcPts val="400"/>
              </a:spcBef>
              <a:spcAft>
                <a:spcPts val="0"/>
              </a:spcAft>
              <a:buSzPts val="1700"/>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u="sng">
              <a:solidFill>
                <a:schemeClr val="hlink"/>
              </a:solidFill>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9"/>
          <p:cNvSpPr txBox="1"/>
          <p:nvPr>
            <p:ph type="title"/>
          </p:nvPr>
        </p:nvSpPr>
        <p:spPr>
          <a:xfrm>
            <a:off x="320041" y="275167"/>
            <a:ext cx="868803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Iniciativas adicionais da UNESCO e da ICANN para promover a inclusão digital</a:t>
            </a:r>
            <a:endParaRPr/>
          </a:p>
        </p:txBody>
      </p:sp>
      <p:sp>
        <p:nvSpPr>
          <p:cNvPr id="388" name="Google Shape;388;p59"/>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A UNESCO está realizando vários programas para promover o multilinguismo on-line.</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ICANN está lançando a Próxima Rodada de novos gTLDs para promover a inclusão digital.</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As seções a seguir destacam esses esforços da UNESCO e da ICANN.</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1"/>
          <p:cNvSpPr txBox="1"/>
          <p:nvPr>
            <p:ph type="title"/>
          </p:nvPr>
        </p:nvSpPr>
        <p:spPr>
          <a:xfrm>
            <a:off x="320041" y="275167"/>
            <a:ext cx="4561465" cy="141075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Compromisso da UNESCO de promover o multilinguismo</a:t>
            </a:r>
            <a:endParaRPr/>
          </a:p>
        </p:txBody>
      </p:sp>
      <p:sp>
        <p:nvSpPr>
          <p:cNvPr id="394" name="Google Shape;394;p41"/>
          <p:cNvSpPr txBox="1"/>
          <p:nvPr>
            <p:ph idx="1" type="body"/>
          </p:nvPr>
        </p:nvSpPr>
        <p:spPr>
          <a:xfrm>
            <a:off x="128588" y="2403774"/>
            <a:ext cx="9015412" cy="397887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Definir padrões por meio de instrumentos normativos</a:t>
            </a:r>
            <a:endParaRPr/>
          </a:p>
          <a:p>
            <a:pPr indent="-182879" lvl="1" marL="731520" rtl="0" algn="l">
              <a:lnSpc>
                <a:spcPct val="100000"/>
              </a:lnSpc>
              <a:spcBef>
                <a:spcPts val="0"/>
              </a:spcBef>
              <a:spcAft>
                <a:spcPts val="0"/>
              </a:spcAft>
              <a:buSzPts val="1700"/>
              <a:buChar char="*"/>
            </a:pPr>
            <a:r>
              <a:rPr lang="en-US" sz="1600"/>
              <a:t>Recomendação de 2003 sobre a Promoção e o Uso de Multilinguismo e Acesso Universal no Ciberespaço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Incentivar uma Internet com maior diversidade linguística</a:t>
            </a:r>
            <a:endParaRPr/>
          </a:p>
          <a:p>
            <a:pPr indent="-182879" lvl="1" marL="731520" rtl="0" algn="l">
              <a:lnSpc>
                <a:spcPct val="100000"/>
              </a:lnSpc>
              <a:spcBef>
                <a:spcPts val="0"/>
              </a:spcBef>
              <a:spcAft>
                <a:spcPts val="0"/>
              </a:spcAft>
              <a:buSzPts val="1700"/>
              <a:buChar char="*"/>
            </a:pPr>
            <a:r>
              <a:rPr lang="en-US" sz="1600"/>
              <a:t>Linha de ação C8 da WSIS: diversidade cultural e identidade, diversidade linguística e conteúdo local</a:t>
            </a:r>
            <a:endParaRPr/>
          </a:p>
          <a:p>
            <a:pPr indent="-182879" lvl="1" marL="731520" rtl="0" algn="l">
              <a:lnSpc>
                <a:spcPct val="100000"/>
              </a:lnSpc>
              <a:spcBef>
                <a:spcPts val="0"/>
              </a:spcBef>
              <a:spcAft>
                <a:spcPts val="0"/>
              </a:spcAft>
              <a:buSzPts val="1700"/>
              <a:buChar char="*"/>
            </a:pPr>
            <a:r>
              <a:rPr lang="en-US" sz="1600"/>
              <a:t>Parceria com o IGF (Fórum de Governança da Internet) sob o tema “Linguagem e inclusão: nomes multilíngues”</a:t>
            </a:r>
            <a:endParaRPr/>
          </a:p>
          <a:p>
            <a:pPr indent="-182880" lvl="0" marL="274320" rtl="0" algn="l">
              <a:lnSpc>
                <a:spcPct val="100000"/>
              </a:lnSpc>
              <a:spcBef>
                <a:spcPts val="0"/>
              </a:spcBef>
              <a:spcAft>
                <a:spcPts val="0"/>
              </a:spcAft>
              <a:buSzPts val="1700"/>
              <a:buChar char="*"/>
            </a:pPr>
            <a:r>
              <a:rPr lang="en-US"/>
              <a:t>Criar iniciativas de capacitação de modo a empoderar as comunidades para produzirem conteúdo com diversidade linguística</a:t>
            </a:r>
            <a:endParaRPr/>
          </a:p>
          <a:p>
            <a:pPr indent="-182879" lvl="1" marL="731520" rtl="0" algn="l">
              <a:lnSpc>
                <a:spcPct val="100000"/>
              </a:lnSpc>
              <a:spcBef>
                <a:spcPts val="0"/>
              </a:spcBef>
              <a:spcAft>
                <a:spcPts val="0"/>
              </a:spcAft>
              <a:buSzPts val="1530"/>
              <a:buChar char="*"/>
            </a:pPr>
            <a:r>
              <a:rPr lang="en-US" sz="1600"/>
              <a:t>Iniciativas digitais de kits de ferramentas para povos indígenas</a:t>
            </a:r>
            <a:endParaRPr/>
          </a:p>
          <a:p>
            <a:pPr indent="-182880" lvl="2" marL="1188720" rtl="0" algn="l">
              <a:lnSpc>
                <a:spcPct val="100000"/>
              </a:lnSpc>
              <a:spcBef>
                <a:spcPts val="0"/>
              </a:spcBef>
              <a:spcAft>
                <a:spcPts val="0"/>
              </a:spcAft>
              <a:buSzPts val="1360"/>
              <a:buChar char="*"/>
            </a:pPr>
            <a:r>
              <a:rPr lang="en-US" sz="1400"/>
              <a:t>A 3.ª abordagem “Normalizar” tem como objetivo promover a Aceitação Universal do uso de línguas indígenas</a:t>
            </a:r>
            <a:endParaRPr/>
          </a:p>
          <a:p>
            <a:pPr indent="-182880" lvl="0" marL="274320" rtl="0" algn="l">
              <a:lnSpc>
                <a:spcPct val="100000"/>
              </a:lnSpc>
              <a:spcBef>
                <a:spcPts val="0"/>
              </a:spcBef>
              <a:spcAft>
                <a:spcPts val="0"/>
              </a:spcAft>
              <a:buSzPts val="1700"/>
              <a:buChar char="*"/>
            </a:pPr>
            <a:r>
              <a:rPr lang="en-US"/>
              <a:t>Trabalhar com parceiros para apoiar iniciativas populares</a:t>
            </a:r>
            <a:endParaRPr/>
          </a:p>
          <a:p>
            <a:pPr indent="-182879" lvl="1" marL="731520" rtl="0" algn="l">
              <a:lnSpc>
                <a:spcPct val="100000"/>
              </a:lnSpc>
              <a:spcBef>
                <a:spcPts val="0"/>
              </a:spcBef>
              <a:spcAft>
                <a:spcPts val="0"/>
              </a:spcAft>
              <a:buSzPts val="1530"/>
              <a:buChar char="*"/>
            </a:pPr>
            <a:r>
              <a:rPr lang="en-US" sz="1600"/>
              <a:t>Colaborar com empresas de tecnologia a fim de desenvolver teclados para línguas indígenas</a:t>
            </a:r>
            <a:endParaRPr sz="1800"/>
          </a:p>
          <a:p>
            <a:pPr indent="-107315" lvl="3" marL="1097280" rtl="0" algn="l">
              <a:lnSpc>
                <a:spcPct val="100000"/>
              </a:lnSpc>
              <a:spcBef>
                <a:spcPts val="280"/>
              </a:spcBef>
              <a:spcAft>
                <a:spcPts val="0"/>
              </a:spcAft>
              <a:buSzPts val="1190"/>
              <a:buNone/>
            </a:pPr>
            <a:r>
              <a:t/>
            </a:r>
            <a:endParaRPr sz="1200"/>
          </a:p>
        </p:txBody>
      </p:sp>
      <p:pic>
        <p:nvPicPr>
          <p:cNvPr descr="文本&#10;&#10;已自动生成说明" id="395" name="Google Shape;395;p41"/>
          <p:cNvPicPr preferRelativeResize="0"/>
          <p:nvPr/>
        </p:nvPicPr>
        <p:blipFill rotWithShape="1">
          <a:blip r:embed="rId3">
            <a:alphaModFix/>
          </a:blip>
          <a:srcRect b="0" l="0" r="0" t="0"/>
          <a:stretch/>
        </p:blipFill>
        <p:spPr>
          <a:xfrm>
            <a:off x="5202180" y="471990"/>
            <a:ext cx="3621146" cy="1985261"/>
          </a:xfrm>
          <a:prstGeom prst="rect">
            <a:avLst/>
          </a:prstGeom>
          <a:noFill/>
          <a:ln>
            <a:noFill/>
          </a:ln>
        </p:spPr>
      </p:pic>
      <p:sp>
        <p:nvSpPr>
          <p:cNvPr id="396" name="Google Shape;396;p41"/>
          <p:cNvSpPr/>
          <p:nvPr/>
        </p:nvSpPr>
        <p:spPr>
          <a:xfrm>
            <a:off x="695561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2"/>
          <p:cNvSpPr txBox="1"/>
          <p:nvPr>
            <p:ph type="title"/>
          </p:nvPr>
        </p:nvSpPr>
        <p:spPr>
          <a:xfrm>
            <a:off x="320042" y="275167"/>
            <a:ext cx="6137908" cy="112114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Multilinguismo e Acesso Universal no ciberespaço (2003)</a:t>
            </a:r>
            <a:endParaRPr/>
          </a:p>
        </p:txBody>
      </p:sp>
      <p:sp>
        <p:nvSpPr>
          <p:cNvPr id="402" name="Google Shape;402;p42"/>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0" algn="ctr">
              <a:lnSpc>
                <a:spcPct val="100000"/>
              </a:lnSpc>
              <a:spcBef>
                <a:spcPts val="0"/>
              </a:spcBef>
              <a:spcAft>
                <a:spcPts val="0"/>
              </a:spcAft>
              <a:buClr>
                <a:schemeClr val="accent3"/>
              </a:buClr>
              <a:buSzPts val="1700"/>
              <a:buNone/>
            </a:pPr>
            <a:r>
              <a:rPr lang="en-US" sz="1800"/>
              <a:t>Recomendação sobre a Promoção e o Uso de Multilinguismo e Acesso Universal no Ciberespaço(2003) 2003</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recomendação se concentra em quatro áreas:</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07315" lvl="3" marL="1097280" rtl="0" algn="l">
              <a:lnSpc>
                <a:spcPct val="100000"/>
              </a:lnSpc>
              <a:spcBef>
                <a:spcPts val="280"/>
              </a:spcBef>
              <a:spcAft>
                <a:spcPts val="0"/>
              </a:spcAft>
              <a:buSzPts val="1190"/>
              <a:buNone/>
            </a:pPr>
            <a:r>
              <a:t/>
            </a:r>
            <a:endParaRPr sz="1200"/>
          </a:p>
        </p:txBody>
      </p:sp>
      <p:grpSp>
        <p:nvGrpSpPr>
          <p:cNvPr id="403" name="Google Shape;403;p42"/>
          <p:cNvGrpSpPr/>
          <p:nvPr/>
        </p:nvGrpSpPr>
        <p:grpSpPr>
          <a:xfrm>
            <a:off x="527598" y="3499308"/>
            <a:ext cx="4465953" cy="2137600"/>
            <a:chOff x="282950" y="38427"/>
            <a:chExt cx="4465953" cy="2137600"/>
          </a:xfrm>
        </p:grpSpPr>
        <p:sp>
          <p:nvSpPr>
            <p:cNvPr id="404" name="Google Shape;404;p42"/>
            <p:cNvSpPr/>
            <p:nvPr/>
          </p:nvSpPr>
          <p:spPr>
            <a:xfrm>
              <a:off x="40313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2"/>
            <p:cNvSpPr txBox="1"/>
            <p:nvPr/>
          </p:nvSpPr>
          <p:spPr>
            <a:xfrm>
              <a:off x="403131" y="38427"/>
              <a:ext cx="1966955" cy="874202"/>
            </a:xfrm>
            <a:prstGeom prst="rect">
              <a:avLst/>
            </a:prstGeom>
            <a:noFill/>
            <a:ln>
              <a:noFill/>
            </a:ln>
          </p:spPr>
          <p:txBody>
            <a:bodyPr anchorCtr="0" anchor="ctr" bIns="29325" lIns="5865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Desenvolvimento de sistemas e conteúdo multilíngue</a:t>
              </a:r>
              <a:endParaRPr/>
            </a:p>
          </p:txBody>
        </p:sp>
        <p:sp>
          <p:nvSpPr>
            <p:cNvPr id="406" name="Google Shape;406;p42"/>
            <p:cNvSpPr/>
            <p:nvPr/>
          </p:nvSpPr>
          <p:spPr>
            <a:xfrm>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2"/>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Facilidade de acesso a redes e serviços</a:t>
              </a:r>
              <a:endParaRPr/>
            </a:p>
          </p:txBody>
        </p:sp>
        <p:sp>
          <p:nvSpPr>
            <p:cNvPr id="408" name="Google Shape;408;p42"/>
            <p:cNvSpPr/>
            <p:nvPr/>
          </p:nvSpPr>
          <p:spPr>
            <a:xfrm>
              <a:off x="282950"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txBox="1"/>
            <p:nvPr/>
          </p:nvSpPr>
          <p:spPr>
            <a:xfrm>
              <a:off x="720051" y="1301825"/>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Elaboração de conteúdo para domínios públicos</a:t>
              </a:r>
              <a:endParaRPr/>
            </a:p>
          </p:txBody>
        </p:sp>
        <p:sp>
          <p:nvSpPr>
            <p:cNvPr id="410" name="Google Shape;410;p42"/>
            <p:cNvSpPr/>
            <p:nvPr/>
          </p:nvSpPr>
          <p:spPr>
            <a:xfrm>
              <a:off x="2563398"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2"/>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90000"/>
                </a:lnSpc>
                <a:spcBef>
                  <a:spcPts val="0"/>
                </a:spcBef>
                <a:spcAft>
                  <a:spcPts val="0"/>
                </a:spcAft>
                <a:buClr>
                  <a:srgbClr val="000000"/>
                </a:buClr>
                <a:buSzPts val="1100"/>
                <a:buFont typeface="Arial"/>
                <a:buNone/>
              </a:pPr>
              <a:r>
                <a:rPr b="0" i="0" lang="en-US" sz="1050" u="none" cap="none" strike="noStrike">
                  <a:solidFill>
                    <a:schemeClr val="lt1"/>
                  </a:solidFill>
                  <a:latin typeface="Open Sans"/>
                  <a:ea typeface="Open Sans"/>
                  <a:cs typeface="Open Sans"/>
                  <a:sym typeface="Open Sans"/>
                </a:rPr>
                <a:t>Reafirmação do equilíbrio justo entre os interesses públicos e os de titulares de direitos</a:t>
              </a:r>
              <a:endParaRPr/>
            </a:p>
          </p:txBody>
        </p:sp>
      </p:grpSp>
      <p:pic>
        <p:nvPicPr>
          <p:cNvPr descr="A picture containing person, crowd, concert band&#10;&#10;Description automatically generated" id="412" name="Google Shape;412;p42"/>
          <p:cNvPicPr preferRelativeResize="0"/>
          <p:nvPr/>
        </p:nvPicPr>
        <p:blipFill rotWithShape="1">
          <a:blip r:embed="rId3">
            <a:alphaModFix/>
          </a:blip>
          <a:srcRect b="0" l="0" r="0" t="0"/>
          <a:stretch/>
        </p:blipFill>
        <p:spPr>
          <a:xfrm>
            <a:off x="5170627" y="3429000"/>
            <a:ext cx="3324797" cy="2286755"/>
          </a:xfrm>
          <a:prstGeom prst="rect">
            <a:avLst/>
          </a:prstGeom>
          <a:noFill/>
          <a:ln>
            <a:noFill/>
          </a:ln>
        </p:spPr>
      </p:pic>
      <p:sp>
        <p:nvSpPr>
          <p:cNvPr id="413" name="Google Shape;413;p42"/>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3"/>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Década Internacional das Línguas Indígenas (IDIL)</a:t>
            </a:r>
            <a:endParaRPr/>
          </a:p>
        </p:txBody>
      </p:sp>
      <p:sp>
        <p:nvSpPr>
          <p:cNvPr id="419" name="Google Shape;419;p43"/>
          <p:cNvSpPr txBox="1"/>
          <p:nvPr>
            <p:ph idx="1" type="body"/>
          </p:nvPr>
        </p:nvSpPr>
        <p:spPr>
          <a:xfrm>
            <a:off x="2014151" y="1905000"/>
            <a:ext cx="6757269"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Chamar a atenção para o desaparecimento de línguas indígenas e a urgência de preservar, revitalizar e promover as línguas indígenas</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Tomar medidas urgentes a nível nacional e internacional </a:t>
            </a:r>
            <a:endParaRPr/>
          </a:p>
          <a:p>
            <a:pPr indent="-182879" lvl="1" marL="731520" rtl="0" algn="l">
              <a:lnSpc>
                <a:spcPct val="100000"/>
              </a:lnSpc>
              <a:spcBef>
                <a:spcPts val="0"/>
              </a:spcBef>
              <a:spcAft>
                <a:spcPts val="0"/>
              </a:spcAft>
              <a:buSzPts val="1700"/>
              <a:buChar char="*"/>
            </a:pPr>
            <a:r>
              <a:rPr lang="en-US" sz="1600"/>
              <a:t>Plano de Ação Global da IDIL especificado na área temática de empoderamento digital para: </a:t>
            </a:r>
            <a:endParaRPr/>
          </a:p>
          <a:p>
            <a:pPr indent="-182880" lvl="2" marL="1188720" rtl="0" algn="l">
              <a:lnSpc>
                <a:spcPct val="100000"/>
              </a:lnSpc>
              <a:spcBef>
                <a:spcPts val="0"/>
              </a:spcBef>
              <a:spcAft>
                <a:spcPts val="0"/>
              </a:spcAft>
              <a:buSzPts val="1700"/>
              <a:buChar char="*"/>
            </a:pPr>
            <a:r>
              <a:rPr lang="en-US" sz="1400"/>
              <a:t>empoderar profissionais e jovens indígenas com habilidades digitais, conhecimento sobre mídias e ativismo on-line;</a:t>
            </a:r>
            <a:endParaRPr/>
          </a:p>
          <a:p>
            <a:pPr indent="-182880" lvl="2" marL="1188720" rtl="0" algn="l">
              <a:lnSpc>
                <a:spcPct val="100000"/>
              </a:lnSpc>
              <a:spcBef>
                <a:spcPts val="0"/>
              </a:spcBef>
              <a:spcAft>
                <a:spcPts val="0"/>
              </a:spcAft>
              <a:buSzPts val="1700"/>
              <a:buChar char="*"/>
            </a:pPr>
            <a:r>
              <a:rPr lang="en-US" sz="1400"/>
              <a:t>promover uma representação melhor e acesso multilíngue para línguas indígenas em mídias e tecnologias;</a:t>
            </a:r>
            <a:endParaRPr/>
          </a:p>
          <a:p>
            <a:pPr indent="-182880" lvl="2" marL="1188720" rtl="0" algn="l">
              <a:lnSpc>
                <a:spcPct val="100000"/>
              </a:lnSpc>
              <a:spcBef>
                <a:spcPts val="0"/>
              </a:spcBef>
              <a:spcAft>
                <a:spcPts val="0"/>
              </a:spcAft>
              <a:buSzPts val="1700"/>
              <a:buChar char="*"/>
            </a:pPr>
            <a:r>
              <a:rPr lang="en-US" sz="1400"/>
              <a:t>incentivar parcerias entre o setor público e privado e elaborar padrões para a digitalização linguística e a participação de indígenas na criação de conteúdo.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800"/>
              <a:t>A UNESCO atua como a agência responsável pela Década Internacional, em colaboração com a UNDESA e outras agências relevantes, nos recursos existentes</a:t>
            </a:r>
            <a:endParaRPr/>
          </a:p>
          <a:p>
            <a:pPr indent="-182879" lvl="1" marL="731520" rtl="0" algn="l">
              <a:lnSpc>
                <a:spcPct val="100000"/>
              </a:lnSpc>
              <a:spcBef>
                <a:spcPts val="0"/>
              </a:spcBef>
              <a:spcAft>
                <a:spcPts val="0"/>
              </a:spcAft>
              <a:buSzPts val="1700"/>
              <a:buChar char="*"/>
            </a:pPr>
            <a:r>
              <a:rPr lang="en-US" sz="1600"/>
              <a:t>Estabelecer um grupo de trabalho específico sobre igualdade digital e domínios </a:t>
            </a:r>
            <a:endParaRPr sz="1800"/>
          </a:p>
          <a:p>
            <a:pPr indent="-107315" lvl="3" marL="1097280" rtl="0" algn="l">
              <a:lnSpc>
                <a:spcPct val="100000"/>
              </a:lnSpc>
              <a:spcBef>
                <a:spcPts val="280"/>
              </a:spcBef>
              <a:spcAft>
                <a:spcPts val="0"/>
              </a:spcAft>
              <a:buSzPts val="1190"/>
              <a:buNone/>
            </a:pPr>
            <a:r>
              <a:t/>
            </a:r>
            <a:endParaRPr sz="1200"/>
          </a:p>
        </p:txBody>
      </p:sp>
      <p:sp>
        <p:nvSpPr>
          <p:cNvPr id="420" name="Google Shape;420;p43"/>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421" name="Google Shape;421;p43"/>
          <p:cNvSpPr txBox="1"/>
          <p:nvPr/>
        </p:nvSpPr>
        <p:spPr>
          <a:xfrm>
            <a:off x="2751" y="1612224"/>
            <a:ext cx="1798172" cy="315471"/>
          </a:xfrm>
          <a:prstGeom prst="rect">
            <a:avLst/>
          </a:prstGeom>
          <a:no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Open Sans"/>
                <a:ea typeface="Open Sans"/>
                <a:cs typeface="Open Sans"/>
                <a:sym typeface="Open Sans"/>
              </a:rPr>
              <a:t>IDIL 2022-2032</a:t>
            </a:r>
            <a:endParaRPr/>
          </a:p>
        </p:txBody>
      </p:sp>
      <p:pic>
        <p:nvPicPr>
          <p:cNvPr descr="Gráfico, Gráfico de proyección solar&#10;&#10;Descripción generada automáticamente" id="422" name="Google Shape;422;p43"/>
          <p:cNvPicPr preferRelativeResize="0"/>
          <p:nvPr/>
        </p:nvPicPr>
        <p:blipFill rotWithShape="1">
          <a:blip r:embed="rId4">
            <a:alphaModFix/>
          </a:blip>
          <a:srcRect b="0" l="0" r="0" t="0"/>
          <a:stretch/>
        </p:blipFill>
        <p:spPr>
          <a:xfrm>
            <a:off x="126321" y="1934514"/>
            <a:ext cx="1615982" cy="2133937"/>
          </a:xfrm>
          <a:prstGeom prst="rect">
            <a:avLst/>
          </a:prstGeom>
          <a:noFill/>
          <a:ln>
            <a:noFill/>
          </a:ln>
        </p:spPr>
      </p:pic>
      <p:pic>
        <p:nvPicPr>
          <p:cNvPr id="423" name="Google Shape;423;p43"/>
          <p:cNvPicPr preferRelativeResize="0"/>
          <p:nvPr/>
        </p:nvPicPr>
        <p:blipFill rotWithShape="1">
          <a:blip r:embed="rId5">
            <a:alphaModFix/>
          </a:blip>
          <a:srcRect b="0" l="0" r="0" t="0"/>
          <a:stretch/>
        </p:blipFill>
        <p:spPr>
          <a:xfrm>
            <a:off x="126321" y="4202707"/>
            <a:ext cx="1615982" cy="22104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9"/>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Atlas das Línguas do Mundo da UNESCO</a:t>
            </a:r>
            <a:endParaRPr/>
          </a:p>
        </p:txBody>
      </p:sp>
      <p:sp>
        <p:nvSpPr>
          <p:cNvPr id="429" name="Google Shape;429;p49"/>
          <p:cNvSpPr txBox="1"/>
          <p:nvPr>
            <p:ph idx="1" type="body"/>
          </p:nvPr>
        </p:nvSpPr>
        <p:spPr>
          <a:xfrm>
            <a:off x="198350" y="1200150"/>
            <a:ext cx="5482657" cy="5382683"/>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600"/>
              <a:t>O Atlas das Línguas do Mundo é uma ferramenta on-line interativa que documenta o status de línguas do mundo todo e tem como objetivo fornecer registros detalhados das línguas enquanto ferramentas de comunicação e recursos informativos sobre seus contextos socioculturais e sociopolíticos. </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O Atlas abrange 8.324 línguas documentadas por governos, instituições e comunidades acadêmicas, das quais cerca de 7.000 ainda estão em uso.</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A UNESCO colabora com os pontos focais nomeados por Estados-membros para coletar e documentar a diversidade linguística, além de fornecer treinamento de capacitação para a transformação digital.</a:t>
            </a:r>
            <a:endParaRPr/>
          </a:p>
          <a:p>
            <a:pPr indent="-182880" lvl="0" marL="274320" rtl="0" algn="l">
              <a:lnSpc>
                <a:spcPct val="100000"/>
              </a:lnSpc>
              <a:spcBef>
                <a:spcPts val="0"/>
              </a:spcBef>
              <a:spcAft>
                <a:spcPts val="0"/>
              </a:spcAft>
              <a:buClr>
                <a:schemeClr val="accent3"/>
              </a:buClr>
              <a:buSzPts val="1700"/>
              <a:buFont typeface="Merriweather Sans"/>
              <a:buChar char="*"/>
            </a:pPr>
            <a:r>
              <a:rPr lang="en-US" sz="1600"/>
              <a:t>O Atlas está explorando usar uma API (Interface de Programação de Aplicativos) para melhorar o acesso a ferramentas digitais com foco em línguas indígenas e com poucos recursos: </a:t>
            </a:r>
            <a:endParaRPr/>
          </a:p>
          <a:p>
            <a:pPr indent="-182879" lvl="1" marL="731520" rtl="0" algn="l">
              <a:lnSpc>
                <a:spcPct val="100000"/>
              </a:lnSpc>
              <a:spcBef>
                <a:spcPts val="0"/>
              </a:spcBef>
              <a:spcAft>
                <a:spcPts val="0"/>
              </a:spcAft>
              <a:buSzPts val="1700"/>
              <a:buChar char="*"/>
            </a:pPr>
            <a:r>
              <a:rPr lang="en-US" sz="1600"/>
              <a:t>ferramenta de tradução on-line que utiliza dados abertos para traduções de alta qualidade </a:t>
            </a:r>
            <a:endParaRPr/>
          </a:p>
          <a:p>
            <a:pPr indent="-182879" lvl="1" marL="731520" rtl="0" algn="l">
              <a:lnSpc>
                <a:spcPct val="100000"/>
              </a:lnSpc>
              <a:spcBef>
                <a:spcPts val="0"/>
              </a:spcBef>
              <a:spcAft>
                <a:spcPts val="0"/>
              </a:spcAft>
              <a:buSzPts val="1700"/>
              <a:buChar char="*"/>
            </a:pPr>
            <a:r>
              <a:rPr lang="en-US" sz="1600"/>
              <a:t>modelos de AI para a conversão de fala em texto</a:t>
            </a:r>
            <a:endParaRPr/>
          </a:p>
          <a:p>
            <a:pPr indent="-182879" lvl="1" marL="731520" rtl="0" algn="l">
              <a:lnSpc>
                <a:spcPct val="100000"/>
              </a:lnSpc>
              <a:spcBef>
                <a:spcPts val="0"/>
              </a:spcBef>
              <a:spcAft>
                <a:spcPts val="0"/>
              </a:spcAft>
              <a:buSzPts val="1700"/>
              <a:buChar char="*"/>
            </a:pPr>
            <a:r>
              <a:rPr lang="en-US" sz="1600"/>
              <a:t>dicionários on-line de línguas indígenas</a:t>
            </a:r>
            <a:endParaRPr/>
          </a:p>
        </p:txBody>
      </p:sp>
      <p:sp>
        <p:nvSpPr>
          <p:cNvPr id="430" name="Google Shape;430;p49"/>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431" name="Google Shape;431;p49"/>
          <p:cNvPicPr preferRelativeResize="0"/>
          <p:nvPr/>
        </p:nvPicPr>
        <p:blipFill rotWithShape="1">
          <a:blip r:embed="rId4">
            <a:alphaModFix/>
          </a:blip>
          <a:srcRect b="0" l="0" r="0" t="0"/>
          <a:stretch/>
        </p:blipFill>
        <p:spPr>
          <a:xfrm>
            <a:off x="5681007" y="1548740"/>
            <a:ext cx="3302249" cy="2315647"/>
          </a:xfrm>
          <a:prstGeom prst="rect">
            <a:avLst/>
          </a:prstGeom>
          <a:noFill/>
          <a:ln>
            <a:noFill/>
          </a:ln>
        </p:spPr>
      </p:pic>
      <p:pic>
        <p:nvPicPr>
          <p:cNvPr descr="Qr code&#10;&#10;Description automatically generated" id="432" name="Google Shape;432;p49"/>
          <p:cNvPicPr preferRelativeResize="0"/>
          <p:nvPr/>
        </p:nvPicPr>
        <p:blipFill rotWithShape="1">
          <a:blip r:embed="rId5">
            <a:alphaModFix/>
          </a:blip>
          <a:srcRect b="0" l="0" r="0" t="0"/>
          <a:stretch/>
        </p:blipFill>
        <p:spPr>
          <a:xfrm>
            <a:off x="6584462" y="4741453"/>
            <a:ext cx="1495335" cy="1474566"/>
          </a:xfrm>
          <a:prstGeom prst="rect">
            <a:avLst/>
          </a:prstGeom>
          <a:noFill/>
          <a:ln>
            <a:noFill/>
          </a:ln>
        </p:spPr>
      </p:pic>
      <p:sp>
        <p:nvSpPr>
          <p:cNvPr id="433" name="Google Shape;433;p49"/>
          <p:cNvSpPr txBox="1"/>
          <p:nvPr/>
        </p:nvSpPr>
        <p:spPr>
          <a:xfrm>
            <a:off x="5949346" y="4156678"/>
            <a:ext cx="276556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sng" cap="none" strike="noStrike">
                <a:solidFill>
                  <a:srgbClr val="000000"/>
                </a:solidFill>
                <a:latin typeface="Open Sans Light"/>
                <a:ea typeface="Open Sans Light"/>
                <a:cs typeface="Open Sans Light"/>
                <a:sym typeface="Open Sans Light"/>
                <a:hlinkClick r:id="rId6">
                  <a:extLst>
                    <a:ext uri="{A12FA001-AC4F-418D-AE19-62706E023703}">
                      <ahyp:hlinkClr val="tx"/>
                    </a:ext>
                  </a:extLst>
                </a:hlinkClick>
              </a:rPr>
              <a:t>https://en.wal.unesco.org/</a:t>
            </a:r>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64"/>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Programa de Novos gTLDs: Próxima Rodada e Programa de Apoio para Solicitantes da ICANN </a:t>
            </a:r>
            <a:endParaRPr/>
          </a:p>
        </p:txBody>
      </p:sp>
      <p:sp>
        <p:nvSpPr>
          <p:cNvPr id="439" name="Google Shape;439;p64"/>
          <p:cNvSpPr txBox="1"/>
          <p:nvPr>
            <p:ph idx="1" type="body"/>
          </p:nvPr>
        </p:nvSpPr>
        <p:spPr>
          <a:xfrm>
            <a:off x="320675" y="1214438"/>
            <a:ext cx="8450746" cy="5256111"/>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700"/>
              <a:buFont typeface="Merriweather Sans"/>
              <a:buChar char="*"/>
            </a:pPr>
            <a:r>
              <a:rPr lang="en-US" sz="1800"/>
              <a:t>Novas oportunidades para obter um novo gTLD (Domínio Genérico de Primeiro Nível), incluindo IDNs (Nomes de Domínio Internacionalizados), estão surgindo.</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janela de solicitações da próxima rodada deverá ser aberta no segundo trimestre de 2026.</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A próxima expansão do DNS (Sistema de Nomes de Domínio) ajudará pessoas e organizações a administrarem sua presença e identidade na Internet.</a:t>
            </a:r>
            <a:endParaRPr/>
          </a:p>
          <a:p>
            <a:pPr indent="0" lvl="0" marL="91440" rtl="0" algn="l">
              <a:lnSpc>
                <a:spcPct val="100000"/>
              </a:lnSpc>
              <a:spcBef>
                <a:spcPts val="0"/>
              </a:spcBef>
              <a:spcAft>
                <a:spcPts val="0"/>
              </a:spcAft>
              <a:buClr>
                <a:schemeClr val="accent3"/>
              </a:buClr>
              <a:buSzPts val="1700"/>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Nomes de domínio em diversos idiomas e escritas vão estimular o crescimento da inclusão digital on-line. </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 Um ASP (Programa de Apoio para Solicitantes) ajudará os solicitantes de regiões menos favorecidas e mercados emergentes.</a:t>
            </a:r>
            <a:endParaRPr/>
          </a:p>
          <a:p>
            <a:pPr indent="-182879" lvl="1" marL="731520" rtl="0" algn="l">
              <a:lnSpc>
                <a:spcPct val="100000"/>
              </a:lnSpc>
              <a:spcBef>
                <a:spcPts val="0"/>
              </a:spcBef>
              <a:spcAft>
                <a:spcPts val="0"/>
              </a:spcAft>
              <a:buSzPts val="1530"/>
              <a:buChar char="*"/>
            </a:pPr>
            <a:r>
              <a:rPr lang="en-US" sz="1600"/>
              <a:t>Inclui auxílio financeiro e não financeiro para solicitantes qualificados.</a:t>
            </a:r>
            <a:endParaRPr/>
          </a:p>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0"/>
              </a:spcBef>
              <a:spcAft>
                <a:spcPts val="0"/>
              </a:spcAft>
              <a:buClr>
                <a:schemeClr val="accent3"/>
              </a:buClr>
              <a:buSzPts val="1700"/>
              <a:buFont typeface="Merriweather Sans"/>
              <a:buChar char="*"/>
            </a:pPr>
            <a:r>
              <a:rPr lang="en-US" sz="1800"/>
              <a:t>Mais detalhes sobre esses programas são mostrados abaixo.</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6"/>
          <p:cNvSpPr txBox="1"/>
          <p:nvPr>
            <p:ph type="title"/>
          </p:nvPr>
        </p:nvSpPr>
        <p:spPr>
          <a:xfrm>
            <a:off x="540000" y="1380204"/>
            <a:ext cx="6733248" cy="204879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lt1"/>
              </a:buClr>
              <a:buSzPts val="4000"/>
              <a:buFont typeface="Arial"/>
              <a:buNone/>
            </a:pPr>
            <a:r>
              <a:rPr lang="en-US" sz="4000"/>
              <a:t>Uma Internet mais inclusiva: Programa de Apoio para Solicitantes de Novos gTLDs </a:t>
            </a:r>
            <a:endParaRPr/>
          </a:p>
        </p:txBody>
      </p:sp>
      <p:sp>
        <p:nvSpPr>
          <p:cNvPr id="445" name="Google Shape;445;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446" name="Google Shape;446;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447" name="Google Shape;447;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448" name="Google Shape;448;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49" name="Google Shape;449;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450" name="Google Shape;450;p36"/>
          <p:cNvSpPr txBox="1"/>
          <p:nvPr/>
        </p:nvSpPr>
        <p:spPr>
          <a:xfrm>
            <a:off x="540000" y="3673404"/>
            <a:ext cx="4776600" cy="831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B3458"/>
              </a:buClr>
              <a:buSzPts val="1800"/>
              <a:buFont typeface="Arial"/>
              <a:buNone/>
            </a:pPr>
            <a:r>
              <a:rPr b="1" i="0" lang="en-US" sz="1800" u="none" cap="none" strike="noStrike">
                <a:solidFill>
                  <a:schemeClr val="lt1"/>
                </a:solidFill>
                <a:latin typeface="Arial"/>
                <a:ea typeface="Arial"/>
                <a:cs typeface="Arial"/>
                <a:sym typeface="Arial"/>
              </a:rPr>
              <a:t>Criação de oportunidades para comunidades, organizações e regiões do mundo todo</a:t>
            </a:r>
            <a:endParaRPr/>
          </a:p>
        </p:txBody>
      </p:sp>
      <p:pic>
        <p:nvPicPr>
          <p:cNvPr id="451" name="Google Shape;451;p36"/>
          <p:cNvPicPr preferRelativeResize="0"/>
          <p:nvPr/>
        </p:nvPicPr>
        <p:blipFill rotWithShape="1">
          <a:blip r:embed="rId4">
            <a:alphaModFix/>
          </a:blip>
          <a:srcRect b="0" l="0" r="0" t="0"/>
          <a:stretch/>
        </p:blipFill>
        <p:spPr>
          <a:xfrm>
            <a:off x="7138247" y="294969"/>
            <a:ext cx="800100" cy="80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Multilinguismo: uma chave para a inclusão digital</a:t>
            </a:r>
            <a:endParaRPr/>
          </a:p>
        </p:txBody>
      </p:sp>
      <p:sp>
        <p:nvSpPr>
          <p:cNvPr id="113" name="Google Shape;113;p6"/>
          <p:cNvSpPr txBox="1"/>
          <p:nvPr>
            <p:ph idx="1" type="body"/>
          </p:nvPr>
        </p:nvSpPr>
        <p:spPr>
          <a:xfrm>
            <a:off x="320674" y="1115486"/>
            <a:ext cx="8687401" cy="5106828"/>
          </a:xfrm>
          <a:prstGeom prst="rect">
            <a:avLst/>
          </a:prstGeom>
          <a:noFill/>
          <a:ln>
            <a:noFill/>
          </a:ln>
        </p:spPr>
        <p:txBody>
          <a:bodyPr anchorCtr="0" anchor="t" bIns="45700" lIns="91425" spcFirstLastPara="1" rIns="91425" wrap="square" tIns="45700">
            <a:noAutofit/>
          </a:bodyPr>
          <a:lstStyle/>
          <a:p>
            <a:pPr indent="-336550" lvl="0" marL="457200" marR="0" rtl="0" algn="l">
              <a:lnSpc>
                <a:spcPct val="100000"/>
              </a:lnSpc>
              <a:spcBef>
                <a:spcPts val="400"/>
              </a:spcBef>
              <a:spcAft>
                <a:spcPts val="0"/>
              </a:spcAft>
              <a:buClr>
                <a:schemeClr val="accent3"/>
              </a:buClr>
              <a:buSzPts val="1700"/>
              <a:buFont typeface="Merriweather Sans"/>
              <a:buChar char="*"/>
            </a:pPr>
            <a:r>
              <a:rPr lang="en-US" sz="1800"/>
              <a:t>Uma Internet linguisticamente diversificada contribui bastante para uma sociedade baseada no conhecimento unindo as fronteiras digitais.</a:t>
            </a:r>
            <a:endParaRPr/>
          </a:p>
          <a:p>
            <a:pPr indent="0" lvl="0" marL="0" rtl="0" algn="l">
              <a:lnSpc>
                <a:spcPct val="100000"/>
              </a:lnSpc>
              <a:spcBef>
                <a:spcPts val="0"/>
              </a:spcBef>
              <a:spcAft>
                <a:spcPts val="0"/>
              </a:spcAft>
              <a:buSzPts val="1700"/>
              <a:buNone/>
            </a:pPr>
            <a:r>
              <a:t/>
            </a:r>
            <a:endParaRPr b="0" i="0" sz="1800" u="none" strike="noStrike">
              <a:solidFill>
                <a:srgbClr val="000000"/>
              </a:solidFill>
              <a:latin typeface="Arial"/>
              <a:ea typeface="Arial"/>
              <a:cs typeface="Arial"/>
              <a:sym typeface="Arial"/>
            </a:endParaRPr>
          </a:p>
          <a:p>
            <a:pPr indent="-336550" lvl="0" marL="457200" rtl="0" algn="l">
              <a:lnSpc>
                <a:spcPct val="100000"/>
              </a:lnSpc>
              <a:spcBef>
                <a:spcPts val="0"/>
              </a:spcBef>
              <a:spcAft>
                <a:spcPts val="0"/>
              </a:spcAft>
              <a:buSzPts val="1700"/>
              <a:buChar char="*"/>
            </a:pPr>
            <a:r>
              <a:rPr lang="en-US" sz="1800"/>
              <a:t>Um princípio essencial na </a:t>
            </a:r>
            <a:r>
              <a:rPr lang="en-US" sz="1800" u="sng">
                <a:solidFill>
                  <a:schemeClr val="hlink"/>
                </a:solidFill>
                <a:hlinkClick r:id="rId3"/>
              </a:rPr>
              <a:t>Declaração de Genebra da WSIS</a:t>
            </a:r>
            <a:r>
              <a:rPr lang="en-US" sz="1800"/>
              <a:t> em 2003, que levou ao compromisso de “promover o multilinguismo na Internet” na </a:t>
            </a:r>
            <a:r>
              <a:rPr lang="en-US" sz="1800" u="sng">
                <a:solidFill>
                  <a:schemeClr val="hlink"/>
                </a:solidFill>
                <a:hlinkClick r:id="rId4"/>
              </a:rPr>
              <a:t>Agenda de Túnis da WSIS</a:t>
            </a:r>
            <a:r>
              <a:rPr lang="en-US" sz="1800"/>
              <a:t> em 2005. </a:t>
            </a:r>
            <a:endParaRPr/>
          </a:p>
          <a:p>
            <a:pPr indent="-325755" lvl="1" marL="914400" rtl="0" algn="l">
              <a:lnSpc>
                <a:spcPct val="100000"/>
              </a:lnSpc>
              <a:spcBef>
                <a:spcPts val="0"/>
              </a:spcBef>
              <a:spcAft>
                <a:spcPts val="0"/>
              </a:spcAft>
              <a:buSzPts val="1530"/>
              <a:buChar char="*"/>
            </a:pPr>
            <a:r>
              <a:rPr lang="en-US"/>
              <a:t>Promover a introdução do multilinguismo em nomes de domínio e endereços de e-mail por meio da implementação de programas e do fortalecimento da cooperação para sua implantação global.</a:t>
            </a:r>
            <a:endParaRPr/>
          </a:p>
          <a:p>
            <a:pPr indent="-228600" lvl="0" marL="457200" rtl="0" algn="l">
              <a:lnSpc>
                <a:spcPct val="100000"/>
              </a:lnSpc>
              <a:spcBef>
                <a:spcPts val="0"/>
              </a:spcBef>
              <a:spcAft>
                <a:spcPts val="0"/>
              </a:spcAft>
              <a:buSzPts val="1700"/>
              <a:buNone/>
            </a:pPr>
            <a:r>
              <a:t/>
            </a:r>
            <a:endParaRPr/>
          </a:p>
          <a:p>
            <a:pPr indent="-336550" lvl="0" marL="457200" rtl="0" algn="l">
              <a:lnSpc>
                <a:spcPct val="100000"/>
              </a:lnSpc>
              <a:spcBef>
                <a:spcPts val="0"/>
              </a:spcBef>
              <a:spcAft>
                <a:spcPts val="0"/>
              </a:spcAft>
              <a:buSzPts val="1700"/>
              <a:buChar char="*"/>
            </a:pPr>
            <a:r>
              <a:rPr lang="en-US" sz="1800"/>
              <a:t>A UNESCO, em suas recomendações de 2003 sobre </a:t>
            </a:r>
            <a:r>
              <a:rPr lang="en-US" sz="1800" u="sng">
                <a:solidFill>
                  <a:schemeClr val="hlink"/>
                </a:solidFill>
                <a:hlinkClick r:id="rId5"/>
              </a:rPr>
              <a:t>multilinguismo e acesso universal no ciberespaço</a:t>
            </a:r>
            <a:r>
              <a:rPr lang="en-US" sz="1800"/>
              <a:t>, pediu a atenuação das barreiras linguísticas na Internet com o acesso a conteúdo, iniciativas de capacitação, políticas nacionais e pesquisa e desenvolvimento de maneira colaborativa sobre a adaptação local da tecnologia com amplos recursos multilíngue.</a:t>
            </a:r>
            <a:endParaRPr/>
          </a:p>
          <a:p>
            <a:pPr indent="-228600" lvl="0" marL="457200" rtl="0" algn="l">
              <a:lnSpc>
                <a:spcPct val="100000"/>
              </a:lnSpc>
              <a:spcBef>
                <a:spcPts val="0"/>
              </a:spcBef>
              <a:spcAft>
                <a:spcPts val="0"/>
              </a:spcAft>
              <a:buSzPts val="1700"/>
              <a:buNone/>
            </a:pPr>
            <a:r>
              <a:t/>
            </a:r>
            <a:endParaRPr sz="1800"/>
          </a:p>
          <a:p>
            <a:pPr indent="-336550" lvl="0" marL="457200" rtl="0" algn="l">
              <a:lnSpc>
                <a:spcPct val="100000"/>
              </a:lnSpc>
              <a:spcBef>
                <a:spcPts val="0"/>
              </a:spcBef>
              <a:spcAft>
                <a:spcPts val="0"/>
              </a:spcAft>
              <a:buSzPts val="1700"/>
              <a:buChar char="*"/>
            </a:pPr>
            <a:r>
              <a:rPr lang="en-US" sz="1800"/>
              <a:t>Mais recentemente, o </a:t>
            </a:r>
            <a:r>
              <a:rPr lang="en-US" sz="1800" u="sng">
                <a:solidFill>
                  <a:schemeClr val="hlink"/>
                </a:solidFill>
                <a:hlinkClick r:id="rId6"/>
              </a:rPr>
              <a:t>Pacto Digital Global</a:t>
            </a:r>
            <a:r>
              <a:rPr lang="en-US" sz="1800"/>
              <a:t> pede para tornar as tecnologias digitais mais acessíveis e disponíveis para todos, inclusive em diversos idiomas e formatos.</a:t>
            </a:r>
            <a:endParaRPr/>
          </a:p>
          <a:p>
            <a:pPr indent="-228600" lvl="0" marL="457200" rtl="0" algn="l">
              <a:lnSpc>
                <a:spcPct val="100000"/>
              </a:lnSpc>
              <a:spcBef>
                <a:spcPts val="0"/>
              </a:spcBef>
              <a:spcAft>
                <a:spcPts val="0"/>
              </a:spcAft>
              <a:buSzPts val="1700"/>
              <a:buNone/>
            </a:pPr>
            <a:r>
              <a:t/>
            </a:r>
            <a:endParaRPr sz="1800">
              <a:latin typeface="Open Sans"/>
              <a:ea typeface="Open Sans"/>
              <a:cs typeface="Open Sans"/>
              <a:sym typeface="Open Sans"/>
            </a:endParaRPr>
          </a:p>
          <a:p>
            <a:pPr indent="0" lvl="0" marL="91440" rtl="0" algn="l">
              <a:lnSpc>
                <a:spcPct val="100000"/>
              </a:lnSpc>
              <a:spcBef>
                <a:spcPts val="0"/>
              </a:spcBef>
              <a:spcAft>
                <a:spcPts val="0"/>
              </a:spcAft>
              <a:buClr>
                <a:schemeClr val="accent3"/>
              </a:buClr>
              <a:buSzPts val="1530"/>
              <a:buNone/>
            </a:pPr>
            <a:r>
              <a:t/>
            </a:r>
            <a:endParaRPr sz="1800"/>
          </a:p>
          <a:p>
            <a:pPr indent="0" lvl="0" marL="91440" rtl="0" algn="l">
              <a:lnSpc>
                <a:spcPct val="100000"/>
              </a:lnSpc>
              <a:spcBef>
                <a:spcPts val="1200"/>
              </a:spcBef>
              <a:spcAft>
                <a:spcPts val="0"/>
              </a:spcAft>
              <a:buSzPts val="17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65"/>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01</a:t>
            </a:r>
            <a:endParaRPr/>
          </a:p>
        </p:txBody>
      </p:sp>
      <p:sp>
        <p:nvSpPr>
          <p:cNvPr id="457" name="Google Shape;457;p65"/>
          <p:cNvSpPr txBox="1"/>
          <p:nvPr>
            <p:ph type="title"/>
          </p:nvPr>
        </p:nvSpPr>
        <p:spPr>
          <a:xfrm>
            <a:off x="432000" y="2785561"/>
            <a:ext cx="5825744" cy="1661993"/>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Visão geral do </a:t>
            </a:r>
            <a:br>
              <a:rPr lang="en-US"/>
            </a:br>
            <a:r>
              <a:rPr lang="en-US"/>
              <a:t>Programa de Novos gTLDs: </a:t>
            </a:r>
            <a:br>
              <a:rPr lang="en-US"/>
            </a:br>
            <a:r>
              <a:rPr lang="en-US"/>
              <a:t>próxima rodada</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cxnSp>
        <p:nvCxnSpPr>
          <p:cNvPr id="463" name="Google Shape;463;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464" name="Google Shape;464;p4"/>
          <p:cNvSpPr txBox="1"/>
          <p:nvPr>
            <p:ph type="title"/>
          </p:nvPr>
        </p:nvSpPr>
        <p:spPr>
          <a:xfrm>
            <a:off x="431999" y="900001"/>
            <a:ext cx="5925935" cy="57577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 Programa de Novos gTLDs</a:t>
            </a:r>
            <a:endParaRPr/>
          </a:p>
        </p:txBody>
      </p:sp>
      <p:sp>
        <p:nvSpPr>
          <p:cNvPr id="465" name="Google Shape;465;p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
          <p:cNvSpPr txBox="1"/>
          <p:nvPr/>
        </p:nvSpPr>
        <p:spPr>
          <a:xfrm>
            <a:off x="404814" y="1546308"/>
            <a:ext cx="3984297" cy="153888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O </a:t>
            </a:r>
            <a:r>
              <a:rPr b="1" i="0" lang="en-US" sz="2000" u="none" cap="none" strike="noStrike">
                <a:solidFill>
                  <a:srgbClr val="F1633E"/>
                </a:solidFill>
                <a:latin typeface="Arial"/>
                <a:ea typeface="Arial"/>
                <a:cs typeface="Arial"/>
                <a:sym typeface="Arial"/>
              </a:rPr>
              <a:t>Programa de Novos gTLDs (Domínios Genéricos de Primeiro Nível)</a:t>
            </a:r>
            <a:r>
              <a:rPr b="0" i="0" lang="en-US" sz="2000" u="none" cap="none" strike="noStrike">
                <a:solidFill>
                  <a:srgbClr val="0B3458"/>
                </a:solidFill>
                <a:latin typeface="Arial"/>
                <a:ea typeface="Arial"/>
                <a:cs typeface="Arial"/>
                <a:sym typeface="Arial"/>
              </a:rPr>
              <a:t> é uma iniciativa coordenada pela comunidade para permitir a expansão contínua do Sistema de Nomes de Domínio.</a:t>
            </a:r>
            <a:endParaRPr/>
          </a:p>
        </p:txBody>
      </p:sp>
      <p:sp>
        <p:nvSpPr>
          <p:cNvPr id="467" name="Google Shape;467;p4"/>
          <p:cNvSpPr txBox="1"/>
          <p:nvPr/>
        </p:nvSpPr>
        <p:spPr>
          <a:xfrm>
            <a:off x="4840941" y="1546308"/>
            <a:ext cx="38982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A partir de 2026, empresas, comunidades, governos e outras organizações poderão solicitar novos gTLDs de acordo com suas necessidades.</a:t>
            </a:r>
            <a:endParaRPr/>
          </a:p>
        </p:txBody>
      </p:sp>
      <p:pic>
        <p:nvPicPr>
          <p:cNvPr id="468" name="Google Shape;468;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469" name="Google Shape;469;p4"/>
          <p:cNvGrpSpPr/>
          <p:nvPr/>
        </p:nvGrpSpPr>
        <p:grpSpPr>
          <a:xfrm>
            <a:off x="3160757" y="4380910"/>
            <a:ext cx="2876486" cy="1742080"/>
            <a:chOff x="2907167" y="3879633"/>
            <a:chExt cx="1236082" cy="748604"/>
          </a:xfrm>
        </p:grpSpPr>
        <p:sp>
          <p:nvSpPr>
            <p:cNvPr id="470" name="Google Shape;470;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473" name="Google Shape;473;p4"/>
          <p:cNvSpPr txBox="1"/>
          <p:nvPr/>
        </p:nvSpPr>
        <p:spPr>
          <a:xfrm>
            <a:off x="3502300" y="4787275"/>
            <a:ext cx="22215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O número de gTLDs aumentou para mais de 1.200.</a:t>
            </a:r>
            <a:endParaRPr/>
          </a:p>
        </p:txBody>
      </p:sp>
      <p:cxnSp>
        <p:nvCxnSpPr>
          <p:cNvPr id="474" name="Google Shape;474;p4"/>
          <p:cNvCxnSpPr/>
          <p:nvPr/>
        </p:nvCxnSpPr>
        <p:spPr>
          <a:xfrm>
            <a:off x="4572000" y="1546308"/>
            <a:ext cx="0" cy="1584000"/>
          </a:xfrm>
          <a:prstGeom prst="straightConnector1">
            <a:avLst/>
          </a:prstGeom>
          <a:noFill/>
          <a:ln cap="flat" cmpd="sng" w="15875">
            <a:solidFill>
              <a:srgbClr val="F1633E"/>
            </a:solidFill>
            <a:prstDash val="solid"/>
            <a:round/>
            <a:headEnd len="sm" w="sm" type="none"/>
            <a:tailEnd len="sm" w="sm" type="none"/>
          </a:ln>
        </p:spPr>
      </p:cxnSp>
      <p:sp>
        <p:nvSpPr>
          <p:cNvPr id="475" name="Google Shape;475;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476" name="Google Shape;476;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Helvetica Neue"/>
                <a:ea typeface="Helvetica Neue"/>
                <a:cs typeface="Helvetica Neue"/>
                <a:sym typeface="Helvetica Neue"/>
              </a:rPr>
              <a:t>.みんな</a:t>
            </a:r>
            <a:endParaRPr/>
          </a:p>
        </p:txBody>
      </p:sp>
      <p:sp>
        <p:nvSpPr>
          <p:cNvPr id="477" name="Google Shape;477;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478" name="Google Shape;478;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479" name="Google Shape;479;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480" name="Google Shape;480;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481" name="Google Shape;481;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482" name="Google Shape;482;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483" name="Google Shape;483;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484" name="Google Shape;484;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485" name="Google Shape;485;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486" name="Google Shape;486;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487" name="Google Shape;487;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625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488" name="Google Shape;488;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04999"/>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66"/>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02</a:t>
            </a:r>
            <a:endParaRPr/>
          </a:p>
        </p:txBody>
      </p:sp>
      <p:sp>
        <p:nvSpPr>
          <p:cNvPr id="494" name="Google Shape;494;p66"/>
          <p:cNvSpPr txBox="1"/>
          <p:nvPr>
            <p:ph type="title"/>
          </p:nvPr>
        </p:nvSpPr>
        <p:spPr>
          <a:xfrm>
            <a:off x="431800" y="2786075"/>
            <a:ext cx="4931400" cy="16623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Como aproveitar a força da Internet com um gTLD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9" name="Shape 499"/>
        <p:cNvGrpSpPr/>
        <p:nvPr/>
      </p:nvGrpSpPr>
      <p:grpSpPr>
        <a:xfrm>
          <a:off x="0" y="0"/>
          <a:ext cx="0" cy="0"/>
          <a:chOff x="0" y="0"/>
          <a:chExt cx="0" cy="0"/>
        </a:xfrm>
      </p:grpSpPr>
      <p:sp>
        <p:nvSpPr>
          <p:cNvPr id="500" name="Google Shape;500;p8"/>
          <p:cNvSpPr txBox="1"/>
          <p:nvPr>
            <p:ph type="title"/>
          </p:nvPr>
        </p:nvSpPr>
        <p:spPr>
          <a:xfrm>
            <a:off x="431799" y="900112"/>
            <a:ext cx="6669083" cy="51004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Novos nomes de domínio, novos usos</a:t>
            </a:r>
            <a:endParaRPr/>
          </a:p>
        </p:txBody>
      </p:sp>
      <p:sp>
        <p:nvSpPr>
          <p:cNvPr id="501" name="Google Shape;501;p8"/>
          <p:cNvSpPr/>
          <p:nvPr/>
        </p:nvSpPr>
        <p:spPr>
          <a:xfrm>
            <a:off x="2438712" y="4011509"/>
            <a:ext cx="1800000" cy="2087998"/>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Gerenciar e proteger sua presença on-line.</a:t>
            </a:r>
            <a:endParaRPr/>
          </a:p>
        </p:txBody>
      </p:sp>
      <p:sp>
        <p:nvSpPr>
          <p:cNvPr id="502" name="Google Shape;502;p8"/>
          <p:cNvSpPr/>
          <p:nvPr/>
        </p:nvSpPr>
        <p:spPr>
          <a:xfrm>
            <a:off x="432000" y="1734669"/>
            <a:ext cx="1800000" cy="2088000"/>
          </a:xfrm>
          <a:prstGeom prst="rect">
            <a:avLst/>
          </a:prstGeom>
          <a:solidFill>
            <a:schemeClr val="lt1"/>
          </a:solidFill>
          <a:ln>
            <a:noFill/>
          </a:ln>
        </p:spPr>
        <p:txBody>
          <a:bodyPr anchorCtr="0" anchor="t" bIns="180000" lIns="288000" spcFirstLastPara="1" rIns="216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Atender a diversas</a:t>
            </a:r>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comunidades culturais, </a:t>
            </a:r>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geográficas, linguísticas e profissionais.</a:t>
            </a:r>
            <a:endParaRPr/>
          </a:p>
        </p:txBody>
      </p:sp>
      <p:sp>
        <p:nvSpPr>
          <p:cNvPr id="503" name="Google Shape;503;p8"/>
          <p:cNvSpPr/>
          <p:nvPr/>
        </p:nvSpPr>
        <p:spPr>
          <a:xfrm>
            <a:off x="431800" y="4011509"/>
            <a:ext cx="1800000" cy="2088000"/>
          </a:xfrm>
          <a:prstGeom prst="rect">
            <a:avLst/>
          </a:prstGeom>
          <a:solidFill>
            <a:schemeClr val="lt1"/>
          </a:solidFill>
          <a:ln>
            <a:noFill/>
          </a:ln>
        </p:spPr>
        <p:txBody>
          <a:bodyPr anchorCtr="0" anchor="t" bIns="180000" lIns="288000" spcFirstLastPara="1" rIns="36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Promover a confiança e a divulgação de uma marca.</a:t>
            </a:r>
            <a:endParaRPr/>
          </a:p>
        </p:txBody>
      </p:sp>
      <p:sp>
        <p:nvSpPr>
          <p:cNvPr id="504" name="Google Shape;504;p8"/>
          <p:cNvSpPr/>
          <p:nvPr/>
        </p:nvSpPr>
        <p:spPr>
          <a:xfrm>
            <a:off x="2438712" y="1734669"/>
            <a:ext cx="1800000" cy="2088000"/>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Oferecer às comunidades e organizações a oportunidade de criar seu próprio espaço on-line.</a:t>
            </a:r>
            <a:endParaRPr/>
          </a:p>
        </p:txBody>
      </p:sp>
      <p:sp>
        <p:nvSpPr>
          <p:cNvPr id="505" name="Google Shape;505;p8"/>
          <p:cNvSpPr/>
          <p:nvPr/>
        </p:nvSpPr>
        <p:spPr>
          <a:xfrm>
            <a:off x="6525460"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.网址</a:t>
            </a:r>
            <a:endParaRPr/>
          </a:p>
        </p:txBody>
      </p:sp>
      <p:sp>
        <p:nvSpPr>
          <p:cNvPr id="506" name="Google Shape;506;p8"/>
          <p:cNvSpPr/>
          <p:nvPr/>
        </p:nvSpPr>
        <p:spPr>
          <a:xfrm>
            <a:off x="7542302"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r>
              <a:rPr b="1" i="0" lang="en-US" sz="1800" u="none" cap="none" strike="noStrike">
                <a:solidFill>
                  <a:srgbClr val="0B3458"/>
                </a:solidFill>
                <a:latin typeface="Arial"/>
                <a:ea typeface="Arial"/>
                <a:cs typeface="Arial"/>
                <a:sym typeface="Arial"/>
              </a:rPr>
              <a:t>.</a:t>
            </a:r>
            <a:endParaRPr/>
          </a:p>
        </p:txBody>
      </p:sp>
      <p:sp>
        <p:nvSpPr>
          <p:cNvPr id="507" name="Google Shape;507;p8"/>
          <p:cNvSpPr txBox="1"/>
          <p:nvPr/>
        </p:nvSpPr>
        <p:spPr>
          <a:xfrm>
            <a:off x="4238712" y="4702422"/>
            <a:ext cx="2140471"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Escritas:</a:t>
            </a:r>
            <a:endParaRPr/>
          </a:p>
        </p:txBody>
      </p:sp>
      <p:sp>
        <p:nvSpPr>
          <p:cNvPr id="508" name="Google Shape;508;p8"/>
          <p:cNvSpPr txBox="1"/>
          <p:nvPr/>
        </p:nvSpPr>
        <p:spPr>
          <a:xfrm>
            <a:off x="4238712" y="4133254"/>
            <a:ext cx="2140472"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Locais</a:t>
            </a:r>
            <a:endParaRPr/>
          </a:p>
        </p:txBody>
      </p:sp>
      <p:sp>
        <p:nvSpPr>
          <p:cNvPr id="509" name="Google Shape;509;p8"/>
          <p:cNvSpPr/>
          <p:nvPr/>
        </p:nvSpPr>
        <p:spPr>
          <a:xfrm>
            <a:off x="7713502"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.nyc</a:t>
            </a:r>
            <a:endParaRPr/>
          </a:p>
        </p:txBody>
      </p:sp>
      <p:sp>
        <p:nvSpPr>
          <p:cNvPr id="510" name="Google Shape;510;p8"/>
          <p:cNvSpPr/>
          <p:nvPr/>
        </p:nvSpPr>
        <p:spPr>
          <a:xfrm>
            <a:off x="6525450"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.durban</a:t>
            </a:r>
            <a:endParaRPr/>
          </a:p>
        </p:txBody>
      </p:sp>
      <p:sp>
        <p:nvSpPr>
          <p:cNvPr id="511" name="Google Shape;511;p8"/>
          <p:cNvSpPr txBox="1"/>
          <p:nvPr/>
        </p:nvSpPr>
        <p:spPr>
          <a:xfrm>
            <a:off x="4238713" y="5825758"/>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Identidade on-line:</a:t>
            </a:r>
            <a:endParaRPr/>
          </a:p>
        </p:txBody>
      </p:sp>
      <p:sp>
        <p:nvSpPr>
          <p:cNvPr id="512" name="Google Shape;512;p8"/>
          <p:cNvSpPr/>
          <p:nvPr/>
        </p:nvSpPr>
        <p:spPr>
          <a:xfrm>
            <a:off x="652546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.blog</a:t>
            </a:r>
            <a:endParaRPr/>
          </a:p>
        </p:txBody>
      </p:sp>
      <p:sp>
        <p:nvSpPr>
          <p:cNvPr id="513" name="Google Shape;513;p8"/>
          <p:cNvSpPr txBox="1"/>
          <p:nvPr/>
        </p:nvSpPr>
        <p:spPr>
          <a:xfrm>
            <a:off x="4518748" y="3312725"/>
            <a:ext cx="1862877" cy="492443"/>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Ferramentas criativas:</a:t>
            </a:r>
            <a:endParaRPr/>
          </a:p>
        </p:txBody>
      </p:sp>
      <p:sp>
        <p:nvSpPr>
          <p:cNvPr id="514" name="Google Shape;514;p8"/>
          <p:cNvSpPr/>
          <p:nvPr/>
        </p:nvSpPr>
        <p:spPr>
          <a:xfrm>
            <a:off x="652546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playlist.new</a:t>
            </a:r>
            <a:endParaRPr/>
          </a:p>
        </p:txBody>
      </p:sp>
      <p:sp>
        <p:nvSpPr>
          <p:cNvPr id="515" name="Google Shape;515;p8"/>
          <p:cNvSpPr/>
          <p:nvPr/>
        </p:nvSpPr>
        <p:spPr>
          <a:xfrm>
            <a:off x="6525460"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doc.new</a:t>
            </a:r>
            <a:endParaRPr/>
          </a:p>
        </p:txBody>
      </p:sp>
      <p:sp>
        <p:nvSpPr>
          <p:cNvPr id="516" name="Google Shape;516;p8"/>
          <p:cNvSpPr txBox="1"/>
          <p:nvPr/>
        </p:nvSpPr>
        <p:spPr>
          <a:xfrm>
            <a:off x="4231633" y="5268742"/>
            <a:ext cx="2145107"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Marcas:</a:t>
            </a:r>
            <a:endParaRPr/>
          </a:p>
        </p:txBody>
      </p:sp>
      <p:sp>
        <p:nvSpPr>
          <p:cNvPr id="517" name="Google Shape;517;p8"/>
          <p:cNvSpPr txBox="1"/>
          <p:nvPr/>
        </p:nvSpPr>
        <p:spPr>
          <a:xfrm>
            <a:off x="4238712" y="2262507"/>
            <a:ext cx="2142914" cy="246221"/>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Setores específicos:</a:t>
            </a:r>
            <a:endParaRPr/>
          </a:p>
        </p:txBody>
      </p:sp>
      <p:sp>
        <p:nvSpPr>
          <p:cNvPr id="518" name="Google Shape;518;p8"/>
          <p:cNvSpPr/>
          <p:nvPr/>
        </p:nvSpPr>
        <p:spPr>
          <a:xfrm>
            <a:off x="6525460"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.photography</a:t>
            </a:r>
            <a:endParaRPr/>
          </a:p>
        </p:txBody>
      </p:sp>
      <p:sp>
        <p:nvSpPr>
          <p:cNvPr id="519" name="Google Shape;519;p8"/>
          <p:cNvSpPr/>
          <p:nvPr/>
        </p:nvSpPr>
        <p:spPr>
          <a:xfrm>
            <a:off x="6525451"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.rugby</a:t>
            </a:r>
            <a:endParaRPr/>
          </a:p>
        </p:txBody>
      </p:sp>
      <p:sp>
        <p:nvSpPr>
          <p:cNvPr id="520" name="Google Shape;520;p8"/>
          <p:cNvSpPr/>
          <p:nvPr/>
        </p:nvSpPr>
        <p:spPr>
          <a:xfrm>
            <a:off x="7720214"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.bank</a:t>
            </a:r>
            <a:endParaRPr/>
          </a:p>
        </p:txBody>
      </p:sp>
      <p:sp>
        <p:nvSpPr>
          <p:cNvPr id="521" name="Google Shape;521;p8"/>
          <p:cNvSpPr/>
          <p:nvPr/>
        </p:nvSpPr>
        <p:spPr>
          <a:xfrm>
            <a:off x="7691262"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.apple</a:t>
            </a:r>
            <a:endParaRPr/>
          </a:p>
        </p:txBody>
      </p:sp>
      <p:sp>
        <p:nvSpPr>
          <p:cNvPr id="522" name="Google Shape;522;p8"/>
          <p:cNvSpPr/>
          <p:nvPr/>
        </p:nvSpPr>
        <p:spPr>
          <a:xfrm>
            <a:off x="652546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05555"/>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.google</a:t>
            </a:r>
            <a:endParaRPr/>
          </a:p>
        </p:txBody>
      </p:sp>
      <p:sp>
        <p:nvSpPr>
          <p:cNvPr id="523" name="Google Shape;523;p8"/>
          <p:cNvSpPr/>
          <p:nvPr/>
        </p:nvSpPr>
        <p:spPr>
          <a:xfrm rot="5400000">
            <a:off x="516313"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4" name="Google Shape;524;p8"/>
          <p:cNvSpPr/>
          <p:nvPr/>
        </p:nvSpPr>
        <p:spPr>
          <a:xfrm rot="5400000">
            <a:off x="251306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5" name="Google Shape;525;p8"/>
          <p:cNvSpPr/>
          <p:nvPr/>
        </p:nvSpPr>
        <p:spPr>
          <a:xfrm rot="5400000">
            <a:off x="51631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6" name="Google Shape;526;p8"/>
          <p:cNvSpPr/>
          <p:nvPr/>
        </p:nvSpPr>
        <p:spPr>
          <a:xfrm rot="5400000">
            <a:off x="25130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27" name="Google Shape;527;p8"/>
          <p:cNvSpPr txBox="1"/>
          <p:nvPr/>
        </p:nvSpPr>
        <p:spPr>
          <a:xfrm>
            <a:off x="6525460" y="1562451"/>
            <a:ext cx="2253017"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7F7F7F"/>
                </a:solidFill>
                <a:latin typeface="Arial"/>
                <a:ea typeface="Arial"/>
                <a:cs typeface="Arial"/>
                <a:sym typeface="Arial"/>
              </a:rPr>
              <a:t>EXEMPLOS:</a:t>
            </a:r>
            <a:endParaRPr/>
          </a:p>
        </p:txBody>
      </p:sp>
      <p:sp>
        <p:nvSpPr>
          <p:cNvPr id="528" name="Google Shape;528;p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29" name="Google Shape;529;p8"/>
          <p:cNvCxnSpPr/>
          <p:nvPr/>
        </p:nvCxnSpPr>
        <p:spPr>
          <a:xfrm>
            <a:off x="431800"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0" name="Google Shape;530;p8"/>
          <p:cNvCxnSpPr/>
          <p:nvPr/>
        </p:nvCxnSpPr>
        <p:spPr>
          <a:xfrm>
            <a:off x="2433855" y="173466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1" name="Google Shape;531;p8"/>
          <p:cNvCxnSpPr/>
          <p:nvPr/>
        </p:nvCxnSpPr>
        <p:spPr>
          <a:xfrm>
            <a:off x="431800" y="4004839"/>
            <a:ext cx="0" cy="2088000"/>
          </a:xfrm>
          <a:prstGeom prst="straightConnector1">
            <a:avLst/>
          </a:prstGeom>
          <a:noFill/>
          <a:ln cap="flat" cmpd="sng" w="15875">
            <a:solidFill>
              <a:srgbClr val="F1633E"/>
            </a:solidFill>
            <a:prstDash val="solid"/>
            <a:round/>
            <a:headEnd len="sm" w="sm" type="none"/>
            <a:tailEnd len="sm" w="sm" type="none"/>
          </a:ln>
        </p:spPr>
      </p:cxnSp>
      <p:cxnSp>
        <p:nvCxnSpPr>
          <p:cNvPr id="532" name="Google Shape;532;p8"/>
          <p:cNvCxnSpPr/>
          <p:nvPr/>
        </p:nvCxnSpPr>
        <p:spPr>
          <a:xfrm>
            <a:off x="2433855" y="4004839"/>
            <a:ext cx="0" cy="2088000"/>
          </a:xfrm>
          <a:prstGeom prst="straightConnector1">
            <a:avLst/>
          </a:prstGeom>
          <a:noFill/>
          <a:ln cap="flat" cmpd="sng" w="15875">
            <a:solidFill>
              <a:srgbClr val="F1633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7"/>
          <p:cNvSpPr txBox="1"/>
          <p:nvPr>
            <p:ph type="title"/>
          </p:nvPr>
        </p:nvSpPr>
        <p:spPr>
          <a:xfrm>
            <a:off x="431800" y="900112"/>
            <a:ext cx="3578336" cy="879743"/>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Oportunidades de gTLDs</a:t>
            </a:r>
            <a:endParaRPr/>
          </a:p>
        </p:txBody>
      </p:sp>
      <p:sp>
        <p:nvSpPr>
          <p:cNvPr id="539" name="Google Shape;539;p67"/>
          <p:cNvSpPr txBox="1"/>
          <p:nvPr/>
        </p:nvSpPr>
        <p:spPr>
          <a:xfrm>
            <a:off x="4572001" y="1013537"/>
            <a:ext cx="35784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Conectar e atender a novos grupos:</a:t>
            </a:r>
            <a:endParaRPr/>
          </a:p>
        </p:txBody>
      </p:sp>
      <p:cxnSp>
        <p:nvCxnSpPr>
          <p:cNvPr id="540" name="Google Shape;540;p67"/>
          <p:cNvCxnSpPr/>
          <p:nvPr/>
        </p:nvCxnSpPr>
        <p:spPr>
          <a:xfrm>
            <a:off x="431411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541" name="Google Shape;541;p67"/>
          <p:cNvSpPr/>
          <p:nvPr/>
        </p:nvSpPr>
        <p:spPr>
          <a:xfrm>
            <a:off x="1149929"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2" name="Google Shape;542;p67"/>
          <p:cNvSpPr txBox="1"/>
          <p:nvPr/>
        </p:nvSpPr>
        <p:spPr>
          <a:xfrm>
            <a:off x="862401" y="3309052"/>
            <a:ext cx="16551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Empresas e marcas</a:t>
            </a:r>
            <a:endParaRPr/>
          </a:p>
        </p:txBody>
      </p:sp>
      <p:sp>
        <p:nvSpPr>
          <p:cNvPr id="543" name="Google Shape;543;p67"/>
          <p:cNvSpPr txBox="1"/>
          <p:nvPr/>
        </p:nvSpPr>
        <p:spPr>
          <a:xfrm>
            <a:off x="3749592" y="3272809"/>
            <a:ext cx="19263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Comunidades e culturas</a:t>
            </a:r>
            <a:endParaRPr/>
          </a:p>
        </p:txBody>
      </p:sp>
      <p:sp>
        <p:nvSpPr>
          <p:cNvPr id="544" name="Google Shape;544;p67"/>
          <p:cNvSpPr txBox="1"/>
          <p:nvPr/>
        </p:nvSpPr>
        <p:spPr>
          <a:xfrm>
            <a:off x="6608825" y="3272800"/>
            <a:ext cx="21594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Locais geográficos</a:t>
            </a:r>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(ex.: cidades e regiões)</a:t>
            </a:r>
            <a:endParaRPr/>
          </a:p>
        </p:txBody>
      </p:sp>
      <p:sp>
        <p:nvSpPr>
          <p:cNvPr id="545" name="Google Shape;545;p67"/>
          <p:cNvSpPr txBox="1"/>
          <p:nvPr/>
        </p:nvSpPr>
        <p:spPr>
          <a:xfrm>
            <a:off x="362865" y="5531612"/>
            <a:ext cx="2655000" cy="554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Governos (regionais e nacionais) e OGIs</a:t>
            </a:r>
            <a:endParaRPr/>
          </a:p>
        </p:txBody>
      </p:sp>
      <p:sp>
        <p:nvSpPr>
          <p:cNvPr id="546" name="Google Shape;546;p67"/>
          <p:cNvSpPr txBox="1"/>
          <p:nvPr/>
        </p:nvSpPr>
        <p:spPr>
          <a:xfrm>
            <a:off x="6952885" y="5529538"/>
            <a:ext cx="13968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Usuários de diversas escritas</a:t>
            </a:r>
            <a:endParaRPr/>
          </a:p>
        </p:txBody>
      </p:sp>
      <p:sp>
        <p:nvSpPr>
          <p:cNvPr id="547" name="Google Shape;547;p67"/>
          <p:cNvSpPr txBox="1"/>
          <p:nvPr/>
        </p:nvSpPr>
        <p:spPr>
          <a:xfrm>
            <a:off x="3979777" y="5531612"/>
            <a:ext cx="1484700" cy="83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Membros ou clientes específicos</a:t>
            </a:r>
            <a:endParaRPr/>
          </a:p>
        </p:txBody>
      </p:sp>
      <p:sp>
        <p:nvSpPr>
          <p:cNvPr id="548" name="Google Shape;548;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49" name="Google Shape;549;p67"/>
          <p:cNvSpPr/>
          <p:nvPr/>
        </p:nvSpPr>
        <p:spPr>
          <a:xfrm>
            <a:off x="7089371"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0" name="Google Shape;550;p67"/>
          <p:cNvSpPr/>
          <p:nvPr/>
        </p:nvSpPr>
        <p:spPr>
          <a:xfrm>
            <a:off x="1145395"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1" name="Google Shape;551;p67"/>
          <p:cNvSpPr/>
          <p:nvPr/>
        </p:nvSpPr>
        <p:spPr>
          <a:xfrm>
            <a:off x="7114206"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552" name="Google Shape;552;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553" name="Google Shape;553;p67"/>
          <p:cNvGrpSpPr/>
          <p:nvPr/>
        </p:nvGrpSpPr>
        <p:grpSpPr>
          <a:xfrm>
            <a:off x="4468630" y="4619951"/>
            <a:ext cx="506785" cy="528848"/>
            <a:chOff x="5791593" y="1926808"/>
            <a:chExt cx="599604" cy="625708"/>
          </a:xfrm>
        </p:grpSpPr>
        <p:sp>
          <p:nvSpPr>
            <p:cNvPr id="554" name="Google Shape;554;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5" name="Google Shape;555;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6" name="Google Shape;556;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3" name="Google Shape;563;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4" name="Google Shape;564;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69" name="Google Shape;569;p67"/>
          <p:cNvGrpSpPr/>
          <p:nvPr/>
        </p:nvGrpSpPr>
        <p:grpSpPr>
          <a:xfrm>
            <a:off x="7354971" y="2348782"/>
            <a:ext cx="563630" cy="563513"/>
            <a:chOff x="3500745" y="1936798"/>
            <a:chExt cx="625838" cy="625708"/>
          </a:xfrm>
        </p:grpSpPr>
        <p:sp>
          <p:nvSpPr>
            <p:cNvPr id="570" name="Google Shape;570;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5" name="Google Shape;575;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6" name="Google Shape;576;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1" name="Google Shape;581;p67"/>
          <p:cNvGrpSpPr/>
          <p:nvPr/>
        </p:nvGrpSpPr>
        <p:grpSpPr>
          <a:xfrm>
            <a:off x="1426854" y="2360905"/>
            <a:ext cx="535712" cy="511208"/>
            <a:chOff x="4240905" y="5424892"/>
            <a:chExt cx="627518" cy="598814"/>
          </a:xfrm>
        </p:grpSpPr>
        <p:sp>
          <p:nvSpPr>
            <p:cNvPr id="582" name="Google Shape;582;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5" name="Google Shape;585;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6" name="Google Shape;586;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7" name="Google Shape;587;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8" name="Google Shape;588;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0" name="Google Shape;590;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1" name="Google Shape;591;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3" name="Google Shape;593;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4" name="Google Shape;594;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6" name="Google Shape;596;p67"/>
          <p:cNvGrpSpPr/>
          <p:nvPr/>
        </p:nvGrpSpPr>
        <p:grpSpPr>
          <a:xfrm>
            <a:off x="7407612" y="4633456"/>
            <a:ext cx="490884" cy="473577"/>
            <a:chOff x="4328387" y="4620861"/>
            <a:chExt cx="490884" cy="473577"/>
          </a:xfrm>
        </p:grpSpPr>
        <p:grpSp>
          <p:nvGrpSpPr>
            <p:cNvPr id="597" name="Google Shape;597;p67"/>
            <p:cNvGrpSpPr/>
            <p:nvPr/>
          </p:nvGrpSpPr>
          <p:grpSpPr>
            <a:xfrm>
              <a:off x="4328387" y="4796248"/>
              <a:ext cx="296360" cy="298190"/>
              <a:chOff x="4328387" y="4796248"/>
              <a:chExt cx="296360" cy="298190"/>
            </a:xfrm>
          </p:grpSpPr>
          <p:sp>
            <p:nvSpPr>
              <p:cNvPr id="598" name="Google Shape;598;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99" name="Google Shape;599;p67"/>
              <p:cNvGrpSpPr/>
              <p:nvPr/>
            </p:nvGrpSpPr>
            <p:grpSpPr>
              <a:xfrm>
                <a:off x="4433553" y="4892677"/>
                <a:ext cx="87693" cy="105248"/>
                <a:chOff x="4433553" y="4892677"/>
                <a:chExt cx="87693" cy="105248"/>
              </a:xfrm>
            </p:grpSpPr>
            <p:sp>
              <p:nvSpPr>
                <p:cNvPr id="600" name="Google Shape;600;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1" name="Google Shape;601;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2" name="Google Shape;602;p67"/>
            <p:cNvGrpSpPr/>
            <p:nvPr/>
          </p:nvGrpSpPr>
          <p:grpSpPr>
            <a:xfrm>
              <a:off x="4503608" y="4620861"/>
              <a:ext cx="315663" cy="315663"/>
              <a:chOff x="4503608" y="4620861"/>
              <a:chExt cx="315663" cy="315663"/>
            </a:xfrm>
          </p:grpSpPr>
          <p:sp>
            <p:nvSpPr>
              <p:cNvPr id="603" name="Google Shape;603;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04" name="Google Shape;604;p67"/>
              <p:cNvGrpSpPr/>
              <p:nvPr/>
            </p:nvGrpSpPr>
            <p:grpSpPr>
              <a:xfrm>
                <a:off x="4608856" y="4699818"/>
                <a:ext cx="105248" cy="131540"/>
                <a:chOff x="4608856" y="4699818"/>
                <a:chExt cx="105248" cy="131540"/>
              </a:xfrm>
            </p:grpSpPr>
            <p:sp>
              <p:nvSpPr>
                <p:cNvPr id="605" name="Google Shape;605;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7" name="Google Shape;607;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8" name="Google Shape;608;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609" name="Google Shape;609;p67"/>
          <p:cNvGrpSpPr/>
          <p:nvPr/>
        </p:nvGrpSpPr>
        <p:grpSpPr>
          <a:xfrm>
            <a:off x="4423931" y="2316832"/>
            <a:ext cx="554154" cy="612158"/>
            <a:chOff x="5399755" y="2316832"/>
            <a:chExt cx="554154" cy="612158"/>
          </a:xfrm>
        </p:grpSpPr>
        <p:sp>
          <p:nvSpPr>
            <p:cNvPr id="610" name="Google Shape;610;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2" name="Google Shape;612;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3" name="Google Shape;613;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7" name="Google Shape;617;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8" name="Google Shape;618;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9" name="Google Shape;619;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2" name="Google Shape;622;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3" name="Google Shape;623;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4" name="Google Shape;624;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6" name="Google Shape;626;p67"/>
          <p:cNvGrpSpPr/>
          <p:nvPr/>
        </p:nvGrpSpPr>
        <p:grpSpPr>
          <a:xfrm>
            <a:off x="1433121" y="4629506"/>
            <a:ext cx="511778" cy="511777"/>
            <a:chOff x="2195121" y="4629506"/>
            <a:chExt cx="511778" cy="511777"/>
          </a:xfrm>
        </p:grpSpPr>
        <p:grpSp>
          <p:nvGrpSpPr>
            <p:cNvPr id="627" name="Google Shape;627;p67"/>
            <p:cNvGrpSpPr/>
            <p:nvPr/>
          </p:nvGrpSpPr>
          <p:grpSpPr>
            <a:xfrm>
              <a:off x="2195121" y="5075275"/>
              <a:ext cx="511777" cy="66008"/>
              <a:chOff x="2195121" y="5075275"/>
              <a:chExt cx="511777" cy="66008"/>
            </a:xfrm>
          </p:grpSpPr>
          <p:sp>
            <p:nvSpPr>
              <p:cNvPr id="628" name="Google Shape;628;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9" name="Google Shape;629;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0" name="Google Shape;630;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1" name="Google Shape;631;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32" name="Google Shape;632;p67"/>
            <p:cNvGrpSpPr/>
            <p:nvPr/>
          </p:nvGrpSpPr>
          <p:grpSpPr>
            <a:xfrm>
              <a:off x="2244650" y="4811147"/>
              <a:ext cx="412718" cy="264128"/>
              <a:chOff x="2244650" y="4811147"/>
              <a:chExt cx="412718" cy="264128"/>
            </a:xfrm>
          </p:grpSpPr>
          <p:grpSp>
            <p:nvGrpSpPr>
              <p:cNvPr id="633" name="Google Shape;633;p67"/>
              <p:cNvGrpSpPr/>
              <p:nvPr/>
            </p:nvGrpSpPr>
            <p:grpSpPr>
              <a:xfrm>
                <a:off x="2244650" y="4811147"/>
                <a:ext cx="98965" cy="264128"/>
                <a:chOff x="2244650" y="4811147"/>
                <a:chExt cx="98965" cy="264128"/>
              </a:xfrm>
            </p:grpSpPr>
            <p:sp>
              <p:nvSpPr>
                <p:cNvPr id="634" name="Google Shape;634;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7" name="Google Shape;637;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8" name="Google Shape;638;p67"/>
              <p:cNvGrpSpPr/>
              <p:nvPr/>
            </p:nvGrpSpPr>
            <p:grpSpPr>
              <a:xfrm>
                <a:off x="2558309" y="4811147"/>
                <a:ext cx="99059" cy="264128"/>
                <a:chOff x="2558309" y="4811147"/>
                <a:chExt cx="99059" cy="264128"/>
              </a:xfrm>
            </p:grpSpPr>
            <p:sp>
              <p:nvSpPr>
                <p:cNvPr id="639" name="Google Shape;639;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43" name="Google Shape;643;p67"/>
            <p:cNvGrpSpPr/>
            <p:nvPr/>
          </p:nvGrpSpPr>
          <p:grpSpPr>
            <a:xfrm>
              <a:off x="2195121" y="4629506"/>
              <a:ext cx="511778" cy="181641"/>
              <a:chOff x="2195121" y="4629506"/>
              <a:chExt cx="511778" cy="181641"/>
            </a:xfrm>
          </p:grpSpPr>
          <p:sp>
            <p:nvSpPr>
              <p:cNvPr id="644" name="Google Shape;644;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5" name="Google Shape;645;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646" name="Google Shape;646;p6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10"/>
          <p:cNvSpPr/>
          <p:nvPr/>
        </p:nvSpPr>
        <p:spPr>
          <a:xfrm rot="10800000">
            <a:off x="2632599" y="2299496"/>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3" name="Google Shape;653;p10"/>
          <p:cNvSpPr txBox="1"/>
          <p:nvPr>
            <p:ph type="title"/>
          </p:nvPr>
        </p:nvSpPr>
        <p:spPr>
          <a:xfrm>
            <a:off x="431799" y="900112"/>
            <a:ext cx="6540501" cy="54492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Benefícios de operar um gTLD</a:t>
            </a:r>
            <a:endParaRPr/>
          </a:p>
        </p:txBody>
      </p:sp>
      <p:sp>
        <p:nvSpPr>
          <p:cNvPr id="654" name="Google Shape;654;p10"/>
          <p:cNvSpPr txBox="1"/>
          <p:nvPr/>
        </p:nvSpPr>
        <p:spPr>
          <a:xfrm>
            <a:off x="3171970" y="3576805"/>
            <a:ext cx="2791800" cy="1530900"/>
          </a:xfrm>
          <a:prstGeom prst="rect">
            <a:avLst/>
          </a:prstGeom>
          <a:solidFill>
            <a:srgbClr val="F1EFEA"/>
          </a:solidFill>
          <a:ln>
            <a:noFill/>
          </a:ln>
        </p:spPr>
        <p:txBody>
          <a:bodyPr anchorCtr="0" anchor="t" bIns="72000" lIns="72000" spcFirstLastPara="1" rIns="72000" wrap="square" tIns="720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Os gTLDs oferecem às organizações a possibilidade de gerar um impacto em escala global.</a:t>
            </a:r>
            <a:endParaRPr/>
          </a:p>
        </p:txBody>
      </p:sp>
      <p:sp>
        <p:nvSpPr>
          <p:cNvPr id="655" name="Google Shape;655;p10"/>
          <p:cNvSpPr/>
          <p:nvPr/>
        </p:nvSpPr>
        <p:spPr>
          <a:xfrm>
            <a:off x="816326"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Oportunidades de monetização</a:t>
            </a:r>
            <a:endParaRPr/>
          </a:p>
        </p:txBody>
      </p:sp>
      <p:sp>
        <p:nvSpPr>
          <p:cNvPr id="656" name="Google Shape;656;p10"/>
          <p:cNvSpPr/>
          <p:nvPr/>
        </p:nvSpPr>
        <p:spPr>
          <a:xfrm>
            <a:off x="1259410" y="5802807"/>
            <a:ext cx="1893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Segurança avançada </a:t>
            </a:r>
            <a:endParaRPr/>
          </a:p>
        </p:txBody>
      </p:sp>
      <p:sp>
        <p:nvSpPr>
          <p:cNvPr id="657" name="Google Shape;657;p10"/>
          <p:cNvSpPr/>
          <p:nvPr/>
        </p:nvSpPr>
        <p:spPr>
          <a:xfrm>
            <a:off x="6790551" y="4423768"/>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Flexibilidade e criatividade</a:t>
            </a:r>
            <a:endParaRPr/>
          </a:p>
        </p:txBody>
      </p:sp>
      <p:sp>
        <p:nvSpPr>
          <p:cNvPr id="658" name="Google Shape;658;p10"/>
          <p:cNvSpPr/>
          <p:nvPr/>
        </p:nvSpPr>
        <p:spPr>
          <a:xfrm>
            <a:off x="6324069" y="2673291"/>
            <a:ext cx="1512414" cy="61731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Controle sobre políticas</a:t>
            </a:r>
            <a:endParaRPr/>
          </a:p>
        </p:txBody>
      </p:sp>
      <p:sp>
        <p:nvSpPr>
          <p:cNvPr id="659" name="Google Shape;659;p10"/>
          <p:cNvSpPr/>
          <p:nvPr/>
        </p:nvSpPr>
        <p:spPr>
          <a:xfrm>
            <a:off x="3815800" y="1460800"/>
            <a:ext cx="1512300" cy="5376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Gestão da marca </a:t>
            </a:r>
            <a:endParaRPr/>
          </a:p>
        </p:txBody>
      </p:sp>
      <p:sp>
        <p:nvSpPr>
          <p:cNvPr id="660" name="Google Shape;660;p10"/>
          <p:cNvSpPr/>
          <p:nvPr/>
        </p:nvSpPr>
        <p:spPr>
          <a:xfrm>
            <a:off x="1318939" y="2670157"/>
            <a:ext cx="1512414" cy="620451"/>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Aumento da credibilidade</a:t>
            </a:r>
            <a:endParaRPr/>
          </a:p>
        </p:txBody>
      </p:sp>
      <p:sp>
        <p:nvSpPr>
          <p:cNvPr id="661" name="Google Shape;661;p10"/>
          <p:cNvSpPr/>
          <p:nvPr/>
        </p:nvSpPr>
        <p:spPr>
          <a:xfrm>
            <a:off x="5996819" y="5899361"/>
            <a:ext cx="1250904" cy="3413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Localização</a:t>
            </a:r>
            <a:endParaRPr/>
          </a:p>
        </p:txBody>
      </p:sp>
      <p:sp>
        <p:nvSpPr>
          <p:cNvPr id="662" name="Google Shape;662;p10"/>
          <p:cNvSpPr/>
          <p:nvPr/>
        </p:nvSpPr>
        <p:spPr>
          <a:xfrm>
            <a:off x="3394306" y="5674467"/>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3" name="Google Shape;663;p10"/>
          <p:cNvSpPr/>
          <p:nvPr/>
        </p:nvSpPr>
        <p:spPr>
          <a:xfrm>
            <a:off x="6170047" y="4431096"/>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4" name="Google Shape;664;p10"/>
          <p:cNvSpPr/>
          <p:nvPr/>
        </p:nvSpPr>
        <p:spPr>
          <a:xfrm>
            <a:off x="2418751" y="4433092"/>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5" name="Google Shape;665;p10"/>
          <p:cNvSpPr/>
          <p:nvPr/>
        </p:nvSpPr>
        <p:spPr>
          <a:xfrm>
            <a:off x="5842982" y="2774957"/>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6" name="Google Shape;666;p10"/>
          <p:cNvSpPr/>
          <p:nvPr/>
        </p:nvSpPr>
        <p:spPr>
          <a:xfrm>
            <a:off x="2745817" y="2771870"/>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7" name="Google Shape;667;p10"/>
          <p:cNvSpPr/>
          <p:nvPr/>
        </p:nvSpPr>
        <p:spPr>
          <a:xfrm>
            <a:off x="4299837" y="2041955"/>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68" name="Google Shape;668;p10"/>
          <p:cNvSpPr/>
          <p:nvPr/>
        </p:nvSpPr>
        <p:spPr>
          <a:xfrm>
            <a:off x="5224422" y="5675776"/>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669" name="Google Shape;669;p10"/>
          <p:cNvGrpSpPr/>
          <p:nvPr/>
        </p:nvGrpSpPr>
        <p:grpSpPr>
          <a:xfrm>
            <a:off x="2547602" y="4582129"/>
            <a:ext cx="281670" cy="236614"/>
            <a:chOff x="4582472" y="2001793"/>
            <a:chExt cx="341181" cy="286605"/>
          </a:xfrm>
        </p:grpSpPr>
        <p:sp>
          <p:nvSpPr>
            <p:cNvPr id="670" name="Google Shape;670;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1" name="Google Shape;671;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2" name="Google Shape;672;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3" name="Google Shape;673;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4" name="Google Shape;674;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5" name="Google Shape;675;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6" name="Google Shape;676;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7" name="Google Shape;677;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8" name="Google Shape;678;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79" name="Google Shape;679;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0" name="Google Shape;680;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81" name="Google Shape;681;p10"/>
          <p:cNvGrpSpPr/>
          <p:nvPr/>
        </p:nvGrpSpPr>
        <p:grpSpPr>
          <a:xfrm>
            <a:off x="6004883" y="2903009"/>
            <a:ext cx="226370" cy="256116"/>
            <a:chOff x="10334203" y="3610289"/>
            <a:chExt cx="589811" cy="667317"/>
          </a:xfrm>
        </p:grpSpPr>
        <p:sp>
          <p:nvSpPr>
            <p:cNvPr id="682" name="Google Shape;682;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3" name="Google Shape;683;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4" name="Google Shape;684;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5" name="Google Shape;685;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6" name="Google Shape;686;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7" name="Google Shape;687;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0" name="Google Shape;690;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1" name="Google Shape;691;p10"/>
          <p:cNvGrpSpPr/>
          <p:nvPr/>
        </p:nvGrpSpPr>
        <p:grpSpPr>
          <a:xfrm>
            <a:off x="2856559" y="2869295"/>
            <a:ext cx="308911" cy="313456"/>
            <a:chOff x="2856559" y="2869295"/>
            <a:chExt cx="308911" cy="313456"/>
          </a:xfrm>
        </p:grpSpPr>
        <p:grpSp>
          <p:nvGrpSpPr>
            <p:cNvPr id="692" name="Google Shape;692;p10"/>
            <p:cNvGrpSpPr/>
            <p:nvPr/>
          </p:nvGrpSpPr>
          <p:grpSpPr>
            <a:xfrm>
              <a:off x="2856559" y="3068761"/>
              <a:ext cx="308911" cy="113990"/>
              <a:chOff x="2856559" y="3068761"/>
              <a:chExt cx="308911" cy="113990"/>
            </a:xfrm>
          </p:grpSpPr>
          <p:grpSp>
            <p:nvGrpSpPr>
              <p:cNvPr id="693" name="Google Shape;693;p10"/>
              <p:cNvGrpSpPr/>
              <p:nvPr/>
            </p:nvGrpSpPr>
            <p:grpSpPr>
              <a:xfrm>
                <a:off x="3062500" y="3074530"/>
                <a:ext cx="102970" cy="108221"/>
                <a:chOff x="3062500" y="3074530"/>
                <a:chExt cx="102970" cy="108221"/>
              </a:xfrm>
            </p:grpSpPr>
            <p:sp>
              <p:nvSpPr>
                <p:cNvPr id="694" name="Google Shape;694;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5" name="Google Shape;695;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6" name="Google Shape;696;p10"/>
              <p:cNvGrpSpPr/>
              <p:nvPr/>
            </p:nvGrpSpPr>
            <p:grpSpPr>
              <a:xfrm>
                <a:off x="2959530" y="3068761"/>
                <a:ext cx="102970" cy="113990"/>
                <a:chOff x="2959530" y="3068761"/>
                <a:chExt cx="102970" cy="113990"/>
              </a:xfrm>
            </p:grpSpPr>
            <p:sp>
              <p:nvSpPr>
                <p:cNvPr id="697" name="Google Shape;697;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99" name="Google Shape;699;p10"/>
              <p:cNvGrpSpPr/>
              <p:nvPr/>
            </p:nvGrpSpPr>
            <p:grpSpPr>
              <a:xfrm>
                <a:off x="2856559" y="3074530"/>
                <a:ext cx="102970" cy="108221"/>
                <a:chOff x="2856559" y="3074530"/>
                <a:chExt cx="102970" cy="108221"/>
              </a:xfrm>
            </p:grpSpPr>
            <p:sp>
              <p:nvSpPr>
                <p:cNvPr id="700" name="Google Shape;700;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1" name="Google Shape;701;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2" name="Google Shape;702;p10"/>
            <p:cNvGrpSpPr/>
            <p:nvPr/>
          </p:nvGrpSpPr>
          <p:grpSpPr>
            <a:xfrm>
              <a:off x="2908044" y="2869295"/>
              <a:ext cx="205862" cy="179061"/>
              <a:chOff x="2908044" y="2869295"/>
              <a:chExt cx="205862" cy="179061"/>
            </a:xfrm>
          </p:grpSpPr>
          <p:sp>
            <p:nvSpPr>
              <p:cNvPr id="703" name="Google Shape;703;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06" name="Google Shape;706;p10"/>
          <p:cNvGrpSpPr/>
          <p:nvPr/>
        </p:nvGrpSpPr>
        <p:grpSpPr>
          <a:xfrm>
            <a:off x="5364010" y="5790225"/>
            <a:ext cx="260931" cy="305180"/>
            <a:chOff x="5364010" y="5790225"/>
            <a:chExt cx="260931" cy="305180"/>
          </a:xfrm>
        </p:grpSpPr>
        <p:sp>
          <p:nvSpPr>
            <p:cNvPr id="707" name="Google Shape;707;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1" name="Google Shape;711;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2" name="Google Shape;712;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3" name="Google Shape;713;p10"/>
          <p:cNvGrpSpPr/>
          <p:nvPr/>
        </p:nvGrpSpPr>
        <p:grpSpPr>
          <a:xfrm>
            <a:off x="4499207" y="2223952"/>
            <a:ext cx="234480" cy="212845"/>
            <a:chOff x="5477493" y="2045584"/>
            <a:chExt cx="234480" cy="212845"/>
          </a:xfrm>
        </p:grpSpPr>
        <p:sp>
          <p:nvSpPr>
            <p:cNvPr id="714" name="Google Shape;714;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5" name="Google Shape;715;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6" name="Google Shape;716;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18" name="Google Shape;718;p10"/>
          <p:cNvGrpSpPr/>
          <p:nvPr/>
        </p:nvGrpSpPr>
        <p:grpSpPr>
          <a:xfrm>
            <a:off x="4409214" y="2183267"/>
            <a:ext cx="234409" cy="212845"/>
            <a:chOff x="5387500" y="2004899"/>
            <a:chExt cx="234409" cy="212845"/>
          </a:xfrm>
        </p:grpSpPr>
        <p:sp>
          <p:nvSpPr>
            <p:cNvPr id="719" name="Google Shape;719;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0" name="Google Shape;720;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1" name="Google Shape;721;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3" name="Google Shape;723;p10"/>
          <p:cNvGrpSpPr/>
          <p:nvPr/>
        </p:nvGrpSpPr>
        <p:grpSpPr>
          <a:xfrm>
            <a:off x="6297047" y="4539749"/>
            <a:ext cx="296430" cy="325398"/>
            <a:chOff x="4362504" y="3177511"/>
            <a:chExt cx="420591" cy="461691"/>
          </a:xfrm>
        </p:grpSpPr>
        <p:grpSp>
          <p:nvGrpSpPr>
            <p:cNvPr id="724" name="Google Shape;724;p10"/>
            <p:cNvGrpSpPr/>
            <p:nvPr/>
          </p:nvGrpSpPr>
          <p:grpSpPr>
            <a:xfrm>
              <a:off x="4429861" y="3244655"/>
              <a:ext cx="286007" cy="394547"/>
              <a:chOff x="4429861" y="3244655"/>
              <a:chExt cx="286007" cy="394547"/>
            </a:xfrm>
          </p:grpSpPr>
          <p:sp>
            <p:nvSpPr>
              <p:cNvPr id="725" name="Google Shape;725;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28" name="Google Shape;728;p10"/>
            <p:cNvGrpSpPr/>
            <p:nvPr/>
          </p:nvGrpSpPr>
          <p:grpSpPr>
            <a:xfrm>
              <a:off x="4362504" y="3177511"/>
              <a:ext cx="420591" cy="358919"/>
              <a:chOff x="4362504" y="3177511"/>
              <a:chExt cx="420591" cy="358919"/>
            </a:xfrm>
          </p:grpSpPr>
          <p:grpSp>
            <p:nvGrpSpPr>
              <p:cNvPr id="729" name="Google Shape;729;p10"/>
              <p:cNvGrpSpPr/>
              <p:nvPr/>
            </p:nvGrpSpPr>
            <p:grpSpPr>
              <a:xfrm>
                <a:off x="4362504" y="3387760"/>
                <a:ext cx="420591" cy="9415"/>
                <a:chOff x="4362504" y="3387760"/>
                <a:chExt cx="420591" cy="9415"/>
              </a:xfrm>
            </p:grpSpPr>
            <p:sp>
              <p:nvSpPr>
                <p:cNvPr id="730" name="Google Shape;730;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2" name="Google Shape;732;p10"/>
              <p:cNvGrpSpPr/>
              <p:nvPr/>
            </p:nvGrpSpPr>
            <p:grpSpPr>
              <a:xfrm>
                <a:off x="4424176" y="3239089"/>
                <a:ext cx="297342" cy="297341"/>
                <a:chOff x="4424176" y="3239089"/>
                <a:chExt cx="297342" cy="297341"/>
              </a:xfrm>
            </p:grpSpPr>
            <p:sp>
              <p:nvSpPr>
                <p:cNvPr id="733" name="Google Shape;733;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4" name="Google Shape;734;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5" name="Google Shape;735;p10"/>
              <p:cNvGrpSpPr/>
              <p:nvPr/>
            </p:nvGrpSpPr>
            <p:grpSpPr>
              <a:xfrm>
                <a:off x="4424176" y="3239089"/>
                <a:ext cx="297342" cy="297341"/>
                <a:chOff x="4424176" y="3239089"/>
                <a:chExt cx="297342" cy="297341"/>
              </a:xfrm>
            </p:grpSpPr>
            <p:sp>
              <p:nvSpPr>
                <p:cNvPr id="736" name="Google Shape;736;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7" name="Google Shape;737;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38" name="Google Shape;738;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39" name="Google Shape;739;p10"/>
            <p:cNvGrpSpPr/>
            <p:nvPr/>
          </p:nvGrpSpPr>
          <p:grpSpPr>
            <a:xfrm>
              <a:off x="4497146" y="3379380"/>
              <a:ext cx="151401" cy="168255"/>
              <a:chOff x="4497146" y="3379380"/>
              <a:chExt cx="151401" cy="168255"/>
            </a:xfrm>
          </p:grpSpPr>
          <p:sp>
            <p:nvSpPr>
              <p:cNvPr id="740" name="Google Shape;740;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1" name="Google Shape;741;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2" name="Google Shape;742;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43" name="Google Shape;743;p10"/>
          <p:cNvGrpSpPr/>
          <p:nvPr/>
        </p:nvGrpSpPr>
        <p:grpSpPr>
          <a:xfrm>
            <a:off x="3532038" y="5794042"/>
            <a:ext cx="265294" cy="325678"/>
            <a:chOff x="3532038" y="5801158"/>
            <a:chExt cx="265294" cy="325678"/>
          </a:xfrm>
        </p:grpSpPr>
        <p:grpSp>
          <p:nvGrpSpPr>
            <p:cNvPr id="744" name="Google Shape;744;p10"/>
            <p:cNvGrpSpPr/>
            <p:nvPr/>
          </p:nvGrpSpPr>
          <p:grpSpPr>
            <a:xfrm>
              <a:off x="3608928" y="5882879"/>
              <a:ext cx="111418" cy="149514"/>
              <a:chOff x="3608928" y="5882879"/>
              <a:chExt cx="111418" cy="149514"/>
            </a:xfrm>
          </p:grpSpPr>
          <p:sp>
            <p:nvSpPr>
              <p:cNvPr id="745" name="Google Shape;745;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6" name="Google Shape;746;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7" name="Google Shape;747;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8" name="Google Shape;748;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49" name="Google Shape;749;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50" name="Google Shape;750;p1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68"/>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03</a:t>
            </a:r>
            <a:endParaRPr/>
          </a:p>
        </p:txBody>
      </p:sp>
      <p:sp>
        <p:nvSpPr>
          <p:cNvPr id="756" name="Google Shape;756;p68"/>
          <p:cNvSpPr txBox="1"/>
          <p:nvPr>
            <p:ph type="title"/>
          </p:nvPr>
        </p:nvSpPr>
        <p:spPr>
          <a:xfrm>
            <a:off x="431800" y="2786063"/>
            <a:ext cx="5203190" cy="1107996"/>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Como se tornar</a:t>
            </a:r>
            <a:br>
              <a:rPr lang="en-US"/>
            </a:br>
            <a:r>
              <a:rPr lang="en-US"/>
              <a:t>um operador de registro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69"/>
          <p:cNvSpPr txBox="1"/>
          <p:nvPr>
            <p:ph type="title"/>
          </p:nvPr>
        </p:nvSpPr>
        <p:spPr>
          <a:xfrm>
            <a:off x="431799" y="900113"/>
            <a:ext cx="7097714" cy="47699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Como se tornar um operador de registro</a:t>
            </a:r>
            <a:endParaRPr/>
          </a:p>
        </p:txBody>
      </p:sp>
      <p:sp>
        <p:nvSpPr>
          <p:cNvPr id="763" name="Google Shape;763;p69"/>
          <p:cNvSpPr/>
          <p:nvPr/>
        </p:nvSpPr>
        <p:spPr>
          <a:xfrm>
            <a:off x="683799" y="2079547"/>
            <a:ext cx="3773290"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Se inscrever para um gTLD significa que você está se inscrevendo para operar uma parte da Internet (um registro).</a:t>
            </a:r>
            <a:endParaRPr/>
          </a:p>
        </p:txBody>
      </p:sp>
      <p:sp>
        <p:nvSpPr>
          <p:cNvPr id="764" name="Google Shape;764;p69"/>
          <p:cNvSpPr/>
          <p:nvPr/>
        </p:nvSpPr>
        <p:spPr>
          <a:xfrm>
            <a:off x="4680199" y="2079547"/>
            <a:ext cx="3773289" cy="2031000"/>
          </a:xfrm>
          <a:prstGeom prst="rect">
            <a:avLst/>
          </a:prstGeom>
          <a:solidFill>
            <a:schemeClr val="lt1"/>
          </a:solidFill>
          <a:ln>
            <a:noFill/>
          </a:ln>
        </p:spPr>
        <p:txBody>
          <a:bodyPr anchorCtr="0" anchor="t" bIns="270000" lIns="324000" spcFirstLastPara="1" rIns="360000" wrap="square" tIns="43200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Um registro oferece suporte a todos os domínios registrados em um determinado gTLD.</a:t>
            </a:r>
            <a:endParaRPr/>
          </a:p>
        </p:txBody>
      </p:sp>
      <p:sp>
        <p:nvSpPr>
          <p:cNvPr id="765" name="Google Shape;765;p69"/>
          <p:cNvSpPr/>
          <p:nvPr/>
        </p:nvSpPr>
        <p:spPr>
          <a:xfrm>
            <a:off x="683799" y="4110546"/>
            <a:ext cx="7776402" cy="2072485"/>
          </a:xfrm>
          <a:prstGeom prst="rect">
            <a:avLst/>
          </a:prstGeom>
          <a:solidFill>
            <a:srgbClr val="0B3458"/>
          </a:solidFill>
          <a:ln>
            <a:noFill/>
          </a:ln>
        </p:spPr>
        <p:txBody>
          <a:bodyPr anchorCtr="0" anchor="t" bIns="270000" lIns="324000" spcFirstLastPara="1" rIns="432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Um operador de registro:</a:t>
            </a:r>
            <a:endParaRPr/>
          </a:p>
          <a:p>
            <a:pPr indent="-342900" lvl="0" marL="342900" marR="0" rtl="0" algn="l">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define os requisitos do gTLD;</a:t>
            </a:r>
            <a:endParaRPr/>
          </a:p>
          <a:p>
            <a:pPr indent="-342900" lvl="0" marL="342900" marR="0" rtl="0" algn="l">
              <a:lnSpc>
                <a:spcPct val="100000"/>
              </a:lnSpc>
              <a:spcBef>
                <a:spcPts val="600"/>
              </a:spcBef>
              <a:spcAft>
                <a:spcPts val="0"/>
              </a:spcAft>
              <a:buClr>
                <a:srgbClr val="F1633E"/>
              </a:buClr>
              <a:buSzPts val="1600"/>
              <a:buFont typeface="NTR"/>
              <a:buChar char="►"/>
            </a:pPr>
            <a:r>
              <a:rPr b="0" i="0" lang="en-US" sz="2000" u="none" cap="none" strike="noStrike">
                <a:solidFill>
                  <a:schemeClr val="lt1"/>
                </a:solidFill>
                <a:latin typeface="Arial"/>
                <a:ea typeface="Arial"/>
                <a:cs typeface="Arial"/>
                <a:sym typeface="Arial"/>
              </a:rPr>
              <a:t>determina quais domínios de segundo nível (os caracteres à esquerda do ponto) podem ser registrados e por quem.</a:t>
            </a:r>
            <a:endParaRPr/>
          </a:p>
        </p:txBody>
      </p:sp>
      <p:sp>
        <p:nvSpPr>
          <p:cNvPr id="766" name="Google Shape;766;p69"/>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67" name="Google Shape;767;p69"/>
          <p:cNvCxnSpPr/>
          <p:nvPr/>
        </p:nvCxnSpPr>
        <p:spPr>
          <a:xfrm>
            <a:off x="4680199" y="2079547"/>
            <a:ext cx="3780002" cy="0"/>
          </a:xfrm>
          <a:prstGeom prst="straightConnector1">
            <a:avLst/>
          </a:prstGeom>
          <a:noFill/>
          <a:ln cap="flat" cmpd="sng" w="15875">
            <a:solidFill>
              <a:srgbClr val="F1633E"/>
            </a:solidFill>
            <a:prstDash val="solid"/>
            <a:round/>
            <a:headEnd len="sm" w="sm" type="none"/>
            <a:tailEnd len="sm" w="sm" type="none"/>
          </a:ln>
        </p:spPr>
      </p:cxnSp>
      <p:cxnSp>
        <p:nvCxnSpPr>
          <p:cNvPr id="768" name="Google Shape;768;p69"/>
          <p:cNvCxnSpPr/>
          <p:nvPr/>
        </p:nvCxnSpPr>
        <p:spPr>
          <a:xfrm>
            <a:off x="685714" y="2079547"/>
            <a:ext cx="3771375" cy="0"/>
          </a:xfrm>
          <a:prstGeom prst="straightConnector1">
            <a:avLst/>
          </a:prstGeom>
          <a:noFill/>
          <a:ln cap="flat" cmpd="sng" w="15875">
            <a:solidFill>
              <a:srgbClr val="F1633E"/>
            </a:solidFill>
            <a:prstDash val="solid"/>
            <a:round/>
            <a:headEnd len="sm" w="sm" type="none"/>
            <a:tailEnd len="sm" w="sm" type="none"/>
          </a:ln>
        </p:spPr>
      </p:cxnSp>
      <p:grpSp>
        <p:nvGrpSpPr>
          <p:cNvPr id="769" name="Google Shape;769;p69"/>
          <p:cNvGrpSpPr/>
          <p:nvPr/>
        </p:nvGrpSpPr>
        <p:grpSpPr>
          <a:xfrm>
            <a:off x="5014983" y="1775799"/>
            <a:ext cx="656316" cy="656316"/>
            <a:chOff x="3145601" y="1775799"/>
            <a:chExt cx="656316" cy="656316"/>
          </a:xfrm>
        </p:grpSpPr>
        <p:sp>
          <p:nvSpPr>
            <p:cNvPr id="770" name="Google Shape;770;p69"/>
            <p:cNvSpPr/>
            <p:nvPr/>
          </p:nvSpPr>
          <p:spPr>
            <a:xfrm>
              <a:off x="3145601"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71" name="Google Shape;771;p69"/>
            <p:cNvGrpSpPr/>
            <p:nvPr/>
          </p:nvGrpSpPr>
          <p:grpSpPr>
            <a:xfrm>
              <a:off x="3251261" y="1857441"/>
              <a:ext cx="439754" cy="485782"/>
              <a:chOff x="5399755" y="2316832"/>
              <a:chExt cx="554154" cy="612158"/>
            </a:xfrm>
          </p:grpSpPr>
          <p:sp>
            <p:nvSpPr>
              <p:cNvPr id="772" name="Google Shape;772;p69"/>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3" name="Google Shape;773;p69"/>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4" name="Google Shape;774;p69"/>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5" name="Google Shape;775;p69"/>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6" name="Google Shape;776;p69"/>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7" name="Google Shape;777;p69"/>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8" name="Google Shape;778;p69"/>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79" name="Google Shape;779;p69"/>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0" name="Google Shape;780;p69"/>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1" name="Google Shape;781;p69"/>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2" name="Google Shape;782;p69"/>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3" name="Google Shape;783;p69"/>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84" name="Google Shape;784;p69"/>
            <p:cNvSpPr/>
            <p:nvPr/>
          </p:nvSpPr>
          <p:spPr>
            <a:xfrm>
              <a:off x="3396002" y="2029823"/>
              <a:ext cx="156388" cy="155634"/>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85" name="Google Shape;785;p69"/>
          <p:cNvGrpSpPr/>
          <p:nvPr/>
        </p:nvGrpSpPr>
        <p:grpSpPr>
          <a:xfrm>
            <a:off x="1018582" y="1775799"/>
            <a:ext cx="656316" cy="656316"/>
            <a:chOff x="355642" y="1775799"/>
            <a:chExt cx="656316" cy="656316"/>
          </a:xfrm>
        </p:grpSpPr>
        <p:sp>
          <p:nvSpPr>
            <p:cNvPr id="786" name="Google Shape;786;p69"/>
            <p:cNvSpPr/>
            <p:nvPr/>
          </p:nvSpPr>
          <p:spPr>
            <a:xfrm>
              <a:off x="355642" y="1775799"/>
              <a:ext cx="656316" cy="656316"/>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87" name="Google Shape;787;p69"/>
            <p:cNvGrpSpPr/>
            <p:nvPr/>
          </p:nvGrpSpPr>
          <p:grpSpPr>
            <a:xfrm>
              <a:off x="555065" y="1942711"/>
              <a:ext cx="257466" cy="335954"/>
              <a:chOff x="1876510" y="1547778"/>
              <a:chExt cx="347712" cy="453711"/>
            </a:xfrm>
          </p:grpSpPr>
          <p:sp>
            <p:nvSpPr>
              <p:cNvPr id="788" name="Google Shape;788;p69"/>
              <p:cNvSpPr/>
              <p:nvPr/>
            </p:nvSpPr>
            <p:spPr>
              <a:xfrm>
                <a:off x="1944811" y="1615749"/>
                <a:ext cx="211205" cy="210186"/>
              </a:xfrm>
              <a:custGeom>
                <a:rect b="b" l="l" r="r" t="t"/>
                <a:pathLst>
                  <a:path extrusionOk="0" h="210186" w="211205">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89" name="Google Shape;789;p69"/>
              <p:cNvSpPr/>
              <p:nvPr/>
            </p:nvSpPr>
            <p:spPr>
              <a:xfrm>
                <a:off x="1876510" y="1547778"/>
                <a:ext cx="347712" cy="453711"/>
              </a:xfrm>
              <a:custGeom>
                <a:rect b="b" l="l" r="r" t="t"/>
                <a:pathLst>
                  <a:path extrusionOk="0" h="453711" w="347712">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cap="rnd" cmpd="sng" w="25400">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Tree>
  </p:cSld>
  <p:clrMapOvr>
    <a:masterClrMapping/>
  </p:clrMapOvr>
  <mc:AlternateContent>
    <mc:Choice Requires="p14">
      <p:transition spd="slow" p14:dur="700">
        <p:fad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70"/>
          <p:cNvSpPr txBox="1"/>
          <p:nvPr>
            <p:ph type="title"/>
          </p:nvPr>
        </p:nvSpPr>
        <p:spPr>
          <a:xfrm>
            <a:off x="431799" y="900113"/>
            <a:ext cx="6574929" cy="99478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Considerações financeiras e técnicas</a:t>
            </a:r>
            <a:endParaRPr/>
          </a:p>
        </p:txBody>
      </p:sp>
      <p:sp>
        <p:nvSpPr>
          <p:cNvPr id="796" name="Google Shape;796;p70"/>
          <p:cNvSpPr txBox="1"/>
          <p:nvPr/>
        </p:nvSpPr>
        <p:spPr>
          <a:xfrm>
            <a:off x="431800" y="2231298"/>
            <a:ext cx="3506355" cy="38985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Programa de Novos gTLDs: Programa de Novos gTLDs: Próxima Rodada </a:t>
            </a:r>
            <a:r>
              <a:rPr b="1" i="0" lang="en-US" sz="1800" u="none" cap="none" strike="noStrike">
                <a:solidFill>
                  <a:srgbClr val="0B3458"/>
                </a:solidFill>
                <a:latin typeface="Arial"/>
                <a:ea typeface="Arial"/>
                <a:cs typeface="Arial"/>
                <a:sym typeface="Arial"/>
              </a:rPr>
              <a:t>US$ 227.000</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Taxas operacionais padrão incluídas no Contrato de Registro assinado com a ICANN </a:t>
            </a:r>
            <a:endParaRPr/>
          </a:p>
          <a:p>
            <a:pPr indent="-194310" lvl="0" marL="393750" marR="0" rtl="0" algn="l">
              <a:lnSpc>
                <a:spcPct val="100000"/>
              </a:lnSpc>
              <a:spcBef>
                <a:spcPts val="0"/>
              </a:spcBef>
              <a:spcAft>
                <a:spcPts val="0"/>
              </a:spcAft>
              <a:buClr>
                <a:srgbClr val="F1633E"/>
              </a:buClr>
              <a:buSzPts val="1440"/>
              <a:buFont typeface="NTR"/>
              <a:buNone/>
            </a:pPr>
            <a:r>
              <a:t/>
            </a:r>
            <a:endParaRPr b="0" i="0" sz="1800" u="none" cap="none" strike="noStrike">
              <a:solidFill>
                <a:srgbClr val="0B3458"/>
              </a:solidFill>
              <a:latin typeface="Arial"/>
              <a:ea typeface="Arial"/>
              <a:cs typeface="Arial"/>
              <a:sym typeface="Arial"/>
            </a:endParaRPr>
          </a:p>
          <a:p>
            <a:pPr indent="-285750" lvl="0" marL="393750" marR="0" rtl="0" algn="l">
              <a:lnSpc>
                <a:spcPct val="100000"/>
              </a:lnSpc>
              <a:spcBef>
                <a:spcPts val="0"/>
              </a:spcBef>
              <a:spcAft>
                <a:spcPts val="0"/>
              </a:spcAft>
              <a:buClr>
                <a:srgbClr val="F1633E"/>
              </a:buClr>
              <a:buSzPts val="1440"/>
              <a:buFont typeface="NTR"/>
              <a:buChar char="✚"/>
            </a:pPr>
            <a:r>
              <a:rPr b="0" i="0" lang="en-US" sz="1800" u="none" cap="none" strike="noStrike">
                <a:solidFill>
                  <a:srgbClr val="0B3458"/>
                </a:solidFill>
                <a:latin typeface="Arial"/>
                <a:ea typeface="Arial"/>
                <a:cs typeface="Arial"/>
                <a:sym typeface="Arial"/>
              </a:rPr>
              <a:t>Obrigações financeiras e técnicas contínuas</a:t>
            </a:r>
            <a:endParaRPr/>
          </a:p>
        </p:txBody>
      </p:sp>
      <p:sp>
        <p:nvSpPr>
          <p:cNvPr id="797" name="Google Shape;797;p70"/>
          <p:cNvSpPr/>
          <p:nvPr/>
        </p:nvSpPr>
        <p:spPr>
          <a:xfrm>
            <a:off x="4572000" y="3875356"/>
            <a:ext cx="4572000" cy="2664436"/>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Todos os solicitantes de novos gTLDs devem ser capazes de demonstrar as capacidades operacionais, técnicas e financeiras necessárias para operar um registro e manter a conformidade com os requisitos contratuais.</a:t>
            </a:r>
            <a:endParaRPr/>
          </a:p>
        </p:txBody>
      </p:sp>
      <p:sp>
        <p:nvSpPr>
          <p:cNvPr id="798" name="Google Shape;798;p70"/>
          <p:cNvSpPr/>
          <p:nvPr/>
        </p:nvSpPr>
        <p:spPr>
          <a:xfrm>
            <a:off x="4572000" y="2026226"/>
            <a:ext cx="4572000" cy="1478400"/>
          </a:xfrm>
          <a:prstGeom prst="rect">
            <a:avLst/>
          </a:prstGeom>
          <a:solidFill>
            <a:srgbClr val="0B3458"/>
          </a:solidFill>
          <a:ln>
            <a:noFill/>
          </a:ln>
        </p:spPr>
        <p:txBody>
          <a:bodyPr anchorCtr="0" anchor="t" bIns="270000" lIns="360000" spcFirstLastPara="1" rIns="612000" wrap="square" tIns="3600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Arial"/>
                <a:ea typeface="Arial"/>
                <a:cs typeface="Arial"/>
                <a:sym typeface="Arial"/>
              </a:rPr>
              <a:t>Inscrever-se para um novo gTLD exige recursos financeiros e técnicos significativos.</a:t>
            </a:r>
            <a:endParaRPr/>
          </a:p>
        </p:txBody>
      </p:sp>
      <p:sp>
        <p:nvSpPr>
          <p:cNvPr id="799" name="Google Shape;799;p70"/>
          <p:cNvSpPr/>
          <p:nvPr/>
        </p:nvSpPr>
        <p:spPr>
          <a:xfrm>
            <a:off x="4955426" y="3636365"/>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0" name="Google Shape;800;p70"/>
          <p:cNvSpPr/>
          <p:nvPr/>
        </p:nvSpPr>
        <p:spPr>
          <a:xfrm>
            <a:off x="4955424" y="1787649"/>
            <a:ext cx="477982" cy="47798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B3458"/>
                </a:solidFill>
                <a:latin typeface="Arial"/>
                <a:ea typeface="Arial"/>
                <a:cs typeface="Arial"/>
                <a:sym typeface="Arial"/>
              </a:rPr>
              <a:t>!</a:t>
            </a:r>
            <a:endParaRPr/>
          </a:p>
        </p:txBody>
      </p:sp>
      <p:sp>
        <p:nvSpPr>
          <p:cNvPr id="801" name="Google Shape;801;p70"/>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70"/>
          <p:cNvSpPr txBox="1"/>
          <p:nvPr/>
        </p:nvSpPr>
        <p:spPr>
          <a:xfrm>
            <a:off x="629840" y="5378554"/>
            <a:ext cx="330831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*As taxas estão sujeitas a alterações</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**É possível haver exceções para solicitantes qualificados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1"/>
          <p:cNvSpPr txBox="1"/>
          <p:nvPr>
            <p:ph idx="1" type="body"/>
          </p:nvPr>
        </p:nvSpPr>
        <p:spPr>
          <a:xfrm>
            <a:off x="432000" y="1736256"/>
            <a:ext cx="1180913" cy="89677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2A49"/>
              </a:buClr>
              <a:buSzPts val="5400"/>
              <a:buNone/>
            </a:pPr>
            <a:r>
              <a:rPr lang="en-US"/>
              <a:t>04</a:t>
            </a:r>
            <a:endParaRPr/>
          </a:p>
        </p:txBody>
      </p:sp>
      <p:sp>
        <p:nvSpPr>
          <p:cNvPr id="808" name="Google Shape;808;p71"/>
          <p:cNvSpPr txBox="1"/>
          <p:nvPr>
            <p:ph type="title"/>
          </p:nvPr>
        </p:nvSpPr>
        <p:spPr>
          <a:xfrm>
            <a:off x="431800" y="2786063"/>
            <a:ext cx="5203200" cy="11082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002A49"/>
              </a:buClr>
              <a:buSzPts val="3600"/>
              <a:buFont typeface="Arial"/>
              <a:buNone/>
            </a:pPr>
            <a:r>
              <a:rPr lang="en-US"/>
              <a:t>Assistência para solicitantes de novos gTLDs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1"/>
                  </a:ext>
                </a:extLst>
              </a:rPr>
              <a:t>O Sistema de Nomes de Domínio e a ICANN</a:t>
            </a:r>
            <a:endParaRPr/>
          </a:p>
        </p:txBody>
      </p:sp>
      <p:sp>
        <p:nvSpPr>
          <p:cNvPr id="119" name="Google Shape;119;p5"/>
          <p:cNvSpPr txBox="1"/>
          <p:nvPr>
            <p:ph idx="1" type="body"/>
          </p:nvPr>
        </p:nvSpPr>
        <p:spPr>
          <a:xfrm>
            <a:off x="320675" y="810686"/>
            <a:ext cx="8450746" cy="506661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700">
                <a:extLst>
                  <a:ext uri="http://customooxmlschemas.google.com/">
                    <go:slidesCustomData xmlns:go="http://customooxmlschemas.google.com/" textRoundtripDataId="2"/>
                  </a:ext>
                </a:extLst>
              </a:rPr>
              <a:t>Um nome de domínio é um nome exclusivo que forma a base dos URLs (Localizadores Uniformes de Recursos) que as pessoas usam para encontrar recursos na Internet (ex.: páginas da web, servidores de e-mail, imagens e vídeos).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extLst>
                  <a:ext uri="http://customooxmlschemas.google.com/">
                    <go:slidesCustomData xmlns:go="http://customooxmlschemas.google.com/" textRoundtripDataId="3"/>
                  </a:ext>
                </a:extLst>
              </a:rPr>
              <a:t>O nome de domínio em si identifica um endereço específico na Internet que pertence a uma entidade, como uma empresa, organização, instituição ou indivíduo.</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t>Cada dispositivo conectado à Internet tem um endereço IP exclusivo. Por exemplo, o nome de domínio: </a:t>
            </a:r>
            <a:r>
              <a:rPr lang="en-US" sz="1700">
                <a:solidFill>
                  <a:srgbClr val="00B0F0"/>
                </a:solidFill>
              </a:rPr>
              <a:t>icann.org</a:t>
            </a:r>
            <a:r>
              <a:rPr lang="en-US" sz="1700"/>
              <a:t> tem o endereço IP:</a:t>
            </a:r>
            <a:br>
              <a:rPr lang="en-US" sz="1700"/>
            </a:br>
            <a:br>
              <a:rPr lang="en-US" sz="1700"/>
            </a:br>
            <a:r>
              <a:rPr lang="en-US" sz="1700"/>
              <a:t> </a:t>
            </a:r>
            <a:r>
              <a:rPr lang="en-US" sz="1700">
                <a:solidFill>
                  <a:srgbClr val="00B0F0"/>
                </a:solidFill>
              </a:rPr>
              <a:t>192.0.43.7</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solidFill>
                <a:srgbClr val="00B0F0"/>
              </a:solidFill>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700"/>
              <a:t>Coletivamente os nomes de domínio e os endereços IP (Protocolo da Internet) nos ajudam a navegar na Internet.</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700"/>
          </a:p>
          <a:p>
            <a:pPr indent="-182880" lvl="0" marL="274320" rtl="0" algn="l">
              <a:lnSpc>
                <a:spcPct val="100000"/>
              </a:lnSpc>
              <a:spcBef>
                <a:spcPts val="360"/>
              </a:spcBef>
              <a:spcAft>
                <a:spcPts val="0"/>
              </a:spcAft>
              <a:buClr>
                <a:schemeClr val="accent3"/>
              </a:buClr>
              <a:buSzPts val="1530"/>
              <a:buFont typeface="Merriweather Sans"/>
              <a:buChar char="*"/>
            </a:pPr>
            <a:r>
              <a:rPr lang="en-US" sz="1700">
                <a:extLst>
                  <a:ext uri="http://customooxmlschemas.google.com/">
                    <go:slidesCustomData xmlns:go="http://customooxmlschemas.google.com/" textRoundtripDataId="4"/>
                  </a:ext>
                </a:extLst>
              </a:rPr>
              <a:t>A ICANN (Corporação da Internet para Atribuição de Nomes e Números) ajuda a coordenar e administrar esses identificadores exclusivos em todo o mundo. A missão da ICANN é ajudar a garantir uma Internet global estável, segura e unificada.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72"/>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Critérios para o Apoio ao Solicitante </a:t>
            </a:r>
            <a:endParaRPr/>
          </a:p>
        </p:txBody>
      </p:sp>
      <p:sp>
        <p:nvSpPr>
          <p:cNvPr id="815" name="Google Shape;815;p72"/>
          <p:cNvSpPr txBox="1"/>
          <p:nvPr/>
        </p:nvSpPr>
        <p:spPr>
          <a:xfrm>
            <a:off x="431801" y="2074914"/>
            <a:ext cx="2366263" cy="243329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Para se qualificar à assistência por meio do Programa de Apoio para Solicitantes, os solicitantes devem demonstrar:</a:t>
            </a:r>
            <a:endParaRPr/>
          </a:p>
        </p:txBody>
      </p:sp>
      <p:sp>
        <p:nvSpPr>
          <p:cNvPr id="816" name="Google Shape;816;p72"/>
          <p:cNvSpPr/>
          <p:nvPr/>
        </p:nvSpPr>
        <p:spPr>
          <a:xfrm>
            <a:off x="3997842" y="3647163"/>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Necessidade financeira</a:t>
            </a:r>
            <a:endParaRPr/>
          </a:p>
        </p:txBody>
      </p:sp>
      <p:sp>
        <p:nvSpPr>
          <p:cNvPr id="817" name="Google Shape;817;p72"/>
          <p:cNvSpPr/>
          <p:nvPr/>
        </p:nvSpPr>
        <p:spPr>
          <a:xfrm>
            <a:off x="3997842" y="4443047"/>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Viabilidade financeira</a:t>
            </a:r>
            <a:endParaRPr/>
          </a:p>
        </p:txBody>
      </p:sp>
      <p:sp>
        <p:nvSpPr>
          <p:cNvPr id="818" name="Google Shape;818;p72"/>
          <p:cNvSpPr/>
          <p:nvPr/>
        </p:nvSpPr>
        <p:spPr>
          <a:xfrm>
            <a:off x="3997842" y="2055406"/>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Due diligence empresarial geral</a:t>
            </a:r>
            <a:endParaRPr/>
          </a:p>
        </p:txBody>
      </p:sp>
      <p:sp>
        <p:nvSpPr>
          <p:cNvPr id="819" name="Google Shape;819;p72"/>
          <p:cNvSpPr/>
          <p:nvPr/>
        </p:nvSpPr>
        <p:spPr>
          <a:xfrm>
            <a:off x="3997842" y="2851290"/>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Due diligence de responsabilidade pública</a:t>
            </a:r>
            <a:endParaRPr/>
          </a:p>
        </p:txBody>
      </p:sp>
      <p:sp>
        <p:nvSpPr>
          <p:cNvPr id="820" name="Google Shape;820;p72"/>
          <p:cNvSpPr/>
          <p:nvPr/>
        </p:nvSpPr>
        <p:spPr>
          <a:xfrm>
            <a:off x="3997842" y="5260005"/>
            <a:ext cx="5146158" cy="636389"/>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lt1"/>
                </a:solidFill>
                <a:latin typeface="Arial"/>
                <a:ea typeface="Arial"/>
                <a:cs typeface="Arial"/>
                <a:sym typeface="Arial"/>
              </a:rPr>
              <a:t>Status de entidade elegível</a:t>
            </a:r>
            <a:endParaRPr/>
          </a:p>
        </p:txBody>
      </p:sp>
      <p:sp>
        <p:nvSpPr>
          <p:cNvPr id="821" name="Google Shape;821;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2" name="Google Shape;822;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823" name="Google Shape;823;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4" name="Google Shape;824;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825" name="Google Shape;825;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6" name="Google Shape;826;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827" name="Google Shape;827;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28" name="Google Shape;828;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829" name="Google Shape;829;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30" name="Google Shape;830;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sp>
        <p:nvSpPr>
          <p:cNvPr id="831" name="Google Shape;831;p72"/>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73"/>
          <p:cNvSpPr/>
          <p:nvPr/>
        </p:nvSpPr>
        <p:spPr>
          <a:xfrm>
            <a:off x="2614542" y="4046946"/>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Organizações governamentais internacionais</a:t>
            </a:r>
            <a:endParaRPr/>
          </a:p>
        </p:txBody>
      </p:sp>
      <p:sp>
        <p:nvSpPr>
          <p:cNvPr id="838" name="Google Shape;838;p73"/>
          <p:cNvSpPr/>
          <p:nvPr/>
        </p:nvSpPr>
        <p:spPr>
          <a:xfrm>
            <a:off x="463625" y="4046947"/>
            <a:ext cx="2052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Organizações sem fins</a:t>
            </a:r>
            <a:endParaRPr/>
          </a:p>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lucrativos, não governamentais e beneficentes</a:t>
            </a:r>
            <a:endParaRPr/>
          </a:p>
        </p:txBody>
      </p:sp>
      <p:sp>
        <p:nvSpPr>
          <p:cNvPr id="839" name="Google Shape;839;p73"/>
          <p:cNvSpPr/>
          <p:nvPr/>
        </p:nvSpPr>
        <p:spPr>
          <a:xfrm>
            <a:off x="4765459"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Organizações de povos indígenas/tribais</a:t>
            </a:r>
            <a:endParaRPr/>
          </a:p>
        </p:txBody>
      </p:sp>
      <p:sp>
        <p:nvSpPr>
          <p:cNvPr id="840" name="Google Shape;840;p73"/>
          <p:cNvSpPr/>
          <p:nvPr/>
        </p:nvSpPr>
        <p:spPr>
          <a:xfrm>
            <a:off x="6772375" y="4046947"/>
            <a:ext cx="1908000" cy="2268000"/>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00000"/>
              </a:lnSpc>
              <a:spcBef>
                <a:spcPts val="0"/>
              </a:spcBef>
              <a:spcAft>
                <a:spcPts val="0"/>
              </a:spcAft>
              <a:buClr>
                <a:srgbClr val="000000"/>
              </a:buClr>
              <a:buSzPts val="1600"/>
              <a:buFont typeface="Arial"/>
              <a:buNone/>
            </a:pPr>
            <a:r>
              <a:rPr b="0" i="0" lang="en-US" sz="1500" u="none" cap="none" strike="noStrike">
                <a:solidFill>
                  <a:srgbClr val="0B3458"/>
                </a:solidFill>
                <a:latin typeface="Arial"/>
                <a:ea typeface="Arial"/>
                <a:cs typeface="Arial"/>
                <a:sym typeface="Arial"/>
              </a:rPr>
              <a:t>Micro ou pequenas empresas que são de cunho social ou que operam em uma economia menos desenvolvida</a:t>
            </a:r>
            <a:endParaRPr/>
          </a:p>
        </p:txBody>
      </p:sp>
      <p:sp>
        <p:nvSpPr>
          <p:cNvPr id="841" name="Google Shape;841;p73"/>
          <p:cNvSpPr txBox="1"/>
          <p:nvPr>
            <p:ph type="title"/>
          </p:nvPr>
        </p:nvSpPr>
        <p:spPr>
          <a:xfrm>
            <a:off x="431799" y="900113"/>
            <a:ext cx="6553213" cy="49902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Programa de Apoio para Solicitantes</a:t>
            </a:r>
            <a:endParaRPr/>
          </a:p>
        </p:txBody>
      </p:sp>
      <p:sp>
        <p:nvSpPr>
          <p:cNvPr id="842" name="Google Shape;842;p73"/>
          <p:cNvSpPr txBox="1"/>
          <p:nvPr/>
        </p:nvSpPr>
        <p:spPr>
          <a:xfrm>
            <a:off x="431800" y="1734672"/>
            <a:ext cx="7454900" cy="13663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Se inscrever para um gTLD é um processo caro e pode estar fora do alcance de muitos. O Programa de Apoio para Solicitantes torna a solicitação de um novo gTLD mais acessível para entidades que têm restrições financeiras ou de recursos.</a:t>
            </a:r>
            <a:endParaRPr/>
          </a:p>
        </p:txBody>
      </p:sp>
      <p:sp>
        <p:nvSpPr>
          <p:cNvPr id="843" name="Google Shape;843;p73"/>
          <p:cNvSpPr txBox="1"/>
          <p:nvPr/>
        </p:nvSpPr>
        <p:spPr>
          <a:xfrm>
            <a:off x="431799" y="3155510"/>
            <a:ext cx="7912101" cy="3947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Os candidatos devem ser um dos seguintes tipos de entidades:</a:t>
            </a:r>
            <a:endParaRPr/>
          </a:p>
        </p:txBody>
      </p:sp>
      <p:cxnSp>
        <p:nvCxnSpPr>
          <p:cNvPr id="844" name="Google Shape;844;p73"/>
          <p:cNvCxnSpPr/>
          <p:nvPr/>
        </p:nvCxnSpPr>
        <p:spPr>
          <a:xfrm>
            <a:off x="463625" y="4046299"/>
            <a:ext cx="2052000" cy="0"/>
          </a:xfrm>
          <a:prstGeom prst="straightConnector1">
            <a:avLst/>
          </a:prstGeom>
          <a:noFill/>
          <a:ln cap="flat" cmpd="sng" w="15875">
            <a:solidFill>
              <a:srgbClr val="F1633E"/>
            </a:solidFill>
            <a:prstDash val="solid"/>
            <a:round/>
            <a:headEnd len="sm" w="sm" type="none"/>
            <a:tailEnd len="sm" w="sm" type="none"/>
          </a:ln>
        </p:spPr>
      </p:cxnSp>
      <p:cxnSp>
        <p:nvCxnSpPr>
          <p:cNvPr id="845" name="Google Shape;845;p73"/>
          <p:cNvCxnSpPr/>
          <p:nvPr/>
        </p:nvCxnSpPr>
        <p:spPr>
          <a:xfrm>
            <a:off x="2619684" y="4046299"/>
            <a:ext cx="2046858" cy="0"/>
          </a:xfrm>
          <a:prstGeom prst="straightConnector1">
            <a:avLst/>
          </a:prstGeom>
          <a:noFill/>
          <a:ln cap="flat" cmpd="sng" w="15875">
            <a:solidFill>
              <a:srgbClr val="F1633E"/>
            </a:solidFill>
            <a:prstDash val="solid"/>
            <a:round/>
            <a:headEnd len="sm" w="sm" type="none"/>
            <a:tailEnd len="sm" w="sm" type="none"/>
          </a:ln>
        </p:spPr>
      </p:cxnSp>
      <p:cxnSp>
        <p:nvCxnSpPr>
          <p:cNvPr id="846" name="Google Shape;846;p73"/>
          <p:cNvCxnSpPr/>
          <p:nvPr/>
        </p:nvCxnSpPr>
        <p:spPr>
          <a:xfrm>
            <a:off x="4775743" y="4046299"/>
            <a:ext cx="1897716" cy="0"/>
          </a:xfrm>
          <a:prstGeom prst="straightConnector1">
            <a:avLst/>
          </a:prstGeom>
          <a:noFill/>
          <a:ln cap="flat" cmpd="sng" w="15875">
            <a:solidFill>
              <a:srgbClr val="F1633E"/>
            </a:solidFill>
            <a:prstDash val="solid"/>
            <a:round/>
            <a:headEnd len="sm" w="sm" type="none"/>
            <a:tailEnd len="sm" w="sm" type="none"/>
          </a:ln>
        </p:spPr>
      </p:cxnSp>
      <p:cxnSp>
        <p:nvCxnSpPr>
          <p:cNvPr id="847" name="Google Shape;847;p73"/>
          <p:cNvCxnSpPr/>
          <p:nvPr/>
        </p:nvCxnSpPr>
        <p:spPr>
          <a:xfrm flipH="1" rot="10800000">
            <a:off x="6773988" y="4046035"/>
            <a:ext cx="1906387" cy="264"/>
          </a:xfrm>
          <a:prstGeom prst="straightConnector1">
            <a:avLst/>
          </a:prstGeom>
          <a:noFill/>
          <a:ln cap="flat" cmpd="sng" w="15875">
            <a:solidFill>
              <a:srgbClr val="F1633E"/>
            </a:solidFill>
            <a:prstDash val="solid"/>
            <a:round/>
            <a:headEnd len="sm" w="sm" type="none"/>
            <a:tailEnd len="sm" w="sm" type="none"/>
          </a:ln>
        </p:spPr>
      </p:cxnSp>
      <p:sp>
        <p:nvSpPr>
          <p:cNvPr id="848" name="Google Shape;848;p73"/>
          <p:cNvSpPr/>
          <p:nvPr/>
        </p:nvSpPr>
        <p:spPr>
          <a:xfrm>
            <a:off x="497847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49" name="Google Shape;849;p73"/>
          <p:cNvGrpSpPr/>
          <p:nvPr/>
        </p:nvGrpSpPr>
        <p:grpSpPr>
          <a:xfrm>
            <a:off x="5135678" y="3849353"/>
            <a:ext cx="356882" cy="314301"/>
            <a:chOff x="5135678" y="3849353"/>
            <a:chExt cx="356882" cy="314301"/>
          </a:xfrm>
        </p:grpSpPr>
        <p:grpSp>
          <p:nvGrpSpPr>
            <p:cNvPr id="850" name="Google Shape;850;p73"/>
            <p:cNvGrpSpPr/>
            <p:nvPr/>
          </p:nvGrpSpPr>
          <p:grpSpPr>
            <a:xfrm>
              <a:off x="5135678" y="3849353"/>
              <a:ext cx="356882" cy="314301"/>
              <a:chOff x="5135678" y="3849353"/>
              <a:chExt cx="356882" cy="314301"/>
            </a:xfrm>
          </p:grpSpPr>
          <p:sp>
            <p:nvSpPr>
              <p:cNvPr id="851" name="Google Shape;851;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2" name="Google Shape;852;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3" name="Google Shape;853;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4" name="Google Shape;854;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5" name="Google Shape;855;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56" name="Google Shape;856;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57" name="Google Shape;857;p73"/>
          <p:cNvSpPr/>
          <p:nvPr/>
        </p:nvSpPr>
        <p:spPr>
          <a:xfrm>
            <a:off x="2822298"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58" name="Google Shape;858;p73"/>
          <p:cNvGrpSpPr/>
          <p:nvPr/>
        </p:nvGrpSpPr>
        <p:grpSpPr>
          <a:xfrm>
            <a:off x="2991485" y="3806012"/>
            <a:ext cx="333110" cy="333111"/>
            <a:chOff x="2991485" y="3806012"/>
            <a:chExt cx="333110" cy="333111"/>
          </a:xfrm>
        </p:grpSpPr>
        <p:grpSp>
          <p:nvGrpSpPr>
            <p:cNvPr id="859" name="Google Shape;859;p73"/>
            <p:cNvGrpSpPr/>
            <p:nvPr/>
          </p:nvGrpSpPr>
          <p:grpSpPr>
            <a:xfrm>
              <a:off x="2991485" y="4096159"/>
              <a:ext cx="333110" cy="42964"/>
              <a:chOff x="2991485" y="4096159"/>
              <a:chExt cx="333110" cy="42964"/>
            </a:xfrm>
          </p:grpSpPr>
          <p:sp>
            <p:nvSpPr>
              <p:cNvPr id="860" name="Google Shape;860;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1" name="Google Shape;861;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2" name="Google Shape;862;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63" name="Google Shape;863;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864" name="Google Shape;864;p73"/>
            <p:cNvGrpSpPr/>
            <p:nvPr/>
          </p:nvGrpSpPr>
          <p:grpSpPr>
            <a:xfrm>
              <a:off x="3023724" y="3924241"/>
              <a:ext cx="268633" cy="171918"/>
              <a:chOff x="3023724" y="3924241"/>
              <a:chExt cx="268633" cy="171918"/>
            </a:xfrm>
          </p:grpSpPr>
          <p:grpSp>
            <p:nvGrpSpPr>
              <p:cNvPr id="865" name="Google Shape;865;p73"/>
              <p:cNvGrpSpPr/>
              <p:nvPr/>
            </p:nvGrpSpPr>
            <p:grpSpPr>
              <a:xfrm>
                <a:off x="3023724" y="3924241"/>
                <a:ext cx="64415" cy="171918"/>
                <a:chOff x="3023724" y="3924241"/>
                <a:chExt cx="64415" cy="171918"/>
              </a:xfrm>
            </p:grpSpPr>
            <p:sp>
              <p:nvSpPr>
                <p:cNvPr id="866" name="Google Shape;866;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7" name="Google Shape;867;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8" name="Google Shape;868;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69" name="Google Shape;869;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870" name="Google Shape;870;p73"/>
              <p:cNvGrpSpPr/>
              <p:nvPr/>
            </p:nvGrpSpPr>
            <p:grpSpPr>
              <a:xfrm>
                <a:off x="3227880" y="3924241"/>
                <a:ext cx="64477" cy="171918"/>
                <a:chOff x="3227880" y="3924241"/>
                <a:chExt cx="64477" cy="171918"/>
              </a:xfrm>
            </p:grpSpPr>
            <p:sp>
              <p:nvSpPr>
                <p:cNvPr id="871" name="Google Shape;871;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2" name="Google Shape;872;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3" name="Google Shape;873;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4" name="Google Shape;874;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875" name="Google Shape;875;p73"/>
            <p:cNvGrpSpPr/>
            <p:nvPr/>
          </p:nvGrpSpPr>
          <p:grpSpPr>
            <a:xfrm>
              <a:off x="2991485" y="3806012"/>
              <a:ext cx="333110" cy="118228"/>
              <a:chOff x="2991485" y="3806012"/>
              <a:chExt cx="333110" cy="118228"/>
            </a:xfrm>
          </p:grpSpPr>
          <p:sp>
            <p:nvSpPr>
              <p:cNvPr id="876" name="Google Shape;876;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77" name="Google Shape;877;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878" name="Google Shape;878;p73"/>
          <p:cNvSpPr/>
          <p:nvPr/>
        </p:nvSpPr>
        <p:spPr>
          <a:xfrm>
            <a:off x="673646"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79" name="Google Shape;879;p73"/>
          <p:cNvGrpSpPr/>
          <p:nvPr/>
        </p:nvGrpSpPr>
        <p:grpSpPr>
          <a:xfrm>
            <a:off x="864586" y="3874341"/>
            <a:ext cx="273625" cy="242523"/>
            <a:chOff x="864586" y="3874341"/>
            <a:chExt cx="273625" cy="242523"/>
          </a:xfrm>
        </p:grpSpPr>
        <p:sp>
          <p:nvSpPr>
            <p:cNvPr id="880" name="Google Shape;880;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1" name="Google Shape;881;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2" name="Google Shape;882;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883" name="Google Shape;883;p73"/>
          <p:cNvSpPr/>
          <p:nvPr/>
        </p:nvSpPr>
        <p:spPr>
          <a:xfrm>
            <a:off x="6985012" y="3669155"/>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884" name="Google Shape;884;p73"/>
          <p:cNvGrpSpPr/>
          <p:nvPr/>
        </p:nvGrpSpPr>
        <p:grpSpPr>
          <a:xfrm>
            <a:off x="7126169" y="3839747"/>
            <a:ext cx="373988" cy="295271"/>
            <a:chOff x="7126169" y="3839747"/>
            <a:chExt cx="373988" cy="295271"/>
          </a:xfrm>
        </p:grpSpPr>
        <p:sp>
          <p:nvSpPr>
            <p:cNvPr id="885" name="Google Shape;885;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6" name="Google Shape;886;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7" name="Google Shape;887;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8" name="Google Shape;888;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89" name="Google Shape;889;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0" name="Google Shape;890;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1" name="Google Shape;891;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2" name="Google Shape;892;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3" name="Google Shape;893;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4" name="Google Shape;894;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5" name="Google Shape;895;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896" name="Google Shape;896;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4"/>
          <p:cNvSpPr/>
          <p:nvPr/>
        </p:nvSpPr>
        <p:spPr>
          <a:xfrm>
            <a:off x="4947650" y="2363050"/>
            <a:ext cx="3537600" cy="4372500"/>
          </a:xfrm>
          <a:prstGeom prst="rect">
            <a:avLst/>
          </a:prstGeom>
          <a:solidFill>
            <a:schemeClr val="lt1"/>
          </a:solidFill>
          <a:ln>
            <a:noFill/>
          </a:ln>
        </p:spPr>
        <p:txBody>
          <a:bodyPr anchorCtr="0" anchor="t" bIns="270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Auxílio não financeiro</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Materiais de treinamento: como solicitar um gTLD, como se tornar um operador de registro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Capacitação/programa de mentoria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Acesso a um consultor para solicitantes</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Lista de provedores de serviços profissionais voluntários</a:t>
            </a:r>
            <a:endParaRPr/>
          </a:p>
        </p:txBody>
      </p:sp>
      <p:cxnSp>
        <p:nvCxnSpPr>
          <p:cNvPr id="903" name="Google Shape;903;p74"/>
          <p:cNvCxnSpPr/>
          <p:nvPr/>
        </p:nvCxnSpPr>
        <p:spPr>
          <a:xfrm>
            <a:off x="4944677"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904" name="Google Shape;904;p74"/>
          <p:cNvSpPr/>
          <p:nvPr/>
        </p:nvSpPr>
        <p:spPr>
          <a:xfrm>
            <a:off x="807650" y="2363050"/>
            <a:ext cx="3537600" cy="4372500"/>
          </a:xfrm>
          <a:prstGeom prst="rect">
            <a:avLst/>
          </a:prstGeom>
          <a:solidFill>
            <a:schemeClr val="lt1"/>
          </a:solidFill>
          <a:ln>
            <a:noFill/>
          </a:ln>
        </p:spPr>
        <p:txBody>
          <a:bodyPr anchorCtr="0" anchor="t" bIns="288000" lIns="288000" spcFirstLastPara="1" rIns="216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Auxílio financeiro</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Uma redução de 75-85% nas taxas aplicáveis de avaliação para um gTLD</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Crédito de lance </a:t>
            </a:r>
            <a:endParaRPr/>
          </a:p>
          <a:p>
            <a:pPr indent="-285750" lvl="0" marL="285750" marR="0" rtl="0" algn="l">
              <a:lnSpc>
                <a:spcPct val="100000"/>
              </a:lnSpc>
              <a:spcBef>
                <a:spcPts val="60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Redução/isenção das taxas básicas de operador de registro </a:t>
            </a:r>
            <a:endParaRPr/>
          </a:p>
        </p:txBody>
      </p:sp>
      <p:cxnSp>
        <p:nvCxnSpPr>
          <p:cNvPr id="905" name="Google Shape;905;p74"/>
          <p:cNvCxnSpPr/>
          <p:nvPr/>
        </p:nvCxnSpPr>
        <p:spPr>
          <a:xfrm>
            <a:off x="798026"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906" name="Google Shape;906;p74"/>
          <p:cNvSpPr txBox="1"/>
          <p:nvPr>
            <p:ph type="title"/>
          </p:nvPr>
        </p:nvSpPr>
        <p:spPr>
          <a:xfrm>
            <a:off x="431800" y="900113"/>
            <a:ext cx="3537528" cy="84556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Portfólio do Apoio para Solicitantes</a:t>
            </a:r>
            <a:endParaRPr/>
          </a:p>
        </p:txBody>
      </p:sp>
      <p:sp>
        <p:nvSpPr>
          <p:cNvPr id="907" name="Google Shape;907;p74"/>
          <p:cNvSpPr txBox="1"/>
          <p:nvPr/>
        </p:nvSpPr>
        <p:spPr>
          <a:xfrm>
            <a:off x="4086424" y="970652"/>
            <a:ext cx="4786113"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O Programa de Apoio para Solicitantes oferece vários tipos de ajuda financeira e não financeira para as entidades qualificadas e elegíveis.</a:t>
            </a:r>
            <a:endParaRPr/>
          </a:p>
        </p:txBody>
      </p:sp>
      <p:cxnSp>
        <p:nvCxnSpPr>
          <p:cNvPr id="908" name="Google Shape;908;p74"/>
          <p:cNvCxnSpPr/>
          <p:nvPr/>
        </p:nvCxnSpPr>
        <p:spPr>
          <a:xfrm>
            <a:off x="382853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909" name="Google Shape;909;p74"/>
          <p:cNvSpPr/>
          <p:nvPr/>
        </p:nvSpPr>
        <p:spPr>
          <a:xfrm>
            <a:off x="480455"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910" name="Google Shape;910;p74"/>
          <p:cNvSpPr/>
          <p:nvPr/>
        </p:nvSpPr>
        <p:spPr>
          <a:xfrm>
            <a:off x="4622477"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911" name="Google Shape;911;p74"/>
          <p:cNvGrpSpPr/>
          <p:nvPr/>
        </p:nvGrpSpPr>
        <p:grpSpPr>
          <a:xfrm>
            <a:off x="4814177" y="2182483"/>
            <a:ext cx="304598" cy="367063"/>
            <a:chOff x="5803936" y="3575511"/>
            <a:chExt cx="589051" cy="709850"/>
          </a:xfrm>
        </p:grpSpPr>
        <p:sp>
          <p:nvSpPr>
            <p:cNvPr id="912" name="Google Shape;912;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3" name="Google Shape;913;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4" name="Google Shape;914;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5" name="Google Shape;915;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6" name="Google Shape;916;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917" name="Google Shape;917;p74"/>
          <p:cNvGrpSpPr/>
          <p:nvPr/>
        </p:nvGrpSpPr>
        <p:grpSpPr>
          <a:xfrm>
            <a:off x="637922" y="2220668"/>
            <a:ext cx="341181" cy="286605"/>
            <a:chOff x="4582472" y="2001793"/>
            <a:chExt cx="341181" cy="286605"/>
          </a:xfrm>
        </p:grpSpPr>
        <p:sp>
          <p:nvSpPr>
            <p:cNvPr id="918" name="Google Shape;918;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19" name="Google Shape;919;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0" name="Google Shape;920;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1" name="Google Shape;921;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2" name="Google Shape;922;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3" name="Google Shape;923;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4" name="Google Shape;924;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5" name="Google Shape;925;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6" name="Google Shape;926;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7" name="Google Shape;927;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928" name="Google Shape;928;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929" name="Google Shape;929;p74"/>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75"/>
          <p:cNvSpPr txBox="1"/>
          <p:nvPr>
            <p:ph type="title"/>
          </p:nvPr>
        </p:nvSpPr>
        <p:spPr>
          <a:xfrm>
            <a:off x="431799" y="900114"/>
            <a:ext cx="5374090"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Quais são as próximas etapas?</a:t>
            </a:r>
            <a:endParaRPr/>
          </a:p>
        </p:txBody>
      </p:sp>
      <p:sp>
        <p:nvSpPr>
          <p:cNvPr id="936" name="Google Shape;936;p75"/>
          <p:cNvSpPr/>
          <p:nvPr/>
        </p:nvSpPr>
        <p:spPr>
          <a:xfrm>
            <a:off x="683798" y="1961208"/>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Todos os solicitantes de novos gTLDs</a:t>
            </a:r>
            <a:r>
              <a:rPr b="0" i="0" lang="en-US" sz="2000" u="none" cap="none" strike="noStrike">
                <a:solidFill>
                  <a:schemeClr val="lt1"/>
                </a:solidFill>
                <a:latin typeface="Arial"/>
                <a:ea typeface="Arial"/>
                <a:cs typeface="Arial"/>
                <a:sym typeface="Arial"/>
              </a:rPr>
              <a:t>, beneficiados ou não, devem enviar uma inscrição completa para um novo gTLD.</a:t>
            </a:r>
            <a:endParaRPr/>
          </a:p>
        </p:txBody>
      </p:sp>
      <p:sp>
        <p:nvSpPr>
          <p:cNvPr id="937" name="Google Shape;937;p75"/>
          <p:cNvSpPr/>
          <p:nvPr/>
        </p:nvSpPr>
        <p:spPr>
          <a:xfrm>
            <a:off x="431800" y="1733619"/>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1</a:t>
            </a:r>
            <a:endParaRPr/>
          </a:p>
        </p:txBody>
      </p:sp>
      <p:sp>
        <p:nvSpPr>
          <p:cNvPr id="938" name="Google Shape;938;p75"/>
          <p:cNvSpPr/>
          <p:nvPr/>
        </p:nvSpPr>
        <p:spPr>
          <a:xfrm>
            <a:off x="683798" y="3488789"/>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Exige a demonstração</a:t>
            </a:r>
            <a:r>
              <a:rPr b="0" i="0" lang="en-US" sz="2000" u="none" cap="none" strike="noStrike">
                <a:solidFill>
                  <a:schemeClr val="lt1"/>
                </a:solidFill>
                <a:latin typeface="Arial"/>
                <a:ea typeface="Arial"/>
                <a:cs typeface="Arial"/>
                <a:sym typeface="Arial"/>
              </a:rPr>
              <a:t> das capacidades técnicas, operacionais e financeiras necessárias para operar um gTLD. </a:t>
            </a:r>
            <a:endParaRPr/>
          </a:p>
        </p:txBody>
      </p:sp>
      <p:sp>
        <p:nvSpPr>
          <p:cNvPr id="939" name="Google Shape;939;p75"/>
          <p:cNvSpPr/>
          <p:nvPr/>
        </p:nvSpPr>
        <p:spPr>
          <a:xfrm>
            <a:off x="431800" y="3261200"/>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2</a:t>
            </a:r>
            <a:endParaRPr/>
          </a:p>
        </p:txBody>
      </p:sp>
      <p:sp>
        <p:nvSpPr>
          <p:cNvPr id="940" name="Google Shape;940;p75"/>
          <p:cNvSpPr/>
          <p:nvPr/>
        </p:nvSpPr>
        <p:spPr>
          <a:xfrm>
            <a:off x="683798" y="5016370"/>
            <a:ext cx="7776391" cy="1201536"/>
          </a:xfrm>
          <a:prstGeom prst="rect">
            <a:avLst/>
          </a:prstGeom>
          <a:solidFill>
            <a:srgbClr val="0B3458"/>
          </a:solidFill>
          <a:ln>
            <a:noFill/>
          </a:ln>
        </p:spPr>
        <p:txBody>
          <a:bodyPr anchorCtr="0" anchor="t" bIns="288000" lIns="288000" spcFirstLastPara="1" rIns="324000" wrap="square" tIns="288000">
            <a:no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Também existem medidas</a:t>
            </a:r>
            <a:r>
              <a:rPr b="0" i="0" lang="en-US" sz="2000" u="none" cap="none" strike="noStrike">
                <a:solidFill>
                  <a:schemeClr val="lt1"/>
                </a:solidFill>
                <a:latin typeface="Arial"/>
                <a:ea typeface="Arial"/>
                <a:cs typeface="Arial"/>
                <a:sym typeface="Arial"/>
              </a:rPr>
              <a:t> em vigor para impedir o abuso do programa, descritas no Manual do Programa de Apoio para Solicitantes.</a:t>
            </a:r>
            <a:endParaRPr/>
          </a:p>
        </p:txBody>
      </p:sp>
      <p:sp>
        <p:nvSpPr>
          <p:cNvPr id="941" name="Google Shape;941;p75"/>
          <p:cNvSpPr/>
          <p:nvPr/>
        </p:nvSpPr>
        <p:spPr>
          <a:xfrm>
            <a:off x="431800" y="4788781"/>
            <a:ext cx="504000" cy="5040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3</a:t>
            </a:r>
            <a:endParaRPr/>
          </a:p>
        </p:txBody>
      </p:sp>
      <p:sp>
        <p:nvSpPr>
          <p:cNvPr id="942" name="Google Shape;942;p75"/>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cxnSp>
        <p:nvCxnSpPr>
          <p:cNvPr id="948" name="Google Shape;948;p38"/>
          <p:cNvCxnSpPr/>
          <p:nvPr/>
        </p:nvCxnSpPr>
        <p:spPr>
          <a:xfrm>
            <a:off x="8681229" y="2125266"/>
            <a:ext cx="0" cy="704230"/>
          </a:xfrm>
          <a:prstGeom prst="straightConnector1">
            <a:avLst/>
          </a:prstGeom>
          <a:noFill/>
          <a:ln cap="rnd" cmpd="sng" w="38100">
            <a:solidFill>
              <a:srgbClr val="114E84"/>
            </a:solidFill>
            <a:prstDash val="dot"/>
            <a:round/>
            <a:headEnd len="sm" w="sm" type="none"/>
            <a:tailEnd len="sm" w="sm" type="none"/>
          </a:ln>
        </p:spPr>
      </p:cxnSp>
      <p:sp>
        <p:nvSpPr>
          <p:cNvPr id="949" name="Google Shape;949;p38"/>
          <p:cNvSpPr txBox="1"/>
          <p:nvPr/>
        </p:nvSpPr>
        <p:spPr>
          <a:xfrm>
            <a:off x="489152" y="1882383"/>
            <a:ext cx="1480690" cy="19236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NOV 2024</a:t>
            </a:r>
            <a:endParaRPr/>
          </a:p>
        </p:txBody>
      </p:sp>
      <p:sp>
        <p:nvSpPr>
          <p:cNvPr id="950" name="Google Shape;950;p38"/>
          <p:cNvSpPr txBox="1"/>
          <p:nvPr/>
        </p:nvSpPr>
        <p:spPr>
          <a:xfrm>
            <a:off x="6257342" y="1882383"/>
            <a:ext cx="1136668" cy="19236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APRIL 2026</a:t>
            </a:r>
            <a:endParaRPr/>
          </a:p>
        </p:txBody>
      </p:sp>
      <p:cxnSp>
        <p:nvCxnSpPr>
          <p:cNvPr id="951" name="Google Shape;951;p38"/>
          <p:cNvCxnSpPr/>
          <p:nvPr/>
        </p:nvCxnSpPr>
        <p:spPr>
          <a:xfrm>
            <a:off x="461560" y="2125266"/>
            <a:ext cx="0" cy="704230"/>
          </a:xfrm>
          <a:prstGeom prst="straightConnector1">
            <a:avLst/>
          </a:prstGeom>
          <a:noFill/>
          <a:ln cap="rnd" cmpd="sng" w="38100">
            <a:solidFill>
              <a:srgbClr val="F1633E"/>
            </a:solidFill>
            <a:prstDash val="dot"/>
            <a:round/>
            <a:headEnd len="sm" w="sm" type="none"/>
            <a:tailEnd len="sm" w="sm" type="none"/>
          </a:ln>
        </p:spPr>
      </p:cxnSp>
      <p:cxnSp>
        <p:nvCxnSpPr>
          <p:cNvPr id="952" name="Google Shape;952;p38"/>
          <p:cNvCxnSpPr/>
          <p:nvPr/>
        </p:nvCxnSpPr>
        <p:spPr>
          <a:xfrm>
            <a:off x="6219876" y="2125266"/>
            <a:ext cx="0" cy="704230"/>
          </a:xfrm>
          <a:prstGeom prst="straightConnector1">
            <a:avLst/>
          </a:prstGeom>
          <a:noFill/>
          <a:ln cap="rnd" cmpd="sng" w="38100">
            <a:solidFill>
              <a:srgbClr val="114E84"/>
            </a:solidFill>
            <a:prstDash val="dot"/>
            <a:round/>
            <a:headEnd len="sm" w="sm" type="none"/>
            <a:tailEnd len="sm" w="sm" type="none"/>
          </a:ln>
        </p:spPr>
      </p:cxnSp>
      <p:sp>
        <p:nvSpPr>
          <p:cNvPr id="953" name="Google Shape;953;p38"/>
          <p:cNvSpPr txBox="1"/>
          <p:nvPr/>
        </p:nvSpPr>
        <p:spPr>
          <a:xfrm>
            <a:off x="7775030" y="1882383"/>
            <a:ext cx="915053" cy="192360"/>
          </a:xfrm>
          <a:prstGeom prst="rect">
            <a:avLst/>
          </a:prstGeom>
          <a:noFill/>
          <a:ln>
            <a:noFill/>
          </a:ln>
        </p:spPr>
        <p:txBody>
          <a:bodyPr anchorCtr="0" anchor="t" bIns="0" lIns="0" spcFirstLastPara="1" rIns="0" wrap="square" tIns="0">
            <a:spAutoFit/>
          </a:bodyPr>
          <a:lstStyle/>
          <a:p>
            <a:pPr indent="0" lvl="0" marL="0" marR="0" rtl="0" algn="r">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T3 2026</a:t>
            </a:r>
            <a:endParaRPr/>
          </a:p>
        </p:txBody>
      </p:sp>
      <p:sp>
        <p:nvSpPr>
          <p:cNvPr id="954" name="Google Shape;954;p38"/>
          <p:cNvSpPr txBox="1"/>
          <p:nvPr/>
        </p:nvSpPr>
        <p:spPr>
          <a:xfrm>
            <a:off x="2870451" y="1882375"/>
            <a:ext cx="1136700" cy="231000"/>
          </a:xfrm>
          <a:prstGeom prst="rect">
            <a:avLst/>
          </a:prstGeom>
          <a:noFill/>
          <a:ln>
            <a:noFill/>
          </a:ln>
        </p:spPr>
        <p:txBody>
          <a:bodyPr anchorCtr="0" anchor="t" bIns="0" lIns="0" spcFirstLastPara="1" rIns="0" wrap="square" tIns="0">
            <a:spAutoFit/>
          </a:bodyPr>
          <a:lstStyle/>
          <a:p>
            <a:pPr indent="0" lvl="0" marL="0" marR="0" rtl="0" algn="l">
              <a:lnSpc>
                <a:spcPct val="9375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DEC 2025</a:t>
            </a:r>
            <a:endParaRPr/>
          </a:p>
        </p:txBody>
      </p:sp>
      <p:cxnSp>
        <p:nvCxnSpPr>
          <p:cNvPr id="955" name="Google Shape;955;p38"/>
          <p:cNvCxnSpPr/>
          <p:nvPr/>
        </p:nvCxnSpPr>
        <p:spPr>
          <a:xfrm>
            <a:off x="2849986" y="2146286"/>
            <a:ext cx="0" cy="683210"/>
          </a:xfrm>
          <a:prstGeom prst="straightConnector1">
            <a:avLst/>
          </a:prstGeom>
          <a:noFill/>
          <a:ln cap="rnd" cmpd="sng" w="38100">
            <a:solidFill>
              <a:srgbClr val="7030A0"/>
            </a:solidFill>
            <a:prstDash val="dot"/>
            <a:round/>
            <a:headEnd len="sm" w="sm" type="none"/>
            <a:tailEnd len="sm" w="sm" type="none"/>
          </a:ln>
        </p:spPr>
      </p:cxnSp>
      <p:sp>
        <p:nvSpPr>
          <p:cNvPr id="956" name="Google Shape;956;p38"/>
          <p:cNvSpPr/>
          <p:nvPr/>
        </p:nvSpPr>
        <p:spPr>
          <a:xfrm>
            <a:off x="431800" y="263627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Envio de</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inscrições para o</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Programa de Apoio</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para Solicitantes</a:t>
            </a:r>
            <a:endParaRPr/>
          </a:p>
        </p:txBody>
      </p:sp>
      <p:sp>
        <p:nvSpPr>
          <p:cNvPr id="957" name="Google Shape;957;p38"/>
          <p:cNvSpPr/>
          <p:nvPr/>
        </p:nvSpPr>
        <p:spPr>
          <a:xfrm>
            <a:off x="2836309" y="2636274"/>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Manual</a:t>
            </a:r>
            <a:br>
              <a:rPr b="1" i="0" lang="en-US" sz="1600" u="none" cap="none" strike="noStrike">
                <a:solidFill>
                  <a:schemeClr val="lt1"/>
                </a:solidFill>
                <a:latin typeface="Arial"/>
                <a:ea typeface="Arial"/>
                <a:cs typeface="Arial"/>
                <a:sym typeface="Arial"/>
              </a:rPr>
            </a:br>
            <a:r>
              <a:rPr b="1" i="0" lang="en-US" sz="1600" u="none" cap="none" strike="noStrike">
                <a:solidFill>
                  <a:schemeClr val="lt1"/>
                </a:solidFill>
                <a:latin typeface="Arial"/>
                <a:ea typeface="Arial"/>
                <a:cs typeface="Arial"/>
                <a:sym typeface="Arial"/>
              </a:rPr>
              <a:t>do Solicitante</a:t>
            </a:r>
            <a:endParaRPr/>
          </a:p>
        </p:txBody>
      </p:sp>
      <p:sp>
        <p:nvSpPr>
          <p:cNvPr id="958" name="Google Shape;958;p38"/>
          <p:cNvSpPr txBox="1"/>
          <p:nvPr>
            <p:ph type="title"/>
          </p:nvPr>
        </p:nvSpPr>
        <p:spPr>
          <a:xfrm>
            <a:off x="431798" y="900114"/>
            <a:ext cx="5836799" cy="53208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Datas importantes</a:t>
            </a:r>
            <a:endParaRPr/>
          </a:p>
        </p:txBody>
      </p:sp>
      <p:sp>
        <p:nvSpPr>
          <p:cNvPr id="959" name="Google Shape;959;p38"/>
          <p:cNvSpPr/>
          <p:nvPr/>
        </p:nvSpPr>
        <p:spPr>
          <a:xfrm>
            <a:off x="6182228" y="2636274"/>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Envio de solicitações de gTLDs</a:t>
            </a:r>
            <a:endParaRPr b="1" i="0" sz="1600" u="none" cap="none" strike="noStrike">
              <a:solidFill>
                <a:schemeClr val="lt1"/>
              </a:solidFill>
              <a:latin typeface="Arial"/>
              <a:ea typeface="Arial"/>
              <a:cs typeface="Arial"/>
              <a:sym typeface="Arial"/>
            </a:endParaRPr>
          </a:p>
        </p:txBody>
      </p:sp>
      <p:pic>
        <p:nvPicPr>
          <p:cNvPr id="960" name="Google Shape;960;p38"/>
          <p:cNvPicPr preferRelativeResize="0"/>
          <p:nvPr/>
        </p:nvPicPr>
        <p:blipFill rotWithShape="1">
          <a:blip r:embed="rId3">
            <a:alphaModFix/>
          </a:blip>
          <a:srcRect b="0" l="0" r="0" t="0"/>
          <a:stretch/>
        </p:blipFill>
        <p:spPr>
          <a:xfrm>
            <a:off x="802969" y="2934283"/>
            <a:ext cx="513730" cy="432000"/>
          </a:xfrm>
          <a:prstGeom prst="rect">
            <a:avLst/>
          </a:prstGeom>
          <a:noFill/>
          <a:ln>
            <a:noFill/>
          </a:ln>
        </p:spPr>
      </p:pic>
      <p:pic>
        <p:nvPicPr>
          <p:cNvPr id="961" name="Google Shape;961;p38"/>
          <p:cNvPicPr preferRelativeResize="0"/>
          <p:nvPr/>
        </p:nvPicPr>
        <p:blipFill rotWithShape="1">
          <a:blip r:embed="rId4">
            <a:alphaModFix/>
          </a:blip>
          <a:srcRect b="0" l="0" r="0" t="0"/>
          <a:stretch/>
        </p:blipFill>
        <p:spPr>
          <a:xfrm>
            <a:off x="6540549" y="2921683"/>
            <a:ext cx="389466" cy="457200"/>
          </a:xfrm>
          <a:prstGeom prst="rect">
            <a:avLst/>
          </a:prstGeom>
          <a:noFill/>
          <a:ln>
            <a:noFill/>
          </a:ln>
        </p:spPr>
      </p:pic>
      <p:cxnSp>
        <p:nvCxnSpPr>
          <p:cNvPr id="962" name="Google Shape;962;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963" name="Google Shape;963;p38"/>
          <p:cNvSpPr txBox="1"/>
          <p:nvPr/>
        </p:nvSpPr>
        <p:spPr>
          <a:xfrm>
            <a:off x="929231" y="5186343"/>
            <a:ext cx="2046722"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Período de envio</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de inscrições</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para o ASP </a:t>
            </a:r>
            <a:r>
              <a:rPr b="1" i="0" lang="en-US" sz="1600" u="none" cap="none" strike="noStrike">
                <a:solidFill>
                  <a:srgbClr val="0B3458"/>
                </a:solidFill>
                <a:latin typeface="Arial"/>
                <a:ea typeface="Arial"/>
                <a:cs typeface="Arial"/>
                <a:sym typeface="Arial"/>
              </a:rPr>
              <a:t>(19 nov. 2024 – 19 nov. 2025)</a:t>
            </a:r>
            <a:endParaRPr/>
          </a:p>
        </p:txBody>
      </p:sp>
      <p:cxnSp>
        <p:nvCxnSpPr>
          <p:cNvPr id="964" name="Google Shape;964;p38"/>
          <p:cNvCxnSpPr/>
          <p:nvPr/>
        </p:nvCxnSpPr>
        <p:spPr>
          <a:xfrm>
            <a:off x="802969" y="4616648"/>
            <a:ext cx="0" cy="1506152"/>
          </a:xfrm>
          <a:prstGeom prst="straightConnector1">
            <a:avLst/>
          </a:prstGeom>
          <a:noFill/>
          <a:ln cap="flat" cmpd="sng" w="15875">
            <a:solidFill>
              <a:srgbClr val="F1633E"/>
            </a:solidFill>
            <a:prstDash val="solid"/>
            <a:round/>
            <a:headEnd len="sm" w="sm" type="none"/>
            <a:tailEnd len="sm" w="sm" type="none"/>
          </a:ln>
        </p:spPr>
      </p:cxnSp>
      <p:sp>
        <p:nvSpPr>
          <p:cNvPr id="965" name="Google Shape;965;p38"/>
          <p:cNvSpPr txBox="1"/>
          <p:nvPr/>
        </p:nvSpPr>
        <p:spPr>
          <a:xfrm>
            <a:off x="3352942" y="5186343"/>
            <a:ext cx="2815104"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 Manual do Solicitante é um recurso essencial para o programa e deverá estar disponível em </a:t>
            </a:r>
            <a:r>
              <a:rPr b="1" i="0" lang="en-US" sz="1600" u="none" cap="none" strike="noStrike">
                <a:solidFill>
                  <a:srgbClr val="0B3458"/>
                </a:solidFill>
                <a:latin typeface="Arial"/>
                <a:ea typeface="Arial"/>
                <a:cs typeface="Arial"/>
                <a:sym typeface="Arial"/>
              </a:rPr>
              <a:t>dezembro de 2025</a:t>
            </a:r>
            <a:r>
              <a:rPr b="0" i="0" lang="en-US" sz="1600" u="none" cap="none" strike="noStrike">
                <a:solidFill>
                  <a:srgbClr val="0B3458"/>
                </a:solidFill>
                <a:latin typeface="Arial"/>
                <a:ea typeface="Arial"/>
                <a:cs typeface="Arial"/>
                <a:sym typeface="Arial"/>
              </a:rPr>
              <a:t>.</a:t>
            </a:r>
            <a:endParaRPr/>
          </a:p>
        </p:txBody>
      </p:sp>
      <p:cxnSp>
        <p:nvCxnSpPr>
          <p:cNvPr id="966" name="Google Shape;966;p38"/>
          <p:cNvCxnSpPr/>
          <p:nvPr/>
        </p:nvCxnSpPr>
        <p:spPr>
          <a:xfrm>
            <a:off x="3226680" y="4286143"/>
            <a:ext cx="0" cy="1836657"/>
          </a:xfrm>
          <a:prstGeom prst="straightConnector1">
            <a:avLst/>
          </a:prstGeom>
          <a:noFill/>
          <a:ln cap="flat" cmpd="sng" w="15875">
            <a:solidFill>
              <a:srgbClr val="7030A0"/>
            </a:solidFill>
            <a:prstDash val="solid"/>
            <a:round/>
            <a:headEnd len="sm" w="sm" type="none"/>
            <a:tailEnd len="sm" w="sm" type="none"/>
          </a:ln>
        </p:spPr>
      </p:cxnSp>
      <p:sp>
        <p:nvSpPr>
          <p:cNvPr id="967" name="Google Shape;967;p38"/>
          <p:cNvSpPr txBox="1"/>
          <p:nvPr/>
        </p:nvSpPr>
        <p:spPr>
          <a:xfrm>
            <a:off x="6691053" y="5186343"/>
            <a:ext cx="2046725" cy="9848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O período para o envio de solicitações de novos gTLDs deverá ser iniciado em </a:t>
            </a:r>
            <a:r>
              <a:rPr b="1" i="0" lang="en-US" sz="1600" u="none" cap="none" strike="noStrike">
                <a:solidFill>
                  <a:srgbClr val="0B3458"/>
                </a:solidFill>
                <a:latin typeface="Arial"/>
                <a:ea typeface="Arial"/>
                <a:cs typeface="Arial"/>
                <a:sym typeface="Arial"/>
              </a:rPr>
              <a:t>abril de 2026</a:t>
            </a:r>
            <a:r>
              <a:rPr b="0" i="0" lang="en-US" sz="1600" u="none" cap="none" strike="noStrike">
                <a:solidFill>
                  <a:srgbClr val="0B3458"/>
                </a:solidFill>
                <a:latin typeface="Arial"/>
                <a:ea typeface="Arial"/>
                <a:cs typeface="Arial"/>
                <a:sym typeface="Arial"/>
              </a:rPr>
              <a:t>.</a:t>
            </a:r>
            <a:endParaRPr/>
          </a:p>
        </p:txBody>
      </p:sp>
      <p:cxnSp>
        <p:nvCxnSpPr>
          <p:cNvPr id="968" name="Google Shape;968;p38"/>
          <p:cNvCxnSpPr/>
          <p:nvPr/>
        </p:nvCxnSpPr>
        <p:spPr>
          <a:xfrm>
            <a:off x="6564791"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969" name="Google Shape;969;p38"/>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70" name="Google Shape;970;p38"/>
          <p:cNvPicPr preferRelativeResize="0"/>
          <p:nvPr/>
        </p:nvPicPr>
        <p:blipFill rotWithShape="1">
          <a:blip r:embed="rId5">
            <a:alphaModFix/>
          </a:blip>
          <a:srcRect b="0" l="0" r="0" t="0"/>
          <a:stretch/>
        </p:blipFill>
        <p:spPr>
          <a:xfrm>
            <a:off x="3226680" y="2946883"/>
            <a:ext cx="455351" cy="432000"/>
          </a:xfrm>
          <a:prstGeom prst="rect">
            <a:avLst/>
          </a:prstGeom>
          <a:noFill/>
          <a:ln>
            <a:noFill/>
          </a:ln>
        </p:spPr>
      </p:pic>
      <p:sp>
        <p:nvSpPr>
          <p:cNvPr id="971" name="Google Shape;971;p38"/>
          <p:cNvSpPr txBox="1"/>
          <p:nvPr/>
        </p:nvSpPr>
        <p:spPr>
          <a:xfrm>
            <a:off x="757642" y="6427582"/>
            <a:ext cx="330831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As datas estão sujeitas a alterações</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76"/>
          <p:cNvSpPr txBox="1"/>
          <p:nvPr>
            <p:ph type="title"/>
          </p:nvPr>
        </p:nvSpPr>
        <p:spPr>
          <a:xfrm>
            <a:off x="4076240" y="1021298"/>
            <a:ext cx="4966465" cy="554115"/>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Fique por dentro.</a:t>
            </a:r>
            <a:endParaRPr/>
          </a:p>
        </p:txBody>
      </p:sp>
      <p:sp>
        <p:nvSpPr>
          <p:cNvPr id="977" name="Google Shape;977;p76"/>
          <p:cNvSpPr txBox="1"/>
          <p:nvPr/>
        </p:nvSpPr>
        <p:spPr>
          <a:xfrm>
            <a:off x="4076240" y="1775149"/>
            <a:ext cx="4382700" cy="2216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Inscreva-se na </a:t>
            </a:r>
            <a:r>
              <a:rPr b="1" i="0" lang="en-US" sz="1800" u="none" cap="none" strike="noStrike">
                <a:solidFill>
                  <a:srgbClr val="000000"/>
                </a:solidFill>
                <a:latin typeface="Arial"/>
                <a:ea typeface="Arial"/>
                <a:cs typeface="Arial"/>
                <a:sym typeface="Arial"/>
                <a:extLst>
                  <a:ext uri="http://customooxmlschemas.google.com/">
                    <go:slidesCustomData xmlns:go="http://customooxmlschemas.google.com/" textRoundtripDataId="14"/>
                  </a:ext>
                </a:extLst>
              </a:rPr>
              <a:t>lista de e-mail</a:t>
            </a:r>
            <a:r>
              <a:rPr b="0" i="0" lang="en-US" sz="1800" u="none" cap="none" strike="noStrike">
                <a:solidFill>
                  <a:srgbClr val="000000"/>
                </a:solidFill>
                <a:latin typeface="Arial"/>
                <a:ea typeface="Arial"/>
                <a:cs typeface="Arial"/>
                <a:sym typeface="Arial"/>
              </a:rPr>
              <a:t> enviando um e-mail para: </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15"/>
                  </a:ext>
                </a:extLst>
              </a:rPr>
              <a:t>nextroundinfo@icann.org</a:t>
            </a:r>
            <a:r>
              <a:rPr b="0" i="0" lang="en-US" sz="1800" u="none" cap="none" strike="noStrike">
                <a:solidFill>
                  <a:schemeClr val="dk2"/>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Consultas gerais: </a:t>
            </a:r>
            <a:r>
              <a:rPr b="0" i="0" lang="en-US" sz="1800" u="sng" cap="none" strike="noStrike">
                <a:solidFill>
                  <a:schemeClr val="hlink"/>
                </a:solidFill>
                <a:latin typeface="Arial"/>
                <a:ea typeface="Arial"/>
                <a:cs typeface="Arial"/>
                <a:sym typeface="Arial"/>
                <a:hlinkClick r:id="rId4"/>
              </a:rPr>
              <a:t>globalsupport@icann.org</a:t>
            </a:r>
            <a:r>
              <a:rPr b="0" i="0" lang="en-US" sz="1800" u="none" cap="none" strike="noStrike">
                <a:solidFill>
                  <a:srgbClr val="0B3458"/>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Arial"/>
                <a:ea typeface="Arial"/>
                <a:cs typeface="Arial"/>
                <a:sym typeface="Arial"/>
              </a:rPr>
              <a:t>Atualizações e notícias</a:t>
            </a:r>
            <a:r>
              <a:rPr b="0" i="0" lang="en-US" sz="1800" u="none" cap="none" strike="noStrike">
                <a:solidFill>
                  <a:srgbClr val="000000"/>
                </a:solidFill>
                <a:latin typeface="Arial"/>
                <a:ea typeface="Arial"/>
                <a:cs typeface="Arial"/>
                <a:sym typeface="Arial"/>
              </a:rPr>
              <a:t>: </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r>
              <a:rPr b="0" i="0" lang="en-US" sz="1800" u="none" cap="none" strike="noStrike">
                <a:solidFill>
                  <a:schemeClr val="dk2"/>
                </a:solidFill>
                <a:latin typeface="Arial"/>
                <a:ea typeface="Arial"/>
                <a:cs typeface="Arial"/>
                <a:sym typeface="Arial"/>
              </a:rPr>
              <a:t> </a:t>
            </a:r>
            <a:endParaRPr/>
          </a:p>
        </p:txBody>
      </p:sp>
      <p:grpSp>
        <p:nvGrpSpPr>
          <p:cNvPr id="978" name="Google Shape;978;p76"/>
          <p:cNvGrpSpPr/>
          <p:nvPr/>
        </p:nvGrpSpPr>
        <p:grpSpPr>
          <a:xfrm>
            <a:off x="1295017" y="1021298"/>
            <a:ext cx="2142246" cy="4663628"/>
            <a:chOff x="1295017" y="1021298"/>
            <a:chExt cx="2142246" cy="4663628"/>
          </a:xfrm>
        </p:grpSpPr>
        <p:sp>
          <p:nvSpPr>
            <p:cNvPr id="979" name="Google Shape;979;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0" name="Google Shape;980;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981" name="Google Shape;981;p76"/>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5" name="Shape 985"/>
        <p:cNvGrpSpPr/>
        <p:nvPr/>
      </p:nvGrpSpPr>
      <p:grpSpPr>
        <a:xfrm>
          <a:off x="0" y="0"/>
          <a:ext cx="0" cy="0"/>
          <a:chOff x="0" y="0"/>
          <a:chExt cx="0" cy="0"/>
        </a:xfrm>
      </p:grpSpPr>
      <p:grpSp>
        <p:nvGrpSpPr>
          <p:cNvPr id="986" name="Google Shape;986;p77"/>
          <p:cNvGrpSpPr/>
          <p:nvPr/>
        </p:nvGrpSpPr>
        <p:grpSpPr>
          <a:xfrm>
            <a:off x="1295017" y="1021298"/>
            <a:ext cx="2142246" cy="4663628"/>
            <a:chOff x="1295017" y="1021298"/>
            <a:chExt cx="2142246" cy="4663628"/>
          </a:xfrm>
        </p:grpSpPr>
        <p:sp>
          <p:nvSpPr>
            <p:cNvPr id="987" name="Google Shape;987;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988" name="Google Shape;988;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989" name="Google Shape;989;p77"/>
          <p:cNvSpPr txBox="1"/>
          <p:nvPr>
            <p:ph type="title"/>
          </p:nvPr>
        </p:nvSpPr>
        <p:spPr>
          <a:xfrm>
            <a:off x="4076241" y="1021298"/>
            <a:ext cx="4660136" cy="95072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B3458"/>
              </a:buClr>
              <a:buSzPts val="2800"/>
              <a:buFont typeface="Arial"/>
              <a:buNone/>
            </a:pPr>
            <a:r>
              <a:rPr lang="en-US"/>
              <a:t>Recursos úteis para candidatos ao ASP</a:t>
            </a:r>
            <a:endParaRPr/>
          </a:p>
        </p:txBody>
      </p:sp>
      <p:sp>
        <p:nvSpPr>
          <p:cNvPr id="990" name="Google Shape;990;p77"/>
          <p:cNvSpPr txBox="1"/>
          <p:nvPr/>
        </p:nvSpPr>
        <p:spPr>
          <a:xfrm>
            <a:off x="4076241" y="2204806"/>
            <a:ext cx="4660135" cy="3482492"/>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Site do Programa de Apoio para Solicitantes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Manual do Programa de Apoio para Solicitantes</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Página wiki do subgrupo da IRT</a:t>
            </a:r>
            <a:b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b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do Programa de Apoio para Solicitantes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Informações históricas sobre o Programa de Apoio para Solicitantes</a:t>
            </a:r>
            <a:endParaRPr/>
          </a:p>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rPr>
              <a:t>Casos de uso </a:t>
            </a:r>
            <a:r>
              <a:rPr b="0" i="0" lang="en-US" sz="1800" u="sng" cap="none" strike="noStrike">
                <a:solidFill>
                  <a:schemeClr val="dk2"/>
                </a:solidFill>
                <a:latin typeface="Arial"/>
                <a:ea typeface="Arial"/>
                <a:cs typeface="Arial"/>
                <a:sym typeface="Arial"/>
                <a:hlinkClick r:id="rId11">
                  <a:extLst>
                    <a:ext uri="{A12FA001-AC4F-418D-AE19-62706E023703}">
                      <ahyp:hlinkClr val="tx"/>
                    </a:ext>
                  </a:extLst>
                </a:hlinkClick>
              </a:rPr>
              <a:t>de gTLDs</a:t>
            </a:r>
            <a:endParaRPr/>
          </a:p>
        </p:txBody>
      </p:sp>
      <p:sp>
        <p:nvSpPr>
          <p:cNvPr id="991" name="Google Shape;991;p77"/>
          <p:cNvSpPr txBox="1"/>
          <p:nvPr/>
        </p:nvSpPr>
        <p:spPr>
          <a:xfrm>
            <a:off x="4990642" y="318208"/>
            <a:ext cx="3315224" cy="215444"/>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DIVULGAÇÃO E ENGAJAMENTO</a:t>
            </a:r>
            <a:endParaRPr/>
          </a:p>
        </p:txBody>
      </p:sp>
      <p:sp>
        <p:nvSpPr>
          <p:cNvPr id="992" name="Google Shape;992;p77"/>
          <p:cNvSpPr txBox="1"/>
          <p:nvPr/>
        </p:nvSpPr>
        <p:spPr>
          <a:xfrm>
            <a:off x="4076241" y="5507143"/>
            <a:ext cx="4044000" cy="472437"/>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120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2">
                  <a:extLst>
                    <a:ext uri="{A12FA001-AC4F-418D-AE19-62706E023703}">
                      <ahyp:hlinkClr val="tx"/>
                    </a:ext>
                  </a:extLst>
                </a:hlinkClick>
              </a:rPr>
              <a:t>Cursos do ICANN Learn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Participe da ICANN: programas Fellowship e NextGen  </a:t>
            </a:r>
            <a:endParaRPr/>
          </a:p>
        </p:txBody>
      </p:sp>
      <p:sp>
        <p:nvSpPr>
          <p:cNvPr id="998" name="Google Shape;998;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l">
              <a:lnSpc>
                <a:spcPct val="100000"/>
              </a:lnSpc>
              <a:spcBef>
                <a:spcPts val="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O objetivo do Programa Fellowship da ICANN é aumentar a diversidade do modelo de múltiplas partes interessadas criando oportunidades para pessoas de comunidades menos favorecidas e com pouca representação se tornarem participantes ativos na comunidade da ICANN.</a:t>
            </a:r>
            <a:endParaRPr/>
          </a:p>
          <a:p>
            <a:pPr indent="-182880" lvl="1" marL="548640" rtl="0" algn="l">
              <a:lnSpc>
                <a:spcPct val="100000"/>
              </a:lnSpc>
              <a:spcBef>
                <a:spcPts val="360"/>
              </a:spcBef>
              <a:spcAft>
                <a:spcPts val="0"/>
              </a:spcAft>
              <a:buSzPts val="1530"/>
              <a:buChar char="*"/>
            </a:pPr>
            <a:r>
              <a:rPr lang="en-US"/>
              <a:t>Inscreva-se no </a:t>
            </a:r>
            <a:r>
              <a:rPr lang="en-US" u="sng">
                <a:solidFill>
                  <a:schemeClr val="hlink"/>
                </a:solidFill>
                <a:hlinkClick r:id="rId3"/>
              </a:rPr>
              <a:t>Fellowship da ICANN</a:t>
            </a:r>
            <a:r>
              <a:rPr lang="en-US"/>
              <a:t> para participar. </a:t>
            </a:r>
            <a:endParaRPr/>
          </a:p>
          <a:p>
            <a:pPr indent="-74930" lvl="0" marL="274320" rtl="0" algn="l">
              <a:lnSpc>
                <a:spcPct val="100000"/>
              </a:lnSpc>
              <a:spcBef>
                <a:spcPts val="400"/>
              </a:spcBef>
              <a:spcAft>
                <a:spcPts val="0"/>
              </a:spcAft>
              <a:buClr>
                <a:schemeClr val="accent3"/>
              </a:buClr>
              <a:buSzPts val="1700"/>
              <a:buFont typeface="Merriweather Sans"/>
              <a:buNone/>
            </a:pPr>
            <a:r>
              <a:t/>
            </a:r>
            <a:endParaRPr sz="1800"/>
          </a:p>
          <a:p>
            <a:pPr indent="-182880" lvl="0" marL="274320" rtl="0" algn="l">
              <a:lnSpc>
                <a:spcPct val="100000"/>
              </a:lnSpc>
              <a:spcBef>
                <a:spcPts val="400"/>
              </a:spcBef>
              <a:spcAft>
                <a:spcPts val="0"/>
              </a:spcAft>
              <a:buClr>
                <a:schemeClr val="accent3"/>
              </a:buClr>
              <a:buSzPts val="1700"/>
              <a:buFont typeface="Merriweather Sans"/>
              <a:buChar char="*"/>
            </a:pPr>
            <a:r>
              <a:rPr lang="en-US" sz="1800"/>
              <a:t>A Organização ICANN está buscando a próxima geração de pessoas interessadas em se envolver com as comunidades de suas regiões e em moldar o futuro das políticas globais da Internet. Todos os dias, trabalhos importantes são realizados na ICANN.  </a:t>
            </a:r>
            <a:endParaRPr/>
          </a:p>
          <a:p>
            <a:pPr indent="-182880" lvl="1" marL="548640" rtl="0" algn="l">
              <a:lnSpc>
                <a:spcPct val="100000"/>
              </a:lnSpc>
              <a:spcBef>
                <a:spcPts val="360"/>
              </a:spcBef>
              <a:spcAft>
                <a:spcPts val="0"/>
              </a:spcAft>
              <a:buSzPts val="1530"/>
              <a:buChar char="*"/>
            </a:pPr>
            <a:r>
              <a:rPr lang="en-US"/>
              <a:t>Inscreva-se no Programa </a:t>
            </a:r>
            <a:r>
              <a:rPr lang="en-US" u="sng">
                <a:solidFill>
                  <a:schemeClr val="hlink"/>
                </a:solidFill>
                <a:hlinkClick r:id="rId4"/>
              </a:rPr>
              <a:t>NextGen da ICANN</a:t>
            </a:r>
            <a:r>
              <a:rPr lang="en-US"/>
              <a:t> para participar.</a:t>
            </a:r>
            <a:endParaRPr/>
          </a:p>
          <a:p>
            <a:pPr indent="0" lvl="0" marL="91440" rtl="0" algn="l">
              <a:lnSpc>
                <a:spcPct val="100000"/>
              </a:lnSpc>
              <a:spcBef>
                <a:spcPts val="400"/>
              </a:spcBef>
              <a:spcAft>
                <a:spcPts val="0"/>
              </a:spcAft>
              <a:buSzPts val="1700"/>
              <a:buNone/>
            </a:pPr>
            <a:r>
              <a:t/>
            </a:r>
            <a:endParaRPr sz="1800"/>
          </a:p>
          <a:p>
            <a:pPr indent="-107315" lvl="3" marL="1097280" rtl="0" algn="l">
              <a:lnSpc>
                <a:spcPct val="100000"/>
              </a:lnSpc>
              <a:spcBef>
                <a:spcPts val="280"/>
              </a:spcBef>
              <a:spcAft>
                <a:spcPts val="0"/>
              </a:spcAft>
              <a:buSzPts val="1190"/>
              <a:buNone/>
            </a:pPr>
            <a:r>
              <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Colabore com a UA!</a:t>
            </a:r>
            <a:endParaRPr/>
          </a:p>
        </p:txBody>
      </p:sp>
      <p:sp>
        <p:nvSpPr>
          <p:cNvPr id="1004" name="Google Shape;1004;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3F3F3F"/>
                </a:solidFill>
                <a:latin typeface="Open Sans Light"/>
                <a:ea typeface="Open Sans Light"/>
                <a:cs typeface="Open Sans Light"/>
                <a:sym typeface="Open Sans Light"/>
              </a:rPr>
              <a:t>Informações e notícias recentes do Grupo de Gestão da Aceitação Universal: </a:t>
            </a:r>
            <a:r>
              <a:rPr b="0" i="0" lang="en-US" sz="1800" u="none" cap="none" strike="noStrike">
                <a:solidFill>
                  <a:schemeClr val="accent6"/>
                </a:solidFill>
                <a:latin typeface="Open Sans"/>
                <a:ea typeface="Open Sans"/>
                <a:cs typeface="Open Sans"/>
                <a:sym typeface="Open Sans"/>
              </a:rPr>
              <a:t>www.uasg.tech </a:t>
            </a:r>
            <a:endParaRPr/>
          </a:p>
        </p:txBody>
      </p:sp>
      <p:sp>
        <p:nvSpPr>
          <p:cNvPr id="1005" name="Google Shape;1005;p34"/>
          <p:cNvSpPr txBox="1"/>
          <p:nvPr/>
        </p:nvSpPr>
        <p:spPr>
          <a:xfrm>
            <a:off x="320675" y="1318687"/>
            <a:ext cx="5816654"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Para mais informações sobre a UA, envie um e-mail para </a:t>
            </a:r>
            <a:r>
              <a:rPr b="0" i="0" lang="en-US" sz="1800" u="sng" cap="none" strike="noStrike">
                <a:solidFill>
                  <a:schemeClr val="dk1"/>
                </a:solidFill>
                <a:latin typeface="Open Sans Light"/>
                <a:ea typeface="Open Sans Light"/>
                <a:cs typeface="Open Sans Light"/>
                <a:sym typeface="Open Sans Light"/>
                <a:hlinkClick r:id="rId3">
                  <a:extLst>
                    <a:ext uri="{A12FA001-AC4F-418D-AE19-62706E023703}">
                      <ahyp:hlinkClr val="tx"/>
                    </a:ext>
                  </a:extLst>
                </a:hlinkClick>
              </a:rPr>
              <a:t>info@uasg.tech</a:t>
            </a:r>
            <a:r>
              <a:rPr b="0" i="0" lang="en-US" sz="1800" u="none" cap="none" strike="noStrike">
                <a:solidFill>
                  <a:srgbClr val="000000"/>
                </a:solidFill>
                <a:latin typeface="Open Sans Light"/>
                <a:ea typeface="Open Sans Light"/>
                <a:cs typeface="Open Sans Light"/>
                <a:sym typeface="Open Sans Light"/>
              </a:rPr>
              <a:t> ou </a:t>
            </a:r>
            <a:r>
              <a:rPr b="0" i="0" lang="en-US" sz="1800" u="sng" cap="none" strike="noStrike">
                <a:solidFill>
                  <a:schemeClr val="hlink"/>
                </a:solidFill>
                <a:latin typeface="Open Sans Light"/>
                <a:ea typeface="Open Sans Light"/>
                <a:cs typeface="Open Sans Light"/>
                <a:sym typeface="Open Sans Light"/>
                <a:hlinkClick r:id="rId4"/>
              </a:rPr>
              <a:t>UAProgram@icann.org</a:t>
            </a:r>
            <a:r>
              <a:rPr b="0" i="0" lang="en-US" sz="1800" u="none" cap="none" strike="noStrike">
                <a:solidFill>
                  <a:schemeClr val="dk1"/>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Acesse todos os documentos e materiais da UA em: </a:t>
            </a:r>
            <a:r>
              <a:rPr b="0" i="0" lang="en-US" sz="1800" u="sng" cap="none" strike="noStrike">
                <a:solidFill>
                  <a:schemeClr val="hlink"/>
                </a:solidFill>
                <a:latin typeface="Open Sans Light"/>
                <a:ea typeface="Open Sans Light"/>
                <a:cs typeface="Open Sans Light"/>
                <a:sym typeface="Open Sans Light"/>
                <a:hlinkClick r:id="rId5"/>
              </a:rPr>
              <a:t>https://uasg.tech</a:t>
            </a:r>
            <a:r>
              <a:rPr b="0" i="0" lang="en-US" sz="1800" u="none" cap="none" strike="noStrike">
                <a:solidFill>
                  <a:srgbClr val="000000"/>
                </a:solidFill>
                <a:latin typeface="Open Sans Light"/>
                <a:ea typeface="Open Sans Light"/>
                <a:cs typeface="Open Sans Light"/>
                <a:sym typeface="Open Sans Light"/>
              </a:rPr>
              <a:t> e </a:t>
            </a:r>
            <a:r>
              <a:rPr b="0" i="0" lang="en-US" sz="1800" u="sng" cap="none" strike="noStrike">
                <a:solidFill>
                  <a:schemeClr val="hlink"/>
                </a:solidFill>
                <a:latin typeface="Open Sans Light"/>
                <a:ea typeface="Open Sans Light"/>
                <a:cs typeface="Open Sans Light"/>
                <a:sym typeface="Open Sans Light"/>
                <a:hlinkClick r:id="rId6"/>
              </a:rPr>
              <a:t>https://icann.org/ua</a:t>
            </a:r>
            <a:r>
              <a:rPr b="0" i="0" lang="en-US" sz="1800" u="none" cap="none" strike="noStrike">
                <a:solidFill>
                  <a:srgbClr val="000000"/>
                </a:solidFill>
                <a:latin typeface="Open Sans Light"/>
                <a:ea typeface="Open Sans Light"/>
                <a:cs typeface="Open Sans Light"/>
                <a:sym typeface="Open Sans Light"/>
              </a:rPr>
              <a:t>.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1800" u="none" cap="none" strike="noStrike">
                <a:solidFill>
                  <a:srgbClr val="000000"/>
                </a:solidFill>
                <a:latin typeface="Open Sans Light"/>
                <a:ea typeface="Open Sans Light"/>
                <a:cs typeface="Open Sans Light"/>
                <a:sym typeface="Open Sans Light"/>
              </a:rPr>
              <a:t>Siga o UASG nas redes sociais e use a hashtag #Internet4All.</a:t>
            </a:r>
            <a:endParaRPr/>
          </a:p>
          <a:p>
            <a:pPr indent="-215900" lvl="0" marL="342900" marR="0" rtl="0" algn="l">
              <a:lnSpc>
                <a:spcPct val="100000"/>
              </a:lnSpc>
              <a:spcBef>
                <a:spcPts val="400"/>
              </a:spcBef>
              <a:spcAft>
                <a:spcPts val="0"/>
              </a:spcAft>
              <a:buClr>
                <a:schemeClr val="dk1"/>
              </a:buClr>
              <a:buSzPts val="2000"/>
              <a:buFont typeface="Arial"/>
              <a:buNone/>
            </a:pPr>
            <a:r>
              <a:t/>
            </a:r>
            <a:endParaRPr b="0" i="0" sz="1800" u="none" cap="none" strike="noStrike">
              <a:solidFill>
                <a:srgbClr val="000000"/>
              </a:solidFill>
              <a:latin typeface="Open Sans Light"/>
              <a:ea typeface="Open Sans Light"/>
              <a:cs typeface="Open Sans Light"/>
              <a:sym typeface="Open Sans Light"/>
            </a:endParaRPr>
          </a:p>
        </p:txBody>
      </p:sp>
      <p:sp>
        <p:nvSpPr>
          <p:cNvPr id="1006" name="Google Shape;1006;p34"/>
          <p:cNvSpPr txBox="1"/>
          <p:nvPr/>
        </p:nvSpPr>
        <p:spPr>
          <a:xfrm>
            <a:off x="767254" y="5197367"/>
            <a:ext cx="7262700" cy="1241700"/>
          </a:xfrm>
          <a:prstGeom prst="rect">
            <a:avLst/>
          </a:prstGeom>
          <a:noFill/>
          <a:ln>
            <a:noFill/>
          </a:ln>
        </p:spPr>
        <p:txBody>
          <a:bodyPr anchorCtr="0" anchor="t" bIns="45700" lIns="91425" spcFirstLastPara="1" rIns="91425" wrap="square" tIns="45700">
            <a:spAutoFit/>
          </a:bodyPr>
          <a:lstStyle/>
          <a:p>
            <a:pPr indent="0" lvl="3"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Twitter: @UASGTech</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LinkedIn: </a:t>
            </a:r>
            <a:r>
              <a:rPr b="0" i="0" lang="en-US" sz="1800" u="sng" cap="none" strike="noStrike">
                <a:solidFill>
                  <a:schemeClr val="hlink"/>
                </a:solidFill>
                <a:latin typeface="Open Sans Light"/>
                <a:ea typeface="Open Sans Light"/>
                <a:cs typeface="Open Sans Light"/>
                <a:sym typeface="Open Sans Light"/>
                <a:hlinkClick r:id="rId7"/>
              </a:rPr>
              <a:t>https://www.linkedin.com/company/uasgtech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40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Facebook: </a:t>
            </a:r>
            <a:r>
              <a:rPr b="0" i="0" lang="en-US" sz="1800" u="sng" cap="none" strike="noStrike">
                <a:solidFill>
                  <a:schemeClr val="hlink"/>
                </a:solidFill>
                <a:latin typeface="Open Sans Light"/>
                <a:ea typeface="Open Sans Light"/>
                <a:cs typeface="Open Sans Light"/>
                <a:sym typeface="Open Sans Light"/>
                <a:hlinkClick r:id="rId8"/>
              </a:rPr>
              <a:t>https://www.facebook.com/uasgtech</a:t>
            </a:r>
            <a:r>
              <a:rPr b="0" i="0" lang="en-US" sz="1800" u="none" cap="none" strike="noStrike">
                <a:solidFill>
                  <a:srgbClr val="000000"/>
                </a:solidFill>
                <a:latin typeface="Open Sans Light"/>
                <a:ea typeface="Open Sans Light"/>
                <a:cs typeface="Open Sans Light"/>
                <a:sym typeface="Open Sans Light"/>
              </a:rPr>
              <a:t>/</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500"/>
              <a:t>A evolução dos TLDs (Domínios de Primeiro Nível) e do DNS</a:t>
            </a:r>
            <a:endParaRPr/>
          </a:p>
        </p:txBody>
      </p:sp>
      <p:sp>
        <p:nvSpPr>
          <p:cNvPr id="125" name="Google Shape;125;p7"/>
          <p:cNvSpPr txBox="1"/>
          <p:nvPr>
            <p:ph idx="1" type="body"/>
          </p:nvPr>
        </p:nvSpPr>
        <p:spPr>
          <a:xfrm>
            <a:off x="320041" y="1125067"/>
            <a:ext cx="8450746" cy="5640646"/>
          </a:xfrm>
          <a:prstGeom prst="rect">
            <a:avLst/>
          </a:prstGeom>
          <a:noFill/>
          <a:ln>
            <a:noFill/>
          </a:ln>
        </p:spPr>
        <p:txBody>
          <a:bodyPr anchorCtr="0" anchor="t" bIns="45700" lIns="91425" spcFirstLastPara="1" rIns="91425" wrap="square" tIns="45700">
            <a:noAutofit/>
          </a:bodyPr>
          <a:lstStyle/>
          <a:p>
            <a:pPr indent="-182880" lvl="0" marL="274320" rtl="0" algn="l">
              <a:lnSpc>
                <a:spcPct val="100000"/>
              </a:lnSpc>
              <a:spcBef>
                <a:spcPts val="0"/>
              </a:spcBef>
              <a:spcAft>
                <a:spcPts val="0"/>
              </a:spcAft>
              <a:buClr>
                <a:schemeClr val="accent3"/>
              </a:buClr>
              <a:buSzPts val="1530"/>
              <a:buFont typeface="Merriweather Sans"/>
              <a:buChar char="*"/>
            </a:pPr>
            <a:r>
              <a:rPr lang="en-US" sz="1800"/>
              <a:t>Antigamente os TLDs (Domínios de Primeiro Nível) em geral eram formados por duas ou três letras com caracteres latinos de a-z (ex.: .com, .org).</a:t>
            </a:r>
            <a:endParaRPr/>
          </a:p>
          <a:p>
            <a:pPr indent="-85725" lvl="0" marL="274320" rtl="0" algn="l">
              <a:lnSpc>
                <a:spcPct val="100000"/>
              </a:lnSpc>
              <a:spcBef>
                <a:spcPts val="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A evolução do DNS permitiu o surgimento de TLDs mais longos. Agora existem cerca de 1.200 novos gTLDs genéricos que representam marcas, comunidades e locais geográficos (ex.: .photography, .london).</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182880" lvl="0" marL="274320" rtl="0" algn="l">
              <a:lnSpc>
                <a:spcPct val="100000"/>
              </a:lnSpc>
              <a:spcBef>
                <a:spcPts val="360"/>
              </a:spcBef>
              <a:spcAft>
                <a:spcPts val="0"/>
              </a:spcAft>
              <a:buClr>
                <a:schemeClr val="accent3"/>
              </a:buClr>
              <a:buSzPts val="1530"/>
              <a:buFont typeface="Merriweather Sans"/>
              <a:buChar char="*"/>
            </a:pPr>
            <a:r>
              <a:rPr lang="en-US" sz="1800"/>
              <a:t>Esses novos TLDs também incluem IDNs (Nomes de Domínio Internacionalizados), que possibilitam nomes de domínio em idiomas e escritas locais, como “.例子” e “مثال.“ (“exemplo” escrito em chinês e árabe).</a:t>
            </a:r>
            <a:endParaRPr/>
          </a:p>
          <a:p>
            <a:pPr indent="-182879" lvl="1" marL="731520" rtl="0" algn="l">
              <a:lnSpc>
                <a:spcPct val="100000"/>
              </a:lnSpc>
              <a:spcBef>
                <a:spcPts val="360"/>
              </a:spcBef>
              <a:spcAft>
                <a:spcPts val="0"/>
              </a:spcAft>
              <a:buSzPts val="1530"/>
              <a:buChar char="*"/>
            </a:pPr>
            <a:r>
              <a:rPr lang="en-US" sz="1600"/>
              <a:t>Outros rótulos em um nome de domínio também podem ser internacionalizados. Isso permite que um nome de domínio esteja completamente em um idioma e escrita local. </a:t>
            </a:r>
            <a:r>
              <a:rPr lang="en-US" sz="1600">
                <a:extLst>
                  <a:ext uri="http://customooxmlschemas.google.com/">
                    <go:slidesCustomData xmlns:go="http://customooxmlschemas.google.com/" textRoundtripDataId="5"/>
                  </a:ext>
                </a:extLst>
              </a:rPr>
              <a:t>Os IDNs não estão relacionados ao conteúdo on-line, que também pode ser multilíngue. </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extLst>
                <a:ext uri="http://customooxmlschemas.google.com/">
                  <go:slidesCustomData xmlns:go="http://customooxmlschemas.google.com/" textRoundtripDataId="6"/>
                </a:ext>
              </a:extLst>
            </a:endParaRPr>
          </a:p>
          <a:p>
            <a:pPr indent="-182880" lvl="0" marL="274320" rtl="0" algn="l">
              <a:lnSpc>
                <a:spcPct val="100000"/>
              </a:lnSpc>
              <a:spcBef>
                <a:spcPts val="360"/>
              </a:spcBef>
              <a:spcAft>
                <a:spcPts val="0"/>
              </a:spcAft>
              <a:buClr>
                <a:schemeClr val="accent3"/>
              </a:buClr>
              <a:buSzPts val="1530"/>
              <a:buFont typeface="Merriweather Sans"/>
              <a:buChar char="*"/>
            </a:pPr>
            <a:r>
              <a:rPr lang="en-US" sz="1800"/>
              <a:t>A próxima rodada de gTLDs continuará expandindo o DNS e criando novas oportunidades para bilhões de pessoas que aguardam ter acesso a uma Internet mais multilíngue e inclusiva em seu idioma ou escrita.</a:t>
            </a:r>
            <a:endParaRPr/>
          </a:p>
          <a:p>
            <a:pPr indent="-85725" lvl="0" marL="274320" rtl="0" algn="l">
              <a:lnSpc>
                <a:spcPct val="100000"/>
              </a:lnSpc>
              <a:spcBef>
                <a:spcPts val="360"/>
              </a:spcBef>
              <a:spcAft>
                <a:spcPts val="0"/>
              </a:spcAft>
              <a:buClr>
                <a:schemeClr val="accent3"/>
              </a:buClr>
              <a:buSzPts val="1530"/>
              <a:buFont typeface="Merriweather Sans"/>
              <a:buNone/>
            </a:pPr>
            <a:r>
              <a:t/>
            </a:r>
            <a:endParaRPr sz="1800"/>
          </a:p>
          <a:p>
            <a:pPr indent="0" lvl="0" marL="91440" rtl="0" algn="l">
              <a:lnSpc>
                <a:spcPct val="100000"/>
              </a:lnSpc>
              <a:spcBef>
                <a:spcPts val="400"/>
              </a:spcBef>
              <a:spcAft>
                <a:spcPts val="0"/>
              </a:spcAft>
              <a:buSzPts val="1700"/>
              <a:buNone/>
            </a:pPr>
            <a:r>
              <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5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3200"/>
              <a:buFont typeface="Open Sans"/>
              <a:buNone/>
            </a:pPr>
            <a:r>
              <a:rPr lang="en-US" sz="2800"/>
              <a:t>Expansão do DNS e a Próxima Rodada</a:t>
            </a:r>
            <a:endParaRPr/>
          </a:p>
        </p:txBody>
      </p:sp>
      <p:sp>
        <p:nvSpPr>
          <p:cNvPr id="131" name="Google Shape;131;p56"/>
          <p:cNvSpPr txBox="1"/>
          <p:nvPr/>
        </p:nvSpPr>
        <p:spPr>
          <a:xfrm>
            <a:off x="374904" y="983673"/>
            <a:ext cx="8003023" cy="83099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Open Sans Light"/>
                <a:ea typeface="Open Sans Light"/>
                <a:cs typeface="Open Sans Light"/>
                <a:sym typeface="Open Sans Light"/>
              </a:rPr>
              <a:t>A introdução de novos gTLDs (inclusive IDNs e TLDs longos) no ecossistema da Internet por meio do Programa de Novos gTLDs promoveu a maior expansão do DNS.  </a:t>
            </a:r>
            <a:endParaRPr/>
          </a:p>
        </p:txBody>
      </p:sp>
      <p:sp>
        <p:nvSpPr>
          <p:cNvPr id="132" name="Google Shape;132;p56"/>
          <p:cNvSpPr/>
          <p:nvPr/>
        </p:nvSpPr>
        <p:spPr>
          <a:xfrm>
            <a:off x="736568" y="2306409"/>
            <a:ext cx="2368008" cy="341717"/>
          </a:xfrm>
          <a:prstGeom prst="homePlate">
            <a:avLst>
              <a:gd fmla="val 50000" name="adj"/>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33" name="Google Shape;133;p56"/>
          <p:cNvSpPr txBox="1"/>
          <p:nvPr/>
        </p:nvSpPr>
        <p:spPr>
          <a:xfrm>
            <a:off x="796136" y="2303893"/>
            <a:ext cx="1817918"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Antes de 2009</a:t>
            </a:r>
            <a:endParaRPr/>
          </a:p>
        </p:txBody>
      </p:sp>
      <p:sp>
        <p:nvSpPr>
          <p:cNvPr id="134" name="Google Shape;134;p56"/>
          <p:cNvSpPr txBox="1"/>
          <p:nvPr/>
        </p:nvSpPr>
        <p:spPr>
          <a:xfrm>
            <a:off x="736565" y="2710019"/>
            <a:ext cx="2087437" cy="551626"/>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TLDs genéricos (gTLDs)</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a:t>
            </a:r>
            <a:r>
              <a:rPr b="1" i="0" lang="en-US" sz="1000" u="none" cap="none" strike="noStrike">
                <a:solidFill>
                  <a:schemeClr val="dk1"/>
                </a:solidFill>
                <a:latin typeface="Open Sans"/>
                <a:ea typeface="Open Sans"/>
                <a:cs typeface="Open Sans"/>
                <a:sym typeface="Open Sans"/>
              </a:rPr>
              <a:t>22</a:t>
            </a:r>
            <a:r>
              <a:rPr b="0" i="0" lang="en-US" sz="1000" u="none" cap="none" strike="noStrike">
                <a:solidFill>
                  <a:schemeClr val="dk1"/>
                </a:solidFill>
                <a:latin typeface="Open Sans"/>
                <a:ea typeface="Open Sans"/>
                <a:cs typeface="Open Sans"/>
                <a:sym typeface="Open Sans"/>
              </a:rPr>
              <a:t> no total)</a:t>
            </a:r>
            <a:endParaRPr/>
          </a:p>
        </p:txBody>
      </p:sp>
      <p:sp>
        <p:nvSpPr>
          <p:cNvPr id="135" name="Google Shape;135;p56"/>
          <p:cNvSpPr txBox="1"/>
          <p:nvPr/>
        </p:nvSpPr>
        <p:spPr>
          <a:xfrm>
            <a:off x="1316764" y="330237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.edu</a:t>
            </a:r>
            <a:endParaRPr/>
          </a:p>
        </p:txBody>
      </p:sp>
      <p:sp>
        <p:nvSpPr>
          <p:cNvPr id="136" name="Google Shape;136;p56"/>
          <p:cNvSpPr txBox="1"/>
          <p:nvPr/>
        </p:nvSpPr>
        <p:spPr>
          <a:xfrm>
            <a:off x="1316764" y="3642199"/>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.net</a:t>
            </a:r>
            <a:endParaRPr/>
          </a:p>
        </p:txBody>
      </p:sp>
      <p:sp>
        <p:nvSpPr>
          <p:cNvPr id="137" name="Google Shape;137;p56"/>
          <p:cNvSpPr txBox="1"/>
          <p:nvPr/>
        </p:nvSpPr>
        <p:spPr>
          <a:xfrm>
            <a:off x="738458" y="330237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.com</a:t>
            </a:r>
            <a:endParaRPr/>
          </a:p>
        </p:txBody>
      </p:sp>
      <p:sp>
        <p:nvSpPr>
          <p:cNvPr id="138" name="Google Shape;138;p56"/>
          <p:cNvSpPr txBox="1"/>
          <p:nvPr/>
        </p:nvSpPr>
        <p:spPr>
          <a:xfrm>
            <a:off x="738458" y="3642200"/>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.org</a:t>
            </a:r>
            <a:endParaRPr/>
          </a:p>
        </p:txBody>
      </p:sp>
      <p:sp>
        <p:nvSpPr>
          <p:cNvPr id="139" name="Google Shape;139;p56"/>
          <p:cNvSpPr txBox="1"/>
          <p:nvPr/>
        </p:nvSpPr>
        <p:spPr>
          <a:xfrm>
            <a:off x="1311116" y="3987203"/>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.asia</a:t>
            </a:r>
            <a:endParaRPr/>
          </a:p>
        </p:txBody>
      </p:sp>
      <p:sp>
        <p:nvSpPr>
          <p:cNvPr id="140" name="Google Shape;140;p56"/>
          <p:cNvSpPr txBox="1"/>
          <p:nvPr/>
        </p:nvSpPr>
        <p:spPr>
          <a:xfrm>
            <a:off x="1311116" y="4327026"/>
            <a:ext cx="733789" cy="331279"/>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.travel</a:t>
            </a:r>
            <a:endParaRPr/>
          </a:p>
        </p:txBody>
      </p:sp>
      <p:sp>
        <p:nvSpPr>
          <p:cNvPr id="141" name="Google Shape;141;p56"/>
          <p:cNvSpPr txBox="1"/>
          <p:nvPr/>
        </p:nvSpPr>
        <p:spPr>
          <a:xfrm>
            <a:off x="732811" y="3987204"/>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.aero</a:t>
            </a:r>
            <a:endParaRPr/>
          </a:p>
        </p:txBody>
      </p:sp>
      <p:sp>
        <p:nvSpPr>
          <p:cNvPr id="142" name="Google Shape;142;p56"/>
          <p:cNvSpPr txBox="1"/>
          <p:nvPr/>
        </p:nvSpPr>
        <p:spPr>
          <a:xfrm>
            <a:off x="732811" y="4327027"/>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.mobi</a:t>
            </a:r>
            <a:endParaRPr/>
          </a:p>
        </p:txBody>
      </p:sp>
      <p:sp>
        <p:nvSpPr>
          <p:cNvPr id="143" name="Google Shape;143;p56"/>
          <p:cNvSpPr txBox="1"/>
          <p:nvPr/>
        </p:nvSpPr>
        <p:spPr>
          <a:xfrm>
            <a:off x="4052635" y="2301594"/>
            <a:ext cx="642484"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50"/>
              <a:buFont typeface="Arial"/>
              <a:buNone/>
            </a:pPr>
            <a:r>
              <a:rPr b="0" i="0" lang="en-US" sz="1650" u="none" cap="none" strike="noStrike">
                <a:solidFill>
                  <a:srgbClr val="FAFAFA"/>
                </a:solidFill>
                <a:latin typeface="Open Sans"/>
                <a:ea typeface="Open Sans"/>
                <a:cs typeface="Open Sans"/>
                <a:sym typeface="Open Sans"/>
              </a:rPr>
              <a:t>2016</a:t>
            </a:r>
            <a:endParaRPr/>
          </a:p>
        </p:txBody>
      </p:sp>
      <p:sp>
        <p:nvSpPr>
          <p:cNvPr id="144" name="Google Shape;144;p56"/>
          <p:cNvSpPr txBox="1"/>
          <p:nvPr/>
        </p:nvSpPr>
        <p:spPr>
          <a:xfrm>
            <a:off x="5936570" y="3005759"/>
            <a:ext cx="1892555" cy="792268"/>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gTLDs novos e longos</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(Mais de 1.200 no total)</a:t>
            </a:r>
            <a:endParaRPr/>
          </a:p>
          <a:p>
            <a:pPr indent="0" lvl="0" marL="0" marR="0" rtl="0" algn="l">
              <a:lnSpc>
                <a:spcPct val="130000"/>
              </a:lnSpc>
              <a:spcBef>
                <a:spcPts val="0"/>
              </a:spcBef>
              <a:spcAft>
                <a:spcPts val="0"/>
              </a:spcAft>
              <a:buClr>
                <a:srgbClr val="000000"/>
              </a:buClr>
              <a:buSzPts val="1200"/>
              <a:buFont typeface="Arial"/>
              <a:buNone/>
            </a:pPr>
            <a:r>
              <a:t/>
            </a:r>
            <a:endParaRPr b="0" i="0" sz="1200" u="none" cap="none" strike="noStrike">
              <a:solidFill>
                <a:schemeClr val="dk1"/>
              </a:solidFill>
              <a:latin typeface="Open Sans"/>
              <a:ea typeface="Open Sans"/>
              <a:cs typeface="Open Sans"/>
              <a:sym typeface="Open Sans"/>
            </a:endParaRPr>
          </a:p>
        </p:txBody>
      </p:sp>
      <p:sp>
        <p:nvSpPr>
          <p:cNvPr id="145" name="Google Shape;145;p56"/>
          <p:cNvSpPr txBox="1"/>
          <p:nvPr/>
        </p:nvSpPr>
        <p:spPr>
          <a:xfrm>
            <a:off x="6509231" y="3596103"/>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.bar</a:t>
            </a:r>
            <a:endParaRPr/>
          </a:p>
        </p:txBody>
      </p:sp>
      <p:sp>
        <p:nvSpPr>
          <p:cNvPr id="146" name="Google Shape;146;p56"/>
          <p:cNvSpPr txBox="1"/>
          <p:nvPr/>
        </p:nvSpPr>
        <p:spPr>
          <a:xfrm>
            <a:off x="6509231" y="3932080"/>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.global</a:t>
            </a:r>
            <a:endParaRPr/>
          </a:p>
        </p:txBody>
      </p:sp>
      <p:sp>
        <p:nvSpPr>
          <p:cNvPr id="147" name="Google Shape;147;p56"/>
          <p:cNvSpPr txBox="1"/>
          <p:nvPr/>
        </p:nvSpPr>
        <p:spPr>
          <a:xfrm>
            <a:off x="5930925" y="3596103"/>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.bank</a:t>
            </a:r>
            <a:endParaRPr/>
          </a:p>
        </p:txBody>
      </p:sp>
      <p:sp>
        <p:nvSpPr>
          <p:cNvPr id="148" name="Google Shape;148;p56"/>
          <p:cNvSpPr txBox="1"/>
          <p:nvPr/>
        </p:nvSpPr>
        <p:spPr>
          <a:xfrm>
            <a:off x="5930925" y="3932080"/>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.car</a:t>
            </a:r>
            <a:endParaRPr/>
          </a:p>
        </p:txBody>
      </p:sp>
      <p:sp>
        <p:nvSpPr>
          <p:cNvPr id="149" name="Google Shape;149;p56"/>
          <p:cNvSpPr txBox="1"/>
          <p:nvPr/>
        </p:nvSpPr>
        <p:spPr>
          <a:xfrm>
            <a:off x="4028643" y="330794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.台灣</a:t>
            </a:r>
            <a:endParaRPr/>
          </a:p>
        </p:txBody>
      </p:sp>
      <p:sp>
        <p:nvSpPr>
          <p:cNvPr id="150" name="Google Shape;150;p56"/>
          <p:cNvSpPr txBox="1"/>
          <p:nvPr/>
        </p:nvSpPr>
        <p:spPr>
          <a:xfrm>
            <a:off x="3450337" y="3306647"/>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.рф</a:t>
            </a:r>
            <a:endParaRPr/>
          </a:p>
        </p:txBody>
      </p:sp>
      <p:sp>
        <p:nvSpPr>
          <p:cNvPr id="151" name="Google Shape;151;p56"/>
          <p:cNvSpPr txBox="1"/>
          <p:nvPr/>
        </p:nvSpPr>
        <p:spPr>
          <a:xfrm>
            <a:off x="7243022" y="3932606"/>
            <a:ext cx="1059381"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.london</a:t>
            </a:r>
            <a:endParaRPr/>
          </a:p>
        </p:txBody>
      </p:sp>
      <p:sp>
        <p:nvSpPr>
          <p:cNvPr id="152" name="Google Shape;152;p56"/>
          <p:cNvSpPr txBox="1"/>
          <p:nvPr/>
        </p:nvSpPr>
        <p:spPr>
          <a:xfrm>
            <a:off x="7243021" y="3596103"/>
            <a:ext cx="1059382"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.technology</a:t>
            </a:r>
            <a:endParaRPr/>
          </a:p>
        </p:txBody>
      </p:sp>
      <p:sp>
        <p:nvSpPr>
          <p:cNvPr id="153" name="Google Shape;153;p56"/>
          <p:cNvSpPr txBox="1"/>
          <p:nvPr/>
        </p:nvSpPr>
        <p:spPr>
          <a:xfrm>
            <a:off x="6510383" y="4269729"/>
            <a:ext cx="687296" cy="273793"/>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.vote</a:t>
            </a:r>
            <a:endParaRPr/>
          </a:p>
        </p:txBody>
      </p:sp>
      <p:sp>
        <p:nvSpPr>
          <p:cNvPr id="154" name="Google Shape;154;p56"/>
          <p:cNvSpPr txBox="1"/>
          <p:nvPr/>
        </p:nvSpPr>
        <p:spPr>
          <a:xfrm>
            <a:off x="7244173" y="4270254"/>
            <a:ext cx="1059383" cy="273794"/>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.photography</a:t>
            </a:r>
            <a:endParaRPr/>
          </a:p>
        </p:txBody>
      </p:sp>
      <p:sp>
        <p:nvSpPr>
          <p:cNvPr id="155" name="Google Shape;155;p56"/>
          <p:cNvSpPr txBox="1"/>
          <p:nvPr/>
        </p:nvSpPr>
        <p:spPr>
          <a:xfrm>
            <a:off x="5930924" y="4270254"/>
            <a:ext cx="524924" cy="274320"/>
          </a:xfrm>
          <a:prstGeom prst="rect">
            <a:avLst/>
          </a:prstGeom>
          <a:solidFill>
            <a:schemeClr val="accent1"/>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.rio</a:t>
            </a:r>
            <a:endParaRPr/>
          </a:p>
        </p:txBody>
      </p:sp>
      <p:sp>
        <p:nvSpPr>
          <p:cNvPr id="156" name="Google Shape;156;p56"/>
          <p:cNvSpPr txBox="1"/>
          <p:nvPr/>
        </p:nvSpPr>
        <p:spPr>
          <a:xfrm>
            <a:off x="6490701" y="518815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在线</a:t>
            </a:r>
            <a:endParaRPr/>
          </a:p>
        </p:txBody>
      </p:sp>
      <p:sp>
        <p:nvSpPr>
          <p:cNvPr id="157" name="Google Shape;157;p56"/>
          <p:cNvSpPr txBox="1"/>
          <p:nvPr/>
        </p:nvSpPr>
        <p:spPr>
          <a:xfrm>
            <a:off x="5912395" y="5188159"/>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lt1"/>
                </a:solidFill>
                <a:latin typeface="Open Sans"/>
                <a:ea typeface="Open Sans"/>
                <a:cs typeface="Open Sans"/>
                <a:sym typeface="Open Sans"/>
              </a:rPr>
              <a:t>.संगठन</a:t>
            </a:r>
            <a:endParaRPr/>
          </a:p>
        </p:txBody>
      </p:sp>
      <p:sp>
        <p:nvSpPr>
          <p:cNvPr id="158" name="Google Shape;158;p56"/>
          <p:cNvSpPr txBox="1"/>
          <p:nvPr/>
        </p:nvSpPr>
        <p:spPr>
          <a:xfrm>
            <a:off x="5923038" y="586345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ابوظبي.</a:t>
            </a:r>
            <a:endParaRPr/>
          </a:p>
        </p:txBody>
      </p:sp>
      <p:sp>
        <p:nvSpPr>
          <p:cNvPr id="159" name="Google Shape;159;p56"/>
          <p:cNvSpPr txBox="1"/>
          <p:nvPr/>
        </p:nvSpPr>
        <p:spPr>
          <a:xfrm>
            <a:off x="6491853" y="5525807"/>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a:t>
            </a:r>
            <a:r>
              <a:rPr b="1" i="0" lang="en-US" sz="800" u="none" cap="none" strike="noStrike">
                <a:solidFill>
                  <a:schemeClr val="lt1"/>
                </a:solidFill>
                <a:latin typeface="Open Sans"/>
                <a:ea typeface="Open Sans"/>
                <a:cs typeface="Open Sans"/>
                <a:sym typeface="Open Sans"/>
              </a:rPr>
              <a:t>ストア</a:t>
            </a:r>
            <a:endParaRPr/>
          </a:p>
        </p:txBody>
      </p:sp>
      <p:sp>
        <p:nvSpPr>
          <p:cNvPr id="160" name="Google Shape;160;p56"/>
          <p:cNvSpPr txBox="1"/>
          <p:nvPr/>
        </p:nvSpPr>
        <p:spPr>
          <a:xfrm>
            <a:off x="6503449" y="5863455"/>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lt1"/>
                </a:solidFill>
                <a:latin typeface="Open Sans"/>
                <a:ea typeface="Open Sans"/>
                <a:cs typeface="Open Sans"/>
                <a:sym typeface="Open Sans"/>
              </a:rPr>
              <a:t>. дети</a:t>
            </a:r>
            <a:endParaRPr/>
          </a:p>
        </p:txBody>
      </p:sp>
      <p:sp>
        <p:nvSpPr>
          <p:cNvPr id="161" name="Google Shape;161;p56"/>
          <p:cNvSpPr txBox="1"/>
          <p:nvPr/>
        </p:nvSpPr>
        <p:spPr>
          <a:xfrm>
            <a:off x="5912394" y="5526333"/>
            <a:ext cx="524924" cy="274320"/>
          </a:xfrm>
          <a:prstGeom prst="rect">
            <a:avLst/>
          </a:prstGeom>
          <a:solidFill>
            <a:srgbClr val="D37900"/>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lt1"/>
                </a:solidFill>
                <a:latin typeface="Open Sans"/>
                <a:ea typeface="Open Sans"/>
                <a:cs typeface="Open Sans"/>
                <a:sym typeface="Open Sans"/>
              </a:rPr>
              <a:t>.</a:t>
            </a:r>
            <a:r>
              <a:rPr b="1" i="0" lang="en-US" sz="1050" u="none" cap="none" strike="noStrike">
                <a:solidFill>
                  <a:schemeClr val="lt1"/>
                </a:solidFill>
                <a:latin typeface="Open Sans"/>
                <a:ea typeface="Open Sans"/>
                <a:cs typeface="Open Sans"/>
                <a:sym typeface="Open Sans"/>
              </a:rPr>
              <a:t>닷넷</a:t>
            </a:r>
            <a:endParaRPr/>
          </a:p>
        </p:txBody>
      </p:sp>
      <p:sp>
        <p:nvSpPr>
          <p:cNvPr id="162" name="Google Shape;162;p56"/>
          <p:cNvSpPr txBox="1"/>
          <p:nvPr/>
        </p:nvSpPr>
        <p:spPr>
          <a:xfrm>
            <a:off x="4028643" y="363737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.ଭାରତ</a:t>
            </a:r>
            <a:endParaRPr/>
          </a:p>
        </p:txBody>
      </p:sp>
      <p:sp>
        <p:nvSpPr>
          <p:cNvPr id="163" name="Google Shape;163;p56"/>
          <p:cNvSpPr txBox="1"/>
          <p:nvPr/>
        </p:nvSpPr>
        <p:spPr>
          <a:xfrm>
            <a:off x="3450337" y="3636078"/>
            <a:ext cx="524924" cy="274320"/>
          </a:xfrm>
          <a:prstGeom prst="rect">
            <a:avLst/>
          </a:prstGeom>
          <a:solidFill>
            <a:srgbClr val="535655"/>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Open Sans"/>
                <a:ea typeface="Open Sans"/>
                <a:cs typeface="Open Sans"/>
                <a:sym typeface="Open Sans"/>
              </a:rPr>
              <a:t>.한국</a:t>
            </a:r>
            <a:endParaRPr/>
          </a:p>
        </p:txBody>
      </p:sp>
      <p:sp>
        <p:nvSpPr>
          <p:cNvPr id="164" name="Google Shape;164;p56"/>
          <p:cNvSpPr txBox="1"/>
          <p:nvPr/>
        </p:nvSpPr>
        <p:spPr>
          <a:xfrm>
            <a:off x="738460" y="4676166"/>
            <a:ext cx="524924" cy="274320"/>
          </a:xfrm>
          <a:prstGeom prst="rect">
            <a:avLst/>
          </a:prstGeom>
          <a:solidFill>
            <a:srgbClr val="FFF3E2"/>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.info</a:t>
            </a:r>
            <a:endParaRPr/>
          </a:p>
        </p:txBody>
      </p:sp>
      <p:sp>
        <p:nvSpPr>
          <p:cNvPr id="165" name="Google Shape;165;p56"/>
          <p:cNvSpPr/>
          <p:nvPr/>
        </p:nvSpPr>
        <p:spPr>
          <a:xfrm>
            <a:off x="3386342" y="2311868"/>
            <a:ext cx="2255184" cy="341717"/>
          </a:xfrm>
          <a:prstGeom prst="chevron">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66" name="Google Shape;166;p56"/>
          <p:cNvSpPr txBox="1"/>
          <p:nvPr/>
        </p:nvSpPr>
        <p:spPr>
          <a:xfrm>
            <a:off x="3577960" y="2304449"/>
            <a:ext cx="1757947"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A partir de 2009</a:t>
            </a:r>
            <a:endParaRPr/>
          </a:p>
        </p:txBody>
      </p:sp>
      <p:sp>
        <p:nvSpPr>
          <p:cNvPr id="167" name="Google Shape;167;p56"/>
          <p:cNvSpPr/>
          <p:nvPr/>
        </p:nvSpPr>
        <p:spPr>
          <a:xfrm>
            <a:off x="5863490" y="2306409"/>
            <a:ext cx="2514437" cy="341717"/>
          </a:xfrm>
          <a:prstGeom prst="chevron">
            <a:avLst>
              <a:gd fmla="val 50000" name="adj"/>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chemeClr val="lt1"/>
              </a:solidFill>
              <a:latin typeface="Open Sans"/>
              <a:ea typeface="Open Sans"/>
              <a:cs typeface="Open Sans"/>
              <a:sym typeface="Open Sans"/>
            </a:endParaRPr>
          </a:p>
        </p:txBody>
      </p:sp>
      <p:sp>
        <p:nvSpPr>
          <p:cNvPr id="168" name="Google Shape;168;p56"/>
          <p:cNvSpPr txBox="1"/>
          <p:nvPr/>
        </p:nvSpPr>
        <p:spPr>
          <a:xfrm>
            <a:off x="6108195" y="2301594"/>
            <a:ext cx="2922864" cy="346249"/>
          </a:xfrm>
          <a:prstGeom prst="rect">
            <a:avLst/>
          </a:prstGeom>
          <a:noFill/>
          <a:ln>
            <a:noFill/>
          </a:ln>
        </p:spPr>
        <p:txBody>
          <a:bodyPr anchorCtr="0" anchor="t" bIns="45700" lIns="6857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Open Sans"/>
                <a:ea typeface="Open Sans"/>
                <a:cs typeface="Open Sans"/>
                <a:sym typeface="Open Sans"/>
              </a:rPr>
              <a:t>A partir de 2012</a:t>
            </a:r>
            <a:endParaRPr/>
          </a:p>
        </p:txBody>
      </p:sp>
      <p:sp>
        <p:nvSpPr>
          <p:cNvPr id="169" name="Google Shape;169;p56"/>
          <p:cNvSpPr txBox="1"/>
          <p:nvPr/>
        </p:nvSpPr>
        <p:spPr>
          <a:xfrm>
            <a:off x="3392265" y="2713348"/>
            <a:ext cx="1560101" cy="555537"/>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ccTLDs de IDNs</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(em escritas não latinas) </a:t>
            </a:r>
            <a:endParaRPr/>
          </a:p>
        </p:txBody>
      </p:sp>
      <p:sp>
        <p:nvSpPr>
          <p:cNvPr id="170" name="Google Shape;170;p56"/>
          <p:cNvSpPr txBox="1"/>
          <p:nvPr/>
        </p:nvSpPr>
        <p:spPr>
          <a:xfrm>
            <a:off x="5915340" y="4636008"/>
            <a:ext cx="1675646" cy="551626"/>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gTLDs de IDNs</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(em várias escritas)</a:t>
            </a:r>
            <a:endParaRPr/>
          </a:p>
        </p:txBody>
      </p:sp>
      <p:sp>
        <p:nvSpPr>
          <p:cNvPr id="171" name="Google Shape;171;p56"/>
          <p:cNvSpPr txBox="1"/>
          <p:nvPr/>
        </p:nvSpPr>
        <p:spPr>
          <a:xfrm>
            <a:off x="1305926" y="552363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.jp</a:t>
            </a:r>
            <a:endParaRPr/>
          </a:p>
        </p:txBody>
      </p:sp>
      <p:sp>
        <p:nvSpPr>
          <p:cNvPr id="172" name="Google Shape;172;p56"/>
          <p:cNvSpPr txBox="1"/>
          <p:nvPr/>
        </p:nvSpPr>
        <p:spPr>
          <a:xfrm>
            <a:off x="1305926" y="586475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.fr</a:t>
            </a:r>
            <a:endParaRPr/>
          </a:p>
        </p:txBody>
      </p:sp>
      <p:sp>
        <p:nvSpPr>
          <p:cNvPr id="173" name="Google Shape;173;p56"/>
          <p:cNvSpPr txBox="1"/>
          <p:nvPr/>
        </p:nvSpPr>
        <p:spPr>
          <a:xfrm>
            <a:off x="727620" y="5523632"/>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.uk</a:t>
            </a:r>
            <a:endParaRPr/>
          </a:p>
        </p:txBody>
      </p:sp>
      <p:sp>
        <p:nvSpPr>
          <p:cNvPr id="174" name="Google Shape;174;p56"/>
          <p:cNvSpPr txBox="1"/>
          <p:nvPr/>
        </p:nvSpPr>
        <p:spPr>
          <a:xfrm>
            <a:off x="727620" y="5863455"/>
            <a:ext cx="524924" cy="274320"/>
          </a:xfrm>
          <a:prstGeom prst="rect">
            <a:avLst/>
          </a:prstGeom>
          <a:solidFill>
            <a:srgbClr val="EFEFEF"/>
          </a:solidFill>
          <a:ln>
            <a:noFill/>
          </a:ln>
        </p:spPr>
        <p:txBody>
          <a:bodyPr anchorCtr="0" anchor="t" bIns="34275" lIns="68575" spcFirstLastPara="1" rIns="91425" wrap="square" tIns="41125">
            <a:noAutofit/>
          </a:bodyPr>
          <a:lstStyle/>
          <a:p>
            <a:pPr indent="0" lvl="0" marL="0" marR="0" rtl="0" algn="ctr">
              <a:lnSpc>
                <a:spcPct val="100000"/>
              </a:lnSpc>
              <a:spcBef>
                <a:spcPts val="0"/>
              </a:spcBef>
              <a:spcAft>
                <a:spcPts val="0"/>
              </a:spcAft>
              <a:buClr>
                <a:srgbClr val="000000"/>
              </a:buClr>
              <a:buSzPts val="1050"/>
              <a:buFont typeface="Arial"/>
              <a:buNone/>
            </a:pPr>
            <a:r>
              <a:rPr b="0" i="0" lang="en-US" sz="1050" u="none" cap="none" strike="noStrike">
                <a:solidFill>
                  <a:schemeClr val="dk1"/>
                </a:solidFill>
                <a:latin typeface="Open Sans"/>
                <a:ea typeface="Open Sans"/>
                <a:cs typeface="Open Sans"/>
                <a:sym typeface="Open Sans"/>
              </a:rPr>
              <a:t>.de</a:t>
            </a:r>
            <a:endParaRPr/>
          </a:p>
        </p:txBody>
      </p:sp>
      <p:sp>
        <p:nvSpPr>
          <p:cNvPr id="175" name="Google Shape;175;p56"/>
          <p:cNvSpPr txBox="1"/>
          <p:nvPr/>
        </p:nvSpPr>
        <p:spPr>
          <a:xfrm>
            <a:off x="727620" y="4973358"/>
            <a:ext cx="3092540" cy="572424"/>
          </a:xfrm>
          <a:prstGeom prst="rect">
            <a:avLst/>
          </a:prstGeom>
          <a:noFill/>
          <a:ln>
            <a:noFill/>
          </a:ln>
        </p:spPr>
        <p:txBody>
          <a:bodyPr anchorCtr="0" anchor="t" bIns="45700" lIns="0" spcFirstLastPara="1" rIns="91425" wrap="square" tIns="45700">
            <a:spAutoFit/>
          </a:bodyPr>
          <a:lstStyle/>
          <a:p>
            <a:pPr indent="0" lvl="0" marL="0" marR="0" rtl="0" algn="l">
              <a:lnSpc>
                <a:spcPct val="13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TLDs com código de país (ccTLDs) </a:t>
            </a:r>
            <a:endParaRPr/>
          </a:p>
          <a:p>
            <a:pPr indent="0" lvl="0" marL="0" marR="0" rtl="0" algn="l">
              <a:lnSpc>
                <a:spcPct val="130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(ccTLDs com ASCII de dois caracteres)</a:t>
            </a:r>
            <a:endParaRPr/>
          </a:p>
        </p:txBody>
      </p:sp>
      <p:sp>
        <p:nvSpPr>
          <p:cNvPr id="176" name="Google Shape;176;p56"/>
          <p:cNvSpPr txBox="1"/>
          <p:nvPr/>
        </p:nvSpPr>
        <p:spPr>
          <a:xfrm>
            <a:off x="5936571" y="2783979"/>
            <a:ext cx="2514437" cy="215444"/>
          </a:xfrm>
          <a:prstGeom prst="rect">
            <a:avLst/>
          </a:prstGeom>
          <a:solidFill>
            <a:srgbClr val="DFE0DF"/>
          </a:solidFill>
          <a:ln cap="flat" cmpd="sng" w="9525">
            <a:solidFill>
              <a:schemeClr val="accent4"/>
            </a:solidFill>
            <a:prstDash val="solid"/>
            <a:round/>
            <a:headEnd len="sm" w="sm" type="none"/>
            <a:tailEnd len="sm" w="sm" type="none"/>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Open Sans"/>
                <a:ea typeface="Open Sans"/>
                <a:cs typeface="Open Sans"/>
                <a:sym typeface="Open Sans"/>
              </a:rPr>
              <a:t>Programa de Novos gTLDs</a:t>
            </a:r>
            <a:endParaRPr b="0" i="0" sz="1400" u="none" cap="none" strike="noStrike">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Domínios de Primeiro Nível com Código de País de IDNs</a:t>
            </a:r>
            <a:endParaRPr/>
          </a:p>
        </p:txBody>
      </p:sp>
      <p:sp>
        <p:nvSpPr>
          <p:cNvPr id="182" name="Google Shape;182;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Existem no total 61 ccTLDs de IDNs delegados para 42 países e territórios.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a:p>
          <a:p>
            <a:pPr indent="-85725" lvl="1" marL="274320" marR="0" rtl="0" algn="l">
              <a:lnSpc>
                <a:spcPct val="10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Open Sans"/>
              <a:ea typeface="Open Sans"/>
              <a:cs typeface="Open Sans"/>
              <a:sym typeface="Open Sans"/>
            </a:endParaRPr>
          </a:p>
          <a:p>
            <a:pPr indent="-182880" lvl="0" marL="274320" marR="0" rtl="0" algn="l">
              <a:lnSpc>
                <a:spcPct val="10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Open Sans Light"/>
                <a:ea typeface="Open Sans Light"/>
                <a:cs typeface="Open Sans Light"/>
                <a:sym typeface="Open Sans Light"/>
              </a:rPr>
              <a:t>Confira a lista completa em </a:t>
            </a:r>
            <a:r>
              <a:rPr b="0" i="0" lang="en-US" sz="1800" u="sng" cap="none" strike="noStrike">
                <a:solidFill>
                  <a:srgbClr val="000000"/>
                </a:solidFill>
                <a:latin typeface="Open Sans Light"/>
                <a:ea typeface="Open Sans Light"/>
                <a:cs typeface="Open Sans Light"/>
                <a:sym typeface="Open Sans Light"/>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Open Sans Light"/>
                <a:ea typeface="Open Sans Light"/>
                <a:cs typeface="Open Sans Light"/>
                <a:sym typeface="Open Sans Light"/>
              </a:rPr>
              <a:t>. </a:t>
            </a:r>
            <a:endParaRPr/>
          </a:p>
          <a:p>
            <a:pPr indent="0" lvl="0" marL="9144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Open Sans Light"/>
              <a:ea typeface="Open Sans Light"/>
              <a:cs typeface="Open Sans Light"/>
              <a:sym typeface="Open Sans Light"/>
            </a:endParaRPr>
          </a:p>
          <a:p>
            <a:pPr indent="0" lvl="0" marL="0" marR="0" rtl="0" algn="l">
              <a:lnSpc>
                <a:spcPct val="100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00000"/>
              </a:lnSpc>
              <a:spcBef>
                <a:spcPts val="2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Open Sans"/>
              <a:buNone/>
            </a:pPr>
            <a:r>
              <a:rPr lang="en-US" sz="2800"/>
              <a:t>gTLDs (TLDs genéricos) de IDNs</a:t>
            </a:r>
            <a:endParaRPr/>
          </a:p>
        </p:txBody>
      </p:sp>
      <p:pic>
        <p:nvPicPr>
          <p:cNvPr id="188" name="Google Shape;188;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89" name="Google Shape;189;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rPr b="0" i="0" lang="en-US" sz="1800" u="none" cap="none" strike="noStrike">
                <a:solidFill>
                  <a:schemeClr val="dk1"/>
                </a:solidFill>
                <a:latin typeface="Open Sans"/>
                <a:ea typeface="Open Sans"/>
                <a:cs typeface="Open Sans"/>
                <a:sym typeface="Open Sans"/>
              </a:rPr>
              <a:t>90 gTLDs de IDNs estão delegados.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