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Open Sans Light"/>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0" roundtripDataSignature="AMtx7mj48F2jdM9dL7998fCtXtbWVO64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OpenSansLight-bold.fntdata"/><Relationship Id="rId52" Type="http://schemas.openxmlformats.org/officeDocument/2006/relationships/font" Target="fonts/OpenSansLight-regular.fntdata"/><Relationship Id="rId11" Type="http://schemas.openxmlformats.org/officeDocument/2006/relationships/slide" Target="slides/slide6.xml"/><Relationship Id="rId55" Type="http://schemas.openxmlformats.org/officeDocument/2006/relationships/font" Target="fonts/OpenSansLight-boldItalic.fntdata"/><Relationship Id="rId10" Type="http://schemas.openxmlformats.org/officeDocument/2006/relationships/slide" Target="slides/slide5.xml"/><Relationship Id="rId54" Type="http://schemas.openxmlformats.org/officeDocument/2006/relationships/font" Target="fonts/OpenSansLight-italic.fntdata"/><Relationship Id="rId13" Type="http://schemas.openxmlformats.org/officeDocument/2006/relationships/slide" Target="slides/slide8.xml"/><Relationship Id="rId57" Type="http://schemas.openxmlformats.org/officeDocument/2006/relationships/font" Target="fonts/OpenSans-bold.fntdata"/><Relationship Id="rId12" Type="http://schemas.openxmlformats.org/officeDocument/2006/relationships/slide" Target="slides/slide7.xml"/><Relationship Id="rId56" Type="http://schemas.openxmlformats.org/officeDocument/2006/relationships/font" Target="fonts/OpenSans-regular.fntdata"/><Relationship Id="rId15" Type="http://schemas.openxmlformats.org/officeDocument/2006/relationships/slide" Target="slides/slide10.xml"/><Relationship Id="rId59" Type="http://schemas.openxmlformats.org/officeDocument/2006/relationships/font" Target="fonts/OpenSans-boldItalic.fntdata"/><Relationship Id="rId14" Type="http://schemas.openxmlformats.org/officeDocument/2006/relationships/slide" Target="slides/slide9.xml"/><Relationship Id="rId58"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5" name="Google Shape;96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3" name="Google Shape;97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4" name="Google Shape;97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81" name="Google Shape;9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7" name="Google Shape;98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4" name="Google Shape;99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5" name="Google Shape;99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02" name="Google Shape;100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8" name="Google Shape;100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15" name="Google Shape;101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1" name="Google Shape;102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7" name="Google Shape;102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77" name="Google Shape;8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42" name="Google Shape;104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50" name="Google Shape;105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60" name="Google Shape;106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66" name="Google Shape;106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78" name="Google Shape;10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4" name="Google Shape;108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90" name="Google Shape;109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5" name="Google Shape;109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6" name="Google Shape;1096;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04" name="Google Shape;110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9" name="Google Shape;110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0" name="Google Shape;1110;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82" name="Google Shape;8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7" name="Google Shape;111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8" name="Google Shape;111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25" name="Google Shape;112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1" name="Google Shape;1131;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8" name="Google Shape;113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9" name="Google Shape;1139;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 name="Google Shape;114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7" name="Google Shape;1147;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4" name="Google Shape;115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5" name="Google Shape;1155;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62" name="Google Shape;116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 name="Google Shape;1167;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8" name="Google Shape;1168;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5" name="Google Shape;117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6" name="Google Shape;117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83" name="Google Shape;118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88" name="Google Shape;118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6" name="Google Shape;1196;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7" name="Google Shape;1197;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2" name="Google Shape;1212;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19" name="Google Shape;121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4" name="Google Shape;122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5" name="Google Shape;1225;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2" name="Google Shape;1232;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3" name="Google Shape;1233;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40" name="Google Shape;1240;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1" name="Google Shape;1241;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d9a316ff5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g2d9a316ff5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Cambio a un punto por servidor MX - Varios servidores MX pueden resolver a las mismas direcciones IP.</a:t>
            </a:r>
            <a:endParaRPr/>
          </a:p>
          <a:p>
            <a:pPr indent="0" lvl="0" marL="0" rtl="0" algn="l">
              <a:lnSpc>
                <a:spcPct val="100000"/>
              </a:lnSpc>
              <a:spcBef>
                <a:spcPts val="0"/>
              </a:spcBef>
              <a:spcAft>
                <a:spcPts val="0"/>
              </a:spcAft>
              <a:buClr>
                <a:schemeClr val="dk1"/>
              </a:buClr>
              <a:buSzPts val="1200"/>
              <a:buFont typeface="Calibri"/>
              <a:buNone/>
            </a:pPr>
            <a:r>
              <a:rPr b="1" lang="en-US"/>
              <a:t>Total</a:t>
            </a:r>
            <a:r>
              <a:rPr lang="en-US"/>
              <a:t>: Todos las IP resueltas superaron las pruebas</a:t>
            </a:r>
            <a:endParaRPr/>
          </a:p>
          <a:p>
            <a:pPr indent="0" lvl="0" marL="0" rtl="0" algn="l">
              <a:lnSpc>
                <a:spcPct val="100000"/>
              </a:lnSpc>
              <a:spcBef>
                <a:spcPts val="0"/>
              </a:spcBef>
              <a:spcAft>
                <a:spcPts val="0"/>
              </a:spcAft>
              <a:buClr>
                <a:schemeClr val="dk1"/>
              </a:buClr>
              <a:buSzPts val="1200"/>
              <a:buFont typeface="Calibri"/>
              <a:buNone/>
            </a:pPr>
            <a:r>
              <a:rPr b="1" lang="en-US"/>
              <a:t>Parcial</a:t>
            </a:r>
            <a:r>
              <a:rPr lang="en-US"/>
              <a:t>: Algunas IP superaron las pruebas y otras no las superaron</a:t>
            </a:r>
            <a:endParaRPr/>
          </a:p>
          <a:p>
            <a:pPr indent="0" lvl="0" marL="0" rtl="0" algn="l">
              <a:lnSpc>
                <a:spcPct val="100000"/>
              </a:lnSpc>
              <a:spcBef>
                <a:spcPts val="0"/>
              </a:spcBef>
              <a:spcAft>
                <a:spcPts val="0"/>
              </a:spcAft>
              <a:buClr>
                <a:schemeClr val="dk1"/>
              </a:buClr>
              <a:buSzPts val="1200"/>
              <a:buFont typeface="Calibri"/>
              <a:buNone/>
            </a:pPr>
            <a:r>
              <a:rPr b="1" lang="en-US"/>
              <a:t>Ninguna: </a:t>
            </a:r>
            <a:r>
              <a:rPr lang="en-US"/>
              <a:t>Todas las IP del servidor MX no superaron las pruebas</a:t>
            </a:r>
            <a:endParaRPr/>
          </a:p>
          <a:p>
            <a:pPr indent="0" lvl="0" marL="0" rtl="0" algn="l">
              <a:lnSpc>
                <a:spcPct val="100000"/>
              </a:lnSpc>
              <a:spcBef>
                <a:spcPts val="0"/>
              </a:spcBef>
              <a:spcAft>
                <a:spcPts val="0"/>
              </a:spcAft>
              <a:buClr>
                <a:schemeClr val="dk1"/>
              </a:buClr>
              <a:buSzPts val="1200"/>
              <a:buFont typeface="Calibri"/>
              <a:buNone/>
            </a:pPr>
            <a:r>
              <a:rPr b="1" lang="en-US"/>
              <a:t>Ninguna IP: </a:t>
            </a:r>
            <a:r>
              <a:rPr lang="en-US"/>
              <a:t>Ninguna IP pudo resolverse para el servidor MX (por ejemplo, NXdomain)</a:t>
            </a:r>
            <a:endParaRPr/>
          </a:p>
          <a:p>
            <a:pPr indent="0" lvl="0" marL="0" rtl="0" algn="l">
              <a:lnSpc>
                <a:spcPct val="100000"/>
              </a:lnSpc>
              <a:spcBef>
                <a:spcPts val="0"/>
              </a:spcBef>
              <a:spcAft>
                <a:spcPts val="0"/>
              </a:spcAft>
              <a:buClr>
                <a:schemeClr val="dk1"/>
              </a:buClr>
              <a:buSzPts val="1200"/>
              <a:buFont typeface="Calibri"/>
              <a:buNone/>
            </a:pPr>
            <a:r>
              <a:rPr b="1" lang="en-US"/>
              <a:t>No probada: </a:t>
            </a:r>
            <a:r>
              <a:rPr lang="en-US"/>
              <a:t>No se pudieron probar las IP (por ejemplo, tiempo de espera agotado, conexiones rechazadas, IP de uso especial, etc.)</a:t>
            </a:r>
            <a:endParaRPr/>
          </a:p>
        </p:txBody>
      </p:sp>
      <p:sp>
        <p:nvSpPr>
          <p:cNvPr id="919" name="Google Shape;919;g2d9a316ff51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7" name="Google Shape;93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8" name="Google Shape;93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7" name="Google Shape;94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8" name="Google Shape;94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6" name="Google Shape;95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30.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9.png"/><Relationship Id="rId17" Type="http://schemas.openxmlformats.org/officeDocument/2006/relationships/hyperlink" Target="https://www.youtube.com/user/ICANNnews" TargetMode="External"/><Relationship Id="rId16" Type="http://schemas.openxmlformats.org/officeDocument/2006/relationships/image" Target="../media/image27.png"/><Relationship Id="rId5" Type="http://schemas.openxmlformats.org/officeDocument/2006/relationships/image" Target="../media/image25.png"/><Relationship Id="rId19" Type="http://schemas.openxmlformats.org/officeDocument/2006/relationships/image" Target="../media/image28.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20" name="Shape 20"/>
        <p:cNvGrpSpPr/>
        <p:nvPr/>
      </p:nvGrpSpPr>
      <p:grpSpPr>
        <a:xfrm>
          <a:off x="0" y="0"/>
          <a:ext cx="0" cy="0"/>
          <a:chOff x="0" y="0"/>
          <a:chExt cx="0" cy="0"/>
        </a:xfrm>
      </p:grpSpPr>
      <p:pic>
        <p:nvPicPr>
          <p:cNvPr id="21" name="Google Shape;21;p4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2" name="Google Shape;22;p48"/>
          <p:cNvPicPr preferRelativeResize="0"/>
          <p:nvPr/>
        </p:nvPicPr>
        <p:blipFill rotWithShape="1">
          <a:blip r:embed="rId3">
            <a:alphaModFix/>
          </a:blip>
          <a:srcRect b="0" l="0" r="0" t="0"/>
          <a:stretch/>
        </p:blipFill>
        <p:spPr>
          <a:xfrm>
            <a:off x="325438" y="4878388"/>
            <a:ext cx="1193800" cy="952500"/>
          </a:xfrm>
          <a:prstGeom prst="rect">
            <a:avLst/>
          </a:prstGeom>
          <a:noFill/>
          <a:ln>
            <a:noFill/>
          </a:ln>
        </p:spPr>
      </p:pic>
      <p:sp>
        <p:nvSpPr>
          <p:cNvPr id="23" name="Google Shape;23;p48"/>
          <p:cNvSpPr/>
          <p:nvPr/>
        </p:nvSpPr>
        <p:spPr>
          <a:xfrm>
            <a:off x="1825625" y="6102350"/>
            <a:ext cx="44450" cy="444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4" name="Google Shape;24;p48"/>
          <p:cNvCxnSpPr/>
          <p:nvPr/>
        </p:nvCxnSpPr>
        <p:spPr>
          <a:xfrm rot="10800000">
            <a:off x="0" y="6124575"/>
            <a:ext cx="1793875" cy="0"/>
          </a:xfrm>
          <a:prstGeom prst="straightConnector1">
            <a:avLst/>
          </a:prstGeom>
          <a:noFill/>
          <a:ln cap="flat" cmpd="sng" w="12700">
            <a:solidFill>
              <a:schemeClr val="lt1"/>
            </a:solidFill>
            <a:prstDash val="solid"/>
            <a:round/>
            <a:headEnd len="sm" w="sm" type="none"/>
            <a:tailEnd len="sm" w="sm" type="none"/>
          </a:ln>
        </p:spPr>
      </p:cxnSp>
      <p:cxnSp>
        <p:nvCxnSpPr>
          <p:cNvPr id="25" name="Google Shape;25;p48"/>
          <p:cNvCxnSpPr/>
          <p:nvPr/>
        </p:nvCxnSpPr>
        <p:spPr>
          <a:xfrm rot="10800000">
            <a:off x="1892300" y="6124575"/>
            <a:ext cx="9721850" cy="0"/>
          </a:xfrm>
          <a:prstGeom prst="straightConnector1">
            <a:avLst/>
          </a:prstGeom>
          <a:noFill/>
          <a:ln cap="flat" cmpd="sng" w="12700">
            <a:solidFill>
              <a:schemeClr val="lt1"/>
            </a:solidFill>
            <a:prstDash val="solid"/>
            <a:round/>
            <a:headEnd len="sm" w="sm" type="none"/>
            <a:tailEnd len="sm" w="sm" type="none"/>
          </a:ln>
        </p:spPr>
      </p:cxnSp>
      <p:sp>
        <p:nvSpPr>
          <p:cNvPr id="26" name="Google Shape;26;p48"/>
          <p:cNvSpPr/>
          <p:nvPr/>
        </p:nvSpPr>
        <p:spPr>
          <a:xfrm flipH="1">
            <a:off x="11642725" y="6102350"/>
            <a:ext cx="44450" cy="444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48"/>
          <p:cNvSpPr/>
          <p:nvPr/>
        </p:nvSpPr>
        <p:spPr>
          <a:xfrm flipH="1">
            <a:off x="11642725" y="3470275"/>
            <a:ext cx="44450" cy="460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8" name="Google Shape;28;p48"/>
          <p:cNvCxnSpPr/>
          <p:nvPr/>
        </p:nvCxnSpPr>
        <p:spPr>
          <a:xfrm rot="10800000">
            <a:off x="1849438" y="3552825"/>
            <a:ext cx="0" cy="2530475"/>
          </a:xfrm>
          <a:prstGeom prst="straightConnector1">
            <a:avLst/>
          </a:prstGeom>
          <a:noFill/>
          <a:ln cap="flat" cmpd="sng" w="12700">
            <a:solidFill>
              <a:schemeClr val="lt1"/>
            </a:solidFill>
            <a:prstDash val="solid"/>
            <a:round/>
            <a:headEnd len="sm" w="sm" type="none"/>
            <a:tailEnd len="sm" w="sm" type="none"/>
          </a:ln>
        </p:spPr>
      </p:cxnSp>
      <p:sp>
        <p:nvSpPr>
          <p:cNvPr id="29" name="Google Shape;29;p48"/>
          <p:cNvSpPr/>
          <p:nvPr/>
        </p:nvSpPr>
        <p:spPr>
          <a:xfrm rot="-5400000">
            <a:off x="1847850" y="3495676"/>
            <a:ext cx="122237"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0" name="Google Shape;30;p48"/>
          <p:cNvCxnSpPr/>
          <p:nvPr/>
        </p:nvCxnSpPr>
        <p:spPr>
          <a:xfrm rot="10800000">
            <a:off x="1898650" y="3494088"/>
            <a:ext cx="9715500" cy="0"/>
          </a:xfrm>
          <a:prstGeom prst="straightConnector1">
            <a:avLst/>
          </a:prstGeom>
          <a:noFill/>
          <a:ln cap="flat" cmpd="sng" w="12700">
            <a:solidFill>
              <a:schemeClr val="lt1"/>
            </a:solidFill>
            <a:prstDash val="solid"/>
            <a:round/>
            <a:headEnd len="sm" w="sm" type="none"/>
            <a:tailEnd len="sm" w="sm" type="none"/>
          </a:ln>
        </p:spPr>
      </p:cxnSp>
      <p:sp>
        <p:nvSpPr>
          <p:cNvPr id="31" name="Google Shape;31;p48"/>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48"/>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4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8"/>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5" name="Google Shape;35;p4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92" name="Shape 92"/>
        <p:cNvGrpSpPr/>
        <p:nvPr/>
      </p:nvGrpSpPr>
      <p:grpSpPr>
        <a:xfrm>
          <a:off x="0" y="0"/>
          <a:ext cx="0" cy="0"/>
          <a:chOff x="0" y="0"/>
          <a:chExt cx="0" cy="0"/>
        </a:xfrm>
      </p:grpSpPr>
      <p:sp>
        <p:nvSpPr>
          <p:cNvPr id="93" name="Google Shape;93;p57"/>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4" name="Google Shape;94;p57"/>
          <p:cNvPicPr preferRelativeResize="0"/>
          <p:nvPr/>
        </p:nvPicPr>
        <p:blipFill rotWithShape="1">
          <a:blip r:embed="rId2">
            <a:alphaModFix/>
          </a:blip>
          <a:srcRect b="0" l="0" r="0" t="0"/>
          <a:stretch/>
        </p:blipFill>
        <p:spPr>
          <a:xfrm>
            <a:off x="566738" y="5194300"/>
            <a:ext cx="1193800" cy="952500"/>
          </a:xfrm>
          <a:prstGeom prst="rect">
            <a:avLst/>
          </a:prstGeom>
          <a:noFill/>
          <a:ln>
            <a:noFill/>
          </a:ln>
        </p:spPr>
      </p:pic>
      <p:sp>
        <p:nvSpPr>
          <p:cNvPr id="95" name="Google Shape;95;p57"/>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96" name="Google Shape;96;p57"/>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7" name="Google Shape;97;p57"/>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8" name="Google Shape;98;p57"/>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p57"/>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100" name="Shape 100"/>
        <p:cNvGrpSpPr/>
        <p:nvPr/>
      </p:nvGrpSpPr>
      <p:grpSpPr>
        <a:xfrm>
          <a:off x="0" y="0"/>
          <a:ext cx="0" cy="0"/>
          <a:chOff x="0" y="0"/>
          <a:chExt cx="0" cy="0"/>
        </a:xfrm>
      </p:grpSpPr>
      <p:pic>
        <p:nvPicPr>
          <p:cNvPr id="101" name="Google Shape;101;p58"/>
          <p:cNvPicPr preferRelativeResize="0"/>
          <p:nvPr/>
        </p:nvPicPr>
        <p:blipFill rotWithShape="1">
          <a:blip r:embed="rId2">
            <a:alphaModFix/>
          </a:blip>
          <a:srcRect b="0" l="0" r="0" t="0"/>
          <a:stretch/>
        </p:blipFill>
        <p:spPr>
          <a:xfrm>
            <a:off x="327025" y="4875213"/>
            <a:ext cx="1189038" cy="950912"/>
          </a:xfrm>
          <a:prstGeom prst="rect">
            <a:avLst/>
          </a:prstGeom>
          <a:noFill/>
          <a:ln>
            <a:noFill/>
          </a:ln>
        </p:spPr>
      </p:pic>
      <p:sp>
        <p:nvSpPr>
          <p:cNvPr id="102" name="Google Shape;102;p58"/>
          <p:cNvSpPr/>
          <p:nvPr/>
        </p:nvSpPr>
        <p:spPr>
          <a:xfrm>
            <a:off x="1825625" y="6102350"/>
            <a:ext cx="44450"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3" name="Google Shape;103;p58"/>
          <p:cNvCxnSpPr/>
          <p:nvPr/>
        </p:nvCxnSpPr>
        <p:spPr>
          <a:xfrm rot="10800000">
            <a:off x="0" y="6124575"/>
            <a:ext cx="1793875" cy="0"/>
          </a:xfrm>
          <a:prstGeom prst="straightConnector1">
            <a:avLst/>
          </a:prstGeom>
          <a:noFill/>
          <a:ln cap="flat" cmpd="sng" w="12700">
            <a:solidFill>
              <a:srgbClr val="0B3458"/>
            </a:solidFill>
            <a:prstDash val="solid"/>
            <a:round/>
            <a:headEnd len="sm" w="sm" type="none"/>
            <a:tailEnd len="sm" w="sm" type="none"/>
          </a:ln>
        </p:spPr>
      </p:cxnSp>
      <p:cxnSp>
        <p:nvCxnSpPr>
          <p:cNvPr id="104" name="Google Shape;104;p58"/>
          <p:cNvCxnSpPr/>
          <p:nvPr/>
        </p:nvCxnSpPr>
        <p:spPr>
          <a:xfrm rot="10800000">
            <a:off x="1892300" y="6124575"/>
            <a:ext cx="9721850" cy="0"/>
          </a:xfrm>
          <a:prstGeom prst="straightConnector1">
            <a:avLst/>
          </a:prstGeom>
          <a:noFill/>
          <a:ln cap="flat" cmpd="sng" w="12700">
            <a:solidFill>
              <a:srgbClr val="0B3458"/>
            </a:solidFill>
            <a:prstDash val="solid"/>
            <a:round/>
            <a:headEnd len="sm" w="sm" type="none"/>
            <a:tailEnd len="sm" w="sm" type="none"/>
          </a:ln>
        </p:spPr>
      </p:cxnSp>
      <p:sp>
        <p:nvSpPr>
          <p:cNvPr id="105" name="Google Shape;105;p58"/>
          <p:cNvSpPr/>
          <p:nvPr/>
        </p:nvSpPr>
        <p:spPr>
          <a:xfrm flipH="1">
            <a:off x="11642725" y="6102350"/>
            <a:ext cx="44450"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6" name="Google Shape;106;p58"/>
          <p:cNvSpPr/>
          <p:nvPr/>
        </p:nvSpPr>
        <p:spPr>
          <a:xfrm flipH="1">
            <a:off x="11642725" y="3470275"/>
            <a:ext cx="44450" cy="46038"/>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7" name="Google Shape;107;p58"/>
          <p:cNvCxnSpPr/>
          <p:nvPr/>
        </p:nvCxnSpPr>
        <p:spPr>
          <a:xfrm rot="10800000">
            <a:off x="1849438" y="3552825"/>
            <a:ext cx="0" cy="2530475"/>
          </a:xfrm>
          <a:prstGeom prst="straightConnector1">
            <a:avLst/>
          </a:prstGeom>
          <a:noFill/>
          <a:ln cap="flat" cmpd="sng" w="12700">
            <a:solidFill>
              <a:srgbClr val="0B3458"/>
            </a:solidFill>
            <a:prstDash val="solid"/>
            <a:round/>
            <a:headEnd len="sm" w="sm" type="none"/>
            <a:tailEnd len="sm" w="sm" type="none"/>
          </a:ln>
        </p:spPr>
      </p:cxnSp>
      <p:sp>
        <p:nvSpPr>
          <p:cNvPr id="108" name="Google Shape;108;p58"/>
          <p:cNvSpPr/>
          <p:nvPr/>
        </p:nvSpPr>
        <p:spPr>
          <a:xfrm rot="-5400000">
            <a:off x="1847850" y="3495676"/>
            <a:ext cx="122237" cy="11906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9" name="Google Shape;109;p58"/>
          <p:cNvCxnSpPr/>
          <p:nvPr/>
        </p:nvCxnSpPr>
        <p:spPr>
          <a:xfrm rot="10800000">
            <a:off x="1898650" y="3494088"/>
            <a:ext cx="9715500" cy="0"/>
          </a:xfrm>
          <a:prstGeom prst="straightConnector1">
            <a:avLst/>
          </a:prstGeom>
          <a:noFill/>
          <a:ln cap="flat" cmpd="sng" w="12700">
            <a:solidFill>
              <a:srgbClr val="0B3458"/>
            </a:solidFill>
            <a:prstDash val="solid"/>
            <a:round/>
            <a:headEnd len="sm" w="sm" type="none"/>
            <a:tailEnd len="sm" w="sm" type="none"/>
          </a:ln>
        </p:spPr>
      </p:cxnSp>
      <p:sp>
        <p:nvSpPr>
          <p:cNvPr id="110" name="Google Shape;110;p58"/>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11" name="Google Shape;111;p58"/>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2" name="Google Shape;112;p58"/>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5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5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115" name="Shape 115"/>
        <p:cNvGrpSpPr/>
        <p:nvPr/>
      </p:nvGrpSpPr>
      <p:grpSpPr>
        <a:xfrm>
          <a:off x="0" y="0"/>
          <a:ext cx="0" cy="0"/>
          <a:chOff x="0" y="0"/>
          <a:chExt cx="0" cy="0"/>
        </a:xfrm>
      </p:grpSpPr>
      <p:cxnSp>
        <p:nvCxnSpPr>
          <p:cNvPr id="116" name="Google Shape;116;p59"/>
          <p:cNvCxnSpPr/>
          <p:nvPr/>
        </p:nvCxnSpPr>
        <p:spPr>
          <a:xfrm rot="10800000">
            <a:off x="0" y="60801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17" name="Google Shape;117;p59"/>
          <p:cNvCxnSpPr/>
          <p:nvPr/>
        </p:nvCxnSpPr>
        <p:spPr>
          <a:xfrm rot="10800000">
            <a:off x="0" y="6319838"/>
            <a:ext cx="12192000" cy="0"/>
          </a:xfrm>
          <a:prstGeom prst="straightConnector1">
            <a:avLst/>
          </a:prstGeom>
          <a:noFill/>
          <a:ln cap="flat" cmpd="sng" w="19050">
            <a:solidFill>
              <a:srgbClr val="0B3458"/>
            </a:solidFill>
            <a:prstDash val="solid"/>
            <a:round/>
            <a:headEnd len="sm" w="sm" type="none"/>
            <a:tailEnd len="sm" w="sm" type="none"/>
          </a:ln>
        </p:spPr>
      </p:cxnSp>
      <p:pic>
        <p:nvPicPr>
          <p:cNvPr id="118" name="Google Shape;118;p59"/>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119" name="Google Shape;119;p5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20" name="Google Shape;120;p59"/>
          <p:cNvSpPr/>
          <p:nvPr>
            <p:ph idx="2" type="pic"/>
          </p:nvPr>
        </p:nvSpPr>
        <p:spPr>
          <a:xfrm>
            <a:off x="0" y="616645"/>
            <a:ext cx="12192000" cy="5696712"/>
          </a:xfrm>
          <a:prstGeom prst="rect">
            <a:avLst/>
          </a:prstGeom>
          <a:noFill/>
          <a:ln>
            <a:noFill/>
          </a:ln>
        </p:spPr>
      </p:sp>
      <p:sp>
        <p:nvSpPr>
          <p:cNvPr id="121" name="Google Shape;121;p5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122" name="Shape 122"/>
        <p:cNvGrpSpPr/>
        <p:nvPr/>
      </p:nvGrpSpPr>
      <p:grpSpPr>
        <a:xfrm>
          <a:off x="0" y="0"/>
          <a:ext cx="0" cy="0"/>
          <a:chOff x="0" y="0"/>
          <a:chExt cx="0" cy="0"/>
        </a:xfrm>
      </p:grpSpPr>
      <p:pic>
        <p:nvPicPr>
          <p:cNvPr id="123" name="Google Shape;123;p60"/>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124" name="Google Shape;124;p6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25" name="Google Shape;125;p6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126" name="Shape 126"/>
        <p:cNvGrpSpPr/>
        <p:nvPr/>
      </p:nvGrpSpPr>
      <p:grpSpPr>
        <a:xfrm>
          <a:off x="0" y="0"/>
          <a:ext cx="0" cy="0"/>
          <a:chOff x="0" y="0"/>
          <a:chExt cx="0" cy="0"/>
        </a:xfrm>
      </p:grpSpPr>
      <p:sp>
        <p:nvSpPr>
          <p:cNvPr id="127" name="Google Shape;127;p61"/>
          <p:cNvSpPr/>
          <p:nvPr/>
        </p:nvSpPr>
        <p:spPr>
          <a:xfrm>
            <a:off x="0" y="6329363"/>
            <a:ext cx="12192000" cy="5286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8" name="Google Shape;128;p61"/>
          <p:cNvCxnSpPr/>
          <p:nvPr/>
        </p:nvCxnSpPr>
        <p:spPr>
          <a:xfrm rot="10800000">
            <a:off x="0" y="608013"/>
            <a:ext cx="12192000" cy="0"/>
          </a:xfrm>
          <a:prstGeom prst="straightConnector1">
            <a:avLst/>
          </a:prstGeom>
          <a:noFill/>
          <a:ln cap="flat" cmpd="sng" w="12700">
            <a:solidFill>
              <a:srgbClr val="0B3458"/>
            </a:solidFill>
            <a:prstDash val="solid"/>
            <a:round/>
            <a:headEnd len="sm" w="sm" type="none"/>
            <a:tailEnd len="sm" w="sm" type="none"/>
          </a:ln>
        </p:spPr>
      </p:cxnSp>
      <p:pic>
        <p:nvPicPr>
          <p:cNvPr id="129" name="Google Shape;129;p61"/>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cxnSp>
        <p:nvCxnSpPr>
          <p:cNvPr id="130" name="Google Shape;130;p61"/>
          <p:cNvCxnSpPr/>
          <p:nvPr/>
        </p:nvCxnSpPr>
        <p:spPr>
          <a:xfrm rot="10800000">
            <a:off x="0" y="6319838"/>
            <a:ext cx="12192000" cy="0"/>
          </a:xfrm>
          <a:prstGeom prst="straightConnector1">
            <a:avLst/>
          </a:prstGeom>
          <a:noFill/>
          <a:ln cap="flat" cmpd="sng" w="12700">
            <a:solidFill>
              <a:srgbClr val="0B3458"/>
            </a:solidFill>
            <a:prstDash val="solid"/>
            <a:round/>
            <a:headEnd len="sm" w="sm" type="none"/>
            <a:tailEnd len="sm" w="sm" type="none"/>
          </a:ln>
        </p:spPr>
      </p:cxnSp>
      <p:sp>
        <p:nvSpPr>
          <p:cNvPr id="131" name="Google Shape;131;p6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32" name="Google Shape;132;p61"/>
          <p:cNvSpPr/>
          <p:nvPr>
            <p:ph idx="2" type="pic"/>
          </p:nvPr>
        </p:nvSpPr>
        <p:spPr>
          <a:xfrm>
            <a:off x="8965" y="614512"/>
            <a:ext cx="4655184" cy="5696712"/>
          </a:xfrm>
          <a:prstGeom prst="rect">
            <a:avLst/>
          </a:prstGeom>
          <a:noFill/>
          <a:ln>
            <a:noFill/>
          </a:ln>
        </p:spPr>
      </p:sp>
      <p:sp>
        <p:nvSpPr>
          <p:cNvPr id="133" name="Google Shape;133;p6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134" name="Shape 134"/>
        <p:cNvGrpSpPr/>
        <p:nvPr/>
      </p:nvGrpSpPr>
      <p:grpSpPr>
        <a:xfrm>
          <a:off x="0" y="0"/>
          <a:ext cx="0" cy="0"/>
          <a:chOff x="0" y="0"/>
          <a:chExt cx="0" cy="0"/>
        </a:xfrm>
      </p:grpSpPr>
      <p:pic>
        <p:nvPicPr>
          <p:cNvPr id="135" name="Google Shape;135;p62"/>
          <p:cNvPicPr preferRelativeResize="0"/>
          <p:nvPr/>
        </p:nvPicPr>
        <p:blipFill rotWithShape="1">
          <a:blip r:embed="rId2">
            <a:alphaModFix/>
          </a:blip>
          <a:srcRect b="8780" l="0" r="0" t="10075"/>
          <a:stretch/>
        </p:blipFill>
        <p:spPr>
          <a:xfrm>
            <a:off x="0" y="684213"/>
            <a:ext cx="12192000" cy="5564187"/>
          </a:xfrm>
          <a:prstGeom prst="rect">
            <a:avLst/>
          </a:prstGeom>
          <a:noFill/>
          <a:ln>
            <a:noFill/>
          </a:ln>
        </p:spPr>
      </p:pic>
      <p:sp>
        <p:nvSpPr>
          <p:cNvPr id="136" name="Google Shape;136;p62"/>
          <p:cNvSpPr/>
          <p:nvPr/>
        </p:nvSpPr>
        <p:spPr>
          <a:xfrm>
            <a:off x="0" y="790575"/>
            <a:ext cx="12192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7" name="Google Shape;137;p6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38" name="Shape 138"/>
        <p:cNvGrpSpPr/>
        <p:nvPr/>
      </p:nvGrpSpPr>
      <p:grpSpPr>
        <a:xfrm>
          <a:off x="0" y="0"/>
          <a:ext cx="0" cy="0"/>
          <a:chOff x="0" y="0"/>
          <a:chExt cx="0" cy="0"/>
        </a:xfrm>
      </p:grpSpPr>
      <p:pic>
        <p:nvPicPr>
          <p:cNvPr id="139" name="Google Shape;139;p63"/>
          <p:cNvPicPr preferRelativeResize="0"/>
          <p:nvPr/>
        </p:nvPicPr>
        <p:blipFill rotWithShape="1">
          <a:blip r:embed="rId2">
            <a:alphaModFix/>
          </a:blip>
          <a:srcRect b="0" l="0" r="0" t="0"/>
          <a:stretch/>
        </p:blipFill>
        <p:spPr>
          <a:xfrm>
            <a:off x="0" y="612775"/>
            <a:ext cx="12192000" cy="5697538"/>
          </a:xfrm>
          <a:prstGeom prst="rect">
            <a:avLst/>
          </a:prstGeom>
          <a:noFill/>
          <a:ln>
            <a:noFill/>
          </a:ln>
        </p:spPr>
      </p:pic>
      <p:cxnSp>
        <p:nvCxnSpPr>
          <p:cNvPr id="140" name="Google Shape;140;p63"/>
          <p:cNvCxnSpPr/>
          <p:nvPr/>
        </p:nvCxnSpPr>
        <p:spPr>
          <a:xfrm rot="10800000">
            <a:off x="0" y="60801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41" name="Google Shape;141;p63"/>
          <p:cNvCxnSpPr/>
          <p:nvPr/>
        </p:nvCxnSpPr>
        <p:spPr>
          <a:xfrm rot="10800000">
            <a:off x="0" y="6319838"/>
            <a:ext cx="12192000" cy="0"/>
          </a:xfrm>
          <a:prstGeom prst="straightConnector1">
            <a:avLst/>
          </a:prstGeom>
          <a:noFill/>
          <a:ln cap="flat" cmpd="sng" w="19050">
            <a:solidFill>
              <a:srgbClr val="0B3458"/>
            </a:solidFill>
            <a:prstDash val="solid"/>
            <a:round/>
            <a:headEnd len="sm" w="sm" type="none"/>
            <a:tailEnd len="sm" w="sm" type="none"/>
          </a:ln>
        </p:spPr>
      </p:cxnSp>
      <p:sp>
        <p:nvSpPr>
          <p:cNvPr id="142" name="Google Shape;142;p6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43" name="Google Shape;143;p63"/>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144" name="Google Shape;144;p63"/>
          <p:cNvSpPr txBox="1"/>
          <p:nvPr>
            <p:ph type="title"/>
          </p:nvPr>
        </p:nvSpPr>
        <p:spPr>
          <a:xfrm>
            <a:off x="420624" y="48278"/>
            <a:ext cx="10208224"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45" name="Shape 145"/>
        <p:cNvGrpSpPr/>
        <p:nvPr/>
      </p:nvGrpSpPr>
      <p:grpSpPr>
        <a:xfrm>
          <a:off x="0" y="0"/>
          <a:ext cx="0" cy="0"/>
          <a:chOff x="0" y="0"/>
          <a:chExt cx="0" cy="0"/>
        </a:xfrm>
      </p:grpSpPr>
      <p:pic>
        <p:nvPicPr>
          <p:cNvPr id="146" name="Google Shape;146;p6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7" name="Google Shape;147;p64"/>
          <p:cNvPicPr preferRelativeResize="0"/>
          <p:nvPr/>
        </p:nvPicPr>
        <p:blipFill rotWithShape="1">
          <a:blip r:embed="rId3">
            <a:alphaModFix/>
          </a:blip>
          <a:srcRect b="0" l="0" r="0" t="0"/>
          <a:stretch/>
        </p:blipFill>
        <p:spPr>
          <a:xfrm>
            <a:off x="365125" y="6464300"/>
            <a:ext cx="366713" cy="292100"/>
          </a:xfrm>
          <a:prstGeom prst="rect">
            <a:avLst/>
          </a:prstGeom>
          <a:noFill/>
          <a:ln>
            <a:noFill/>
          </a:ln>
        </p:spPr>
      </p:pic>
      <p:sp>
        <p:nvSpPr>
          <p:cNvPr id="148" name="Google Shape;148;p64"/>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9" name="Google Shape;149;p64"/>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0" name="Google Shape;150;p6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51" name="Google Shape;151;p6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52" name="Google Shape;152;p6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153" name="Google Shape;153;p64"/>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4" name="Google Shape;154;p64"/>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55" name="Google Shape;155;p64"/>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56" name="Google Shape;156;p64"/>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57" name="Google Shape;157;p64"/>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p64"/>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59" name="Google Shape;159;p64"/>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60" name="Shape 160"/>
        <p:cNvGrpSpPr/>
        <p:nvPr/>
      </p:nvGrpSpPr>
      <p:grpSpPr>
        <a:xfrm>
          <a:off x="0" y="0"/>
          <a:ext cx="0" cy="0"/>
          <a:chOff x="0" y="0"/>
          <a:chExt cx="0" cy="0"/>
        </a:xfrm>
      </p:grpSpPr>
      <p:pic>
        <p:nvPicPr>
          <p:cNvPr id="161" name="Google Shape;161;p65"/>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162" name="Google Shape;162;p65"/>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163" name="Google Shape;163;p65"/>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64" name="Google Shape;164;p6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65" name="Google Shape;165;p6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66" name="Google Shape;166;p6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67" name="Google Shape;167;p65"/>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68" name="Google Shape;168;p65"/>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9" name="Google Shape;169;p65"/>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70" name="Google Shape;170;p65"/>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p65"/>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2" name="Google Shape;172;p65"/>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6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74" name="Google Shape;174;p6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75" name="Shape 175"/>
        <p:cNvGrpSpPr/>
        <p:nvPr/>
      </p:nvGrpSpPr>
      <p:grpSpPr>
        <a:xfrm>
          <a:off x="0" y="0"/>
          <a:ext cx="0" cy="0"/>
          <a:chOff x="0" y="0"/>
          <a:chExt cx="0" cy="0"/>
        </a:xfrm>
      </p:grpSpPr>
      <p:pic>
        <p:nvPicPr>
          <p:cNvPr id="176" name="Google Shape;176;p66"/>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77" name="Google Shape;177;p66"/>
          <p:cNvCxnSpPr/>
          <p:nvPr/>
        </p:nvCxnSpPr>
        <p:spPr>
          <a:xfrm rot="10800000">
            <a:off x="3175" y="6319838"/>
            <a:ext cx="495300" cy="0"/>
          </a:xfrm>
          <a:prstGeom prst="straightConnector1">
            <a:avLst/>
          </a:prstGeom>
          <a:noFill/>
          <a:ln cap="flat" cmpd="sng" w="12700">
            <a:solidFill>
              <a:srgbClr val="0B3458"/>
            </a:solidFill>
            <a:prstDash val="solid"/>
            <a:round/>
            <a:headEnd len="sm" w="sm" type="none"/>
            <a:tailEnd len="sm" w="sm" type="none"/>
          </a:ln>
        </p:spPr>
      </p:cxnSp>
      <p:cxnSp>
        <p:nvCxnSpPr>
          <p:cNvPr id="178" name="Google Shape;178;p6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pic>
        <p:nvPicPr>
          <p:cNvPr id="179" name="Google Shape;179;p66"/>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180" name="Google Shape;180;p66"/>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81" name="Google Shape;181;p6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82" name="Google Shape;182;p6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83" name="Google Shape;183;p6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84" name="Google Shape;184;p66"/>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85" name="Google Shape;185;p66"/>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86" name="Google Shape;186;p66"/>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87" name="Google Shape;187;p66"/>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p66"/>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p66"/>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6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91" name="Google Shape;191;p6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36" name="Shape 36"/>
        <p:cNvGrpSpPr/>
        <p:nvPr/>
      </p:nvGrpSpPr>
      <p:grpSpPr>
        <a:xfrm>
          <a:off x="0" y="0"/>
          <a:ext cx="0" cy="0"/>
          <a:chOff x="0" y="0"/>
          <a:chExt cx="0" cy="0"/>
        </a:xfrm>
      </p:grpSpPr>
      <p:pic>
        <p:nvPicPr>
          <p:cNvPr id="37" name="Google Shape;37;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49"/>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9" name="Google Shape;39;p49"/>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40" name="Google Shape;40;p49"/>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41" name="Google Shape;41;p4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42" name="Google Shape;42;p49"/>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49"/>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92" name="Shape 192"/>
        <p:cNvGrpSpPr/>
        <p:nvPr/>
      </p:nvGrpSpPr>
      <p:grpSpPr>
        <a:xfrm>
          <a:off x="0" y="0"/>
          <a:ext cx="0" cy="0"/>
          <a:chOff x="0" y="0"/>
          <a:chExt cx="0" cy="0"/>
        </a:xfrm>
      </p:grpSpPr>
      <p:pic>
        <p:nvPicPr>
          <p:cNvPr id="193" name="Google Shape;193;p6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94" name="Google Shape;194;p67"/>
          <p:cNvPicPr preferRelativeResize="0"/>
          <p:nvPr/>
        </p:nvPicPr>
        <p:blipFill rotWithShape="1">
          <a:blip r:embed="rId3">
            <a:alphaModFix/>
          </a:blip>
          <a:srcRect b="0" l="0" r="0" t="0"/>
          <a:stretch/>
        </p:blipFill>
        <p:spPr>
          <a:xfrm>
            <a:off x="365125" y="6464300"/>
            <a:ext cx="366713" cy="292100"/>
          </a:xfrm>
          <a:prstGeom prst="rect">
            <a:avLst/>
          </a:prstGeom>
          <a:noFill/>
          <a:ln>
            <a:noFill/>
          </a:ln>
        </p:spPr>
      </p:pic>
      <p:sp>
        <p:nvSpPr>
          <p:cNvPr id="195" name="Google Shape;195;p67"/>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96" name="Google Shape;196;p6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97" name="Google Shape;197;p6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98" name="Google Shape;198;p6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99" name="Google Shape;199;p67"/>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00" name="Google Shape;200;p67"/>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1" name="Google Shape;201;p67"/>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02" name="Google Shape;202;p67"/>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67"/>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4" name="Google Shape;204;p67"/>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6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06" name="Google Shape;206;p6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207" name="Shape 207"/>
        <p:cNvGrpSpPr/>
        <p:nvPr/>
      </p:nvGrpSpPr>
      <p:grpSpPr>
        <a:xfrm>
          <a:off x="0" y="0"/>
          <a:ext cx="0" cy="0"/>
          <a:chOff x="0" y="0"/>
          <a:chExt cx="0" cy="0"/>
        </a:xfrm>
      </p:grpSpPr>
      <p:pic>
        <p:nvPicPr>
          <p:cNvPr id="208" name="Google Shape;208;p6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09" name="Google Shape;209;p68"/>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10" name="Google Shape;210;p68"/>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211" name="Google Shape;211;p6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12" name="Google Shape;212;p6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13" name="Google Shape;213;p6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14" name="Google Shape;214;p68"/>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15" name="Google Shape;215;p68"/>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16" name="Google Shape;216;p68"/>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17" name="Google Shape;217;p68"/>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8" name="Google Shape;218;p68"/>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9" name="Google Shape;219;p68"/>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0" name="Google Shape;220;p6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21" name="Google Shape;221;p6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22" name="Shape 222"/>
        <p:cNvGrpSpPr/>
        <p:nvPr/>
      </p:nvGrpSpPr>
      <p:grpSpPr>
        <a:xfrm>
          <a:off x="0" y="0"/>
          <a:ext cx="0" cy="0"/>
          <a:chOff x="0" y="0"/>
          <a:chExt cx="0" cy="0"/>
        </a:xfrm>
      </p:grpSpPr>
      <p:pic>
        <p:nvPicPr>
          <p:cNvPr id="223" name="Google Shape;223;p6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24" name="Google Shape;224;p69"/>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25" name="Google Shape;225;p69"/>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226" name="Google Shape;226;p6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27" name="Google Shape;227;p6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28" name="Google Shape;228;p6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29" name="Google Shape;229;p69"/>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30" name="Google Shape;230;p69"/>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31" name="Google Shape;231;p69"/>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32" name="Google Shape;232;p69"/>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p69"/>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69"/>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5" name="Google Shape;235;p69"/>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36" name="Google Shape;236;p69"/>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37" name="Shape 237"/>
        <p:cNvGrpSpPr/>
        <p:nvPr/>
      </p:nvGrpSpPr>
      <p:grpSpPr>
        <a:xfrm>
          <a:off x="0" y="0"/>
          <a:ext cx="0" cy="0"/>
          <a:chOff x="0" y="0"/>
          <a:chExt cx="0" cy="0"/>
        </a:xfrm>
      </p:grpSpPr>
      <p:pic>
        <p:nvPicPr>
          <p:cNvPr id="238" name="Google Shape;238;p70"/>
          <p:cNvPicPr preferRelativeResize="0"/>
          <p:nvPr/>
        </p:nvPicPr>
        <p:blipFill rotWithShape="1">
          <a:blip r:embed="rId2">
            <a:alphaModFix/>
          </a:blip>
          <a:srcRect b="0" l="0" r="0" t="0"/>
          <a:stretch/>
        </p:blipFill>
        <p:spPr>
          <a:xfrm>
            <a:off x="0" y="-7938"/>
            <a:ext cx="12192000" cy="6858001"/>
          </a:xfrm>
          <a:prstGeom prst="rect">
            <a:avLst/>
          </a:prstGeom>
          <a:noFill/>
          <a:ln>
            <a:noFill/>
          </a:ln>
        </p:spPr>
      </p:pic>
      <p:sp>
        <p:nvSpPr>
          <p:cNvPr id="239" name="Google Shape;239;p70"/>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40" name="Google Shape;240;p70"/>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241" name="Google Shape;241;p70"/>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242" name="Google Shape;242;p7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43" name="Google Shape;243;p7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4" name="Google Shape;244;p7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45" name="Shape 245"/>
        <p:cNvGrpSpPr/>
        <p:nvPr/>
      </p:nvGrpSpPr>
      <p:grpSpPr>
        <a:xfrm>
          <a:off x="0" y="0"/>
          <a:ext cx="0" cy="0"/>
          <a:chOff x="0" y="0"/>
          <a:chExt cx="0" cy="0"/>
        </a:xfrm>
      </p:grpSpPr>
      <p:pic>
        <p:nvPicPr>
          <p:cNvPr id="246" name="Google Shape;246;p7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47" name="Google Shape;247;p71"/>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48" name="Google Shape;248;p7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9" name="Google Shape;249;p71"/>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0" name="Google Shape;250;p71"/>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51" name="Google Shape;251;p71"/>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52" name="Google Shape;252;p71"/>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3" name="Google Shape;253;p7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54" name="Google Shape;254;p7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55" name="Google Shape;255;p71"/>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6" name="Google Shape;256;p7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257" name="Google Shape;257;p71"/>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58" name="Google Shape;258;p7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9" name="Google Shape;259;p7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60" name="Google Shape;260;p7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7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2" name="Google Shape;262;p7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7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4" name="Google Shape;264;p7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5" name="Google Shape;265;p7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6" name="Google Shape;266;p7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67" name="Shape 267"/>
        <p:cNvGrpSpPr/>
        <p:nvPr/>
      </p:nvGrpSpPr>
      <p:grpSpPr>
        <a:xfrm>
          <a:off x="0" y="0"/>
          <a:ext cx="0" cy="0"/>
          <a:chOff x="0" y="0"/>
          <a:chExt cx="0" cy="0"/>
        </a:xfrm>
      </p:grpSpPr>
      <p:pic>
        <p:nvPicPr>
          <p:cNvPr id="268" name="Google Shape;268;p72"/>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269" name="Google Shape;269;p72"/>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70" name="Google Shape;270;p72"/>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71" name="Google Shape;271;p72"/>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2" name="Google Shape;272;p72"/>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73" name="Google Shape;273;p72"/>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74" name="Google Shape;274;p72"/>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5" name="Google Shape;275;p7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76" name="Google Shape;276;p7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77" name="Google Shape;277;p72"/>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8" name="Google Shape;278;p7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279" name="Google Shape;279;p7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80" name="Google Shape;280;p72"/>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81" name="Google Shape;281;p72"/>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82" name="Google Shape;282;p72"/>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72"/>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4" name="Google Shape;284;p72"/>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72"/>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6" name="Google Shape;286;p72"/>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7" name="Google Shape;287;p72"/>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8" name="Google Shape;288;p72"/>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89" name="Shape 289"/>
        <p:cNvGrpSpPr/>
        <p:nvPr/>
      </p:nvGrpSpPr>
      <p:grpSpPr>
        <a:xfrm>
          <a:off x="0" y="0"/>
          <a:ext cx="0" cy="0"/>
          <a:chOff x="0" y="0"/>
          <a:chExt cx="0" cy="0"/>
        </a:xfrm>
      </p:grpSpPr>
      <p:pic>
        <p:nvPicPr>
          <p:cNvPr id="290" name="Google Shape;290;p7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91" name="Google Shape;291;p73"/>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92" name="Google Shape;292;p7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3" name="Google Shape;293;p73"/>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4" name="Google Shape;294;p73"/>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95" name="Google Shape;295;p73"/>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96" name="Google Shape;296;p73"/>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7" name="Google Shape;297;p7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98" name="Google Shape;298;p7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99" name="Google Shape;299;p73"/>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0" name="Google Shape;300;p7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01" name="Google Shape;301;p7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02" name="Google Shape;302;p73"/>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3" name="Google Shape;303;p73"/>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4" name="Google Shape;304;p73"/>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73"/>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6" name="Google Shape;306;p73"/>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73"/>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8" name="Google Shape;308;p73"/>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9" name="Google Shape;309;p73"/>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0" name="Google Shape;310;p73"/>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11" name="Shape 311"/>
        <p:cNvGrpSpPr/>
        <p:nvPr/>
      </p:nvGrpSpPr>
      <p:grpSpPr>
        <a:xfrm>
          <a:off x="0" y="0"/>
          <a:ext cx="0" cy="0"/>
          <a:chOff x="0" y="0"/>
          <a:chExt cx="0" cy="0"/>
        </a:xfrm>
      </p:grpSpPr>
      <p:pic>
        <p:nvPicPr>
          <p:cNvPr id="312" name="Google Shape;312;p7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13" name="Google Shape;313;p74"/>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14" name="Google Shape;314;p7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5" name="Google Shape;315;p74"/>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6" name="Google Shape;316;p74"/>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17" name="Google Shape;317;p74"/>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18" name="Google Shape;318;p74"/>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9" name="Google Shape;319;p7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20" name="Google Shape;320;p7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21" name="Google Shape;321;p74"/>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2" name="Google Shape;322;p7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23" name="Google Shape;323;p7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24" name="Google Shape;324;p7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5" name="Google Shape;325;p7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6" name="Google Shape;326;p7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7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8" name="Google Shape;328;p7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7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0" name="Google Shape;330;p7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31" name="Google Shape;331;p7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2" name="Google Shape;332;p7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33" name="Shape 333"/>
        <p:cNvGrpSpPr/>
        <p:nvPr/>
      </p:nvGrpSpPr>
      <p:grpSpPr>
        <a:xfrm>
          <a:off x="0" y="0"/>
          <a:ext cx="0" cy="0"/>
          <a:chOff x="0" y="0"/>
          <a:chExt cx="0" cy="0"/>
        </a:xfrm>
      </p:grpSpPr>
      <p:pic>
        <p:nvPicPr>
          <p:cNvPr id="334" name="Google Shape;334;p7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35" name="Google Shape;335;p75"/>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36" name="Google Shape;336;p75"/>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7" name="Google Shape;337;p75"/>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8" name="Google Shape;338;p75"/>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39" name="Google Shape;339;p75"/>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40" name="Google Shape;340;p75"/>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1" name="Google Shape;341;p7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42" name="Google Shape;342;p7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43" name="Google Shape;343;p75"/>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4" name="Google Shape;344;p7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45" name="Google Shape;345;p7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46" name="Google Shape;346;p7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7" name="Google Shape;347;p7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8" name="Google Shape;348;p7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7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0" name="Google Shape;350;p7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7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2" name="Google Shape;352;p7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3" name="Google Shape;353;p7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4" name="Google Shape;354;p7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55" name="Shape 355"/>
        <p:cNvGrpSpPr/>
        <p:nvPr/>
      </p:nvGrpSpPr>
      <p:grpSpPr>
        <a:xfrm>
          <a:off x="0" y="0"/>
          <a:ext cx="0" cy="0"/>
          <a:chOff x="0" y="0"/>
          <a:chExt cx="0" cy="0"/>
        </a:xfrm>
      </p:grpSpPr>
      <p:pic>
        <p:nvPicPr>
          <p:cNvPr id="356" name="Google Shape;356;p7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7" name="Google Shape;357;p76"/>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58" name="Google Shape;358;p76"/>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9" name="Google Shape;359;p76"/>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0" name="Google Shape;360;p76"/>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61" name="Google Shape;361;p76"/>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62" name="Google Shape;362;p76"/>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3" name="Google Shape;363;p7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64" name="Google Shape;364;p7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65" name="Google Shape;365;p76"/>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6" name="Google Shape;366;p7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67" name="Google Shape;367;p7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68" name="Google Shape;368;p7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9" name="Google Shape;369;p7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70" name="Google Shape;370;p7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7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2" name="Google Shape;372;p7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7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4" name="Google Shape;374;p7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5" name="Google Shape;375;p7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6" name="Google Shape;376;p7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44" name="Shape 44"/>
        <p:cNvGrpSpPr/>
        <p:nvPr/>
      </p:nvGrpSpPr>
      <p:grpSpPr>
        <a:xfrm>
          <a:off x="0" y="0"/>
          <a:ext cx="0" cy="0"/>
          <a:chOff x="0" y="0"/>
          <a:chExt cx="0" cy="0"/>
        </a:xfrm>
      </p:grpSpPr>
      <p:pic>
        <p:nvPicPr>
          <p:cNvPr id="45" name="Google Shape;45;p50"/>
          <p:cNvPicPr preferRelativeResize="0"/>
          <p:nvPr/>
        </p:nvPicPr>
        <p:blipFill rotWithShape="1">
          <a:blip r:embed="rId2">
            <a:alphaModFix/>
          </a:blip>
          <a:srcRect b="7824" l="0" r="0" t="8972"/>
          <a:stretch/>
        </p:blipFill>
        <p:spPr>
          <a:xfrm>
            <a:off x="0" y="654050"/>
            <a:ext cx="12192000" cy="5621338"/>
          </a:xfrm>
          <a:prstGeom prst="rect">
            <a:avLst/>
          </a:prstGeom>
          <a:noFill/>
          <a:ln>
            <a:noFill/>
          </a:ln>
        </p:spPr>
      </p:pic>
      <p:sp>
        <p:nvSpPr>
          <p:cNvPr id="46" name="Google Shape;46;p5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77" name="Shape 377"/>
        <p:cNvGrpSpPr/>
        <p:nvPr/>
      </p:nvGrpSpPr>
      <p:grpSpPr>
        <a:xfrm>
          <a:off x="0" y="0"/>
          <a:ext cx="0" cy="0"/>
          <a:chOff x="0" y="0"/>
          <a:chExt cx="0" cy="0"/>
        </a:xfrm>
      </p:grpSpPr>
      <p:pic>
        <p:nvPicPr>
          <p:cNvPr id="378" name="Google Shape;378;p7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79" name="Google Shape;379;p77"/>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80" name="Google Shape;380;p7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1" name="Google Shape;381;p77"/>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2" name="Google Shape;382;p77"/>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83" name="Google Shape;383;p77"/>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84" name="Google Shape;384;p77"/>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5" name="Google Shape;385;p7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86" name="Google Shape;386;p7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87" name="Google Shape;387;p77"/>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8" name="Google Shape;388;p7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89" name="Google Shape;389;p7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90" name="Google Shape;390;p7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91" name="Google Shape;391;p7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92" name="Google Shape;392;p7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7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4" name="Google Shape;394;p7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7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6" name="Google Shape;396;p7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7" name="Google Shape;397;p7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8" name="Google Shape;398;p7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99" name="Shape 399"/>
        <p:cNvGrpSpPr/>
        <p:nvPr/>
      </p:nvGrpSpPr>
      <p:grpSpPr>
        <a:xfrm>
          <a:off x="0" y="0"/>
          <a:ext cx="0" cy="0"/>
          <a:chOff x="0" y="0"/>
          <a:chExt cx="0" cy="0"/>
        </a:xfrm>
      </p:grpSpPr>
      <p:pic>
        <p:nvPicPr>
          <p:cNvPr id="400" name="Google Shape;400;p7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01" name="Google Shape;401;p78"/>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02" name="Google Shape;402;p78"/>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3" name="Google Shape;403;p78"/>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4" name="Google Shape;404;p78"/>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405" name="Google Shape;405;p78"/>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406" name="Google Shape;406;p78"/>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7" name="Google Shape;407;p7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08" name="Google Shape;408;p7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409" name="Google Shape;409;p78"/>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0" name="Google Shape;410;p7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411" name="Google Shape;411;p7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12" name="Google Shape;412;p7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413" name="Google Shape;413;p7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414" name="Google Shape;414;p7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5" name="Google Shape;415;p7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6" name="Google Shape;416;p7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7" name="Google Shape;417;p7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8" name="Google Shape;418;p7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419" name="Google Shape;419;p7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0" name="Google Shape;420;p7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21" name="Shape 421"/>
        <p:cNvGrpSpPr/>
        <p:nvPr/>
      </p:nvGrpSpPr>
      <p:grpSpPr>
        <a:xfrm>
          <a:off x="0" y="0"/>
          <a:ext cx="0" cy="0"/>
          <a:chOff x="0" y="0"/>
          <a:chExt cx="0" cy="0"/>
        </a:xfrm>
      </p:grpSpPr>
      <p:pic>
        <p:nvPicPr>
          <p:cNvPr id="422" name="Google Shape;422;p7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3" name="Google Shape;423;p79"/>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24" name="Google Shape;424;p79"/>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pic>
        <p:nvPicPr>
          <p:cNvPr id="425" name="Google Shape;425;p79"/>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26" name="Google Shape;426;p79"/>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27" name="Google Shape;427;p79"/>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cxnSp>
        <p:nvCxnSpPr>
          <p:cNvPr id="428" name="Google Shape;428;p7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29" name="Google Shape;429;p7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30" name="Google Shape;430;p7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431" name="Google Shape;431;p79"/>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2" name="Google Shape;432;p79"/>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3" name="Google Shape;433;p79"/>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4" name="Google Shape;434;p7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35" name="Google Shape;435;p7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36" name="Google Shape;436;p7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7" name="Google Shape;437;p7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8" name="Google Shape;438;p7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9" name="Google Shape;439;p7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0" name="Google Shape;440;p7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41" name="Google Shape;441;p7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42" name="Google Shape;442;p7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3" name="Google Shape;443;p7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44" name="Shape 444"/>
        <p:cNvGrpSpPr/>
        <p:nvPr/>
      </p:nvGrpSpPr>
      <p:grpSpPr>
        <a:xfrm>
          <a:off x="0" y="0"/>
          <a:ext cx="0" cy="0"/>
          <a:chOff x="0" y="0"/>
          <a:chExt cx="0" cy="0"/>
        </a:xfrm>
      </p:grpSpPr>
      <p:pic>
        <p:nvPicPr>
          <p:cNvPr id="445" name="Google Shape;445;p80"/>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446" name="Google Shape;446;p80"/>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47" name="Google Shape;447;p80"/>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8" name="Google Shape;448;p80"/>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49" name="Google Shape;449;p80"/>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50" name="Google Shape;450;p80"/>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51" name="Google Shape;451;p80"/>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52" name="Google Shape;452;p80"/>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53" name="Google Shape;453;p80"/>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54" name="Google Shape;454;p80"/>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5" name="Google Shape;455;p80"/>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6" name="Google Shape;456;p80"/>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7" name="Google Shape;457;p80"/>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58" name="Google Shape;458;p80"/>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9" name="Google Shape;459;p80"/>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60" name="Google Shape;460;p80"/>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1" name="Google Shape;461;p80"/>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2" name="Google Shape;462;p80"/>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3" name="Google Shape;463;p80"/>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4" name="Google Shape;464;p80"/>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65" name="Google Shape;465;p80"/>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6" name="Google Shape;466;p80"/>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67" name="Shape 467"/>
        <p:cNvGrpSpPr/>
        <p:nvPr/>
      </p:nvGrpSpPr>
      <p:grpSpPr>
        <a:xfrm>
          <a:off x="0" y="0"/>
          <a:ext cx="0" cy="0"/>
          <a:chOff x="0" y="0"/>
          <a:chExt cx="0" cy="0"/>
        </a:xfrm>
      </p:grpSpPr>
      <p:pic>
        <p:nvPicPr>
          <p:cNvPr id="468" name="Google Shape;468;p8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69" name="Google Shape;469;p81"/>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70" name="Google Shape;470;p81"/>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1" name="Google Shape;471;p81"/>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2" name="Google Shape;472;p81"/>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73" name="Google Shape;473;p8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74" name="Google Shape;474;p8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75" name="Google Shape;475;p8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76" name="Google Shape;476;p81"/>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77" name="Google Shape;477;p81"/>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8" name="Google Shape;478;p81"/>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79" name="Google Shape;479;p81"/>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0" name="Google Shape;480;p81"/>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81" name="Google Shape;481;p81"/>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82" name="Google Shape;482;p81"/>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83" name="Google Shape;483;p81"/>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4" name="Google Shape;484;p81"/>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5" name="Google Shape;485;p81"/>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6" name="Google Shape;486;p81"/>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7" name="Google Shape;487;p81"/>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88" name="Google Shape;488;p81"/>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9" name="Google Shape;489;p81"/>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90" name="Shape 490"/>
        <p:cNvGrpSpPr/>
        <p:nvPr/>
      </p:nvGrpSpPr>
      <p:grpSpPr>
        <a:xfrm>
          <a:off x="0" y="0"/>
          <a:ext cx="0" cy="0"/>
          <a:chOff x="0" y="0"/>
          <a:chExt cx="0" cy="0"/>
        </a:xfrm>
      </p:grpSpPr>
      <p:pic>
        <p:nvPicPr>
          <p:cNvPr id="491" name="Google Shape;491;p8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2" name="Google Shape;492;p82"/>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93" name="Google Shape;493;p82"/>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4" name="Google Shape;494;p82"/>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5" name="Google Shape;495;p82"/>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96" name="Google Shape;496;p8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97" name="Google Shape;497;p8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98" name="Google Shape;498;p8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99" name="Google Shape;499;p82"/>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00" name="Google Shape;500;p82"/>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1" name="Google Shape;501;p82"/>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2" name="Google Shape;502;p82"/>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3" name="Google Shape;503;p8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04" name="Google Shape;504;p8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05" name="Google Shape;505;p8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06" name="Google Shape;506;p8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7" name="Google Shape;507;p8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8" name="Google Shape;508;p8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9" name="Google Shape;509;p8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0" name="Google Shape;510;p8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11" name="Google Shape;511;p8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2" name="Google Shape;512;p8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13" name="Shape 513"/>
        <p:cNvGrpSpPr/>
        <p:nvPr/>
      </p:nvGrpSpPr>
      <p:grpSpPr>
        <a:xfrm>
          <a:off x="0" y="0"/>
          <a:ext cx="0" cy="0"/>
          <a:chOff x="0" y="0"/>
          <a:chExt cx="0" cy="0"/>
        </a:xfrm>
      </p:grpSpPr>
      <p:pic>
        <p:nvPicPr>
          <p:cNvPr id="514" name="Google Shape;514;p8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15" name="Google Shape;515;p83"/>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16" name="Google Shape;516;p83"/>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7" name="Google Shape;517;p83"/>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8" name="Google Shape;518;p83"/>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19" name="Google Shape;519;p8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20" name="Google Shape;520;p8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21" name="Google Shape;521;p8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22" name="Google Shape;522;p83"/>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23" name="Google Shape;523;p83"/>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4" name="Google Shape;524;p83"/>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83"/>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6" name="Google Shape;526;p8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27" name="Google Shape;527;p8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28" name="Google Shape;528;p8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9" name="Google Shape;529;p8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0" name="Google Shape;530;p8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1" name="Google Shape;531;p8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2" name="Google Shape;532;p8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3" name="Google Shape;533;p8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34" name="Google Shape;534;p8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5" name="Google Shape;535;p8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36" name="Shape 536"/>
        <p:cNvGrpSpPr/>
        <p:nvPr/>
      </p:nvGrpSpPr>
      <p:grpSpPr>
        <a:xfrm>
          <a:off x="0" y="0"/>
          <a:ext cx="0" cy="0"/>
          <a:chOff x="0" y="0"/>
          <a:chExt cx="0" cy="0"/>
        </a:xfrm>
      </p:grpSpPr>
      <p:pic>
        <p:nvPicPr>
          <p:cNvPr id="537" name="Google Shape;537;p8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38" name="Google Shape;538;p84"/>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39" name="Google Shape;539;p84"/>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40" name="Google Shape;540;p84"/>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1" name="Google Shape;541;p84"/>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42" name="Google Shape;542;p8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43" name="Google Shape;543;p8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44" name="Google Shape;544;p8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45" name="Google Shape;545;p84"/>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46" name="Google Shape;546;p84"/>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7" name="Google Shape;547;p84"/>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8" name="Google Shape;548;p84"/>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9" name="Google Shape;549;p8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50" name="Google Shape;550;p8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51" name="Google Shape;551;p8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52" name="Google Shape;552;p8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3" name="Google Shape;553;p8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4" name="Google Shape;554;p8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5" name="Google Shape;555;p8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6" name="Google Shape;556;p8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57" name="Google Shape;557;p8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8" name="Google Shape;558;p8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59" name="Shape 559"/>
        <p:cNvGrpSpPr/>
        <p:nvPr/>
      </p:nvGrpSpPr>
      <p:grpSpPr>
        <a:xfrm>
          <a:off x="0" y="0"/>
          <a:ext cx="0" cy="0"/>
          <a:chOff x="0" y="0"/>
          <a:chExt cx="0" cy="0"/>
        </a:xfrm>
      </p:grpSpPr>
      <p:pic>
        <p:nvPicPr>
          <p:cNvPr id="560" name="Google Shape;560;p8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61" name="Google Shape;561;p85"/>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62" name="Google Shape;562;p85"/>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3" name="Google Shape;563;p85"/>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4" name="Google Shape;564;p85"/>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65" name="Google Shape;565;p8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66" name="Google Shape;566;p8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67" name="Google Shape;567;p8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68" name="Google Shape;568;p85"/>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69" name="Google Shape;569;p85"/>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0" name="Google Shape;570;p85"/>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1" name="Google Shape;571;p85"/>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2" name="Google Shape;572;p8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73" name="Google Shape;573;p8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74" name="Google Shape;574;p8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75" name="Google Shape;575;p8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6" name="Google Shape;576;p8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7" name="Google Shape;577;p8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8" name="Google Shape;578;p8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9" name="Google Shape;579;p8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80" name="Google Shape;580;p8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1" name="Google Shape;581;p8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82" name="Shape 582"/>
        <p:cNvGrpSpPr/>
        <p:nvPr/>
      </p:nvGrpSpPr>
      <p:grpSpPr>
        <a:xfrm>
          <a:off x="0" y="0"/>
          <a:ext cx="0" cy="0"/>
          <a:chOff x="0" y="0"/>
          <a:chExt cx="0" cy="0"/>
        </a:xfrm>
      </p:grpSpPr>
      <p:pic>
        <p:nvPicPr>
          <p:cNvPr id="583" name="Google Shape;583;p8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84" name="Google Shape;584;p86"/>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85" name="Google Shape;585;p86"/>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6" name="Google Shape;586;p86"/>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87" name="Google Shape;587;p86"/>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88" name="Google Shape;588;p8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89" name="Google Shape;589;p8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90" name="Google Shape;590;p8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91" name="Google Shape;591;p86"/>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92" name="Google Shape;592;p86"/>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3" name="Google Shape;593;p86"/>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4" name="Google Shape;594;p86"/>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5" name="Google Shape;595;p8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96" name="Google Shape;596;p8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97" name="Google Shape;597;p8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98" name="Google Shape;598;p8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9" name="Google Shape;599;p8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0" name="Google Shape;600;p8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1" name="Google Shape;601;p8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2" name="Google Shape;602;p8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603" name="Google Shape;603;p8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4" name="Google Shape;604;p8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7" name="Shape 47"/>
        <p:cNvGrpSpPr/>
        <p:nvPr/>
      </p:nvGrpSpPr>
      <p:grpSpPr>
        <a:xfrm>
          <a:off x="0" y="0"/>
          <a:ext cx="0" cy="0"/>
          <a:chOff x="0" y="0"/>
          <a:chExt cx="0" cy="0"/>
        </a:xfrm>
      </p:grpSpPr>
      <p:sp>
        <p:nvSpPr>
          <p:cNvPr id="48" name="Google Shape;48;p5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9" name="Google Shape;49;p51"/>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605" name="Shape 605"/>
        <p:cNvGrpSpPr/>
        <p:nvPr/>
      </p:nvGrpSpPr>
      <p:grpSpPr>
        <a:xfrm>
          <a:off x="0" y="0"/>
          <a:ext cx="0" cy="0"/>
          <a:chOff x="0" y="0"/>
          <a:chExt cx="0" cy="0"/>
        </a:xfrm>
      </p:grpSpPr>
      <p:pic>
        <p:nvPicPr>
          <p:cNvPr id="606" name="Google Shape;606;p8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07" name="Google Shape;607;p87"/>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08" name="Google Shape;608;p8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09" name="Google Shape;609;p87"/>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0" name="Google Shape;610;p87"/>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11" name="Google Shape;611;p87"/>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12" name="Google Shape;612;p87"/>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3" name="Google Shape;613;p8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14" name="Google Shape;614;p8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15" name="Google Shape;615;p87"/>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6" name="Google Shape;616;p8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17" name="Google Shape;617;p8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18" name="Google Shape;618;p8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9" name="Google Shape;619;p8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0" name="Google Shape;620;p8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1" name="Google Shape;621;p8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2" name="Google Shape;622;p8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3" name="Google Shape;623;p8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624" name="Shape 624"/>
        <p:cNvGrpSpPr/>
        <p:nvPr/>
      </p:nvGrpSpPr>
      <p:grpSpPr>
        <a:xfrm>
          <a:off x="0" y="0"/>
          <a:ext cx="0" cy="0"/>
          <a:chOff x="0" y="0"/>
          <a:chExt cx="0" cy="0"/>
        </a:xfrm>
      </p:grpSpPr>
      <p:pic>
        <p:nvPicPr>
          <p:cNvPr id="625" name="Google Shape;625;p88"/>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626" name="Google Shape;626;p88"/>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27" name="Google Shape;627;p88"/>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8" name="Google Shape;628;p88"/>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9" name="Google Shape;629;p88"/>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30" name="Google Shape;630;p88"/>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31" name="Google Shape;631;p88"/>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2" name="Google Shape;632;p8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33" name="Google Shape;633;p8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34" name="Google Shape;634;p88"/>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5" name="Google Shape;635;p8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36" name="Google Shape;636;p8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37" name="Google Shape;637;p88"/>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8" name="Google Shape;638;p88"/>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9" name="Google Shape;639;p88"/>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0" name="Google Shape;640;p88"/>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1" name="Google Shape;641;p88"/>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2" name="Google Shape;642;p88"/>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43" name="Shape 643"/>
        <p:cNvGrpSpPr/>
        <p:nvPr/>
      </p:nvGrpSpPr>
      <p:grpSpPr>
        <a:xfrm>
          <a:off x="0" y="0"/>
          <a:ext cx="0" cy="0"/>
          <a:chOff x="0" y="0"/>
          <a:chExt cx="0" cy="0"/>
        </a:xfrm>
      </p:grpSpPr>
      <p:pic>
        <p:nvPicPr>
          <p:cNvPr id="644" name="Google Shape;644;p8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45" name="Google Shape;645;p89"/>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46" name="Google Shape;646;p8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7" name="Google Shape;647;p89"/>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8" name="Google Shape;648;p89"/>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49" name="Google Shape;649;p89"/>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50" name="Google Shape;650;p89"/>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1" name="Google Shape;651;p8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52" name="Google Shape;652;p8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53" name="Google Shape;653;p89"/>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4" name="Google Shape;654;p8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55" name="Google Shape;655;p8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56" name="Google Shape;656;p89"/>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7" name="Google Shape;657;p89"/>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8" name="Google Shape;658;p89"/>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9" name="Google Shape;659;p89"/>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0" name="Google Shape;660;p89"/>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1" name="Google Shape;661;p89"/>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62" name="Shape 662"/>
        <p:cNvGrpSpPr/>
        <p:nvPr/>
      </p:nvGrpSpPr>
      <p:grpSpPr>
        <a:xfrm>
          <a:off x="0" y="0"/>
          <a:ext cx="0" cy="0"/>
          <a:chOff x="0" y="0"/>
          <a:chExt cx="0" cy="0"/>
        </a:xfrm>
      </p:grpSpPr>
      <p:pic>
        <p:nvPicPr>
          <p:cNvPr id="663" name="Google Shape;663;p9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64" name="Google Shape;664;p90"/>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65" name="Google Shape;665;p9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6" name="Google Shape;666;p90"/>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7" name="Google Shape;667;p90"/>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68" name="Google Shape;668;p90"/>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69" name="Google Shape;669;p90"/>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0" name="Google Shape;670;p90"/>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71" name="Google Shape;671;p90"/>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72" name="Google Shape;672;p90"/>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3" name="Google Shape;673;p90"/>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74" name="Google Shape;674;p9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75" name="Google Shape;675;p9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6" name="Google Shape;676;p9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7" name="Google Shape;677;p9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8" name="Google Shape;678;p9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9" name="Google Shape;679;p9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0" name="Google Shape;680;p9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81" name="Shape 681"/>
        <p:cNvGrpSpPr/>
        <p:nvPr/>
      </p:nvGrpSpPr>
      <p:grpSpPr>
        <a:xfrm>
          <a:off x="0" y="0"/>
          <a:ext cx="0" cy="0"/>
          <a:chOff x="0" y="0"/>
          <a:chExt cx="0" cy="0"/>
        </a:xfrm>
      </p:grpSpPr>
      <p:pic>
        <p:nvPicPr>
          <p:cNvPr id="682" name="Google Shape;682;p9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83" name="Google Shape;683;p91"/>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84" name="Google Shape;684;p9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5" name="Google Shape;685;p91"/>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6" name="Google Shape;686;p91"/>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87" name="Google Shape;687;p91"/>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88" name="Google Shape;688;p91"/>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9" name="Google Shape;689;p9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90" name="Google Shape;690;p9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91" name="Google Shape;691;p91"/>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2" name="Google Shape;692;p9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93" name="Google Shape;693;p9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94" name="Google Shape;694;p9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5" name="Google Shape;695;p9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6" name="Google Shape;696;p9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7" name="Google Shape;697;p9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8" name="Google Shape;698;p9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9" name="Google Shape;699;p9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700" name="Shape 700"/>
        <p:cNvGrpSpPr/>
        <p:nvPr/>
      </p:nvGrpSpPr>
      <p:grpSpPr>
        <a:xfrm>
          <a:off x="0" y="0"/>
          <a:ext cx="0" cy="0"/>
          <a:chOff x="0" y="0"/>
          <a:chExt cx="0" cy="0"/>
        </a:xfrm>
      </p:grpSpPr>
      <p:pic>
        <p:nvPicPr>
          <p:cNvPr id="701" name="Google Shape;701;p9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02" name="Google Shape;702;p92"/>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703" name="Google Shape;703;p92"/>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4" name="Google Shape;704;p92"/>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5" name="Google Shape;705;p92"/>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06" name="Google Shape;706;p92"/>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07" name="Google Shape;707;p92"/>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8" name="Google Shape;708;p9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09" name="Google Shape;709;p9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10" name="Google Shape;710;p92"/>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1" name="Google Shape;711;p9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12" name="Google Shape;712;p9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13" name="Google Shape;713;p9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4" name="Google Shape;714;p9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5" name="Google Shape;715;p9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6" name="Google Shape;716;p9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7" name="Google Shape;717;p9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8" name="Google Shape;718;p9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719" name="Shape 719"/>
        <p:cNvGrpSpPr/>
        <p:nvPr/>
      </p:nvGrpSpPr>
      <p:grpSpPr>
        <a:xfrm>
          <a:off x="0" y="0"/>
          <a:ext cx="0" cy="0"/>
          <a:chOff x="0" y="0"/>
          <a:chExt cx="0" cy="0"/>
        </a:xfrm>
      </p:grpSpPr>
      <p:pic>
        <p:nvPicPr>
          <p:cNvPr id="720" name="Google Shape;720;p9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1" name="Google Shape;721;p93"/>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722" name="Google Shape;722;p9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3" name="Google Shape;723;p93"/>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4" name="Google Shape;724;p93"/>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25" name="Google Shape;725;p93"/>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26" name="Google Shape;726;p93"/>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7" name="Google Shape;727;p9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28" name="Google Shape;728;p9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29" name="Google Shape;729;p93"/>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0" name="Google Shape;730;p9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31" name="Google Shape;731;p9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32" name="Google Shape;732;p9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3" name="Google Shape;733;p9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4" name="Google Shape;734;p9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5" name="Google Shape;735;p9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6" name="Google Shape;736;p9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7" name="Google Shape;737;p9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38" name="Shape 738"/>
        <p:cNvGrpSpPr/>
        <p:nvPr/>
      </p:nvGrpSpPr>
      <p:grpSpPr>
        <a:xfrm>
          <a:off x="0" y="0"/>
          <a:ext cx="0" cy="0"/>
          <a:chOff x="0" y="0"/>
          <a:chExt cx="0" cy="0"/>
        </a:xfrm>
      </p:grpSpPr>
      <p:pic>
        <p:nvPicPr>
          <p:cNvPr id="739" name="Google Shape;739;p9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40" name="Google Shape;740;p94"/>
          <p:cNvPicPr preferRelativeResize="0"/>
          <p:nvPr/>
        </p:nvPicPr>
        <p:blipFill rotWithShape="1">
          <a:blip r:embed="rId3">
            <a:alphaModFix/>
          </a:blip>
          <a:srcRect b="0" l="0" r="0" t="0"/>
          <a:stretch/>
        </p:blipFill>
        <p:spPr>
          <a:xfrm>
            <a:off x="365125" y="6462713"/>
            <a:ext cx="366713" cy="292100"/>
          </a:xfrm>
          <a:prstGeom prst="rect">
            <a:avLst/>
          </a:prstGeom>
          <a:noFill/>
          <a:ln>
            <a:noFill/>
          </a:ln>
        </p:spPr>
      </p:pic>
      <p:sp>
        <p:nvSpPr>
          <p:cNvPr id="741" name="Google Shape;741;p9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2" name="Google Shape;742;p94"/>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3" name="Google Shape;743;p94"/>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44" name="Google Shape;744;p94"/>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45" name="Google Shape;745;p94"/>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6" name="Google Shape;746;p9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47" name="Google Shape;747;p9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48" name="Google Shape;748;p94"/>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9" name="Google Shape;749;p9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50" name="Google Shape;750;p9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51" name="Google Shape;751;p9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2" name="Google Shape;752;p9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3" name="Google Shape;753;p9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4" name="Google Shape;754;p9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5" name="Google Shape;755;p9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6" name="Google Shape;756;p9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57" name="Shape 757"/>
        <p:cNvGrpSpPr/>
        <p:nvPr/>
      </p:nvGrpSpPr>
      <p:grpSpPr>
        <a:xfrm>
          <a:off x="0" y="0"/>
          <a:ext cx="0" cy="0"/>
          <a:chOff x="0" y="0"/>
          <a:chExt cx="0" cy="0"/>
        </a:xfrm>
      </p:grpSpPr>
      <p:sp>
        <p:nvSpPr>
          <p:cNvPr id="758" name="Google Shape;758;p95"/>
          <p:cNvSpPr/>
          <p:nvPr/>
        </p:nvSpPr>
        <p:spPr>
          <a:xfrm>
            <a:off x="3084513" y="685800"/>
            <a:ext cx="9107487" cy="1863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759" name="Google Shape;759;p95"/>
          <p:cNvSpPr txBox="1"/>
          <p:nvPr/>
        </p:nvSpPr>
        <p:spPr>
          <a:xfrm>
            <a:off x="3390900" y="1552575"/>
            <a:ext cx="8801100" cy="33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760" name="Google Shape;760;p95"/>
          <p:cNvSpPr txBox="1"/>
          <p:nvPr/>
        </p:nvSpPr>
        <p:spPr>
          <a:xfrm>
            <a:off x="3390900" y="1049338"/>
            <a:ext cx="6973888" cy="3254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61" name="Google Shape;761;p95"/>
          <p:cNvSpPr/>
          <p:nvPr/>
        </p:nvSpPr>
        <p:spPr>
          <a:xfrm>
            <a:off x="0" y="685800"/>
            <a:ext cx="2976563" cy="186372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pic>
        <p:nvPicPr>
          <p:cNvPr descr="ICANN_Logo_W.eps" id="762" name="Google Shape;762;p95"/>
          <p:cNvPicPr preferRelativeResize="0"/>
          <p:nvPr/>
        </p:nvPicPr>
        <p:blipFill rotWithShape="1">
          <a:blip r:embed="rId2">
            <a:alphaModFix/>
          </a:blip>
          <a:srcRect b="0" l="0" r="0" t="0"/>
          <a:stretch/>
        </p:blipFill>
        <p:spPr>
          <a:xfrm>
            <a:off x="508000" y="855663"/>
            <a:ext cx="1962150" cy="1524000"/>
          </a:xfrm>
          <a:prstGeom prst="rect">
            <a:avLst/>
          </a:prstGeom>
          <a:noFill/>
          <a:ln>
            <a:noFill/>
          </a:ln>
        </p:spPr>
      </p:pic>
      <p:grpSp>
        <p:nvGrpSpPr>
          <p:cNvPr id="763" name="Google Shape;763;p95"/>
          <p:cNvGrpSpPr/>
          <p:nvPr/>
        </p:nvGrpSpPr>
        <p:grpSpPr>
          <a:xfrm>
            <a:off x="3402013" y="4227513"/>
            <a:ext cx="3416300" cy="366712"/>
            <a:chOff x="5325979" y="4715893"/>
            <a:chExt cx="3416667" cy="365760"/>
          </a:xfrm>
        </p:grpSpPr>
        <p:sp>
          <p:nvSpPr>
            <p:cNvPr id="764" name="Google Shape;764;p95"/>
            <p:cNvSpPr txBox="1"/>
            <p:nvPr/>
          </p:nvSpPr>
          <p:spPr>
            <a:xfrm>
              <a:off x="5792754" y="4734894"/>
              <a:ext cx="2949892" cy="3404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65" name="Google Shape;765;p95">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66" name="Google Shape;766;p95"/>
          <p:cNvGrpSpPr/>
          <p:nvPr/>
        </p:nvGrpSpPr>
        <p:grpSpPr>
          <a:xfrm>
            <a:off x="3402013" y="4725988"/>
            <a:ext cx="3636962" cy="366712"/>
            <a:chOff x="1235726" y="5571713"/>
            <a:chExt cx="3636602" cy="365760"/>
          </a:xfrm>
        </p:grpSpPr>
        <p:sp>
          <p:nvSpPr>
            <p:cNvPr id="767" name="Google Shape;767;p95"/>
            <p:cNvSpPr txBox="1"/>
            <p:nvPr/>
          </p:nvSpPr>
          <p:spPr>
            <a:xfrm>
              <a:off x="1702405" y="5592296"/>
              <a:ext cx="3169923" cy="3388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68" name="Google Shape;768;p95">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69" name="Google Shape;769;p95"/>
          <p:cNvGrpSpPr/>
          <p:nvPr/>
        </p:nvGrpSpPr>
        <p:grpSpPr>
          <a:xfrm>
            <a:off x="3402013" y="2733675"/>
            <a:ext cx="2809875" cy="366713"/>
            <a:chOff x="1235726" y="3073176"/>
            <a:chExt cx="2809587" cy="365760"/>
          </a:xfrm>
        </p:grpSpPr>
        <p:sp>
          <p:nvSpPr>
            <p:cNvPr id="770" name="Google Shape;770;p95"/>
            <p:cNvSpPr txBox="1"/>
            <p:nvPr/>
          </p:nvSpPr>
          <p:spPr>
            <a:xfrm>
              <a:off x="1702403" y="3093760"/>
              <a:ext cx="2342910" cy="33884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71" name="Google Shape;771;p95">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72" name="Google Shape;772;p95"/>
          <p:cNvGrpSpPr/>
          <p:nvPr/>
        </p:nvGrpSpPr>
        <p:grpSpPr>
          <a:xfrm>
            <a:off x="3402013" y="3232150"/>
            <a:ext cx="3730625" cy="365125"/>
            <a:chOff x="1235727" y="3892739"/>
            <a:chExt cx="3730320" cy="365760"/>
          </a:xfrm>
        </p:grpSpPr>
        <p:sp>
          <p:nvSpPr>
            <p:cNvPr id="773" name="Google Shape;773;p95"/>
            <p:cNvSpPr txBox="1"/>
            <p:nvPr/>
          </p:nvSpPr>
          <p:spPr>
            <a:xfrm>
              <a:off x="1702414" y="3913413"/>
              <a:ext cx="3263633" cy="338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74" name="Google Shape;774;p95">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75" name="Google Shape;775;p95"/>
          <p:cNvGrpSpPr/>
          <p:nvPr/>
        </p:nvGrpSpPr>
        <p:grpSpPr>
          <a:xfrm>
            <a:off x="3402013" y="3730625"/>
            <a:ext cx="3636962" cy="365125"/>
            <a:chOff x="1235726" y="4721075"/>
            <a:chExt cx="3636602" cy="365760"/>
          </a:xfrm>
        </p:grpSpPr>
        <p:pic>
          <p:nvPicPr>
            <p:cNvPr descr="1420948149_social_style_3_youtube-128.png" id="776" name="Google Shape;776;p95">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77" name="Google Shape;777;p95"/>
            <p:cNvSpPr txBox="1"/>
            <p:nvPr/>
          </p:nvSpPr>
          <p:spPr>
            <a:xfrm>
              <a:off x="1702405" y="4735388"/>
              <a:ext cx="3169923" cy="338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78" name="Google Shape;778;p95"/>
          <p:cNvGrpSpPr/>
          <p:nvPr/>
        </p:nvGrpSpPr>
        <p:grpSpPr>
          <a:xfrm>
            <a:off x="3402013" y="5722938"/>
            <a:ext cx="2586037" cy="365125"/>
            <a:chOff x="5325979" y="3073176"/>
            <a:chExt cx="2586167" cy="365760"/>
          </a:xfrm>
        </p:grpSpPr>
        <p:sp>
          <p:nvSpPr>
            <p:cNvPr id="779" name="Google Shape;779;p95"/>
            <p:cNvSpPr txBox="1"/>
            <p:nvPr/>
          </p:nvSpPr>
          <p:spPr>
            <a:xfrm>
              <a:off x="5792727" y="3093849"/>
              <a:ext cx="2119419" cy="3387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80" name="Google Shape;780;p95"/>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81" name="Google Shape;781;p95"/>
          <p:cNvGrpSpPr/>
          <p:nvPr/>
        </p:nvGrpSpPr>
        <p:grpSpPr>
          <a:xfrm>
            <a:off x="3402013" y="5224463"/>
            <a:ext cx="3416300" cy="365125"/>
            <a:chOff x="5325979" y="5571713"/>
            <a:chExt cx="3416667" cy="365760"/>
          </a:xfrm>
        </p:grpSpPr>
        <p:sp>
          <p:nvSpPr>
            <p:cNvPr id="782" name="Google Shape;782;p95"/>
            <p:cNvSpPr txBox="1"/>
            <p:nvPr/>
          </p:nvSpPr>
          <p:spPr>
            <a:xfrm>
              <a:off x="5792754" y="5592386"/>
              <a:ext cx="2949892" cy="3387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20">
                    <a:extLst>
                      <a:ext uri="{A12FA001-AC4F-418D-AE19-62706E023703}">
                        <ahyp:hlinkClr val="tx"/>
                      </a:ext>
                    </a:extLst>
                  </a:hlinkClick>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783" name="Google Shape;783;p95">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
        <p:nvSpPr>
          <p:cNvPr id="784" name="Google Shape;784;p95"/>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5" name="Google Shape;785;p95"/>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6" name="Shape 786"/>
        <p:cNvGrpSpPr/>
        <p:nvPr/>
      </p:nvGrpSpPr>
      <p:grpSpPr>
        <a:xfrm>
          <a:off x="0" y="0"/>
          <a:ext cx="0" cy="0"/>
          <a:chOff x="0" y="0"/>
          <a:chExt cx="0" cy="0"/>
        </a:xfrm>
      </p:grpSpPr>
      <p:pic>
        <p:nvPicPr>
          <p:cNvPr id="787" name="Google Shape;787;p96"/>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788" name="Google Shape;788;p96"/>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789" name="Google Shape;789;p96"/>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90" name="Google Shape;790;p96"/>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1_Bullets">
    <p:spTree>
      <p:nvGrpSpPr>
        <p:cNvPr id="50" name="Shape 50"/>
        <p:cNvGrpSpPr/>
        <p:nvPr/>
      </p:nvGrpSpPr>
      <p:grpSpPr>
        <a:xfrm>
          <a:off x="0" y="0"/>
          <a:ext cx="0" cy="0"/>
          <a:chOff x="0" y="0"/>
          <a:chExt cx="0" cy="0"/>
        </a:xfrm>
      </p:grpSpPr>
      <p:sp>
        <p:nvSpPr>
          <p:cNvPr id="51" name="Google Shape;51;p52"/>
          <p:cNvSpPr txBox="1"/>
          <p:nvPr>
            <p:ph type="title"/>
          </p:nvPr>
        </p:nvSpPr>
        <p:spPr>
          <a:xfrm>
            <a:off x="499872" y="46179"/>
            <a:ext cx="10684000" cy="450600"/>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9pPr>
          </a:lstStyle>
          <a:p/>
        </p:txBody>
      </p:sp>
      <p:sp>
        <p:nvSpPr>
          <p:cNvPr id="52" name="Google Shape;52;p52"/>
          <p:cNvSpPr txBox="1"/>
          <p:nvPr>
            <p:ph idx="1" type="body"/>
          </p:nvPr>
        </p:nvSpPr>
        <p:spPr>
          <a:xfrm>
            <a:off x="812800" y="1470212"/>
            <a:ext cx="10543200" cy="4571700"/>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91" name="Shape 791"/>
        <p:cNvGrpSpPr/>
        <p:nvPr/>
      </p:nvGrpSpPr>
      <p:grpSpPr>
        <a:xfrm>
          <a:off x="0" y="0"/>
          <a:ext cx="0" cy="0"/>
          <a:chOff x="0" y="0"/>
          <a:chExt cx="0" cy="0"/>
        </a:xfrm>
      </p:grpSpPr>
      <p:grpSp>
        <p:nvGrpSpPr>
          <p:cNvPr id="792" name="Google Shape;792;p97"/>
          <p:cNvGrpSpPr/>
          <p:nvPr/>
        </p:nvGrpSpPr>
        <p:grpSpPr>
          <a:xfrm>
            <a:off x="0" y="2109788"/>
            <a:ext cx="12265025" cy="4759325"/>
            <a:chOff x="0" y="2110371"/>
            <a:chExt cx="9198524" cy="4759071"/>
          </a:xfrm>
        </p:grpSpPr>
        <p:sp>
          <p:nvSpPr>
            <p:cNvPr id="793" name="Google Shape;793;p97"/>
            <p:cNvSpPr/>
            <p:nvPr/>
          </p:nvSpPr>
          <p:spPr>
            <a:xfrm>
              <a:off x="0" y="2110371"/>
              <a:ext cx="9198524" cy="4759071"/>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rgbClr val="1768B1">
                <a:alpha val="164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4" name="Google Shape;794;p97"/>
            <p:cNvSpPr/>
            <p:nvPr/>
          </p:nvSpPr>
          <p:spPr>
            <a:xfrm>
              <a:off x="0" y="3175526"/>
              <a:ext cx="9143757" cy="3693916"/>
            </a:xfrm>
            <a:custGeom>
              <a:rect b="b" l="l" r="r" t="t"/>
              <a:pathLst>
                <a:path extrusionOk="0" h="6875638" w="6029715">
                  <a:moveTo>
                    <a:pt x="6029715" y="0"/>
                  </a:moveTo>
                  <a:lnTo>
                    <a:pt x="6029715" y="6875638"/>
                  </a:lnTo>
                  <a:lnTo>
                    <a:pt x="0" y="6875638"/>
                  </a:lnTo>
                  <a:lnTo>
                    <a:pt x="6029715" y="0"/>
                  </a:lnTo>
                  <a:close/>
                </a:path>
              </a:pathLst>
            </a:custGeom>
            <a:solidFill>
              <a:srgbClr val="1768B1">
                <a:alpha val="1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footer.jpg" id="795" name="Google Shape;795;p97"/>
          <p:cNvPicPr preferRelativeResize="0"/>
          <p:nvPr/>
        </p:nvPicPr>
        <p:blipFill rotWithShape="1">
          <a:blip r:embed="rId2">
            <a:alphaModFix/>
          </a:blip>
          <a:srcRect b="0" l="0" r="0" t="0"/>
          <a:stretch/>
        </p:blipFill>
        <p:spPr>
          <a:xfrm>
            <a:off x="0" y="6318250"/>
            <a:ext cx="12203113" cy="547688"/>
          </a:xfrm>
          <a:prstGeom prst="rect">
            <a:avLst/>
          </a:prstGeom>
          <a:noFill/>
          <a:ln>
            <a:noFill/>
          </a:ln>
        </p:spPr>
      </p:pic>
      <p:sp>
        <p:nvSpPr>
          <p:cNvPr id="796" name="Google Shape;796;p97"/>
          <p:cNvSpPr txBox="1"/>
          <p:nvPr/>
        </p:nvSpPr>
        <p:spPr>
          <a:xfrm>
            <a:off x="9102725" y="6415088"/>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
        <p:nvSpPr>
          <p:cNvPr id="797" name="Google Shape;797;p97"/>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798" name="Shape 798"/>
        <p:cNvGrpSpPr/>
        <p:nvPr/>
      </p:nvGrpSpPr>
      <p:grpSpPr>
        <a:xfrm>
          <a:off x="0" y="0"/>
          <a:ext cx="0" cy="0"/>
          <a:chOff x="0" y="0"/>
          <a:chExt cx="0" cy="0"/>
        </a:xfrm>
      </p:grpSpPr>
      <p:sp>
        <p:nvSpPr>
          <p:cNvPr id="799" name="Google Shape;799;p98"/>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0" name="Google Shape;800;p98"/>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1" name="Google Shape;801;p98"/>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 Header">
  <p:cSld name="6_Section Header">
    <p:spTree>
      <p:nvGrpSpPr>
        <p:cNvPr id="802" name="Shape 802"/>
        <p:cNvGrpSpPr/>
        <p:nvPr/>
      </p:nvGrpSpPr>
      <p:grpSpPr>
        <a:xfrm>
          <a:off x="0" y="0"/>
          <a:ext cx="0" cy="0"/>
          <a:chOff x="0" y="0"/>
          <a:chExt cx="0" cy="0"/>
        </a:xfrm>
      </p:grpSpPr>
      <p:sp>
        <p:nvSpPr>
          <p:cNvPr id="803" name="Google Shape;803;p99"/>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4" name="Google Shape;804;p99"/>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5" name="Google Shape;805;p99"/>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ction Header">
  <p:cSld name="7_Section Header">
    <p:spTree>
      <p:nvGrpSpPr>
        <p:cNvPr id="806" name="Shape 806"/>
        <p:cNvGrpSpPr/>
        <p:nvPr/>
      </p:nvGrpSpPr>
      <p:grpSpPr>
        <a:xfrm>
          <a:off x="0" y="0"/>
          <a:ext cx="0" cy="0"/>
          <a:chOff x="0" y="0"/>
          <a:chExt cx="0" cy="0"/>
        </a:xfrm>
      </p:grpSpPr>
      <p:sp>
        <p:nvSpPr>
          <p:cNvPr id="807" name="Google Shape;807;p100"/>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8" name="Google Shape;808;p100"/>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9" name="Google Shape;809;p100"/>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p:cSld name="8_Section Header">
    <p:spTree>
      <p:nvGrpSpPr>
        <p:cNvPr id="810" name="Shape 810"/>
        <p:cNvGrpSpPr/>
        <p:nvPr/>
      </p:nvGrpSpPr>
      <p:grpSpPr>
        <a:xfrm>
          <a:off x="0" y="0"/>
          <a:ext cx="0" cy="0"/>
          <a:chOff x="0" y="0"/>
          <a:chExt cx="0" cy="0"/>
        </a:xfrm>
      </p:grpSpPr>
      <p:sp>
        <p:nvSpPr>
          <p:cNvPr id="811" name="Google Shape;811;p101"/>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2" name="Google Shape;812;p101"/>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3" name="Google Shape;813;p101"/>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ection Header">
  <p:cSld name="10_Section Header">
    <p:spTree>
      <p:nvGrpSpPr>
        <p:cNvPr id="814" name="Shape 814"/>
        <p:cNvGrpSpPr/>
        <p:nvPr/>
      </p:nvGrpSpPr>
      <p:grpSpPr>
        <a:xfrm>
          <a:off x="0" y="0"/>
          <a:ext cx="0" cy="0"/>
          <a:chOff x="0" y="0"/>
          <a:chExt cx="0" cy="0"/>
        </a:xfrm>
      </p:grpSpPr>
      <p:sp>
        <p:nvSpPr>
          <p:cNvPr id="815" name="Google Shape;815;p102"/>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6" name="Google Shape;816;p102"/>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7" name="Google Shape;817;p102"/>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ection Header">
  <p:cSld name="11_Section Header">
    <p:spTree>
      <p:nvGrpSpPr>
        <p:cNvPr id="818" name="Shape 818"/>
        <p:cNvGrpSpPr/>
        <p:nvPr/>
      </p:nvGrpSpPr>
      <p:grpSpPr>
        <a:xfrm>
          <a:off x="0" y="0"/>
          <a:ext cx="0" cy="0"/>
          <a:chOff x="0" y="0"/>
          <a:chExt cx="0" cy="0"/>
        </a:xfrm>
      </p:grpSpPr>
      <p:sp>
        <p:nvSpPr>
          <p:cNvPr id="819" name="Google Shape;819;p103"/>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0" name="Google Shape;820;p103"/>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1" name="Google Shape;821;p103"/>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ection Header">
  <p:cSld name="12_Section Header">
    <p:spTree>
      <p:nvGrpSpPr>
        <p:cNvPr id="822" name="Shape 822"/>
        <p:cNvGrpSpPr/>
        <p:nvPr/>
      </p:nvGrpSpPr>
      <p:grpSpPr>
        <a:xfrm>
          <a:off x="0" y="0"/>
          <a:ext cx="0" cy="0"/>
          <a:chOff x="0" y="0"/>
          <a:chExt cx="0" cy="0"/>
        </a:xfrm>
      </p:grpSpPr>
      <p:sp>
        <p:nvSpPr>
          <p:cNvPr id="823" name="Google Shape;823;p104"/>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4" name="Google Shape;824;p104"/>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5" name="Google Shape;825;p104"/>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Section Header">
  <p:cSld name="15_Section Header">
    <p:spTree>
      <p:nvGrpSpPr>
        <p:cNvPr id="826" name="Shape 826"/>
        <p:cNvGrpSpPr/>
        <p:nvPr/>
      </p:nvGrpSpPr>
      <p:grpSpPr>
        <a:xfrm>
          <a:off x="0" y="0"/>
          <a:ext cx="0" cy="0"/>
          <a:chOff x="0" y="0"/>
          <a:chExt cx="0" cy="0"/>
        </a:xfrm>
      </p:grpSpPr>
      <p:sp>
        <p:nvSpPr>
          <p:cNvPr id="827" name="Google Shape;827;p105"/>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8" name="Google Shape;828;p105"/>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9" name="Google Shape;829;p105"/>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ection Header">
  <p:cSld name="16_Section Header">
    <p:spTree>
      <p:nvGrpSpPr>
        <p:cNvPr id="830" name="Shape 830"/>
        <p:cNvGrpSpPr/>
        <p:nvPr/>
      </p:nvGrpSpPr>
      <p:grpSpPr>
        <a:xfrm>
          <a:off x="0" y="0"/>
          <a:ext cx="0" cy="0"/>
          <a:chOff x="0" y="0"/>
          <a:chExt cx="0" cy="0"/>
        </a:xfrm>
      </p:grpSpPr>
      <p:sp>
        <p:nvSpPr>
          <p:cNvPr id="831" name="Google Shape;831;p106"/>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2" name="Google Shape;832;p106"/>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3" name="Google Shape;833;p106"/>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53" name="Shape 53"/>
        <p:cNvGrpSpPr/>
        <p:nvPr/>
      </p:nvGrpSpPr>
      <p:grpSpPr>
        <a:xfrm>
          <a:off x="0" y="0"/>
          <a:ext cx="0" cy="0"/>
          <a:chOff x="0" y="0"/>
          <a:chExt cx="0" cy="0"/>
        </a:xfrm>
      </p:grpSpPr>
      <p:sp>
        <p:nvSpPr>
          <p:cNvPr id="54" name="Google Shape;54;p53"/>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834" name="Shape 834"/>
        <p:cNvGrpSpPr/>
        <p:nvPr/>
      </p:nvGrpSpPr>
      <p:grpSpPr>
        <a:xfrm>
          <a:off x="0" y="0"/>
          <a:ext cx="0" cy="0"/>
          <a:chOff x="0" y="0"/>
          <a:chExt cx="0" cy="0"/>
        </a:xfrm>
      </p:grpSpPr>
      <p:sp>
        <p:nvSpPr>
          <p:cNvPr id="835" name="Google Shape;835;p107"/>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6" name="Google Shape;836;p107"/>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7" name="Google Shape;837;p107"/>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ection Header">
  <p:cSld name="17_Section Header">
    <p:spTree>
      <p:nvGrpSpPr>
        <p:cNvPr id="838" name="Shape 838"/>
        <p:cNvGrpSpPr/>
        <p:nvPr/>
      </p:nvGrpSpPr>
      <p:grpSpPr>
        <a:xfrm>
          <a:off x="0" y="0"/>
          <a:ext cx="0" cy="0"/>
          <a:chOff x="0" y="0"/>
          <a:chExt cx="0" cy="0"/>
        </a:xfrm>
      </p:grpSpPr>
      <p:sp>
        <p:nvSpPr>
          <p:cNvPr id="839" name="Google Shape;839;p108"/>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0" name="Google Shape;840;p108"/>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1" name="Google Shape;841;p108"/>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ection Header">
  <p:cSld name="18_Section Header">
    <p:spTree>
      <p:nvGrpSpPr>
        <p:cNvPr id="842" name="Shape 842"/>
        <p:cNvGrpSpPr/>
        <p:nvPr/>
      </p:nvGrpSpPr>
      <p:grpSpPr>
        <a:xfrm>
          <a:off x="0" y="0"/>
          <a:ext cx="0" cy="0"/>
          <a:chOff x="0" y="0"/>
          <a:chExt cx="0" cy="0"/>
        </a:xfrm>
      </p:grpSpPr>
      <p:sp>
        <p:nvSpPr>
          <p:cNvPr id="843" name="Google Shape;843;p109"/>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4" name="Google Shape;844;p109"/>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5" name="Google Shape;845;p109"/>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Section Header">
  <p:cSld name="19_Section Header">
    <p:spTree>
      <p:nvGrpSpPr>
        <p:cNvPr id="846" name="Shape 846"/>
        <p:cNvGrpSpPr/>
        <p:nvPr/>
      </p:nvGrpSpPr>
      <p:grpSpPr>
        <a:xfrm>
          <a:off x="0" y="0"/>
          <a:ext cx="0" cy="0"/>
          <a:chOff x="0" y="0"/>
          <a:chExt cx="0" cy="0"/>
        </a:xfrm>
      </p:grpSpPr>
      <p:sp>
        <p:nvSpPr>
          <p:cNvPr id="847" name="Google Shape;847;p110"/>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8" name="Google Shape;848;p110"/>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9" name="Google Shape;849;p110"/>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Section Header">
  <p:cSld name="20_Section Header">
    <p:spTree>
      <p:nvGrpSpPr>
        <p:cNvPr id="850" name="Shape 850"/>
        <p:cNvGrpSpPr/>
        <p:nvPr/>
      </p:nvGrpSpPr>
      <p:grpSpPr>
        <a:xfrm>
          <a:off x="0" y="0"/>
          <a:ext cx="0" cy="0"/>
          <a:chOff x="0" y="0"/>
          <a:chExt cx="0" cy="0"/>
        </a:xfrm>
      </p:grpSpPr>
      <p:sp>
        <p:nvSpPr>
          <p:cNvPr id="851" name="Google Shape;851;p111"/>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2" name="Google Shape;852;p111"/>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3" name="Google Shape;853;p111"/>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Section Header">
  <p:cSld name="21_Section Header">
    <p:spTree>
      <p:nvGrpSpPr>
        <p:cNvPr id="854" name="Shape 854"/>
        <p:cNvGrpSpPr/>
        <p:nvPr/>
      </p:nvGrpSpPr>
      <p:grpSpPr>
        <a:xfrm>
          <a:off x="0" y="0"/>
          <a:ext cx="0" cy="0"/>
          <a:chOff x="0" y="0"/>
          <a:chExt cx="0" cy="0"/>
        </a:xfrm>
      </p:grpSpPr>
      <p:sp>
        <p:nvSpPr>
          <p:cNvPr id="855" name="Google Shape;855;p112"/>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6" name="Google Shape;856;p112"/>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7" name="Google Shape;857;p112"/>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Section Header">
  <p:cSld name="22_Section Header">
    <p:spTree>
      <p:nvGrpSpPr>
        <p:cNvPr id="858" name="Shape 858"/>
        <p:cNvGrpSpPr/>
        <p:nvPr/>
      </p:nvGrpSpPr>
      <p:grpSpPr>
        <a:xfrm>
          <a:off x="0" y="0"/>
          <a:ext cx="0" cy="0"/>
          <a:chOff x="0" y="0"/>
          <a:chExt cx="0" cy="0"/>
        </a:xfrm>
      </p:grpSpPr>
      <p:sp>
        <p:nvSpPr>
          <p:cNvPr id="859" name="Google Shape;859;p113"/>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60" name="Google Shape;860;p113"/>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61" name="Google Shape;861;p113"/>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Section Header">
  <p:cSld name="23_Section Header">
    <p:spTree>
      <p:nvGrpSpPr>
        <p:cNvPr id="862" name="Shape 862"/>
        <p:cNvGrpSpPr/>
        <p:nvPr/>
      </p:nvGrpSpPr>
      <p:grpSpPr>
        <a:xfrm>
          <a:off x="0" y="0"/>
          <a:ext cx="0" cy="0"/>
          <a:chOff x="0" y="0"/>
          <a:chExt cx="0" cy="0"/>
        </a:xfrm>
      </p:grpSpPr>
      <p:sp>
        <p:nvSpPr>
          <p:cNvPr id="863" name="Google Shape;863;p114"/>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0" algn="l">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64" name="Google Shape;864;p114"/>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65" name="Google Shape;865;p114"/>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55" name="Shape 55"/>
        <p:cNvGrpSpPr/>
        <p:nvPr/>
      </p:nvGrpSpPr>
      <p:grpSpPr>
        <a:xfrm>
          <a:off x="0" y="0"/>
          <a:ext cx="0" cy="0"/>
          <a:chOff x="0" y="0"/>
          <a:chExt cx="0" cy="0"/>
        </a:xfrm>
      </p:grpSpPr>
      <p:pic>
        <p:nvPicPr>
          <p:cNvPr id="56" name="Google Shape;56;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7" name="Google Shape;57;p54"/>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8" name="Google Shape;58;p54"/>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59" name="Google Shape;59;p54"/>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60" name="Google Shape;60;p5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61" name="Google Shape;61;p54"/>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54"/>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63" name="Shape 63"/>
        <p:cNvGrpSpPr/>
        <p:nvPr/>
      </p:nvGrpSpPr>
      <p:grpSpPr>
        <a:xfrm>
          <a:off x="0" y="0"/>
          <a:ext cx="0" cy="0"/>
          <a:chOff x="0" y="0"/>
          <a:chExt cx="0" cy="0"/>
        </a:xfrm>
      </p:grpSpPr>
      <p:sp>
        <p:nvSpPr>
          <p:cNvPr id="64" name="Google Shape;64;p55"/>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 name="Google Shape;65;p55"/>
          <p:cNvSpPr txBox="1"/>
          <p:nvPr/>
        </p:nvSpPr>
        <p:spPr>
          <a:xfrm>
            <a:off x="2921748" y="2425013"/>
            <a:ext cx="8440953"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500"/>
              <a:buFont typeface="Arial"/>
              <a:buNone/>
            </a:pPr>
            <a:r>
              <a:rPr b="0" i="0" lang="en-US" sz="1500" u="none" cap="none" strike="noStrike">
                <a:solidFill>
                  <a:srgbClr val="FFFFFF"/>
                </a:solidFill>
                <a:latin typeface="Arial"/>
                <a:ea typeface="Arial"/>
                <a:cs typeface="Arial"/>
                <a:sym typeface="Arial"/>
              </a:rPr>
              <a:t>Visiten </a:t>
            </a:r>
            <a:r>
              <a:rPr b="1" i="0" lang="en-US" sz="1500" u="none" cap="none" strike="noStrike">
                <a:solidFill>
                  <a:srgbClr val="FFFFFF"/>
                </a:solidFill>
                <a:latin typeface="Arial"/>
                <a:ea typeface="Arial"/>
                <a:cs typeface="Arial"/>
                <a:sym typeface="Arial"/>
              </a:rPr>
              <a:t>icann.org</a:t>
            </a:r>
            <a:endParaRPr b="1" i="0" sz="1500" u="none" cap="none" strike="noStrike">
              <a:solidFill>
                <a:srgbClr val="FFFFFF"/>
              </a:solidFill>
              <a:latin typeface="Arial"/>
              <a:ea typeface="Arial"/>
              <a:cs typeface="Arial"/>
              <a:sym typeface="Arial"/>
            </a:endParaRPr>
          </a:p>
        </p:txBody>
      </p:sp>
      <p:sp>
        <p:nvSpPr>
          <p:cNvPr id="66" name="Google Shape;66;p55"/>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67" name="Google Shape;67;p55"/>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8" name="Google Shape;68;p5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9" name="Google Shape;69;p5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0" name="Google Shape;70;p55"/>
          <p:cNvSpPr/>
          <p:nvPr/>
        </p:nvSpPr>
        <p:spPr>
          <a:xfrm>
            <a:off x="2415593"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1" name="Google Shape;71;p55"/>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72" name="Google Shape;72;p55"/>
          <p:cNvCxnSpPr/>
          <p:nvPr/>
        </p:nvCxnSpPr>
        <p:spPr>
          <a:xfrm rot="10800000">
            <a:off x="2504929" y="6320453"/>
            <a:ext cx="8924544" cy="0"/>
          </a:xfrm>
          <a:prstGeom prst="straightConnector1">
            <a:avLst/>
          </a:prstGeom>
          <a:noFill/>
          <a:ln cap="flat" cmpd="sng" w="12700">
            <a:solidFill>
              <a:schemeClr val="lt1"/>
            </a:solidFill>
            <a:prstDash val="solid"/>
            <a:round/>
            <a:headEnd len="sm" w="sm" type="none"/>
            <a:tailEnd len="sm" w="sm" type="none"/>
          </a:ln>
        </p:spPr>
      </p:cxnSp>
      <p:sp>
        <p:nvSpPr>
          <p:cNvPr id="73" name="Google Shape;73;p55"/>
          <p:cNvSpPr/>
          <p:nvPr/>
        </p:nvSpPr>
        <p:spPr>
          <a:xfrm flipH="1">
            <a:off x="11480156"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 name="Google Shape;74;p55"/>
          <p:cNvSpPr/>
          <p:nvPr/>
        </p:nvSpPr>
        <p:spPr>
          <a:xfrm flipH="1">
            <a:off x="11480156" y="2196678"/>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5" name="Google Shape;75;p55"/>
          <p:cNvCxnSpPr>
            <a:endCxn id="76" idx="0"/>
          </p:cNvCxnSpPr>
          <p:nvPr/>
        </p:nvCxnSpPr>
        <p:spPr>
          <a:xfrm rot="10800000">
            <a:off x="2446072" y="2281331"/>
            <a:ext cx="0" cy="3997500"/>
          </a:xfrm>
          <a:prstGeom prst="straightConnector1">
            <a:avLst/>
          </a:prstGeom>
          <a:noFill/>
          <a:ln cap="flat" cmpd="sng" w="12700">
            <a:solidFill>
              <a:schemeClr val="lt1"/>
            </a:solidFill>
            <a:prstDash val="solid"/>
            <a:round/>
            <a:headEnd len="sm" w="sm" type="none"/>
            <a:tailEnd len="sm" w="sm" type="none"/>
          </a:ln>
        </p:spPr>
      </p:cxnSp>
      <p:sp>
        <p:nvSpPr>
          <p:cNvPr id="76" name="Google Shape;76;p55"/>
          <p:cNvSpPr/>
          <p:nvPr/>
        </p:nvSpPr>
        <p:spPr>
          <a:xfrm rot="-5400000">
            <a:off x="2466366" y="2200155"/>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77" name="Google Shape;77;p55"/>
          <p:cNvCxnSpPr/>
          <p:nvPr/>
        </p:nvCxnSpPr>
        <p:spPr>
          <a:xfrm rot="10800000">
            <a:off x="2527253" y="2220449"/>
            <a:ext cx="8922228" cy="0"/>
          </a:xfrm>
          <a:prstGeom prst="straightConnector1">
            <a:avLst/>
          </a:prstGeom>
          <a:noFill/>
          <a:ln cap="flat" cmpd="sng" w="12700">
            <a:solidFill>
              <a:schemeClr val="lt1"/>
            </a:solidFill>
            <a:prstDash val="solid"/>
            <a:round/>
            <a:headEnd len="sm" w="sm" type="none"/>
            <a:tailEnd len="sm" w="sm" type="none"/>
          </a:ln>
        </p:spPr>
      </p:cxnSp>
      <p:cxnSp>
        <p:nvCxnSpPr>
          <p:cNvPr id="78" name="Google Shape;78;p55"/>
          <p:cNvCxnSpPr/>
          <p:nvPr/>
        </p:nvCxnSpPr>
        <p:spPr>
          <a:xfrm rot="10800000">
            <a:off x="11582405" y="6320453"/>
            <a:ext cx="609596" cy="0"/>
          </a:xfrm>
          <a:prstGeom prst="straightConnector1">
            <a:avLst/>
          </a:prstGeom>
          <a:noFill/>
          <a:ln cap="flat" cmpd="sng" w="12700">
            <a:solidFill>
              <a:schemeClr val="lt1"/>
            </a:solidFill>
            <a:prstDash val="solid"/>
            <a:round/>
            <a:headEnd len="sm" w="sm" type="none"/>
            <a:tailEnd len="sm" w="sm" type="none"/>
          </a:ln>
        </p:spPr>
      </p:cxnSp>
      <p:cxnSp>
        <p:nvCxnSpPr>
          <p:cNvPr id="79" name="Google Shape;79;p55"/>
          <p:cNvCxnSpPr/>
          <p:nvPr/>
        </p:nvCxnSpPr>
        <p:spPr>
          <a:xfrm rot="10800000">
            <a:off x="11570752" y="2219538"/>
            <a:ext cx="621249" cy="0"/>
          </a:xfrm>
          <a:prstGeom prst="straightConnector1">
            <a:avLst/>
          </a:prstGeom>
          <a:noFill/>
          <a:ln cap="flat" cmpd="sng" w="12700">
            <a:solidFill>
              <a:schemeClr val="lt1"/>
            </a:solidFill>
            <a:prstDash val="solid"/>
            <a:round/>
            <a:headEnd len="sm" w="sm" type="none"/>
            <a:tailEnd len="sm" w="sm" type="none"/>
          </a:ln>
        </p:spPr>
      </p:cxnSp>
      <p:pic>
        <p:nvPicPr>
          <p:cNvPr id="80" name="Google Shape;80;p55"/>
          <p:cNvPicPr preferRelativeResize="0"/>
          <p:nvPr/>
        </p:nvPicPr>
        <p:blipFill rotWithShape="1">
          <a:blip r:embed="rId2">
            <a:alphaModFix/>
          </a:blip>
          <a:srcRect b="0" l="0" r="0" t="0"/>
          <a:stretch/>
        </p:blipFill>
        <p:spPr>
          <a:xfrm>
            <a:off x="2896771" y="2842544"/>
            <a:ext cx="3732622" cy="3236708"/>
          </a:xfrm>
          <a:prstGeom prst="rect">
            <a:avLst/>
          </a:prstGeom>
          <a:noFill/>
          <a:ln>
            <a:noFill/>
          </a:ln>
        </p:spPr>
      </p:pic>
      <p:sp>
        <p:nvSpPr>
          <p:cNvPr id="81" name="Google Shape;81;p55"/>
          <p:cNvSpPr txBox="1"/>
          <p:nvPr>
            <p:ph type="title"/>
          </p:nvPr>
        </p:nvSpPr>
        <p:spPr>
          <a:xfrm>
            <a:off x="499872" y="42394"/>
            <a:ext cx="11808013"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82" name="Google Shape;82;p55"/>
          <p:cNvGrpSpPr/>
          <p:nvPr/>
        </p:nvGrpSpPr>
        <p:grpSpPr>
          <a:xfrm>
            <a:off x="2773065" y="1039938"/>
            <a:ext cx="5643571" cy="760694"/>
            <a:chOff x="2079799" y="1039938"/>
            <a:chExt cx="4980738" cy="760694"/>
          </a:xfrm>
        </p:grpSpPr>
        <p:pic>
          <p:nvPicPr>
            <p:cNvPr id="83" name="Google Shape;83;p55"/>
            <p:cNvPicPr preferRelativeResize="0"/>
            <p:nvPr/>
          </p:nvPicPr>
          <p:blipFill rotWithShape="1">
            <a:blip r:embed="rId3">
              <a:alphaModFix/>
            </a:blip>
            <a:srcRect b="0" l="0" r="0" t="0"/>
            <a:stretch/>
          </p:blipFill>
          <p:spPr>
            <a:xfrm>
              <a:off x="2079799" y="1039938"/>
              <a:ext cx="4287549" cy="760694"/>
            </a:xfrm>
            <a:prstGeom prst="rect">
              <a:avLst/>
            </a:prstGeom>
            <a:noFill/>
            <a:ln>
              <a:noFill/>
            </a:ln>
          </p:spPr>
        </p:pic>
        <p:sp>
          <p:nvSpPr>
            <p:cNvPr id="84" name="Google Shape;84;p55"/>
            <p:cNvSpPr/>
            <p:nvPr/>
          </p:nvSpPr>
          <p:spPr>
            <a:xfrm>
              <a:off x="3164205" y="1188973"/>
              <a:ext cx="3896332" cy="532270"/>
            </a:xfrm>
            <a:prstGeom prst="rect">
              <a:avLst/>
            </a:prstGeom>
            <a:solidFill>
              <a:srgbClr val="1768B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Un monde, una Internet</a:t>
              </a:r>
              <a:endParaRPr b="0" i="0" sz="28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85" name="Shape 85"/>
        <p:cNvGrpSpPr/>
        <p:nvPr/>
      </p:nvGrpSpPr>
      <p:grpSpPr>
        <a:xfrm>
          <a:off x="0" y="0"/>
          <a:ext cx="0" cy="0"/>
          <a:chOff x="0" y="0"/>
          <a:chExt cx="0" cy="0"/>
        </a:xfrm>
      </p:grpSpPr>
      <p:pic>
        <p:nvPicPr>
          <p:cNvPr id="86" name="Google Shape;86;p56"/>
          <p:cNvPicPr preferRelativeResize="0"/>
          <p:nvPr/>
        </p:nvPicPr>
        <p:blipFill rotWithShape="1">
          <a:blip r:embed="rId2">
            <a:alphaModFix/>
          </a:blip>
          <a:srcRect b="0" l="0" r="0" t="0"/>
          <a:stretch/>
        </p:blipFill>
        <p:spPr>
          <a:xfrm>
            <a:off x="568325" y="5194300"/>
            <a:ext cx="1189038" cy="950913"/>
          </a:xfrm>
          <a:prstGeom prst="rect">
            <a:avLst/>
          </a:prstGeom>
          <a:noFill/>
          <a:ln>
            <a:noFill/>
          </a:ln>
        </p:spPr>
      </p:pic>
      <p:sp>
        <p:nvSpPr>
          <p:cNvPr id="87" name="Google Shape;87;p56"/>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88" name="Google Shape;88;p56"/>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56"/>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0" name="Google Shape;90;p56"/>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1" name="Google Shape;91;p56"/>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theme" Target="../theme/theme1.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47"/>
          <p:cNvPicPr preferRelativeResize="0"/>
          <p:nvPr/>
        </p:nvPicPr>
        <p:blipFill rotWithShape="1">
          <a:blip r:embed="rId1">
            <a:alphaModFix/>
          </a:blip>
          <a:srcRect b="0" l="0" r="0" t="0"/>
          <a:stretch/>
        </p:blipFill>
        <p:spPr>
          <a:xfrm>
            <a:off x="365125" y="6464300"/>
            <a:ext cx="392113" cy="312738"/>
          </a:xfrm>
          <a:prstGeom prst="rect">
            <a:avLst/>
          </a:prstGeom>
          <a:noFill/>
          <a:ln>
            <a:noFill/>
          </a:ln>
        </p:spPr>
      </p:pic>
      <p:sp>
        <p:nvSpPr>
          <p:cNvPr id="12" name="Google Shape;12;p47"/>
          <p:cNvSpPr/>
          <p:nvPr/>
        </p:nvSpPr>
        <p:spPr>
          <a:xfrm>
            <a:off x="533400" y="585788"/>
            <a:ext cx="46038"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47"/>
          <p:cNvCxnSpPr/>
          <p:nvPr/>
        </p:nvCxnSpPr>
        <p:spPr>
          <a:xfrm rot="10800000">
            <a:off x="3175" y="608013"/>
            <a:ext cx="495300"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47"/>
          <p:cNvCxnSpPr/>
          <p:nvPr/>
        </p:nvCxnSpPr>
        <p:spPr>
          <a:xfrm rot="10800000">
            <a:off x="615950" y="608013"/>
            <a:ext cx="11576050" cy="0"/>
          </a:xfrm>
          <a:prstGeom prst="straightConnector1">
            <a:avLst/>
          </a:prstGeom>
          <a:noFill/>
          <a:ln cap="flat" cmpd="sng" w="12700">
            <a:solidFill>
              <a:srgbClr val="0B3458"/>
            </a:solidFill>
            <a:prstDash val="solid"/>
            <a:round/>
            <a:headEnd len="sm" w="sm" type="none"/>
            <a:tailEnd len="sm" w="sm" type="none"/>
          </a:ln>
        </p:spPr>
      </p:cxnSp>
      <p:sp>
        <p:nvSpPr>
          <p:cNvPr id="15" name="Google Shape;15;p47"/>
          <p:cNvSpPr/>
          <p:nvPr/>
        </p:nvSpPr>
        <p:spPr>
          <a:xfrm>
            <a:off x="533400" y="6297613"/>
            <a:ext cx="46038" cy="46037"/>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47"/>
          <p:cNvCxnSpPr/>
          <p:nvPr/>
        </p:nvCxnSpPr>
        <p:spPr>
          <a:xfrm rot="10800000">
            <a:off x="3175" y="6319838"/>
            <a:ext cx="495300"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47"/>
          <p:cNvCxnSpPr/>
          <p:nvPr/>
        </p:nvCxnSpPr>
        <p:spPr>
          <a:xfrm rot="10800000">
            <a:off x="615950" y="6319838"/>
            <a:ext cx="10958513" cy="0"/>
          </a:xfrm>
          <a:prstGeom prst="straightConnector1">
            <a:avLst/>
          </a:prstGeom>
          <a:noFill/>
          <a:ln cap="flat" cmpd="sng" w="12700">
            <a:solidFill>
              <a:srgbClr val="0B3458"/>
            </a:solidFill>
            <a:prstDash val="solid"/>
            <a:round/>
            <a:headEnd len="sm" w="sm" type="none"/>
            <a:tailEnd len="sm" w="sm" type="none"/>
          </a:ln>
        </p:spPr>
      </p:cxnSp>
      <p:sp>
        <p:nvSpPr>
          <p:cNvPr id="18" name="Google Shape;18;p47"/>
          <p:cNvSpPr/>
          <p:nvPr/>
        </p:nvSpPr>
        <p:spPr>
          <a:xfrm flipH="1">
            <a:off x="11606213" y="6297613"/>
            <a:ext cx="46037" cy="46037"/>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47"/>
          <p:cNvCxnSpPr/>
          <p:nvPr/>
        </p:nvCxnSpPr>
        <p:spPr>
          <a:xfrm>
            <a:off x="11696700" y="6319838"/>
            <a:ext cx="495300"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uasg.tech/eai-certification" TargetMode="External"/><Relationship Id="rId4" Type="http://schemas.openxmlformats.org/officeDocument/2006/relationships/image" Target="../media/image34.png"/><Relationship Id="rId5"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mailto:UAProgram@icann.org" TargetMode="External"/><Relationship Id="rId4" Type="http://schemas.openxmlformats.org/officeDocument/2006/relationships/hyperlink" Target="https://xmox.nl/" TargetMode="External"/><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unicode.org/reports/tr15/" TargetMode="External"/><Relationship Id="rId4" Type="http://schemas.openxmlformats.org/officeDocument/2006/relationships/hyperlink" Target="https://tools.ietf.org/html/rfc5890" TargetMode="External"/><Relationship Id="rId5" Type="http://schemas.openxmlformats.org/officeDocument/2006/relationships/hyperlink" Target="https://data.iana.org/TLD/tlds-alpha-by-domain.txt" TargetMode="External"/><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ray@receive.net" TargetMode="Externa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mailto:ray@receive.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4.png"/><Relationship Id="rId4" Type="http://schemas.openxmlformats.org/officeDocument/2006/relationships/hyperlink" Target="https://uasg.tech/wp-content/uploads/documents/EAI-Software-Test%20Results-UASG030A.pdf" TargetMode="External"/><Relationship Id="rId5"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41.png"/><Relationship Id="rId6" Type="http://schemas.openxmlformats.org/officeDocument/2006/relationships/image" Target="../media/image33.png"/><Relationship Id="rId7" Type="http://schemas.openxmlformats.org/officeDocument/2006/relationships/image" Target="../media/image40.png"/><Relationship Id="rId8" Type="http://schemas.openxmlformats.org/officeDocument/2006/relationships/image" Target="../media/image3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uasg.tech/wp-content/uploads/documents/UASG028-en-digital.pdf" TargetMode="Externa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icann.org/resources/pages/second-level-lgr-2015-06-21-en" TargetMode="External"/><Relationship Id="rId4" Type="http://schemas.openxmlformats.org/officeDocument/2006/relationships/hyperlink" Target="https://www.icann.org/resources/pages/lgr-toolset-2015-06-21-en" TargetMode="External"/><Relationship Id="rId5"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lgrtool.icann.org/" TargetMode="Externa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uasg.tech/eai-check/" TargetMode="External"/><Relationship Id="rId4" Type="http://schemas.openxmlformats.org/officeDocument/2006/relationships/image" Target="../media/image34.png"/><Relationship Id="rId5"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uasg.tech/wp-content/uploads/2020/03/UASG_ICANN_Case_Study_UASG013C.2.pdf" TargetMode="External"/><Relationship Id="rId4" Type="http://schemas.openxmlformats.org/officeDocument/2006/relationships/image" Target="../media/image34.png"/><Relationship Id="rId5"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uasg.tech/"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eai-certification" TargetMode="External"/><Relationship Id="rId5" Type="http://schemas.openxmlformats.org/officeDocument/2006/relationships/hyperlink" Target="https://uasg.tech/wp-content/uploads/documents/UASG007-en-digital.pdf" TargetMode="External"/><Relationship Id="rId6" Type="http://schemas.openxmlformats.org/officeDocument/2006/relationships/hyperlink" Target="https://uasg.tech/wp-content/uploads/documents/UASG014-en-digital.pdf" TargetMode="External"/><Relationship Id="rId7" Type="http://schemas.openxmlformats.org/officeDocument/2006/relationships/hyperlink" Target="https://uasg.tech/wp-content/uploads/documents/UASG012-en-digital.pdf" TargetMode="External"/><Relationship Id="rId8" Type="http://schemas.openxmlformats.org/officeDocument/2006/relationships/hyperlink" Target="https://uasg.tech/wp-content/uploads/documents/UASG021B-en-digital.pdf" TargetMode="External"/><Relationship Id="rId11" Type="http://schemas.openxmlformats.org/officeDocument/2006/relationships/hyperlink" Target="https://uasg.tech/wp-content/uploads/documents/UASG028-en-digital.pdf" TargetMode="External"/><Relationship Id="rId10" Type="http://schemas.openxmlformats.org/officeDocument/2006/relationships/hyperlink" Target="https://uasg.tech/wp-content/uploads/documents/UASG026-en-digital.pdf" TargetMode="External"/><Relationship Id="rId13" Type="http://schemas.openxmlformats.org/officeDocument/2006/relationships/hyperlink" Target="https://uasg.tech/download/uasg-043-ua-ready-code-samples-in-java-python-and-javascript-en/" TargetMode="External"/><Relationship Id="rId12" Type="http://schemas.openxmlformats.org/officeDocument/2006/relationships/hyperlink" Target="https://uasg.tech/wp-content/uploads/documents/UASG030-en-digital.pdf" TargetMode="External"/><Relationship Id="rId1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hyperlink" Target="https://ithi.research.icann.org/graph-eai.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42.png"/><Relationship Id="rId5" Type="http://schemas.openxmlformats.org/officeDocument/2006/relationships/hyperlink" Target="https://uasg.tech/wp-content/uploads/documents/UASG012-en-digit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49.png"/><Relationship Id="rId5" Type="http://schemas.openxmlformats.org/officeDocument/2006/relationships/hyperlink" Target="https://uasg.tech/wp-content/uploads/documents/UASG012-en-digit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
          <p:cNvSpPr txBox="1"/>
          <p:nvPr>
            <p:ph idx="2" type="body"/>
          </p:nvPr>
        </p:nvSpPr>
        <p:spPr>
          <a:xfrm>
            <a:off x="2228478" y="3675379"/>
            <a:ext cx="9295500" cy="79909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1800"/>
              <a:buNone/>
            </a:pPr>
            <a:r>
              <a:rPr b="1" lang="en-US"/>
              <a:t>Programa del Día de la Aceptación Universal</a:t>
            </a:r>
            <a:endParaRPr/>
          </a:p>
        </p:txBody>
      </p:sp>
      <p:sp>
        <p:nvSpPr>
          <p:cNvPr id="872" name="Google Shape;872;p1"/>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1800"/>
              <a:buNone/>
            </a:pPr>
            <a:r>
              <a:rPr lang="en-US"/>
              <a:t>Fecha</a:t>
            </a:r>
            <a:endParaRPr/>
          </a:p>
        </p:txBody>
      </p:sp>
      <p:sp>
        <p:nvSpPr>
          <p:cNvPr id="873" name="Google Shape;873;p1"/>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SzPct val="50179"/>
              <a:buNone/>
            </a:pPr>
            <a:r>
              <a:rPr lang="en-US" sz="3100"/>
              <a:t>Compatibilidad con direcciones de correo electrónico internacionalizadas (EAI) en servidores de correo electrónico</a:t>
            </a:r>
            <a:endParaRPr/>
          </a:p>
        </p:txBody>
      </p:sp>
      <p:sp>
        <p:nvSpPr>
          <p:cNvPr id="874" name="Google Shape;874;p1"/>
          <p:cNvSpPr txBox="1"/>
          <p:nvPr/>
        </p:nvSpPr>
        <p:spPr>
          <a:xfrm>
            <a:off x="2228478" y="4635484"/>
            <a:ext cx="9295500" cy="799098"/>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Nombre</a:t>
            </a:r>
            <a:endParaRPr/>
          </a:p>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Evento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0"/>
          <p:cNvSpPr txBox="1"/>
          <p:nvPr>
            <p:ph idx="1" type="body"/>
          </p:nvPr>
        </p:nvSpPr>
        <p:spPr>
          <a:xfrm>
            <a:off x="739753" y="937384"/>
            <a:ext cx="11043538"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El UASG ha elaborado requisitos detallados para la compatibilidad con EAI.</a:t>
            </a:r>
            <a:endParaRPr/>
          </a:p>
          <a:p>
            <a:pPr indent="-341313" lvl="1" marL="798513" rtl="0" algn="l">
              <a:lnSpc>
                <a:spcPct val="100000"/>
              </a:lnSpc>
              <a:spcBef>
                <a:spcPts val="500"/>
              </a:spcBef>
              <a:spcAft>
                <a:spcPts val="0"/>
              </a:spcAft>
              <a:buClr>
                <a:srgbClr val="000000"/>
              </a:buClr>
              <a:buSzPts val="1800"/>
              <a:buChar char="⚪"/>
            </a:pPr>
            <a:r>
              <a:rPr lang="en-US" sz="2400"/>
              <a:t>Lista de comprobación detallada.</a:t>
            </a:r>
            <a:endParaRPr/>
          </a:p>
          <a:p>
            <a:pPr indent="-341313" lvl="1" marL="798513" rtl="0" algn="l">
              <a:lnSpc>
                <a:spcPct val="100000"/>
              </a:lnSpc>
              <a:spcBef>
                <a:spcPts val="500"/>
              </a:spcBef>
              <a:spcAft>
                <a:spcPts val="0"/>
              </a:spcAft>
              <a:buClr>
                <a:srgbClr val="000000"/>
              </a:buClr>
              <a:buSzPts val="1800"/>
              <a:buChar char="⚪"/>
            </a:pPr>
            <a:r>
              <a:rPr lang="en-US" sz="2400"/>
              <a:t>Fácil de utilizar para verificar que un producto/servicio es compatible con EAI, incluidas funciones periféricas como la libreta de direcciones.</a:t>
            </a:r>
            <a:endParaRPr/>
          </a:p>
          <a:p>
            <a:pPr indent="-341313" lvl="1" marL="798513" rtl="0" algn="l">
              <a:lnSpc>
                <a:spcPct val="100000"/>
              </a:lnSpc>
              <a:spcBef>
                <a:spcPts val="500"/>
              </a:spcBef>
              <a:spcAft>
                <a:spcPts val="0"/>
              </a:spcAft>
              <a:buClr>
                <a:srgbClr val="000000"/>
              </a:buClr>
              <a:buSzPts val="1800"/>
              <a:buChar char="⚪"/>
            </a:pPr>
            <a:r>
              <a:rPr lang="en-US" sz="2400"/>
              <a:t>Ha sido utilizada por los equipos de control de calidad de los proveedores de servicios para comprobar el servicio.</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Disponible en </a:t>
            </a:r>
            <a:r>
              <a:rPr lang="en-US" sz="2400" u="sng">
                <a:solidFill>
                  <a:schemeClr val="hlink"/>
                </a:solidFill>
                <a:hlinkClick r:id="rId3"/>
              </a:rPr>
              <a:t>uasg.tech/eai-certification</a:t>
            </a:r>
            <a:r>
              <a:rPr lang="en-US" sz="2400"/>
              <a:t>.</a:t>
            </a:r>
            <a:endParaRPr/>
          </a:p>
        </p:txBody>
      </p:sp>
      <p:sp>
        <p:nvSpPr>
          <p:cNvPr id="968" name="Google Shape;968;p1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Autocertificación de EAI</a:t>
            </a:r>
            <a:endParaRPr/>
          </a:p>
        </p:txBody>
      </p:sp>
      <p:pic>
        <p:nvPicPr>
          <p:cNvPr id="969" name="Google Shape;969;p10"/>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id="970" name="Google Shape;970;p10"/>
          <p:cNvPicPr preferRelativeResize="0"/>
          <p:nvPr/>
        </p:nvPicPr>
        <p:blipFill rotWithShape="1">
          <a:blip r:embed="rId5">
            <a:alphaModFix/>
          </a:blip>
          <a:srcRect b="0" l="0" r="0" t="0"/>
          <a:stretch/>
        </p:blipFill>
        <p:spPr>
          <a:xfrm>
            <a:off x="1162675" y="4023710"/>
            <a:ext cx="9320950" cy="2098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1"/>
          <p:cNvSpPr txBox="1"/>
          <p:nvPr>
            <p:ph idx="1" type="body"/>
          </p:nvPr>
        </p:nvSpPr>
        <p:spPr>
          <a:xfrm>
            <a:off x="739753" y="937384"/>
            <a:ext cx="10805055"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Para obtener un servidor listo que incluya software popular, envíe un correo electrónico a </a:t>
            </a:r>
            <a:r>
              <a:rPr lang="en-US" sz="2400" u="sng">
                <a:solidFill>
                  <a:schemeClr val="hlink"/>
                </a:solidFill>
                <a:hlinkClick r:id="rId3"/>
              </a:rPr>
              <a:t>UAProgram@icann.org</a:t>
            </a:r>
            <a:r>
              <a:rPr lang="en-US" sz="2400"/>
              <a:t>:</a:t>
            </a:r>
            <a:endParaRPr/>
          </a:p>
          <a:p>
            <a:pPr indent="-341313" lvl="1" marL="798513" rtl="0" algn="l">
              <a:lnSpc>
                <a:spcPct val="100000"/>
              </a:lnSpc>
              <a:spcBef>
                <a:spcPts val="500"/>
              </a:spcBef>
              <a:spcAft>
                <a:spcPts val="0"/>
              </a:spcAft>
              <a:buClr>
                <a:srgbClr val="000000"/>
              </a:buClr>
              <a:buSzPts val="1800"/>
              <a:buChar char="⚪"/>
            </a:pPr>
            <a:r>
              <a:rPr lang="en-US" sz="2400"/>
              <a:t>Paquetes de software populares y estables.</a:t>
            </a:r>
            <a:endParaRPr/>
          </a:p>
          <a:p>
            <a:pPr indent="-341313" lvl="1" marL="798513" rtl="0" algn="l">
              <a:lnSpc>
                <a:spcPct val="100000"/>
              </a:lnSpc>
              <a:spcBef>
                <a:spcPts val="500"/>
              </a:spcBef>
              <a:spcAft>
                <a:spcPts val="0"/>
              </a:spcAft>
              <a:buClr>
                <a:srgbClr val="000000"/>
              </a:buClr>
              <a:buSzPts val="1800"/>
              <a:buChar char="⚪"/>
            </a:pPr>
            <a:r>
              <a:rPr lang="en-US" sz="2400"/>
              <a:t>Todos configurados para ser compatibles con EAI.</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Otro ejemplo de servidor de correo todo en uno: </a:t>
            </a:r>
            <a:r>
              <a:rPr lang="en-US" sz="2400" u="sng">
                <a:solidFill>
                  <a:schemeClr val="hlink"/>
                </a:solidFill>
                <a:hlinkClick r:id="rId4"/>
              </a:rPr>
              <a:t>xmox.nl</a:t>
            </a:r>
            <a:endParaRPr/>
          </a:p>
          <a:p>
            <a:pPr indent="-341313" lvl="1" marL="798513" rtl="0" algn="l">
              <a:lnSpc>
                <a:spcPct val="100000"/>
              </a:lnSpc>
              <a:spcBef>
                <a:spcPts val="500"/>
              </a:spcBef>
              <a:spcAft>
                <a:spcPts val="0"/>
              </a:spcAft>
              <a:buClr>
                <a:srgbClr val="000000"/>
              </a:buClr>
              <a:buSzPts val="1800"/>
              <a:buChar char="⚪"/>
            </a:pPr>
            <a:r>
              <a:rPr lang="en-US" sz="2400"/>
              <a:t>Versión 0.x, aún no es 1.0.</a:t>
            </a:r>
            <a:endParaRPr/>
          </a:p>
          <a:p>
            <a:pPr indent="-341312" lvl="1" marL="798512" rtl="0" algn="l">
              <a:lnSpc>
                <a:spcPct val="100000"/>
              </a:lnSpc>
              <a:spcBef>
                <a:spcPts val="500"/>
              </a:spcBef>
              <a:spcAft>
                <a:spcPts val="0"/>
              </a:spcAft>
              <a:buClr>
                <a:srgbClr val="000000"/>
              </a:buClr>
              <a:buSzPts val="1800"/>
              <a:buChar char="⚪"/>
            </a:pPr>
            <a:r>
              <a:rPr lang="en-US" sz="2400"/>
              <a:t>Fuerte énfasis en trabajar sin configuraciones adicionales, con EAI, DKIM, DMARC, DANE, etc.</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Ambos necesitan un servidor Linux y una dirección IP global.</a:t>
            </a:r>
            <a:endParaRPr/>
          </a:p>
          <a:p>
            <a:pPr indent="-341313" lvl="1" marL="798513" rtl="0" algn="l">
              <a:lnSpc>
                <a:spcPct val="100000"/>
              </a:lnSpc>
              <a:spcBef>
                <a:spcPts val="500"/>
              </a:spcBef>
              <a:spcAft>
                <a:spcPts val="0"/>
              </a:spcAft>
              <a:buClr>
                <a:srgbClr val="000000"/>
              </a:buClr>
              <a:buSzPts val="1800"/>
              <a:buChar char="⚪"/>
            </a:pPr>
            <a:r>
              <a:rPr lang="en-US" sz="2400"/>
              <a:t>Uso muy reducido de recursos.</a:t>
            </a:r>
            <a:endParaRPr/>
          </a:p>
          <a:p>
            <a:pPr indent="-341313" lvl="1" marL="798513" rtl="0" algn="l">
              <a:lnSpc>
                <a:spcPct val="100000"/>
              </a:lnSpc>
              <a:spcBef>
                <a:spcPts val="500"/>
              </a:spcBef>
              <a:spcAft>
                <a:spcPts val="0"/>
              </a:spcAft>
              <a:buClr>
                <a:srgbClr val="000000"/>
              </a:buClr>
              <a:buSzPts val="1800"/>
              <a:buChar char="⚪"/>
            </a:pPr>
            <a:r>
              <a:rPr lang="en-US" sz="2400"/>
              <a:t>Un servidor virtual de bajo costo es adecuado.</a:t>
            </a:r>
            <a:endParaRPr/>
          </a:p>
        </p:txBody>
      </p:sp>
      <p:sp>
        <p:nvSpPr>
          <p:cNvPr id="977" name="Google Shape;977;p1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Servidores gratuitos compatibles con EAI</a:t>
            </a:r>
            <a:endParaRPr/>
          </a:p>
        </p:txBody>
      </p:sp>
      <p:pic>
        <p:nvPicPr>
          <p:cNvPr id="978" name="Google Shape;978;p11"/>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2"/>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3"/>
          <p:cNvSpPr txBox="1"/>
          <p:nvPr>
            <p:ph idx="1" type="body"/>
          </p:nvPr>
        </p:nvSpPr>
        <p:spPr>
          <a:xfrm>
            <a:off x="841365" y="1015806"/>
            <a:ext cx="10910923"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2400"/>
              <a:t>Las aplicaciones presentan Nombres de Dominio Internacionalizados (IDN) e Internacionalización de direcciones de correo electrónico (EAI) a los usuarios en los siguientes formato de codificación:</a:t>
            </a:r>
            <a:endParaRPr/>
          </a:p>
          <a:p>
            <a:pPr indent="-457200" lvl="0" marL="457200" rtl="0" algn="l">
              <a:lnSpc>
                <a:spcPct val="100000"/>
              </a:lnSpc>
              <a:spcBef>
                <a:spcPts val="2000"/>
              </a:spcBef>
              <a:spcAft>
                <a:spcPts val="0"/>
              </a:spcAft>
              <a:buSzPts val="1800"/>
              <a:buFont typeface="Arial"/>
              <a:buAutoNum type="alphaLcPeriod"/>
            </a:pPr>
            <a:r>
              <a:rPr lang="en-US" sz="2400"/>
              <a:t>ASCII</a:t>
            </a:r>
            <a:endParaRPr/>
          </a:p>
          <a:p>
            <a:pPr indent="-457200" lvl="0" marL="457200" rtl="0" algn="l">
              <a:lnSpc>
                <a:spcPct val="100000"/>
              </a:lnSpc>
              <a:spcBef>
                <a:spcPts val="2000"/>
              </a:spcBef>
              <a:spcAft>
                <a:spcPts val="0"/>
              </a:spcAft>
              <a:buSzPts val="1800"/>
              <a:buFont typeface="Arial"/>
              <a:buAutoNum type="alphaLcPeriod"/>
            </a:pPr>
            <a:r>
              <a:rPr lang="en-US" sz="2400"/>
              <a:t>UTF-8</a:t>
            </a:r>
            <a:endParaRPr/>
          </a:p>
          <a:p>
            <a:pPr indent="-457200" lvl="0" marL="457200" rtl="0" algn="l">
              <a:lnSpc>
                <a:spcPct val="100000"/>
              </a:lnSpc>
              <a:spcBef>
                <a:spcPts val="2000"/>
              </a:spcBef>
              <a:spcAft>
                <a:spcPts val="0"/>
              </a:spcAft>
              <a:buSzPts val="1800"/>
              <a:buFont typeface="Arial"/>
              <a:buAutoNum type="alphaLcPeriod"/>
            </a:pPr>
            <a:r>
              <a:rPr lang="en-US" sz="2400"/>
              <a:t>UTF-16</a:t>
            </a:r>
            <a:endParaRPr/>
          </a:p>
          <a:p>
            <a:pPr indent="-457200" lvl="0" marL="457200" rtl="0" algn="l">
              <a:lnSpc>
                <a:spcPct val="100000"/>
              </a:lnSpc>
              <a:spcBef>
                <a:spcPts val="2000"/>
              </a:spcBef>
              <a:spcAft>
                <a:spcPts val="0"/>
              </a:spcAft>
              <a:buSzPts val="1800"/>
              <a:buFont typeface="Arial"/>
              <a:buAutoNum type="alphaLcPeriod"/>
            </a:pPr>
            <a:r>
              <a:rPr lang="en-US" sz="2400"/>
              <a:t>UTF-32</a:t>
            </a:r>
            <a:endParaRPr/>
          </a:p>
          <a:p>
            <a:pPr indent="-457200" lvl="0" marL="457200" rtl="0" algn="l">
              <a:lnSpc>
                <a:spcPct val="100000"/>
              </a:lnSpc>
              <a:spcBef>
                <a:spcPts val="2000"/>
              </a:spcBef>
              <a:spcAft>
                <a:spcPts val="0"/>
              </a:spcAft>
              <a:buSzPts val="1800"/>
              <a:buFont typeface="Arial"/>
              <a:buAutoNum type="alphaLcPeriod"/>
            </a:pPr>
            <a:r>
              <a:rPr lang="en-US" sz="2400"/>
              <a:t>Algunos de los anteriores</a:t>
            </a:r>
            <a:endParaRPr/>
          </a:p>
          <a:p>
            <a:pPr indent="-209550" lvl="0" marL="342900" rtl="0" algn="l">
              <a:lnSpc>
                <a:spcPct val="100000"/>
              </a:lnSpc>
              <a:spcBef>
                <a:spcPts val="2000"/>
              </a:spcBef>
              <a:spcAft>
                <a:spcPts val="0"/>
              </a:spcAft>
              <a:buClr>
                <a:srgbClr val="000000"/>
              </a:buClr>
              <a:buSzPts val="2100"/>
              <a:buFont typeface="Noto Sans Symbols"/>
              <a:buNone/>
            </a:pPr>
            <a:r>
              <a:t/>
            </a:r>
            <a:endParaRPr sz="2800"/>
          </a:p>
        </p:txBody>
      </p:sp>
      <p:pic>
        <p:nvPicPr>
          <p:cNvPr id="990" name="Google Shape;990;p1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991" name="Google Shape;991;p1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4"/>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2400"/>
              <a:t>¿Es </a:t>
            </a:r>
            <a:r>
              <a:rPr lang="en-US" sz="2400">
                <a:solidFill>
                  <a:srgbClr val="FF0000"/>
                </a:solidFill>
              </a:rPr>
              <a:t>.london </a:t>
            </a:r>
            <a:r>
              <a:rPr lang="en-US" sz="2400"/>
              <a:t>un Dominio de Alto Nivel válido?</a:t>
            </a:r>
            <a:endParaRPr/>
          </a:p>
        </p:txBody>
      </p:sp>
      <p:pic>
        <p:nvPicPr>
          <p:cNvPr id="998" name="Google Shape;998;p1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999" name="Google Shape;999;p1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5"/>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Configuración para EAI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6"/>
          <p:cNvSpPr txBox="1"/>
          <p:nvPr>
            <p:ph idx="1" type="body"/>
          </p:nvPr>
        </p:nvSpPr>
        <p:spPr>
          <a:xfrm>
            <a:off x="687300" y="722475"/>
            <a:ext cx="10992000" cy="55755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250"/>
              <a:t>Normalice la cadena Unicode (UTF-8) antes de procesarla, almacenarla, etc. Para los IDN utilice la </a:t>
            </a:r>
            <a:r>
              <a:rPr lang="en-US" sz="2250" u="sng">
                <a:solidFill>
                  <a:schemeClr val="hlink"/>
                </a:solidFill>
                <a:hlinkClick r:id="rId3"/>
              </a:rPr>
              <a:t>forma NFC</a:t>
            </a:r>
            <a:r>
              <a:rPr lang="en-US" sz="2250"/>
              <a:t>: e + ` (è: U+0065 U+0300) </a:t>
            </a:r>
            <a:r>
              <a:rPr lang="en-US" sz="2400"/>
              <a:t>=&gt;</a:t>
            </a:r>
            <a:r>
              <a:rPr lang="en-US" sz="2250"/>
              <a:t> è (U+00E8).</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Compatible con ambas </a:t>
            </a:r>
            <a:r>
              <a:rPr lang="en-US" sz="2250" u="sng">
                <a:solidFill>
                  <a:schemeClr val="hlink"/>
                </a:solidFill>
                <a:hlinkClick r:id="rId4"/>
              </a:rPr>
              <a:t>representaciones de etiquetas de IDN</a:t>
            </a:r>
            <a:r>
              <a:rPr lang="en-US" sz="2250"/>
              <a:t>: Etiqueta-U y Etiqueta-A. La Etiqueta-U se utiliza para visualizar y comparar; la Etiqueta-A para procesar:</a:t>
            </a:r>
            <a:endParaRPr/>
          </a:p>
          <a:p>
            <a:pPr indent="-341313" lvl="1" marL="798513" rtl="0" algn="l">
              <a:lnSpc>
                <a:spcPct val="100000"/>
              </a:lnSpc>
              <a:spcBef>
                <a:spcPts val="500"/>
              </a:spcBef>
              <a:spcAft>
                <a:spcPts val="0"/>
              </a:spcAft>
              <a:buClr>
                <a:srgbClr val="000000"/>
              </a:buClr>
              <a:buSzPts val="1800"/>
              <a:buChar char="⚪"/>
            </a:pPr>
            <a:r>
              <a:rPr lang="en-US" sz="2250"/>
              <a:t>exâmple =&gt; exmple-xta =&gt; xn--exmple-xta.</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Utilice siempre IDNA2008, no la versión anterior IDNA2003.</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No utilice código/bibliotecas que tengan una lista estática de dominios de alto nivel (TLD), dado que éstos cambian a menudo. Consulte la </a:t>
            </a:r>
            <a:r>
              <a:rPr lang="en-US" sz="2250" u="sng">
                <a:solidFill>
                  <a:schemeClr val="hlink"/>
                </a:solidFill>
                <a:hlinkClick r:id="rId5"/>
              </a:rPr>
              <a:t>lista de TLD de la IANA</a:t>
            </a:r>
            <a:r>
              <a:rPr lang="en-US" sz="2250"/>
              <a:t>, que se actualiza de forma periódica.</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50"/>
              <a:t>No utilice expresiones regulares para la validación de la entrada de identificadores internacionalizados por parte del usuario. Utilice las bibliotecas de IDNA2008 para IDN; la parte local de la EAI puede ser difícil de validar.</a:t>
            </a:r>
            <a:endParaRPr/>
          </a:p>
        </p:txBody>
      </p:sp>
      <p:sp>
        <p:nvSpPr>
          <p:cNvPr id="1011" name="Google Shape;1011;p1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Requisitos previos para configurar la EAI</a:t>
            </a:r>
            <a:endParaRPr/>
          </a:p>
        </p:txBody>
      </p:sp>
      <p:pic>
        <p:nvPicPr>
          <p:cNvPr id="1012" name="Google Shape;1012;p16"/>
          <p:cNvPicPr preferRelativeResize="0"/>
          <p:nvPr/>
        </p:nvPicPr>
        <p:blipFill rotWithShape="1">
          <a:blip r:embed="rId6">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7"/>
          <p:cNvSpPr/>
          <p:nvPr/>
        </p:nvSpPr>
        <p:spPr>
          <a:xfrm>
            <a:off x="451298" y="1016451"/>
            <a:ext cx="10566472" cy="4409988"/>
          </a:xfrm>
          <a:prstGeom prst="rect">
            <a:avLst/>
          </a:prstGeom>
          <a:noFill/>
          <a:ln>
            <a:noFill/>
          </a:ln>
        </p:spPr>
        <p:txBody>
          <a:bodyPr anchorCtr="0" anchor="t" bIns="0" lIns="0" spcFirstLastPara="1" rIns="0" wrap="square" tIns="0">
            <a:normAutofit/>
          </a:bodyPr>
          <a:lstStyle/>
          <a:p>
            <a:pPr indent="-342360" lvl="0" marL="343080" marR="0" rtl="0" algn="l">
              <a:lnSpc>
                <a:spcPct val="80000"/>
              </a:lnSpc>
              <a:spcBef>
                <a:spcPts val="0"/>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Al enviar correo electrónico a usuario@ejemplo.com, el método para encontrar el servidor de correo electrónico de destino consiste en consultar los registros MX del dominio en el DNS.</a:t>
            </a:r>
            <a:endParaRPr/>
          </a:p>
          <a:p>
            <a:pPr indent="-342360" lvl="0" marL="343080" marR="0" rtl="0" algn="l">
              <a:lnSpc>
                <a:spcPct val="80000"/>
              </a:lnSpc>
              <a:spcBef>
                <a:spcPts val="2001"/>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Por ejemplo, los registros MX para ejemplo.com podrían ser:</a:t>
            </a:r>
            <a:endParaRPr/>
          </a:p>
          <a:p>
            <a:pPr indent="-340559" lvl="1" marL="798480" marR="0" rtl="0" algn="l">
              <a:lnSpc>
                <a:spcPct val="8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MX 10 servidor1.ejemplo.com</a:t>
            </a:r>
            <a:endParaRPr/>
          </a:p>
          <a:p>
            <a:pPr indent="-340559" lvl="1" marL="798480" marR="0" rtl="0" algn="l">
              <a:lnSpc>
                <a:spcPct val="8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MX 10 servidor2.ejemplo.com</a:t>
            </a:r>
            <a:endParaRPr/>
          </a:p>
          <a:p>
            <a:pPr indent="-340559" lvl="1" marL="798480" marR="0" rtl="0" algn="l">
              <a:lnSpc>
                <a:spcPct val="8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MX 20 servidor3.ejemplo.com</a:t>
            </a:r>
            <a:endParaRPr/>
          </a:p>
          <a:p>
            <a:pPr indent="-342360" lvl="0" marL="343080" marR="0" rtl="0" algn="l">
              <a:lnSpc>
                <a:spcPct val="80000"/>
              </a:lnSpc>
              <a:spcBef>
                <a:spcPts val="2001"/>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El servidor de correo electrónico del remitente intentará conectarse al servidor1 o al servidor2, dado que tienen la misma prioridad (10). Si ningún servidor responde, lo intentará con el servidor3, dado que tiene una prioridad más baja (20).</a:t>
            </a:r>
            <a:endParaRPr/>
          </a:p>
          <a:p>
            <a:pPr indent="-340559" lvl="1" marL="798480" marR="0" rtl="0" algn="l">
              <a:lnSpc>
                <a:spcPct val="8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Cuanto mayor sea el número, menor será la prioridad.</a:t>
            </a:r>
            <a:endParaRPr/>
          </a:p>
          <a:p>
            <a:pPr indent="-226259" lvl="0" marL="341280" marR="0" rtl="0" algn="l">
              <a:lnSpc>
                <a:spcPct val="80000"/>
              </a:lnSpc>
              <a:spcBef>
                <a:spcPts val="499"/>
              </a:spcBef>
              <a:spcAft>
                <a:spcPts val="0"/>
              </a:spcAft>
              <a:buClr>
                <a:srgbClr val="000000"/>
              </a:buClr>
              <a:buSzPts val="1800"/>
              <a:buFont typeface="Noto Sans Symbols"/>
              <a:buNone/>
            </a:pPr>
            <a:r>
              <a:t/>
            </a:r>
            <a:endParaRPr b="0" i="0" sz="2400" u="none" cap="none" strike="noStrike">
              <a:solidFill>
                <a:schemeClr val="dk1"/>
              </a:solidFill>
              <a:latin typeface="Arial"/>
              <a:ea typeface="Arial"/>
              <a:cs typeface="Arial"/>
              <a:sym typeface="Arial"/>
            </a:endParaRPr>
          </a:p>
          <a:p>
            <a:pPr indent="0" lvl="0" marL="0" marR="0" rtl="0" algn="l">
              <a:lnSpc>
                <a:spcPct val="80000"/>
              </a:lnSpc>
              <a:spcBef>
                <a:spcPts val="2001"/>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8" name="Google Shape;1018;p17"/>
          <p:cNvSpPr txBox="1"/>
          <p:nvPr>
            <p:ph type="title"/>
          </p:nvPr>
        </p:nvSpPr>
        <p:spPr>
          <a:xfrm>
            <a:off x="451298" y="0"/>
            <a:ext cx="10847122"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Correo electrónico: Cómo encontrar el servidor de destino</a:t>
            </a:r>
            <a:br>
              <a:rPr lang="en-US"/>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Cambios en el protocolo de correo electrónico para la EAI</a:t>
            </a:r>
            <a:endParaRPr/>
          </a:p>
        </p:txBody>
      </p:sp>
      <p:sp>
        <p:nvSpPr>
          <p:cNvPr id="1024" name="Google Shape;1024;p18"/>
          <p:cNvSpPr txBox="1"/>
          <p:nvPr>
            <p:ph idx="1" type="body"/>
          </p:nvPr>
        </p:nvSpPr>
        <p:spPr>
          <a:xfrm>
            <a:off x="546130" y="1480534"/>
            <a:ext cx="10805055" cy="4418241"/>
          </a:xfrm>
          <a:prstGeom prst="rect">
            <a:avLst/>
          </a:prstGeom>
          <a:noFill/>
          <a:ln>
            <a:noFill/>
          </a:ln>
        </p:spPr>
        <p:txBody>
          <a:bodyPr anchorCtr="0" anchor="t" bIns="0" lIns="0" spcFirstLastPara="1" rIns="0" wrap="square" tIns="0">
            <a:norm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SMTP:</a:t>
            </a:r>
            <a:endParaRPr/>
          </a:p>
          <a:p>
            <a:pPr indent="-341313" lvl="1" marL="798513" rtl="0" algn="l">
              <a:lnSpc>
                <a:spcPct val="100000"/>
              </a:lnSpc>
              <a:spcBef>
                <a:spcPts val="500"/>
              </a:spcBef>
              <a:spcAft>
                <a:spcPts val="0"/>
              </a:spcAft>
              <a:buClr>
                <a:srgbClr val="000000"/>
              </a:buClr>
              <a:buSzPts val="1800"/>
              <a:buChar char="⚪"/>
            </a:pPr>
            <a:r>
              <a:rPr lang="en-US" sz="2400"/>
              <a:t>Se ha aumentado para admitir la EAI.</a:t>
            </a:r>
            <a:endParaRPr/>
          </a:p>
          <a:p>
            <a:pPr indent="-341313" lvl="1" marL="798513" rtl="0" algn="l">
              <a:lnSpc>
                <a:spcPct val="100000"/>
              </a:lnSpc>
              <a:spcBef>
                <a:spcPts val="500"/>
              </a:spcBef>
              <a:spcAft>
                <a:spcPts val="0"/>
              </a:spcAft>
              <a:buClr>
                <a:srgbClr val="000000"/>
              </a:buClr>
              <a:buSzPts val="1800"/>
              <a:buChar char="⚪"/>
            </a:pPr>
            <a:r>
              <a:rPr lang="en-US" sz="2400"/>
              <a:t>Tiene un indicador de señalización (SMTPUTF8) para especificar la compatibilidad con EAI.</a:t>
            </a:r>
            <a:endParaRPr/>
          </a:p>
          <a:p>
            <a:pPr indent="-341313" lvl="1" marL="798513" rtl="0" algn="l">
              <a:lnSpc>
                <a:spcPct val="100000"/>
              </a:lnSpc>
              <a:spcBef>
                <a:spcPts val="500"/>
              </a:spcBef>
              <a:spcAft>
                <a:spcPts val="0"/>
              </a:spcAft>
              <a:buClr>
                <a:srgbClr val="000000"/>
              </a:buClr>
              <a:buSzPts val="1800"/>
              <a:buChar char="⚪"/>
            </a:pPr>
            <a:r>
              <a:rPr lang="en-US" sz="2400"/>
              <a:t>Todos los servidores SMTP de la ruta deben admitir EAI para entregar correctamente el correo electrónico.</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POP/IMAP:</a:t>
            </a:r>
            <a:endParaRPr/>
          </a:p>
          <a:p>
            <a:pPr indent="-341313" lvl="1" marL="798513" rtl="0" algn="l">
              <a:lnSpc>
                <a:spcPct val="100000"/>
              </a:lnSpc>
              <a:spcBef>
                <a:spcPts val="500"/>
              </a:spcBef>
              <a:spcAft>
                <a:spcPts val="0"/>
              </a:spcAft>
              <a:buClr>
                <a:srgbClr val="000000"/>
              </a:buClr>
              <a:buSzPts val="1800"/>
              <a:buChar char="⚪"/>
            </a:pPr>
            <a:r>
              <a:rPr lang="en-US" sz="2400"/>
              <a:t>Se aumentan para admitir correctamente la EAI.</a:t>
            </a:r>
            <a:endParaRPr/>
          </a:p>
          <a:p>
            <a:pPr indent="-341313" lvl="1" marL="798513" rtl="0" algn="l">
              <a:lnSpc>
                <a:spcPct val="100000"/>
              </a:lnSpc>
              <a:spcBef>
                <a:spcPts val="500"/>
              </a:spcBef>
              <a:spcAft>
                <a:spcPts val="0"/>
              </a:spcAft>
              <a:buClr>
                <a:srgbClr val="000000"/>
              </a:buClr>
              <a:buSzPts val="1800"/>
              <a:buChar char="⚪"/>
            </a:pPr>
            <a:r>
              <a:rPr lang="en-US" sz="2400"/>
              <a:t>Tienen un indicador de señalización para especificar la compatibilidad con EAI.</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1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Ejemplo de SMTPUTF8</a:t>
            </a:r>
            <a:endParaRPr/>
          </a:p>
        </p:txBody>
      </p:sp>
      <p:sp>
        <p:nvSpPr>
          <p:cNvPr id="1030" name="Google Shape;1030;p19"/>
          <p:cNvSpPr txBox="1"/>
          <p:nvPr/>
        </p:nvSpPr>
        <p:spPr>
          <a:xfrm>
            <a:off x="1551027" y="2434712"/>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1600"/>
              </a:spcAft>
              <a:buClr>
                <a:schemeClr val="dk1"/>
              </a:buClr>
              <a:buSzPts val="2400"/>
              <a:buFont typeface="Arial"/>
              <a:buNone/>
            </a:pPr>
            <a:r>
              <a:rPr b="0" i="0" lang="en-US" sz="2400" u="none" cap="none" strike="noStrike">
                <a:solidFill>
                  <a:schemeClr val="dk1"/>
                </a:solidFill>
                <a:latin typeface="Arial"/>
                <a:ea typeface="Arial"/>
                <a:cs typeface="Arial"/>
                <a:sym typeface="Arial"/>
              </a:rPr>
              <a:t>S: &lt;connect&gt;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220 receive.net ESMTP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EHLO sender.org</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250-8BITMIME</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a:t>
            </a:r>
            <a:r>
              <a:rPr b="1" i="0" lang="en-US" sz="2400" u="sng" cap="none" strike="noStrike">
                <a:solidFill>
                  <a:schemeClr val="dk1"/>
                </a:solidFill>
                <a:latin typeface="Arial"/>
                <a:ea typeface="Arial"/>
                <a:cs typeface="Arial"/>
                <a:sym typeface="Arial"/>
              </a:rPr>
              <a:t>SMTPUTF8</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 PIPELINING</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MAIL FROM:&lt;猫王@普遍接受-测试.世界&gt; </a:t>
            </a:r>
            <a:r>
              <a:rPr b="1" i="0" lang="en-US" sz="2400" u="sng" cap="none" strike="noStrike">
                <a:solidFill>
                  <a:schemeClr val="dk1"/>
                </a:solidFill>
                <a:latin typeface="Arial"/>
                <a:ea typeface="Arial"/>
                <a:cs typeface="Arial"/>
                <a:sym typeface="Arial"/>
              </a:rPr>
              <a:t>SMTPUTF8</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 Sender accepted</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S:RCPT TO:&lt;</a:t>
            </a:r>
            <a:r>
              <a:rPr b="0" i="0" lang="en-US" sz="2400" u="sng" cap="none" strike="noStrike">
                <a:solidFill>
                  <a:schemeClr val="hlink"/>
                </a:solidFill>
                <a:latin typeface="Arial"/>
                <a:ea typeface="Arial"/>
                <a:cs typeface="Arial"/>
                <a:sym typeface="Arial"/>
                <a:hlinkClick r:id="rId3"/>
              </a:rPr>
              <a:t>ray@receive.net</a:t>
            </a:r>
            <a:r>
              <a:rPr b="0" i="0" lang="en-US" sz="2400" u="none" cap="none" strike="noStrike">
                <a:solidFill>
                  <a:schemeClr val="dk1"/>
                </a:solidFill>
                <a:latin typeface="Arial"/>
                <a:ea typeface="Arial"/>
                <a:cs typeface="Arial"/>
                <a:sym typeface="Arial"/>
              </a:rPr>
              <a:t>&gt;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R:250 Recipient accepted</a:t>
            </a:r>
            <a:endParaRPr/>
          </a:p>
        </p:txBody>
      </p:sp>
      <p:pic>
        <p:nvPicPr>
          <p:cNvPr id="1031" name="Google Shape;1031;p19"/>
          <p:cNvPicPr preferRelativeResize="0"/>
          <p:nvPr/>
        </p:nvPicPr>
        <p:blipFill rotWithShape="1">
          <a:blip r:embed="rId4">
            <a:alphaModFix/>
          </a:blip>
          <a:srcRect b="0" l="0" r="0" t="0"/>
          <a:stretch/>
        </p:blipFill>
        <p:spPr>
          <a:xfrm>
            <a:off x="1362635" y="766061"/>
            <a:ext cx="10012111" cy="1221455"/>
          </a:xfrm>
          <a:prstGeom prst="rect">
            <a:avLst/>
          </a:prstGeom>
          <a:noFill/>
          <a:ln>
            <a:noFill/>
          </a:ln>
        </p:spPr>
      </p:pic>
      <p:sp>
        <p:nvSpPr>
          <p:cNvPr id="1032" name="Google Shape;1032;p19"/>
          <p:cNvSpPr txBox="1"/>
          <p:nvPr/>
        </p:nvSpPr>
        <p:spPr>
          <a:xfrm>
            <a:off x="5060773" y="1015575"/>
            <a:ext cx="654908"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SMTP</a:t>
            </a:r>
            <a:endParaRPr/>
          </a:p>
        </p:txBody>
      </p:sp>
      <p:sp>
        <p:nvSpPr>
          <p:cNvPr id="1033" name="Google Shape;1033;p19"/>
          <p:cNvSpPr txBox="1"/>
          <p:nvPr/>
        </p:nvSpPr>
        <p:spPr>
          <a:xfrm>
            <a:off x="4384473" y="1750535"/>
            <a:ext cx="19770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a:t>
            </a:r>
            <a:endParaRPr/>
          </a:p>
        </p:txBody>
      </p:sp>
      <p:sp>
        <p:nvSpPr>
          <p:cNvPr id="1034" name="Google Shape;1034;p19"/>
          <p:cNvSpPr txBox="1"/>
          <p:nvPr/>
        </p:nvSpPr>
        <p:spPr>
          <a:xfrm>
            <a:off x="6110293" y="1772050"/>
            <a:ext cx="222420"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R</a:t>
            </a:r>
            <a:endParaRPr/>
          </a:p>
        </p:txBody>
      </p:sp>
      <p:sp>
        <p:nvSpPr>
          <p:cNvPr id="1035" name="Google Shape;1035;p19"/>
          <p:cNvSpPr txBox="1"/>
          <p:nvPr/>
        </p:nvSpPr>
        <p:spPr>
          <a:xfrm>
            <a:off x="4010891" y="2152825"/>
            <a:ext cx="3366654"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Servidor S reenvía un correo electrónico al servidor R</a:t>
            </a:r>
            <a:endParaRPr/>
          </a:p>
        </p:txBody>
      </p:sp>
      <p:sp>
        <p:nvSpPr>
          <p:cNvPr id="1036" name="Google Shape;1036;p19"/>
          <p:cNvSpPr txBox="1"/>
          <p:nvPr/>
        </p:nvSpPr>
        <p:spPr>
          <a:xfrm>
            <a:off x="7186410" y="2603535"/>
            <a:ext cx="4039268"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Señalización SMTPUTF8 específica (compatibilidad con EAI)</a:t>
            </a:r>
            <a:endParaRPr/>
          </a:p>
        </p:txBody>
      </p:sp>
      <p:cxnSp>
        <p:nvCxnSpPr>
          <p:cNvPr id="1037" name="Google Shape;1037;p19"/>
          <p:cNvCxnSpPr>
            <a:stCxn id="1036" idx="1"/>
          </p:cNvCxnSpPr>
          <p:nvPr/>
        </p:nvCxnSpPr>
        <p:spPr>
          <a:xfrm flipH="1">
            <a:off x="4579710" y="2880534"/>
            <a:ext cx="2606700" cy="1712400"/>
          </a:xfrm>
          <a:prstGeom prst="straightConnector1">
            <a:avLst/>
          </a:prstGeom>
          <a:noFill/>
          <a:ln cap="flat" cmpd="sng" w="12700">
            <a:solidFill>
              <a:schemeClr val="lt1"/>
            </a:solidFill>
            <a:prstDash val="solid"/>
            <a:round/>
            <a:headEnd len="sm" w="sm" type="none"/>
            <a:tailEnd len="med" w="med" type="triangle"/>
          </a:ln>
        </p:spPr>
      </p:cxnSp>
      <p:cxnSp>
        <p:nvCxnSpPr>
          <p:cNvPr id="1038" name="Google Shape;1038;p19"/>
          <p:cNvCxnSpPr/>
          <p:nvPr/>
        </p:nvCxnSpPr>
        <p:spPr>
          <a:xfrm flipH="1">
            <a:off x="4563763" y="3196289"/>
            <a:ext cx="4039268" cy="863495"/>
          </a:xfrm>
          <a:prstGeom prst="straightConnector1">
            <a:avLst/>
          </a:prstGeom>
          <a:noFill/>
          <a:ln cap="flat" cmpd="sng" w="28575">
            <a:solidFill>
              <a:schemeClr val="dk1"/>
            </a:solidFill>
            <a:prstDash val="solid"/>
            <a:round/>
            <a:headEnd len="sm" w="sm" type="none"/>
            <a:tailEnd len="med" w="med" type="triangle"/>
          </a:ln>
        </p:spPr>
      </p:cxnSp>
      <p:cxnSp>
        <p:nvCxnSpPr>
          <p:cNvPr id="1039" name="Google Shape;1039;p19"/>
          <p:cNvCxnSpPr/>
          <p:nvPr/>
        </p:nvCxnSpPr>
        <p:spPr>
          <a:xfrm>
            <a:off x="8603032" y="3196288"/>
            <a:ext cx="260883" cy="1400426"/>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2"/>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Introducción a la internacionalización de las direcciones de correo electrónico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2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Ejemplo de SMTPUTF8</a:t>
            </a:r>
            <a:endParaRPr/>
          </a:p>
        </p:txBody>
      </p:sp>
      <p:sp>
        <p:nvSpPr>
          <p:cNvPr id="1045" name="Google Shape;1045;p20"/>
          <p:cNvSpPr txBox="1"/>
          <p:nvPr/>
        </p:nvSpPr>
        <p:spPr>
          <a:xfrm>
            <a:off x="1835700" y="1214894"/>
            <a:ext cx="8520600" cy="44174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S:DATA</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R:354 Send your message</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S:From: 猫王 &lt;猫王@普遍接受-测试.世界&gt;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S:To: </a:t>
            </a:r>
            <a:r>
              <a:rPr b="0" i="0" lang="en-US" sz="2400" u="sng" cap="none" strike="noStrike">
                <a:solidFill>
                  <a:schemeClr val="hlink"/>
                </a:solidFill>
                <a:latin typeface="Arial"/>
                <a:ea typeface="Arial"/>
                <a:cs typeface="Arial"/>
                <a:sym typeface="Arial"/>
                <a:hlinkClick r:id="rId3"/>
              </a:rPr>
              <a:t>ray@receive.net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S:Subject: 我们要吃午饭吗?</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S:¿Almorzamos a las 12:30?</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R:250 Message accepted 389dck343fg34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S:QUIT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R:221 Sayonara</a:t>
            </a:r>
            <a:endParaRPr/>
          </a:p>
          <a:p>
            <a:pPr indent="0" lvl="0" marL="0" marR="0" rtl="0" algn="l">
              <a:lnSpc>
                <a:spcPct val="100000"/>
              </a:lnSpc>
              <a:spcBef>
                <a:spcPts val="1600"/>
              </a:spcBef>
              <a:spcAft>
                <a:spcPts val="160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046" name="Google Shape;1046;p20"/>
          <p:cNvSpPr/>
          <p:nvPr/>
        </p:nvSpPr>
        <p:spPr>
          <a:xfrm>
            <a:off x="7576584" y="2112136"/>
            <a:ext cx="568540" cy="1815920"/>
          </a:xfrm>
          <a:prstGeom prst="rightBrace">
            <a:avLst>
              <a:gd fmla="val 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7" name="Google Shape;1047;p20"/>
          <p:cNvSpPr txBox="1"/>
          <p:nvPr/>
        </p:nvSpPr>
        <p:spPr>
          <a:xfrm>
            <a:off x="8103560" y="2781837"/>
            <a:ext cx="2226675" cy="4765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Mensaje de correo electrónico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21"/>
          <p:cNvSpPr/>
          <p:nvPr/>
        </p:nvSpPr>
        <p:spPr>
          <a:xfrm>
            <a:off x="934496" y="3909701"/>
            <a:ext cx="9873411" cy="2256840"/>
          </a:xfrm>
          <a:prstGeom prst="rect">
            <a:avLst/>
          </a:prstGeom>
          <a:noFill/>
          <a:ln>
            <a:noFill/>
          </a:ln>
        </p:spPr>
        <p:txBody>
          <a:bodyPr anchorCtr="0" anchor="t" bIns="0" lIns="0" spcFirstLastPara="1" rIns="0" wrap="square" tIns="0">
            <a:normAutofit/>
          </a:bodyPr>
          <a:lstStyle/>
          <a:p>
            <a:pPr indent="-342360" lvl="0" marL="343080" marR="0" rtl="0" algn="l">
              <a:lnSpc>
                <a:spcPct val="90000"/>
              </a:lnSpc>
              <a:spcBef>
                <a:spcPts val="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La combinación también es muy común: Software de correo electrónico para un usuario, correo electrónico web para el otro usuario.</a:t>
            </a:r>
            <a:endParaRPr/>
          </a:p>
          <a:p>
            <a:pPr indent="-342360" lvl="0" marL="343080" marR="0" rtl="0" algn="l">
              <a:lnSpc>
                <a:spcPct val="90000"/>
              </a:lnSpc>
              <a:spcBef>
                <a:spcPts val="2001"/>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El servidor de correo es el MTA; los servidores de origen y destino son MSA y MDA, respectivamente.</a:t>
            </a:r>
            <a:endParaRPr/>
          </a:p>
          <a:p>
            <a:pPr indent="-342360" lvl="0" marL="343080" marR="0" rtl="0" algn="l">
              <a:lnSpc>
                <a:spcPct val="90000"/>
              </a:lnSpc>
              <a:spcBef>
                <a:spcPts val="2001"/>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El cliente de correo del usuario puede estar en una computadora de escritorio, computadora portátil o teléfono móvil.</a:t>
            </a:r>
            <a:endParaRPr/>
          </a:p>
        </p:txBody>
      </p:sp>
      <p:pic>
        <p:nvPicPr>
          <p:cNvPr id="1053" name="Google Shape;1053;p21"/>
          <p:cNvPicPr preferRelativeResize="0"/>
          <p:nvPr/>
        </p:nvPicPr>
        <p:blipFill rotWithShape="1">
          <a:blip r:embed="rId3">
            <a:alphaModFix/>
          </a:blip>
          <a:srcRect b="0" l="0" r="0" t="0"/>
          <a:stretch/>
        </p:blipFill>
        <p:spPr>
          <a:xfrm>
            <a:off x="1749537" y="1078661"/>
            <a:ext cx="6323760" cy="780480"/>
          </a:xfrm>
          <a:prstGeom prst="rect">
            <a:avLst/>
          </a:prstGeom>
          <a:noFill/>
          <a:ln>
            <a:noFill/>
          </a:ln>
        </p:spPr>
      </p:pic>
      <p:pic>
        <p:nvPicPr>
          <p:cNvPr id="1054" name="Google Shape;1054;p21"/>
          <p:cNvPicPr preferRelativeResize="0"/>
          <p:nvPr/>
        </p:nvPicPr>
        <p:blipFill rotWithShape="1">
          <a:blip r:embed="rId4">
            <a:alphaModFix/>
          </a:blip>
          <a:srcRect b="0" l="0" r="0" t="0"/>
          <a:stretch/>
        </p:blipFill>
        <p:spPr>
          <a:xfrm>
            <a:off x="1749537" y="2447741"/>
            <a:ext cx="6323760" cy="780480"/>
          </a:xfrm>
          <a:prstGeom prst="rect">
            <a:avLst/>
          </a:prstGeom>
          <a:noFill/>
          <a:ln>
            <a:noFill/>
          </a:ln>
        </p:spPr>
      </p:pic>
      <p:sp>
        <p:nvSpPr>
          <p:cNvPr id="1055" name="Google Shape;1055;p21"/>
          <p:cNvSpPr/>
          <p:nvPr/>
        </p:nvSpPr>
        <p:spPr>
          <a:xfrm>
            <a:off x="3225897" y="1923221"/>
            <a:ext cx="395676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Uso de software de correo electrónico para ambos usuarios.</a:t>
            </a:r>
            <a:endParaRPr/>
          </a:p>
        </p:txBody>
      </p:sp>
      <p:sp>
        <p:nvSpPr>
          <p:cNvPr id="1056" name="Google Shape;1056;p21"/>
          <p:cNvSpPr/>
          <p:nvPr/>
        </p:nvSpPr>
        <p:spPr>
          <a:xfrm>
            <a:off x="3552057" y="3292301"/>
            <a:ext cx="3304440" cy="2743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Uso de correo electrónico web para ambos usuarios.</a:t>
            </a:r>
            <a:endParaRPr/>
          </a:p>
        </p:txBody>
      </p:sp>
      <p:sp>
        <p:nvSpPr>
          <p:cNvPr id="1057" name="Google Shape;1057;p21"/>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Ruta de entrega de correo electrónico</a:t>
            </a:r>
            <a:br>
              <a:rPr lang="en-US"/>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22"/>
          <p:cNvSpPr/>
          <p:nvPr/>
        </p:nvSpPr>
        <p:spPr>
          <a:xfrm>
            <a:off x="420625" y="1076411"/>
            <a:ext cx="11406614" cy="4544899"/>
          </a:xfrm>
          <a:prstGeom prst="rect">
            <a:avLst/>
          </a:prstGeom>
          <a:noFill/>
          <a:ln>
            <a:noFill/>
          </a:ln>
        </p:spPr>
        <p:txBody>
          <a:bodyPr anchorCtr="0" anchor="t" bIns="0" lIns="0" spcFirstLastPara="1" rIns="0" wrap="square" tIns="0">
            <a:normAutofit/>
          </a:bodyPr>
          <a:lstStyle/>
          <a:p>
            <a:pPr indent="-342360" lvl="0" marL="343080" marR="0" rtl="0" algn="l">
              <a:lnSpc>
                <a:spcPct val="70000"/>
              </a:lnSpc>
              <a:spcBef>
                <a:spcPts val="0"/>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Cada usuario de una comunicación por correo electrónico elige su propio entorno/software/configuración de correo electrónico de forma independiente.</a:t>
            </a:r>
            <a:endParaRPr/>
          </a:p>
          <a:p>
            <a:pPr indent="-342360" lvl="0" marL="343080" marR="0" rtl="0" algn="l">
              <a:lnSpc>
                <a:spcPct val="70000"/>
              </a:lnSpc>
              <a:spcBef>
                <a:spcPts val="2001"/>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El remitente no conoce el entorno de correo electrónico del destinatario, es decir:</a:t>
            </a:r>
            <a:endParaRPr/>
          </a:p>
          <a:p>
            <a:pPr indent="-340559" lvl="1" marL="798480" marR="0" rtl="0" algn="l">
              <a:lnSpc>
                <a:spcPct val="70000"/>
              </a:lnSpc>
              <a:spcBef>
                <a:spcPts val="499"/>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El remitente no sabe qué protocolos se utilizan para entregar el correo electrónico.</a:t>
            </a:r>
            <a:endParaRPr/>
          </a:p>
          <a:p>
            <a:pPr indent="-340559" lvl="1" marL="798480" marR="0" rtl="0" algn="l">
              <a:lnSpc>
                <a:spcPct val="70000"/>
              </a:lnSpc>
              <a:spcBef>
                <a:spcPts val="499"/>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El remitente no sabe si el correo electrónico del destinatario es compatible con algunas funciones.</a:t>
            </a:r>
            <a:endParaRPr/>
          </a:p>
          <a:p>
            <a:pPr indent="-342360" lvl="0" marL="343080" marR="0" rtl="0" algn="l">
              <a:lnSpc>
                <a:spcPct val="70000"/>
              </a:lnSpc>
              <a:spcBef>
                <a:spcPts val="2001"/>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La entrega pasa por una cadena de servidores de correo electrónico. </a:t>
            </a:r>
            <a:endParaRPr/>
          </a:p>
          <a:p>
            <a:pPr indent="-340559" lvl="1" marL="798480" marR="0" rtl="0" algn="l">
              <a:lnSpc>
                <a:spcPct val="70000"/>
              </a:lnSpc>
              <a:spcBef>
                <a:spcPts val="499"/>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Se desconoce la cantidad de servidores de correo electrónico.</a:t>
            </a:r>
            <a:endParaRPr/>
          </a:p>
          <a:p>
            <a:pPr indent="-340559" lvl="1" marL="798480" marR="0" rtl="0" algn="l">
              <a:lnSpc>
                <a:spcPct val="70000"/>
              </a:lnSpc>
              <a:spcBef>
                <a:spcPts val="499"/>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La cadena real de servidores:</a:t>
            </a:r>
            <a:endParaRPr/>
          </a:p>
          <a:p>
            <a:pPr indent="-340560" lvl="2" marL="1255680" marR="0" rtl="0" algn="l">
              <a:lnSpc>
                <a:spcPct val="70000"/>
              </a:lnSpc>
              <a:spcBef>
                <a:spcPts val="499"/>
              </a:spcBef>
              <a:spcAft>
                <a:spcPts val="0"/>
              </a:spcAft>
              <a:buClr>
                <a:srgbClr val="000000"/>
              </a:buClr>
              <a:buSzPts val="2220"/>
              <a:buFont typeface="Arial"/>
              <a:buChar char="•"/>
            </a:pPr>
            <a:r>
              <a:rPr b="0" i="0" lang="en-US" sz="2053" u="none" cap="none" strike="noStrike">
                <a:solidFill>
                  <a:srgbClr val="000000"/>
                </a:solidFill>
                <a:latin typeface="Arial"/>
                <a:ea typeface="Arial"/>
                <a:cs typeface="Arial"/>
                <a:sym typeface="Arial"/>
              </a:rPr>
              <a:t>Se desconoce al principio.</a:t>
            </a:r>
            <a:endParaRPr/>
          </a:p>
          <a:p>
            <a:pPr indent="-340560" lvl="2" marL="1255680" marR="0" rtl="0" algn="l">
              <a:lnSpc>
                <a:spcPct val="70000"/>
              </a:lnSpc>
              <a:spcBef>
                <a:spcPts val="499"/>
              </a:spcBef>
              <a:spcAft>
                <a:spcPts val="0"/>
              </a:spcAft>
              <a:buClr>
                <a:srgbClr val="000000"/>
              </a:buClr>
              <a:buSzPts val="2220"/>
              <a:buFont typeface="Arial"/>
              <a:buChar char="•"/>
            </a:pPr>
            <a:r>
              <a:rPr b="0" i="0" lang="en-US" sz="2053" u="none" cap="none" strike="noStrike">
                <a:solidFill>
                  <a:srgbClr val="000000"/>
                </a:solidFill>
                <a:latin typeface="Arial"/>
                <a:ea typeface="Arial"/>
                <a:cs typeface="Arial"/>
                <a:sym typeface="Arial"/>
              </a:rPr>
              <a:t>Puede cambiar en cada envío posterior de correo electrónico.</a:t>
            </a:r>
            <a:endParaRPr/>
          </a:p>
          <a:p>
            <a:pPr indent="-340559" lvl="1" marL="798480" marR="0" rtl="0" algn="l">
              <a:lnSpc>
                <a:spcPct val="70000"/>
              </a:lnSpc>
              <a:spcBef>
                <a:spcPts val="499"/>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Las funciones que admite cada servidor de correo electrónico son desconocidas para la ruta o para el remitente.</a:t>
            </a:r>
            <a:endParaRPr/>
          </a:p>
          <a:p>
            <a:pPr indent="-340559" lvl="1" marL="798480" marR="0" rtl="0" algn="l">
              <a:lnSpc>
                <a:spcPct val="70000"/>
              </a:lnSpc>
              <a:spcBef>
                <a:spcPts val="499"/>
              </a:spcBef>
              <a:spcAft>
                <a:spcPts val="0"/>
              </a:spcAft>
              <a:buClr>
                <a:srgbClr val="000000"/>
              </a:buClr>
              <a:buSzPts val="1665"/>
              <a:buFont typeface="Noto Sans Symbols"/>
              <a:buChar char="⚪"/>
            </a:pPr>
            <a:r>
              <a:rPr b="0" i="0" lang="en-US" sz="2053" u="none" cap="none" strike="noStrike">
                <a:solidFill>
                  <a:srgbClr val="000000"/>
                </a:solidFill>
                <a:latin typeface="Arial"/>
                <a:ea typeface="Arial"/>
                <a:cs typeface="Arial"/>
                <a:sym typeface="Arial"/>
              </a:rPr>
              <a:t>Las características solo se descubren de un salto a la vez (es decir, el salto siguiente).</a:t>
            </a:r>
            <a:endParaRPr/>
          </a:p>
          <a:p>
            <a:pPr indent="-234831" lvl="0" marL="341280" marR="0" rtl="0" algn="l">
              <a:lnSpc>
                <a:spcPct val="70000"/>
              </a:lnSpc>
              <a:spcBef>
                <a:spcPts val="499"/>
              </a:spcBef>
              <a:spcAft>
                <a:spcPts val="0"/>
              </a:spcAft>
              <a:buClr>
                <a:srgbClr val="000000"/>
              </a:buClr>
              <a:buSzPts val="1665"/>
              <a:buFont typeface="Noto Sans Symbols"/>
              <a:buNone/>
            </a:pPr>
            <a:r>
              <a:t/>
            </a:r>
            <a:endParaRPr b="0" i="0" sz="2053" u="none" cap="none" strike="noStrike">
              <a:solidFill>
                <a:schemeClr val="dk1"/>
              </a:solidFill>
              <a:latin typeface="Arial"/>
              <a:ea typeface="Arial"/>
              <a:cs typeface="Arial"/>
              <a:sym typeface="Arial"/>
            </a:endParaRPr>
          </a:p>
        </p:txBody>
      </p:sp>
      <p:sp>
        <p:nvSpPr>
          <p:cNvPr id="1063" name="Google Shape;1063;p22"/>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Consideraciones de la ruta de entrega de correo electrónico</a:t>
            </a:r>
            <a:br>
              <a:rPr lang="en-US"/>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2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Cambios de protocolo, consideraciones de la ruta de entrega</a:t>
            </a:r>
            <a:endParaRPr/>
          </a:p>
        </p:txBody>
      </p:sp>
      <p:sp>
        <p:nvSpPr>
          <p:cNvPr id="1069" name="Google Shape;1069;p23"/>
          <p:cNvSpPr txBox="1"/>
          <p:nvPr/>
        </p:nvSpPr>
        <p:spPr>
          <a:xfrm>
            <a:off x="1645079" y="3429000"/>
            <a:ext cx="8520600" cy="250074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Para enviar y recibir un correo electrónico con EAI: </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sng" cap="none" strike="noStrike">
                <a:solidFill>
                  <a:schemeClr val="dk1"/>
                </a:solidFill>
                <a:latin typeface="Arial"/>
                <a:ea typeface="Arial"/>
                <a:cs typeface="Arial"/>
                <a:sym typeface="Arial"/>
              </a:rPr>
              <a:t>Todas las partes de correo electrónico implicadas en la ruta de entrega tienen que actualizarse para ser compatibles con EAI.</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Si un servidor SMTP de la ruta no es compatible con EAI, el correo electrónico no se entrega.</a:t>
            </a:r>
            <a:endParaRPr/>
          </a:p>
        </p:txBody>
      </p:sp>
      <p:pic>
        <p:nvPicPr>
          <p:cNvPr id="1070" name="Google Shape;1070;p23"/>
          <p:cNvPicPr preferRelativeResize="0"/>
          <p:nvPr/>
        </p:nvPicPr>
        <p:blipFill rotWithShape="1">
          <a:blip r:embed="rId3">
            <a:alphaModFix/>
          </a:blip>
          <a:srcRect b="0" l="0" r="0" t="0"/>
          <a:stretch/>
        </p:blipFill>
        <p:spPr>
          <a:xfrm>
            <a:off x="779972" y="928255"/>
            <a:ext cx="10805055" cy="1346886"/>
          </a:xfrm>
          <a:prstGeom prst="rect">
            <a:avLst/>
          </a:prstGeom>
          <a:noFill/>
          <a:ln>
            <a:noFill/>
          </a:ln>
        </p:spPr>
      </p:pic>
      <p:cxnSp>
        <p:nvCxnSpPr>
          <p:cNvPr id="1071" name="Google Shape;1071;p23"/>
          <p:cNvCxnSpPr/>
          <p:nvPr/>
        </p:nvCxnSpPr>
        <p:spPr>
          <a:xfrm rot="10800000">
            <a:off x="2402541" y="1977080"/>
            <a:ext cx="2779059" cy="1346890"/>
          </a:xfrm>
          <a:prstGeom prst="straightConnector1">
            <a:avLst/>
          </a:prstGeom>
          <a:noFill/>
          <a:ln cap="flat" cmpd="sng" w="28575">
            <a:solidFill>
              <a:schemeClr val="dk1"/>
            </a:solidFill>
            <a:prstDash val="solid"/>
            <a:round/>
            <a:headEnd len="sm" w="sm" type="none"/>
            <a:tailEnd len="med" w="med" type="triangle"/>
          </a:ln>
        </p:spPr>
      </p:cxnSp>
      <p:cxnSp>
        <p:nvCxnSpPr>
          <p:cNvPr id="1072" name="Google Shape;1072;p23"/>
          <p:cNvCxnSpPr/>
          <p:nvPr/>
        </p:nvCxnSpPr>
        <p:spPr>
          <a:xfrm rot="10800000">
            <a:off x="4141694" y="1977079"/>
            <a:ext cx="1039906" cy="1346891"/>
          </a:xfrm>
          <a:prstGeom prst="straightConnector1">
            <a:avLst/>
          </a:prstGeom>
          <a:noFill/>
          <a:ln cap="flat" cmpd="sng" w="28575">
            <a:solidFill>
              <a:schemeClr val="dk1"/>
            </a:solidFill>
            <a:prstDash val="solid"/>
            <a:round/>
            <a:headEnd len="sm" w="sm" type="none"/>
            <a:tailEnd len="med" w="med" type="triangle"/>
          </a:ln>
        </p:spPr>
      </p:cxnSp>
      <p:cxnSp>
        <p:nvCxnSpPr>
          <p:cNvPr id="1073" name="Google Shape;1073;p23"/>
          <p:cNvCxnSpPr/>
          <p:nvPr/>
        </p:nvCxnSpPr>
        <p:spPr>
          <a:xfrm flipH="1" rot="10800000">
            <a:off x="5181600" y="1977081"/>
            <a:ext cx="827902" cy="1346888"/>
          </a:xfrm>
          <a:prstGeom prst="straightConnector1">
            <a:avLst/>
          </a:prstGeom>
          <a:noFill/>
          <a:ln cap="flat" cmpd="sng" w="28575">
            <a:solidFill>
              <a:schemeClr val="dk1"/>
            </a:solidFill>
            <a:prstDash val="solid"/>
            <a:round/>
            <a:headEnd len="sm" w="sm" type="none"/>
            <a:tailEnd len="med" w="med" type="triangle"/>
          </a:ln>
        </p:spPr>
      </p:cxnSp>
      <p:cxnSp>
        <p:nvCxnSpPr>
          <p:cNvPr id="1074" name="Google Shape;1074;p23"/>
          <p:cNvCxnSpPr/>
          <p:nvPr/>
        </p:nvCxnSpPr>
        <p:spPr>
          <a:xfrm flipH="1" rot="10800000">
            <a:off x="5181600" y="1991782"/>
            <a:ext cx="2635624" cy="1332188"/>
          </a:xfrm>
          <a:prstGeom prst="straightConnector1">
            <a:avLst/>
          </a:prstGeom>
          <a:noFill/>
          <a:ln cap="flat" cmpd="sng" w="28575">
            <a:solidFill>
              <a:schemeClr val="dk1"/>
            </a:solidFill>
            <a:prstDash val="solid"/>
            <a:round/>
            <a:headEnd len="sm" w="sm" type="none"/>
            <a:tailEnd len="med" w="med" type="triangle"/>
          </a:ln>
        </p:spPr>
      </p:cxnSp>
      <p:cxnSp>
        <p:nvCxnSpPr>
          <p:cNvPr id="1075" name="Google Shape;1075;p23"/>
          <p:cNvCxnSpPr/>
          <p:nvPr/>
        </p:nvCxnSpPr>
        <p:spPr>
          <a:xfrm flipH="1" rot="10800000">
            <a:off x="5181600" y="1991782"/>
            <a:ext cx="4805082" cy="1332188"/>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2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Cambios de protocolo, consideraciones de la ruta de entrega</a:t>
            </a:r>
            <a:endParaRPr/>
          </a:p>
        </p:txBody>
      </p:sp>
      <p:sp>
        <p:nvSpPr>
          <p:cNvPr id="1081" name="Google Shape;1081;p24"/>
          <p:cNvSpPr txBox="1"/>
          <p:nvPr>
            <p:ph idx="1" type="body"/>
          </p:nvPr>
        </p:nvSpPr>
        <p:spPr>
          <a:xfrm>
            <a:off x="840980" y="1488858"/>
            <a:ext cx="9788920" cy="4543747"/>
          </a:xfrm>
          <a:prstGeom prst="rect">
            <a:avLst/>
          </a:prstGeom>
          <a:noFill/>
          <a:ln>
            <a:noFill/>
          </a:ln>
        </p:spPr>
        <p:txBody>
          <a:bodyPr anchorCtr="0" anchor="t" bIns="0" lIns="0" spcFirstLastPara="1" rIns="0" wrap="square" tIns="0">
            <a:normAutofit/>
          </a:bodyPr>
          <a:lstStyle/>
          <a:p>
            <a:pPr indent="-342900" lvl="0" marL="342900" rtl="0" algn="l">
              <a:lnSpc>
                <a:spcPct val="114000"/>
              </a:lnSpc>
              <a:spcBef>
                <a:spcPts val="0"/>
              </a:spcBef>
              <a:spcAft>
                <a:spcPts val="0"/>
              </a:spcAft>
              <a:buSzPts val="1800"/>
              <a:buChar char="◉"/>
            </a:pPr>
            <a:r>
              <a:rPr lang="en-US" sz="2400"/>
              <a:t>¿Qué ocurre cuando un servidor de correo electrónico (SMTP) de la ruta no es compatible con EAI?</a:t>
            </a:r>
            <a:endParaRPr/>
          </a:p>
          <a:p>
            <a:pPr indent="-341313" lvl="1" marL="798513" rtl="0" algn="l">
              <a:lnSpc>
                <a:spcPct val="114000"/>
              </a:lnSpc>
              <a:spcBef>
                <a:spcPts val="500"/>
              </a:spcBef>
              <a:spcAft>
                <a:spcPts val="0"/>
              </a:spcAft>
              <a:buClr>
                <a:srgbClr val="000000"/>
              </a:buClr>
              <a:buSzPts val="1800"/>
              <a:buChar char="⚪"/>
            </a:pPr>
            <a:r>
              <a:rPr lang="en-US" sz="2400"/>
              <a:t>El último servidor que intenta enviar al siguiente salto:</a:t>
            </a:r>
            <a:endParaRPr/>
          </a:p>
          <a:p>
            <a:pPr indent="-341313" lvl="2" marL="1255713" rtl="0" algn="l">
              <a:lnSpc>
                <a:spcPct val="114000"/>
              </a:lnSpc>
              <a:spcBef>
                <a:spcPts val="500"/>
              </a:spcBef>
              <a:spcAft>
                <a:spcPts val="0"/>
              </a:spcAft>
              <a:buClr>
                <a:srgbClr val="000000"/>
              </a:buClr>
              <a:buSzPts val="2400"/>
              <a:buChar char="•"/>
            </a:pPr>
            <a:r>
              <a:rPr lang="en-US" sz="2400"/>
              <a:t>Envía de vuelta al usuario remitente un informe de imposibilidad de entrega.</a:t>
            </a:r>
            <a:endParaRPr/>
          </a:p>
          <a:p>
            <a:pPr indent="-341313" lvl="2" marL="1255713" rtl="0" algn="l">
              <a:lnSpc>
                <a:spcPct val="114000"/>
              </a:lnSpc>
              <a:spcBef>
                <a:spcPts val="500"/>
              </a:spcBef>
              <a:spcAft>
                <a:spcPts val="0"/>
              </a:spcAft>
              <a:buClr>
                <a:srgbClr val="000000"/>
              </a:buClr>
              <a:buSzPts val="2400"/>
              <a:buChar char="•"/>
            </a:pPr>
            <a:r>
              <a:rPr lang="en-US" sz="2400"/>
              <a:t>Descarta el correo electrónico.</a:t>
            </a:r>
            <a:endParaRPr/>
          </a:p>
          <a:p>
            <a:pPr indent="-341313" lvl="1" marL="798513" rtl="0" algn="l">
              <a:lnSpc>
                <a:spcPct val="114000"/>
              </a:lnSpc>
              <a:spcBef>
                <a:spcPts val="500"/>
              </a:spcBef>
              <a:spcAft>
                <a:spcPts val="0"/>
              </a:spcAft>
              <a:buClr>
                <a:srgbClr val="000000"/>
              </a:buClr>
              <a:buSzPts val="1800"/>
              <a:buChar char="⚪"/>
            </a:pPr>
            <a:r>
              <a:rPr lang="en-US" sz="2400"/>
              <a:t>Similar a los informes que recibe un remitente cuando una dirección de correo electrónico no existe.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2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Consideraciones adicionales</a:t>
            </a:r>
            <a:endParaRPr/>
          </a:p>
        </p:txBody>
      </p:sp>
      <p:sp>
        <p:nvSpPr>
          <p:cNvPr id="1087" name="Google Shape;1087;p25"/>
          <p:cNvSpPr txBox="1"/>
          <p:nvPr>
            <p:ph idx="1" type="body"/>
          </p:nvPr>
        </p:nvSpPr>
        <p:spPr>
          <a:xfrm>
            <a:off x="420624" y="706581"/>
            <a:ext cx="11425011" cy="5136078"/>
          </a:xfrm>
          <a:prstGeom prst="rect">
            <a:avLst/>
          </a:prstGeom>
          <a:noFill/>
          <a:ln>
            <a:noFill/>
          </a:ln>
        </p:spPr>
        <p:txBody>
          <a:bodyPr anchorCtr="0" anchor="t" bIns="0" lIns="0" spcFirstLastPara="1" rIns="0" wrap="square" tIns="0">
            <a:noAutofit/>
          </a:bodyPr>
          <a:lstStyle/>
          <a:p>
            <a:pPr indent="-342900" lvl="0" marL="342900" rtl="0" algn="l">
              <a:lnSpc>
                <a:spcPct val="114000"/>
              </a:lnSpc>
              <a:spcBef>
                <a:spcPts val="0"/>
              </a:spcBef>
              <a:spcAft>
                <a:spcPts val="0"/>
              </a:spcAft>
              <a:buSzPts val="1800"/>
              <a:buChar char="◉"/>
            </a:pPr>
            <a:r>
              <a:rPr lang="en-US" sz="2250"/>
              <a:t>Conversión de mayúsculas y minúsculas: </a:t>
            </a:r>
            <a:endParaRPr/>
          </a:p>
          <a:p>
            <a:pPr indent="-341313" lvl="1" marL="798513" rtl="0" algn="l">
              <a:lnSpc>
                <a:spcPct val="114000"/>
              </a:lnSpc>
              <a:spcBef>
                <a:spcPts val="600"/>
              </a:spcBef>
              <a:spcAft>
                <a:spcPts val="0"/>
              </a:spcAft>
              <a:buClr>
                <a:srgbClr val="000000"/>
              </a:buClr>
              <a:buSzPts val="1800"/>
              <a:buChar char="⚪"/>
            </a:pPr>
            <a:r>
              <a:rPr lang="en-US" sz="2250"/>
              <a:t>En ASCII, los usuarios de correo electrónico prevén la equivalencia de minúsculas y mayúsculas. Por ejemplo, PEDRO@ejemplo.com y pedro@ejemplo.com se enviarán al mismo buzón de correo.</a:t>
            </a:r>
            <a:endParaRPr/>
          </a:p>
          <a:p>
            <a:pPr indent="-341313" lvl="1" marL="798513" rtl="0" algn="l">
              <a:lnSpc>
                <a:spcPct val="114000"/>
              </a:lnSpc>
              <a:spcBef>
                <a:spcPts val="600"/>
              </a:spcBef>
              <a:spcAft>
                <a:spcPts val="0"/>
              </a:spcAft>
              <a:buClr>
                <a:srgbClr val="000000"/>
              </a:buClr>
              <a:buSzPts val="1800"/>
              <a:buChar char="⚪"/>
            </a:pPr>
            <a:r>
              <a:rPr lang="en-US" sz="2250"/>
              <a:t>Normalmente para la EAI, la mayoría de los programas informáticos compatibles con la EAI no implementan automáticamente esta función de conversión de mayúsculas y minúsculas.</a:t>
            </a:r>
            <a:endParaRPr/>
          </a:p>
          <a:p>
            <a:pPr indent="-342900" lvl="0" marL="342900" rtl="0" algn="l">
              <a:lnSpc>
                <a:spcPct val="114000"/>
              </a:lnSpc>
              <a:spcBef>
                <a:spcPts val="600"/>
              </a:spcBef>
              <a:spcAft>
                <a:spcPts val="0"/>
              </a:spcAft>
              <a:buSzPts val="1800"/>
              <a:buChar char="◉"/>
            </a:pPr>
            <a:r>
              <a:rPr lang="en-US" sz="2250"/>
              <a:t>Spam: </a:t>
            </a:r>
            <a:endParaRPr/>
          </a:p>
          <a:p>
            <a:pPr indent="-341313" lvl="1" marL="798513" rtl="0" algn="l">
              <a:lnSpc>
                <a:spcPct val="114000"/>
              </a:lnSpc>
              <a:spcBef>
                <a:spcPts val="600"/>
              </a:spcBef>
              <a:spcAft>
                <a:spcPts val="0"/>
              </a:spcAft>
              <a:buClr>
                <a:srgbClr val="000000"/>
              </a:buClr>
              <a:buSzPts val="1800"/>
              <a:buChar char="⚪"/>
            </a:pPr>
            <a:r>
              <a:rPr lang="en-US" sz="2250"/>
              <a:t>Los correos electrónicos con EAI pueden ser considerados como spam por el software de filtrado de spam, incluso cuando se activan los registros SPF/DKIM adecuados.</a:t>
            </a:r>
            <a:endParaRPr/>
          </a:p>
          <a:p>
            <a:pPr indent="-342900" lvl="0" marL="342900" rtl="0" algn="l">
              <a:lnSpc>
                <a:spcPct val="114000"/>
              </a:lnSpc>
              <a:spcBef>
                <a:spcPts val="600"/>
              </a:spcBef>
              <a:spcAft>
                <a:spcPts val="0"/>
              </a:spcAft>
              <a:buSzPts val="1800"/>
              <a:buChar char="◉"/>
            </a:pPr>
            <a:r>
              <a:rPr lang="en-US" sz="2250"/>
              <a:t>Software/Servicios: </a:t>
            </a:r>
            <a:endParaRPr/>
          </a:p>
          <a:p>
            <a:pPr indent="-341313" lvl="1" marL="798513" rtl="0" algn="l">
              <a:lnSpc>
                <a:spcPct val="114000"/>
              </a:lnSpc>
              <a:spcBef>
                <a:spcPts val="600"/>
              </a:spcBef>
              <a:spcAft>
                <a:spcPts val="0"/>
              </a:spcAft>
              <a:buClr>
                <a:srgbClr val="000000"/>
              </a:buClr>
              <a:buSzPts val="1800"/>
              <a:buChar char="⚪"/>
            </a:pPr>
            <a:r>
              <a:rPr lang="en-US" sz="2250"/>
              <a:t>No todos los servicios y software de servidores/clientes son compatibles con EAI.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26"/>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Compatibilidad con EAI de servicios y software de correo electrónico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2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200"/>
              <a:t>Compatibilidad con EAI de servicios y software de correo electrónico (2020)</a:t>
            </a:r>
            <a:endParaRPr/>
          </a:p>
        </p:txBody>
      </p:sp>
      <p:pic>
        <p:nvPicPr>
          <p:cNvPr id="1099" name="Google Shape;1099;p2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00" name="Google Shape;1100;p27"/>
          <p:cNvSpPr/>
          <p:nvPr/>
        </p:nvSpPr>
        <p:spPr>
          <a:xfrm>
            <a:off x="7989757" y="1127134"/>
            <a:ext cx="403513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La ICANN llevó a cabo una prueba detallada en 2020, véase </a:t>
            </a: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UASG030A: Resultados de las pruebas de software de EAI</a:t>
            </a:r>
            <a:endParaRPr/>
          </a:p>
        </p:txBody>
      </p:sp>
      <p:pic>
        <p:nvPicPr>
          <p:cNvPr descr="Table&#10;&#10;Description automatically generated" id="1101" name="Google Shape;1101;p27"/>
          <p:cNvPicPr preferRelativeResize="0"/>
          <p:nvPr/>
        </p:nvPicPr>
        <p:blipFill rotWithShape="1">
          <a:blip r:embed="rId5">
            <a:alphaModFix/>
          </a:blip>
          <a:srcRect b="0" l="0" r="0" t="0"/>
          <a:stretch/>
        </p:blipFill>
        <p:spPr>
          <a:xfrm>
            <a:off x="1179002" y="671420"/>
            <a:ext cx="6046484" cy="551515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28"/>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29"/>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Para que funcione la Internacionalización de direcciones de correo electrónico (EAI), los MTA deben admitir el indicador de señalización SMTPUTF8.</a:t>
            </a:r>
            <a:endParaRPr/>
          </a:p>
          <a:p>
            <a:pPr indent="0" lvl="0" marL="0" rtl="0" algn="l">
              <a:lnSpc>
                <a:spcPct val="100000"/>
              </a:lnSpc>
              <a:spcBef>
                <a:spcPts val="2000"/>
              </a:spcBef>
              <a:spcAft>
                <a:spcPts val="0"/>
              </a:spcAft>
              <a:buSzPts val="1500"/>
              <a:buNone/>
            </a:pPr>
            <a:r>
              <a:rPr lang="en-US" sz="2000"/>
              <a:t>- ¿Verdadero o falso?</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pic>
        <p:nvPicPr>
          <p:cNvPr id="1113" name="Google Shape;1113;p2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14" name="Google Shape;1114;p2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 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3"/>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Aceptación Universal de nombres de dominio y correos electrónicos</a:t>
            </a:r>
            <a:endParaRPr/>
          </a:p>
        </p:txBody>
      </p:sp>
      <p:sp>
        <p:nvSpPr>
          <p:cNvPr id="885" name="Google Shape;885;p3"/>
          <p:cNvSpPr/>
          <p:nvPr/>
        </p:nvSpPr>
        <p:spPr>
          <a:xfrm>
            <a:off x="926617" y="1536174"/>
            <a:ext cx="10327341" cy="41549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Objetivo</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Que todos los nombres de dominio y direcciones de correo electrónico funcionen en todas las aplicaciones de software</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 </a:t>
            </a:r>
            <a:br>
              <a:rPr b="0" i="0" lang="en-US"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Impacto</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Promover la elección del consumidor, mejorar la competencia y proporcionar un acceso más amplio a los usuarios finales</a:t>
            </a:r>
            <a:endParaRPr/>
          </a:p>
        </p:txBody>
      </p:sp>
      <p:pic>
        <p:nvPicPr>
          <p:cNvPr id="886" name="Google Shape;886;p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grpSp>
        <p:nvGrpSpPr>
          <p:cNvPr id="887" name="Google Shape;887;p3"/>
          <p:cNvGrpSpPr/>
          <p:nvPr/>
        </p:nvGrpSpPr>
        <p:grpSpPr>
          <a:xfrm>
            <a:off x="1566121" y="2781269"/>
            <a:ext cx="9048332" cy="1295462"/>
            <a:chOff x="1927228" y="5269981"/>
            <a:chExt cx="7921353" cy="976513"/>
          </a:xfrm>
        </p:grpSpPr>
        <p:grpSp>
          <p:nvGrpSpPr>
            <p:cNvPr id="888" name="Google Shape;888;p3"/>
            <p:cNvGrpSpPr/>
            <p:nvPr/>
          </p:nvGrpSpPr>
          <p:grpSpPr>
            <a:xfrm>
              <a:off x="1927228" y="5273672"/>
              <a:ext cx="1302251" cy="972822"/>
              <a:chOff x="820555" y="1643185"/>
              <a:chExt cx="2011680" cy="1644160"/>
            </a:xfrm>
          </p:grpSpPr>
          <p:sp>
            <p:nvSpPr>
              <p:cNvPr id="889" name="Google Shape;889;p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Aceptar</a:t>
                </a:r>
                <a:endParaRPr/>
              </a:p>
            </p:txBody>
          </p:sp>
          <p:sp>
            <p:nvSpPr>
              <p:cNvPr id="890" name="Google Shape;890;p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891" name="Google Shape;891;p3"/>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892" name="Google Shape;892;p3"/>
            <p:cNvGrpSpPr/>
            <p:nvPr/>
          </p:nvGrpSpPr>
          <p:grpSpPr>
            <a:xfrm>
              <a:off x="3582203" y="5273672"/>
              <a:ext cx="1314106" cy="967039"/>
              <a:chOff x="3554360" y="1646720"/>
              <a:chExt cx="2029993" cy="1634387"/>
            </a:xfrm>
          </p:grpSpPr>
          <p:sp>
            <p:nvSpPr>
              <p:cNvPr id="893" name="Google Shape;893;p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94" name="Google Shape;894;p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895" name="Google Shape;895;p3"/>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896" name="Google Shape;896;p3"/>
            <p:cNvGrpSpPr/>
            <p:nvPr/>
          </p:nvGrpSpPr>
          <p:grpSpPr>
            <a:xfrm>
              <a:off x="6892153" y="5269981"/>
              <a:ext cx="1302251" cy="968544"/>
              <a:chOff x="6331693" y="1643185"/>
              <a:chExt cx="2011680" cy="1636930"/>
            </a:xfrm>
          </p:grpSpPr>
          <p:sp>
            <p:nvSpPr>
              <p:cNvPr id="897" name="Google Shape;897;p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98" name="Google Shape;898;p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Almacenar</a:t>
                </a:r>
                <a:endParaRPr/>
              </a:p>
            </p:txBody>
          </p:sp>
          <p:pic>
            <p:nvPicPr>
              <p:cNvPr descr="ua-capability-icons_wht_Store.png" id="899" name="Google Shape;899;p3"/>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900" name="Google Shape;900;p3"/>
            <p:cNvGrpSpPr/>
            <p:nvPr/>
          </p:nvGrpSpPr>
          <p:grpSpPr>
            <a:xfrm>
              <a:off x="5237178" y="5269981"/>
              <a:ext cx="1302251" cy="970730"/>
              <a:chOff x="2202899" y="3852184"/>
              <a:chExt cx="2011680" cy="1640625"/>
            </a:xfrm>
          </p:grpSpPr>
          <p:sp>
            <p:nvSpPr>
              <p:cNvPr id="901" name="Google Shape;901;p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2" name="Google Shape;902;p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Procesar</a:t>
                </a:r>
                <a:endParaRPr/>
              </a:p>
            </p:txBody>
          </p:sp>
          <p:pic>
            <p:nvPicPr>
              <p:cNvPr descr="ua-capability-icons_wht_Process.png" id="903" name="Google Shape;903;p3"/>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904" name="Google Shape;904;p3"/>
            <p:cNvGrpSpPr/>
            <p:nvPr/>
          </p:nvGrpSpPr>
          <p:grpSpPr>
            <a:xfrm>
              <a:off x="8546330" y="5275764"/>
              <a:ext cx="1302251" cy="970730"/>
              <a:chOff x="4943583" y="3852184"/>
              <a:chExt cx="2011680" cy="1640625"/>
            </a:xfrm>
          </p:grpSpPr>
          <p:sp>
            <p:nvSpPr>
              <p:cNvPr id="905" name="Google Shape;905;p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6" name="Google Shape;906;p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Visualizar</a:t>
                </a:r>
                <a:endParaRPr/>
              </a:p>
            </p:txBody>
          </p:sp>
          <p:pic>
            <p:nvPicPr>
              <p:cNvPr descr="ua-capability-icons_wht_Display.png" id="907" name="Google Shape;907;p3"/>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30"/>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¿Cuál de las siguientes afirmaciones es </a:t>
            </a:r>
            <a:r>
              <a:rPr i="1" lang="en-US" sz="2000"/>
              <a:t>Verdadera</a:t>
            </a:r>
            <a:r>
              <a:rPr lang="en-US" sz="2000"/>
              <a:t> al enviar y recibir un correo electrónico con EAI?  </a:t>
            </a:r>
            <a:endParaRPr/>
          </a:p>
          <a:p>
            <a:pPr indent="-457200" lvl="0" marL="457200" rtl="0" algn="l">
              <a:lnSpc>
                <a:spcPct val="100000"/>
              </a:lnSpc>
              <a:spcBef>
                <a:spcPts val="2000"/>
              </a:spcBef>
              <a:spcAft>
                <a:spcPts val="0"/>
              </a:spcAft>
              <a:buSzPts val="1500"/>
              <a:buFont typeface="Arial"/>
              <a:buAutoNum type="alphaLcParenR"/>
            </a:pPr>
            <a:r>
              <a:rPr lang="en-US" sz="2000"/>
              <a:t>Todos los nodos/partes de correo electrónico implicados en la ruta de entrega tienen que actualizarse para ser compatibles con EAI.</a:t>
            </a:r>
            <a:endParaRPr/>
          </a:p>
          <a:p>
            <a:pPr indent="-457200" lvl="0" marL="457200" rtl="0" algn="l">
              <a:lnSpc>
                <a:spcPct val="100000"/>
              </a:lnSpc>
              <a:spcBef>
                <a:spcPts val="2000"/>
              </a:spcBef>
              <a:spcAft>
                <a:spcPts val="0"/>
              </a:spcAft>
              <a:buSzPts val="1500"/>
              <a:buFont typeface="Arial"/>
              <a:buAutoNum type="alphaLcParenR"/>
            </a:pPr>
            <a:r>
              <a:rPr lang="en-US" sz="2000"/>
              <a:t>Si un servidor SMTP de la ruta no es compatible con EAI, el correo electrónico no se entregará.</a:t>
            </a:r>
            <a:endParaRPr/>
          </a:p>
          <a:p>
            <a:pPr indent="-457200" lvl="0" marL="457200" rtl="0" algn="l">
              <a:lnSpc>
                <a:spcPct val="100000"/>
              </a:lnSpc>
              <a:spcBef>
                <a:spcPts val="2000"/>
              </a:spcBef>
              <a:spcAft>
                <a:spcPts val="0"/>
              </a:spcAft>
              <a:buSzPts val="1500"/>
              <a:buFont typeface="Arial"/>
              <a:buAutoNum type="alphaLcParenR"/>
            </a:pPr>
            <a:r>
              <a:rPr lang="en-US" sz="2000"/>
              <a:t>Los servidores POP/IMAP podrían proporcionar correos electrónicos degradados a clientes de correo electrónico no compatibles con EAI, pero esto no se recomienda.</a:t>
            </a:r>
            <a:endParaRPr/>
          </a:p>
          <a:p>
            <a:pPr indent="-457200" lvl="0" marL="457200" rtl="0" algn="l">
              <a:lnSpc>
                <a:spcPct val="100000"/>
              </a:lnSpc>
              <a:spcBef>
                <a:spcPts val="2000"/>
              </a:spcBef>
              <a:spcAft>
                <a:spcPts val="0"/>
              </a:spcAft>
              <a:buSzPts val="1500"/>
              <a:buFont typeface="Arial"/>
              <a:buAutoNum type="alphaLcParenR"/>
            </a:pPr>
            <a:r>
              <a:rPr lang="en-US" sz="2000"/>
              <a:t>Ninguna de las opciones anteriores.</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pic>
        <p:nvPicPr>
          <p:cNvPr id="1121" name="Google Shape;1121;p3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22" name="Google Shape;1122;p3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 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31"/>
          <p:cNvSpPr txBox="1"/>
          <p:nvPr>
            <p:ph type="title"/>
          </p:nvPr>
        </p:nvSpPr>
        <p:spPr>
          <a:xfrm>
            <a:off x="752850" y="1308848"/>
            <a:ext cx="10100029"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Consideraciones para nombres de buzón de correo que utilizan la EAI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32"/>
          <p:cNvSpPr txBox="1"/>
          <p:nvPr>
            <p:ph idx="1" type="body"/>
          </p:nvPr>
        </p:nvSpPr>
        <p:spPr>
          <a:xfrm>
            <a:off x="754742" y="649534"/>
            <a:ext cx="10986985" cy="520813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u="sng">
                <a:solidFill>
                  <a:schemeClr val="hlink"/>
                </a:solidFill>
                <a:hlinkClick r:id="rId3"/>
              </a:rPr>
              <a:t>UASG028</a:t>
            </a:r>
            <a:r>
              <a:rPr lang="en-US" sz="2000"/>
              <a:t> - Consideraciones para nombrar buzones de correo electrónico internacionalizados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Códigos de escritura admitidos:</a:t>
            </a:r>
            <a:endParaRPr/>
          </a:p>
          <a:p>
            <a:pPr indent="-341313" lvl="1" marL="798513" rtl="0" algn="l">
              <a:lnSpc>
                <a:spcPct val="100000"/>
              </a:lnSpc>
              <a:spcBef>
                <a:spcPts val="500"/>
              </a:spcBef>
              <a:spcAft>
                <a:spcPts val="0"/>
              </a:spcAft>
              <a:buClr>
                <a:srgbClr val="000000"/>
              </a:buClr>
              <a:buSzPts val="1500"/>
              <a:buChar char="⚪"/>
            </a:pPr>
            <a:r>
              <a:rPr lang="en-US" sz="2000"/>
              <a:t>Conocer las expectativas del usuario para los sistemas de escritura para el nombre del buzón de correo y la parte del nombre de dominio. </a:t>
            </a:r>
            <a:endParaRPr/>
          </a:p>
          <a:p>
            <a:pPr indent="-341313" lvl="1" marL="798513" rtl="0" algn="l">
              <a:lnSpc>
                <a:spcPct val="100000"/>
              </a:lnSpc>
              <a:spcBef>
                <a:spcPts val="500"/>
              </a:spcBef>
              <a:spcAft>
                <a:spcPts val="0"/>
              </a:spcAft>
              <a:buClr>
                <a:srgbClr val="000000"/>
              </a:buClr>
              <a:buSzPts val="1500"/>
              <a:buChar char="⚪"/>
            </a:pPr>
            <a:r>
              <a:rPr lang="en-US" sz="2000"/>
              <a:t>Comprender las complejidades que implican los códigos de escritura adicionales (por ejemplo, seguridad, confusión, etc.).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 Longitud de la cadena de caracteres del nombre de un buzón de correo:</a:t>
            </a:r>
            <a:endParaRPr/>
          </a:p>
          <a:p>
            <a:pPr indent="-341313" lvl="1" marL="798513" rtl="0" algn="l">
              <a:lnSpc>
                <a:spcPct val="100000"/>
              </a:lnSpc>
              <a:spcBef>
                <a:spcPts val="500"/>
              </a:spcBef>
              <a:spcAft>
                <a:spcPts val="0"/>
              </a:spcAft>
              <a:buClr>
                <a:srgbClr val="000000"/>
              </a:buClr>
              <a:buSzPts val="1500"/>
              <a:buChar char="⚪"/>
            </a:pPr>
            <a:r>
              <a:rPr lang="en-US" sz="2000"/>
              <a:t>Conocer las limitaciones de su sistema y las expectativas de los usuarios.</a:t>
            </a:r>
            <a:endParaRPr/>
          </a:p>
          <a:p>
            <a:pPr indent="-341313" lvl="1" marL="798513" rtl="0" algn="l">
              <a:lnSpc>
                <a:spcPct val="100000"/>
              </a:lnSpc>
              <a:spcBef>
                <a:spcPts val="500"/>
              </a:spcBef>
              <a:spcAft>
                <a:spcPts val="0"/>
              </a:spcAft>
              <a:buClr>
                <a:srgbClr val="000000"/>
              </a:buClr>
              <a:buSzPts val="1500"/>
              <a:buChar char="⚪"/>
            </a:pPr>
            <a:r>
              <a:rPr lang="en-US" sz="2000"/>
              <a:t>Considerar una política igual o similar a la de los nombres de buzón de correo ASCII.</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Combinación de códigos de escritura:</a:t>
            </a:r>
            <a:endParaRPr/>
          </a:p>
          <a:p>
            <a:pPr indent="-341313" lvl="1" marL="798513" rtl="0" algn="l">
              <a:lnSpc>
                <a:spcPct val="100000"/>
              </a:lnSpc>
              <a:spcBef>
                <a:spcPts val="500"/>
              </a:spcBef>
              <a:spcAft>
                <a:spcPts val="0"/>
              </a:spcAft>
              <a:buClr>
                <a:srgbClr val="000000"/>
              </a:buClr>
              <a:buSzPts val="1500"/>
              <a:buChar char="⚪"/>
            </a:pPr>
            <a:r>
              <a:rPr lang="en-US" sz="2000"/>
              <a:t>Permitir una combinación de códigos de escritura limitada únicamente cuando el usuario tenga una necesidad clara basada en la práctica local.</a:t>
            </a:r>
            <a:endParaRPr/>
          </a:p>
          <a:p>
            <a:pPr indent="-341313" lvl="1" marL="798513" rtl="0" algn="l">
              <a:lnSpc>
                <a:spcPct val="100000"/>
              </a:lnSpc>
              <a:spcBef>
                <a:spcPts val="500"/>
              </a:spcBef>
              <a:spcAft>
                <a:spcPts val="0"/>
              </a:spcAft>
              <a:buClr>
                <a:srgbClr val="000000"/>
              </a:buClr>
              <a:buSzPts val="1500"/>
              <a:buChar char="⚪"/>
            </a:pPr>
            <a:r>
              <a:rPr lang="en-US" sz="2000"/>
              <a:t>Considerar la seguridad y la confusión debidas a la combinación de códigos de escritura para el buzón de correo y el nombre de dominio.</a:t>
            </a:r>
            <a:endParaRPr/>
          </a:p>
        </p:txBody>
      </p:sp>
      <p:sp>
        <p:nvSpPr>
          <p:cNvPr id="1134" name="Google Shape;1134;p3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Consideraciones para nombres de buzón de correo que utilizan la EAI </a:t>
            </a:r>
            <a:endParaRPr/>
          </a:p>
        </p:txBody>
      </p:sp>
      <p:pic>
        <p:nvPicPr>
          <p:cNvPr id="1135" name="Google Shape;1135;p32"/>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33"/>
          <p:cNvSpPr txBox="1"/>
          <p:nvPr>
            <p:ph idx="1" type="body"/>
          </p:nvPr>
        </p:nvSpPr>
        <p:spPr>
          <a:xfrm>
            <a:off x="754742" y="1028069"/>
            <a:ext cx="1095257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Prevención de cadenas de caracteres no válidas y con renderizado inestable:</a:t>
            </a:r>
            <a:endParaRPr/>
          </a:p>
          <a:p>
            <a:pPr indent="-341313" lvl="1" marL="798513" rtl="0" algn="l">
              <a:lnSpc>
                <a:spcPct val="100000"/>
              </a:lnSpc>
              <a:spcBef>
                <a:spcPts val="500"/>
              </a:spcBef>
              <a:spcAft>
                <a:spcPts val="0"/>
              </a:spcAft>
              <a:buClr>
                <a:srgbClr val="000000"/>
              </a:buClr>
              <a:buSzPts val="1500"/>
              <a:buChar char="⚪"/>
            </a:pPr>
            <a:r>
              <a:rPr lang="en-US" sz="2000"/>
              <a:t>Comprobar si las </a:t>
            </a:r>
            <a:r>
              <a:rPr lang="en-US" sz="2000" u="sng">
                <a:solidFill>
                  <a:schemeClr val="hlink"/>
                </a:solidFill>
                <a:hlinkClick r:id="rId3"/>
              </a:rPr>
              <a:t>tablas de IDN de referencia</a:t>
            </a:r>
            <a:r>
              <a:rPr lang="en-US" sz="2000"/>
              <a:t> cumplen la cadena de buzón de correo deseada y actualizarlas según sea necesario.</a:t>
            </a:r>
            <a:endParaRPr/>
          </a:p>
          <a:p>
            <a:pPr indent="-341313" lvl="1" marL="798513" rtl="0" algn="l">
              <a:lnSpc>
                <a:spcPct val="100000"/>
              </a:lnSpc>
              <a:spcBef>
                <a:spcPts val="500"/>
              </a:spcBef>
              <a:spcAft>
                <a:spcPts val="0"/>
              </a:spcAft>
              <a:buClr>
                <a:srgbClr val="000000"/>
              </a:buClr>
              <a:buSzPts val="1500"/>
              <a:buChar char="⚪"/>
            </a:pPr>
            <a:r>
              <a:rPr lang="en-US" sz="2000"/>
              <a:t>Utilice una herramienta de validación de cadenas de caracteres (p. ej., </a:t>
            </a:r>
            <a:r>
              <a:rPr lang="en-US" sz="2000" u="sng">
                <a:solidFill>
                  <a:schemeClr val="hlink"/>
                </a:solidFill>
                <a:hlinkClick r:id="rId4"/>
              </a:rPr>
              <a:t>LGR Tool</a:t>
            </a:r>
            <a:r>
              <a:rPr lang="en-US" sz="2000"/>
              <a:t>) para validar las cadenas de caracteres del buzón de correo.</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Consideración para códigos de escritura de derecha a izquierda (RTL):</a:t>
            </a:r>
            <a:endParaRPr/>
          </a:p>
          <a:p>
            <a:pPr indent="-341313" lvl="1" marL="798513" rtl="0" algn="l">
              <a:lnSpc>
                <a:spcPct val="100000"/>
              </a:lnSpc>
              <a:spcBef>
                <a:spcPts val="500"/>
              </a:spcBef>
              <a:spcAft>
                <a:spcPts val="0"/>
              </a:spcAft>
              <a:buClr>
                <a:srgbClr val="000000"/>
              </a:buClr>
              <a:buSzPts val="1500"/>
              <a:buChar char="⚪"/>
            </a:pPr>
            <a:r>
              <a:rPr lang="en-US" sz="2000"/>
              <a:t>Evitar la combinación de códigos de escritura con códigos de escritura de derecha a izquierda para evitar confusiones y problemas de seguridad.</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Consideración para alias y nombres de visualización:</a:t>
            </a:r>
            <a:endParaRPr/>
          </a:p>
          <a:p>
            <a:pPr indent="-341313" lvl="1" marL="798513" rtl="0" algn="l">
              <a:lnSpc>
                <a:spcPct val="100000"/>
              </a:lnSpc>
              <a:spcBef>
                <a:spcPts val="500"/>
              </a:spcBef>
              <a:spcAft>
                <a:spcPts val="0"/>
              </a:spcAft>
              <a:buClr>
                <a:srgbClr val="000000"/>
              </a:buClr>
              <a:buSzPts val="1500"/>
              <a:buChar char="⚪"/>
            </a:pPr>
            <a:r>
              <a:rPr lang="en-US" sz="2000"/>
              <a:t>Considerar la opción de creación de alias para la interfaz de usuario durante el proceso de selección del nombre del buzón de correo. Se puede permitir un alias ASCII con un nombre de buzón de correo con EAI.</a:t>
            </a:r>
            <a:endParaRPr/>
          </a:p>
          <a:p>
            <a:pPr indent="-341313" lvl="1" marL="798513" rtl="0" algn="l">
              <a:lnSpc>
                <a:spcPct val="100000"/>
              </a:lnSpc>
              <a:spcBef>
                <a:spcPts val="500"/>
              </a:spcBef>
              <a:spcAft>
                <a:spcPts val="0"/>
              </a:spcAft>
              <a:buClr>
                <a:srgbClr val="000000"/>
              </a:buClr>
              <a:buSzPts val="1500"/>
              <a:buChar char="⚪"/>
            </a:pPr>
            <a:r>
              <a:rPr lang="en-US" sz="2000"/>
              <a:t>Opcionalmente, permitir al usuario que agregue alias adicionales posteriormente.</a:t>
            </a:r>
            <a:endParaRPr/>
          </a:p>
        </p:txBody>
      </p:sp>
      <p:sp>
        <p:nvSpPr>
          <p:cNvPr id="1142" name="Google Shape;1142;p3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Consideraciones para nombres de buzón de correo que utilizan la EAI </a:t>
            </a:r>
            <a:endParaRPr/>
          </a:p>
        </p:txBody>
      </p:sp>
      <p:pic>
        <p:nvPicPr>
          <p:cNvPr id="1143" name="Google Shape;1143;p33"/>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34"/>
          <p:cNvSpPr txBox="1"/>
          <p:nvPr>
            <p:ph idx="1" type="body"/>
          </p:nvPr>
        </p:nvSpPr>
        <p:spPr>
          <a:xfrm>
            <a:off x="754742" y="1360579"/>
            <a:ext cx="1095257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Signos y símbolos:</a:t>
            </a:r>
            <a:endParaRPr/>
          </a:p>
          <a:p>
            <a:pPr indent="-341313" lvl="1" marL="798513" rtl="0" algn="l">
              <a:lnSpc>
                <a:spcPct val="100000"/>
              </a:lnSpc>
              <a:spcBef>
                <a:spcPts val="500"/>
              </a:spcBef>
              <a:spcAft>
                <a:spcPts val="0"/>
              </a:spcAft>
              <a:buClr>
                <a:srgbClr val="000000"/>
              </a:buClr>
              <a:buSzPts val="1500"/>
              <a:buChar char="⚪"/>
            </a:pPr>
            <a:r>
              <a:rPr lang="en-US" sz="2000"/>
              <a:t>Evitar el uso de signos y símbolos, especialmente los que no existen en el teclado/dispositivos de entrada</a:t>
            </a:r>
            <a:endParaRPr/>
          </a:p>
          <a:p>
            <a:pPr indent="-341313" lvl="1" marL="798513" rtl="0" algn="l">
              <a:lnSpc>
                <a:spcPct val="100000"/>
              </a:lnSpc>
              <a:spcBef>
                <a:spcPts val="500"/>
              </a:spcBef>
              <a:spcAft>
                <a:spcPts val="0"/>
              </a:spcAft>
              <a:buClr>
                <a:srgbClr val="000000"/>
              </a:buClr>
              <a:buSzPts val="1500"/>
              <a:buChar char="⚪"/>
            </a:pPr>
            <a:r>
              <a:rPr lang="en-US" sz="2000"/>
              <a:t>Si es necesario para su mercado, se suelen utilizar el punto (.), el guión bajo (_), el guión (-) y el signo más (+).</a:t>
            </a:r>
            <a:endParaRPr/>
          </a:p>
          <a:p>
            <a:pPr indent="-341313" lvl="1" marL="798513" rtl="0" algn="l">
              <a:lnSpc>
                <a:spcPct val="100000"/>
              </a:lnSpc>
              <a:spcBef>
                <a:spcPts val="500"/>
              </a:spcBef>
              <a:spcAft>
                <a:spcPts val="0"/>
              </a:spcAft>
              <a:buClr>
                <a:srgbClr val="000000"/>
              </a:buClr>
              <a:buSzPts val="1500"/>
              <a:buChar char="⚪"/>
            </a:pPr>
            <a:r>
              <a:rPr lang="en-US" sz="2000"/>
              <a:t>Revisar cualquier signo adicional (si es necesario) y asegurarse de que no genere un problema de seguridad.</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Normalización de caracteres de Unicode:</a:t>
            </a:r>
            <a:endParaRPr/>
          </a:p>
          <a:p>
            <a:pPr indent="-341313" lvl="1" marL="798513" rtl="0" algn="l">
              <a:lnSpc>
                <a:spcPct val="100000"/>
              </a:lnSpc>
              <a:spcBef>
                <a:spcPts val="500"/>
              </a:spcBef>
              <a:spcAft>
                <a:spcPts val="0"/>
              </a:spcAft>
              <a:buClr>
                <a:srgbClr val="000000"/>
              </a:buClr>
              <a:buSzPts val="1500"/>
              <a:buChar char="⚪"/>
            </a:pPr>
            <a:r>
              <a:rPr lang="en-US" sz="2000"/>
              <a:t>Comprender el tipo de normalización de su sistema de correo electrónico.</a:t>
            </a:r>
            <a:endParaRPr/>
          </a:p>
          <a:p>
            <a:pPr indent="-341313" lvl="1" marL="798513" rtl="0" algn="l">
              <a:lnSpc>
                <a:spcPct val="100000"/>
              </a:lnSpc>
              <a:spcBef>
                <a:spcPts val="500"/>
              </a:spcBef>
              <a:spcAft>
                <a:spcPts val="0"/>
              </a:spcAft>
              <a:buClr>
                <a:srgbClr val="000000"/>
              </a:buClr>
              <a:buSzPts val="1500"/>
              <a:buChar char="⚪"/>
            </a:pPr>
            <a:r>
              <a:rPr lang="en-US" sz="2000"/>
              <a:t>Asegurarse de que su programa de correo electrónico realiza comparaciones de nombres independientes de la forma normalizada.</a:t>
            </a:r>
            <a:endParaRPr/>
          </a:p>
          <a:p>
            <a:pPr indent="-341313" lvl="1" marL="798513" rtl="0" algn="l">
              <a:lnSpc>
                <a:spcPct val="100000"/>
              </a:lnSpc>
              <a:spcBef>
                <a:spcPts val="500"/>
              </a:spcBef>
              <a:spcAft>
                <a:spcPts val="0"/>
              </a:spcAft>
              <a:buClr>
                <a:srgbClr val="000000"/>
              </a:buClr>
              <a:buSzPts val="1500"/>
              <a:buChar char="⚪"/>
            </a:pPr>
            <a:r>
              <a:rPr lang="en-US" sz="2000"/>
              <a:t>Si es posible seleccionar la normalización, preferir el uso de la forma NFC.</a:t>
            </a:r>
            <a:endParaRPr/>
          </a:p>
        </p:txBody>
      </p:sp>
      <p:sp>
        <p:nvSpPr>
          <p:cNvPr id="1150" name="Google Shape;1150;p3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Consideraciones para nombres de buzón de correo que utilizan la EAI </a:t>
            </a:r>
            <a:endParaRPr/>
          </a:p>
        </p:txBody>
      </p:sp>
      <p:pic>
        <p:nvPicPr>
          <p:cNvPr id="1151" name="Google Shape;1151;p3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35"/>
          <p:cNvSpPr txBox="1"/>
          <p:nvPr>
            <p:ph idx="1" type="body"/>
          </p:nvPr>
        </p:nvSpPr>
        <p:spPr>
          <a:xfrm>
            <a:off x="754742" y="757905"/>
            <a:ext cx="1095257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Consideraciones de equivalencia:</a:t>
            </a:r>
            <a:endParaRPr/>
          </a:p>
          <a:p>
            <a:pPr indent="-341313" lvl="1" marL="798513" rtl="0" algn="l">
              <a:lnSpc>
                <a:spcPct val="100000"/>
              </a:lnSpc>
              <a:spcBef>
                <a:spcPts val="500"/>
              </a:spcBef>
              <a:spcAft>
                <a:spcPts val="0"/>
              </a:spcAft>
              <a:buClr>
                <a:srgbClr val="000000"/>
              </a:buClr>
              <a:buSzPts val="1500"/>
              <a:buChar char="⚪"/>
            </a:pPr>
            <a:r>
              <a:rPr lang="en-US" sz="2000"/>
              <a:t>Definir una política para determinar los nombres de buzón de correo "iguales" o equivalentes en función del sistema de escritura, las expectativas de los usuarios y las capacidades técnicas de su implementación.</a:t>
            </a:r>
            <a:endParaRPr/>
          </a:p>
          <a:p>
            <a:pPr indent="-341313" lvl="1" marL="798513" rtl="0" algn="l">
              <a:lnSpc>
                <a:spcPct val="100000"/>
              </a:lnSpc>
              <a:spcBef>
                <a:spcPts val="500"/>
              </a:spcBef>
              <a:spcAft>
                <a:spcPts val="0"/>
              </a:spcAft>
              <a:buClr>
                <a:srgbClr val="000000"/>
              </a:buClr>
              <a:buSzPts val="1500"/>
              <a:buChar char="⚪"/>
            </a:pPr>
            <a:r>
              <a:rPr lang="en-US" sz="2000"/>
              <a:t>Examinar las tablas de IDN, la conversión de mayúsculas y minúsculas, los separadores, los numerales y los símbolos para la política.</a:t>
            </a:r>
            <a:endParaRPr/>
          </a:p>
          <a:p>
            <a:pPr indent="-341313" lvl="1" marL="798513" rtl="0" algn="l">
              <a:lnSpc>
                <a:spcPct val="100000"/>
              </a:lnSpc>
              <a:spcBef>
                <a:spcPts val="500"/>
              </a:spcBef>
              <a:spcAft>
                <a:spcPts val="0"/>
              </a:spcAft>
              <a:buClr>
                <a:srgbClr val="000000"/>
              </a:buClr>
              <a:buSzPts val="1500"/>
              <a:buChar char="⚪"/>
            </a:pPr>
            <a:r>
              <a:rPr lang="en-US" sz="2000"/>
              <a:t>Evitar la creación de buzones de correo diferentes con nombres equivalentes entre sí.</a:t>
            </a:r>
            <a:endParaRPr/>
          </a:p>
          <a:p>
            <a:pPr indent="-341313" lvl="1" marL="798513" rtl="0" algn="l">
              <a:lnSpc>
                <a:spcPct val="100000"/>
              </a:lnSpc>
              <a:spcBef>
                <a:spcPts val="500"/>
              </a:spcBef>
              <a:spcAft>
                <a:spcPts val="0"/>
              </a:spcAft>
              <a:buClr>
                <a:srgbClr val="000000"/>
              </a:buClr>
              <a:buSzPts val="1500"/>
              <a:buChar char="⚪"/>
            </a:pPr>
            <a:r>
              <a:rPr lang="en-US" sz="2000"/>
              <a:t>Compartir su política para que los usuarios finales entiendan qué caracteres y combinaciones se considerarán válidos y cuáles podrían tener equivalencia.</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Otras consideraciones:</a:t>
            </a:r>
            <a:endParaRPr/>
          </a:p>
          <a:p>
            <a:pPr indent="-341313" lvl="1" marL="798513" rtl="0" algn="l">
              <a:lnSpc>
                <a:spcPct val="100000"/>
              </a:lnSpc>
              <a:spcBef>
                <a:spcPts val="500"/>
              </a:spcBef>
              <a:spcAft>
                <a:spcPts val="0"/>
              </a:spcAft>
              <a:buClr>
                <a:srgbClr val="000000"/>
              </a:buClr>
              <a:buSzPts val="1500"/>
              <a:buChar char="⚪"/>
            </a:pPr>
            <a:r>
              <a:rPr lang="en-US" sz="2000"/>
              <a:t>Deletrear los nombres de dominio con sus nombres internacionalizados no ASCII. Evitar mostrar el nombre alternativo "xn--".</a:t>
            </a:r>
            <a:endParaRPr/>
          </a:p>
          <a:p>
            <a:pPr indent="-341313" lvl="1" marL="798513" rtl="0" algn="l">
              <a:lnSpc>
                <a:spcPct val="100000"/>
              </a:lnSpc>
              <a:spcBef>
                <a:spcPts val="500"/>
              </a:spcBef>
              <a:spcAft>
                <a:spcPts val="0"/>
              </a:spcAft>
              <a:buClr>
                <a:srgbClr val="000000"/>
              </a:buClr>
              <a:buSzPts val="1500"/>
              <a:buChar char="⚪"/>
            </a:pPr>
            <a:r>
              <a:rPr lang="en-US" sz="2000"/>
              <a:t>Es posible que algunos clientes de correo electrónico no vinculen automáticamente las formas de Etiqueta-U y Etiqueta-A de los nombres de buzón de correo de las direcciones de correo electrónico, por lo que debe asegurarse de que ambas etiquetas estén asignadas entre sí.</a:t>
            </a:r>
            <a:endParaRPr/>
          </a:p>
        </p:txBody>
      </p:sp>
      <p:sp>
        <p:nvSpPr>
          <p:cNvPr id="1158" name="Google Shape;1158;p3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Consideraciones para nombres de buzón de correo que utilizan la EAI </a:t>
            </a:r>
            <a:endParaRPr/>
          </a:p>
        </p:txBody>
      </p:sp>
      <p:pic>
        <p:nvPicPr>
          <p:cNvPr id="1159" name="Google Shape;1159;p3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36"/>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37"/>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¿Cuáles de las siguientes afirmaciones son </a:t>
            </a:r>
            <a:r>
              <a:rPr i="1" lang="en-US" sz="2000"/>
              <a:t>Falsas</a:t>
            </a:r>
            <a:r>
              <a:rPr lang="en-US" sz="2000"/>
              <a:t>?</a:t>
            </a:r>
            <a:endParaRPr/>
          </a:p>
          <a:p>
            <a:pPr indent="-457200" lvl="0" marL="457200" rtl="0" algn="l">
              <a:lnSpc>
                <a:spcPct val="100000"/>
              </a:lnSpc>
              <a:spcBef>
                <a:spcPts val="2000"/>
              </a:spcBef>
              <a:spcAft>
                <a:spcPts val="0"/>
              </a:spcAft>
              <a:buSzPts val="1500"/>
              <a:buFont typeface="Arial"/>
              <a:buAutoNum type="alphaLcParenR"/>
            </a:pPr>
            <a:r>
              <a:rPr lang="en-US" sz="2000"/>
              <a:t>La Aceptación Universal (UA) es el estado en el que todos los nombres de dominio y direcciones de correo electrónico válidos son aceptados, validados, almacenados, procesados y mostrados de forma correcta y coherente.</a:t>
            </a:r>
            <a:endParaRPr/>
          </a:p>
          <a:p>
            <a:pPr indent="-457200" lvl="0" marL="457200" rtl="0" algn="l">
              <a:lnSpc>
                <a:spcPct val="100000"/>
              </a:lnSpc>
              <a:spcBef>
                <a:spcPts val="2000"/>
              </a:spcBef>
              <a:spcAft>
                <a:spcPts val="0"/>
              </a:spcAft>
              <a:buSzPts val="1500"/>
              <a:buFont typeface="Arial"/>
              <a:buAutoNum type="alphaLcParenR"/>
            </a:pPr>
            <a:r>
              <a:rPr lang="en-US" sz="2000"/>
              <a:t>Para que la Aceptación Universal sea una realidad, todos los dominios de alto nivel (TLD), incluidos los nuevos dominios genéricos de alto nivel (gTLD) y los dominios de alto nivel internacionalizados (IDN TLD), deben ser procesados de manera uniforme en las aplicaciones y los sistemas de Internet.</a:t>
            </a:r>
            <a:endParaRPr/>
          </a:p>
          <a:p>
            <a:pPr indent="-457200" lvl="0" marL="457200" rtl="0" algn="l">
              <a:lnSpc>
                <a:spcPct val="100000"/>
              </a:lnSpc>
              <a:spcBef>
                <a:spcPts val="2000"/>
              </a:spcBef>
              <a:spcAft>
                <a:spcPts val="0"/>
              </a:spcAft>
              <a:buSzPts val="1500"/>
              <a:buFont typeface="Arial"/>
              <a:buAutoNum type="alphaLcParenR"/>
            </a:pPr>
            <a:r>
              <a:rPr lang="en-US" sz="2000"/>
              <a:t>Todos los nombres de dominio deberían validarse según la Norma IDNA2003 de Nombres de Dominio Internacionalizados en Aplicaciones.</a:t>
            </a:r>
            <a:endParaRPr/>
          </a:p>
          <a:p>
            <a:pPr indent="-457200" lvl="0" marL="457200" rtl="0" algn="l">
              <a:lnSpc>
                <a:spcPct val="100000"/>
              </a:lnSpc>
              <a:spcBef>
                <a:spcPts val="2000"/>
              </a:spcBef>
              <a:spcAft>
                <a:spcPts val="0"/>
              </a:spcAft>
              <a:buSzPts val="1500"/>
              <a:buFont typeface="Arial"/>
              <a:buAutoNum type="alphaLcParenR"/>
            </a:pPr>
            <a:r>
              <a:rPr lang="en-US" sz="2000"/>
              <a:t>La Etiqueta-A representa una etiqueta de dominio en formato Unicode UTF8.</a:t>
            </a:r>
            <a:endParaRPr/>
          </a:p>
          <a:p>
            <a:pPr indent="-457200" lvl="0" marL="457200" rtl="0" algn="l">
              <a:lnSpc>
                <a:spcPct val="100000"/>
              </a:lnSpc>
              <a:spcBef>
                <a:spcPts val="2000"/>
              </a:spcBef>
              <a:spcAft>
                <a:spcPts val="0"/>
              </a:spcAft>
              <a:buSzPts val="1500"/>
              <a:buFont typeface="Arial"/>
              <a:buAutoNum type="alphaLcParenR"/>
            </a:pPr>
            <a:r>
              <a:rPr lang="en-US" sz="2000"/>
              <a:t>El formato de Etiqueta-A se utiliza para representar nombres de buzón de correo en EAI.</a:t>
            </a:r>
            <a:endParaRPr/>
          </a:p>
        </p:txBody>
      </p:sp>
      <p:pic>
        <p:nvPicPr>
          <p:cNvPr id="1171" name="Google Shape;1171;p3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72" name="Google Shape;1172;p3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 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38"/>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rPr lang="en-US" sz="2000"/>
              <a:t>¿Cuál es la Etiqueta-A de </a:t>
            </a:r>
            <a:r>
              <a:rPr lang="en-US" sz="2000">
                <a:solidFill>
                  <a:srgbClr val="FF0000"/>
                </a:solidFill>
              </a:rPr>
              <a:t>测试</a:t>
            </a:r>
            <a:r>
              <a:rPr lang="en-US" sz="2000"/>
              <a:t> ?</a:t>
            </a:r>
            <a:endParaRPr/>
          </a:p>
          <a:p>
            <a:pPr indent="0" lvl="0" marL="0" rtl="0" algn="l">
              <a:lnSpc>
                <a:spcPct val="100000"/>
              </a:lnSpc>
              <a:spcBef>
                <a:spcPts val="2000"/>
              </a:spcBef>
              <a:spcAft>
                <a:spcPts val="0"/>
              </a:spcAft>
              <a:buSzPts val="1500"/>
              <a:buNone/>
            </a:pPr>
            <a:r>
              <a:t/>
            </a:r>
            <a:endParaRPr sz="2000"/>
          </a:p>
          <a:p>
            <a:pPr indent="0" lvl="0" marL="0" rtl="0" algn="l">
              <a:lnSpc>
                <a:spcPct val="100000"/>
              </a:lnSpc>
              <a:spcBef>
                <a:spcPts val="2000"/>
              </a:spcBef>
              <a:spcAft>
                <a:spcPts val="0"/>
              </a:spcAft>
              <a:buSzPts val="1500"/>
              <a:buNone/>
            </a:pPr>
            <a:r>
              <a:rPr lang="en-US" sz="2000"/>
              <a:t>Pista: Puede utilizar la herramienta: </a:t>
            </a:r>
            <a:r>
              <a:rPr lang="en-US" sz="2000" u="sng">
                <a:solidFill>
                  <a:schemeClr val="hlink"/>
                </a:solidFill>
                <a:hlinkClick r:id="rId3"/>
              </a:rPr>
              <a:t>https://lgrtool.icann.org/</a:t>
            </a:r>
            <a:r>
              <a:rPr lang="en-US" sz="2000"/>
              <a:t>  </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pic>
        <p:nvPicPr>
          <p:cNvPr id="1179" name="Google Shape;1179;p38"/>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
        <p:nvSpPr>
          <p:cNvPr id="1180" name="Google Shape;1180;p3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Evaluación 6</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39"/>
          <p:cNvSpPr txBox="1"/>
          <p:nvPr>
            <p:ph type="title"/>
          </p:nvPr>
        </p:nvSpPr>
        <p:spPr>
          <a:xfrm>
            <a:off x="752850" y="1308848"/>
            <a:ext cx="9430810"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¿Sus aplicaciones de software están preparadas para la Aceptación Universal?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400"/>
              <a:t>Categorías de nombres de dominio y direcciones de correo electrónico</a:t>
            </a:r>
            <a:endParaRPr/>
          </a:p>
        </p:txBody>
      </p:sp>
      <p:sp>
        <p:nvSpPr>
          <p:cNvPr id="914" name="Google Shape;914;p4"/>
          <p:cNvSpPr txBox="1"/>
          <p:nvPr>
            <p:ph idx="1" type="body"/>
          </p:nvPr>
        </p:nvSpPr>
        <p:spPr>
          <a:xfrm>
            <a:off x="824441" y="760487"/>
            <a:ext cx="1054311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Ahora, es posible tener nombres de dominio y direcciones de correo electrónico en los idiomas locales:</a:t>
            </a:r>
            <a:endParaRPr/>
          </a:p>
          <a:p>
            <a:pPr indent="-341313" lvl="1" marL="798513" rtl="0" algn="l">
              <a:lnSpc>
                <a:spcPct val="100000"/>
              </a:lnSpc>
              <a:spcBef>
                <a:spcPts val="500"/>
              </a:spcBef>
              <a:spcAft>
                <a:spcPts val="0"/>
              </a:spcAft>
              <a:buClr>
                <a:srgbClr val="000000"/>
              </a:buClr>
              <a:buSzPts val="1500"/>
              <a:buChar char="⚪"/>
            </a:pPr>
            <a:r>
              <a:rPr lang="en-US" sz="2000"/>
              <a:t>Nombres de Dominio Internacionalizados (IDN).</a:t>
            </a:r>
            <a:endParaRPr/>
          </a:p>
          <a:p>
            <a:pPr indent="-341313" lvl="1" marL="798513" rtl="0" algn="l">
              <a:lnSpc>
                <a:spcPct val="100000"/>
              </a:lnSpc>
              <a:spcBef>
                <a:spcPts val="500"/>
              </a:spcBef>
              <a:spcAft>
                <a:spcPts val="0"/>
              </a:spcAft>
              <a:buClr>
                <a:srgbClr val="000000"/>
              </a:buClr>
              <a:buSzPts val="1500"/>
              <a:buChar char="⚪"/>
            </a:pPr>
            <a:r>
              <a:rPr lang="en-US" sz="2000"/>
              <a:t>Internacionalización de Direcciones de Correo Electrónico (EAI)</a:t>
            </a:r>
            <a:endParaRPr/>
          </a:p>
          <a:p>
            <a:pPr indent="-341313" lvl="1" marL="798513" rtl="0" algn="l">
              <a:lnSpc>
                <a:spcPct val="100000"/>
              </a:lnSpc>
              <a:spcBef>
                <a:spcPts val="500"/>
              </a:spcBef>
              <a:spcAft>
                <a:spcPts val="0"/>
              </a:spcAft>
              <a:buClr>
                <a:srgbClr val="000000"/>
              </a:buClr>
              <a:buSzPts val="1500"/>
              <a:buChar char="⚪"/>
            </a:pPr>
            <a:r>
              <a:rPr lang="en-US" sz="2000"/>
              <a:t>Formato UTF8 de Unicode utilizado para IDN y EAI.</a:t>
            </a:r>
            <a:endParaRPr/>
          </a:p>
          <a:p>
            <a:pPr indent="-342900" lvl="0" marL="342900" rtl="0" algn="l">
              <a:lnSpc>
                <a:spcPct val="100000"/>
              </a:lnSpc>
              <a:spcBef>
                <a:spcPts val="2000"/>
              </a:spcBef>
              <a:spcAft>
                <a:spcPts val="0"/>
              </a:spcAft>
              <a:buSzPts val="1500"/>
              <a:buChar char="◉"/>
            </a:pPr>
            <a:r>
              <a:rPr lang="en-US" sz="2000"/>
              <a:t>Nombres de dominio</a:t>
            </a:r>
            <a:endParaRPr/>
          </a:p>
          <a:p>
            <a:pPr indent="-341313" lvl="1" marL="798513" rtl="0" algn="l">
              <a:lnSpc>
                <a:spcPct val="100000"/>
              </a:lnSpc>
              <a:spcBef>
                <a:spcPts val="500"/>
              </a:spcBef>
              <a:spcAft>
                <a:spcPts val="0"/>
              </a:spcAft>
              <a:buClr>
                <a:srgbClr val="000000"/>
              </a:buClr>
              <a:buSzPts val="1500"/>
              <a:buChar char="⚪"/>
            </a:pPr>
            <a:r>
              <a:rPr lang="en-US" sz="2000"/>
              <a:t>Nombres de dominio de alto nivel </a:t>
            </a:r>
            <a:r>
              <a:rPr b="1" lang="en-US" sz="2000"/>
              <a:t>más nuevos</a:t>
            </a:r>
            <a:r>
              <a:rPr lang="en-US" sz="2000"/>
              <a:t>:			ejemplo.</a:t>
            </a:r>
            <a:r>
              <a:rPr lang="en-US" sz="2000">
                <a:solidFill>
                  <a:srgbClr val="FF0000"/>
                </a:solidFill>
              </a:rPr>
              <a:t>sky</a:t>
            </a:r>
            <a:endParaRPr/>
          </a:p>
          <a:p>
            <a:pPr indent="-341313" lvl="1" marL="798513" rtl="0" algn="l">
              <a:lnSpc>
                <a:spcPct val="100000"/>
              </a:lnSpc>
              <a:spcBef>
                <a:spcPts val="500"/>
              </a:spcBef>
              <a:spcAft>
                <a:spcPts val="0"/>
              </a:spcAft>
              <a:buClr>
                <a:srgbClr val="000000"/>
              </a:buClr>
              <a:buSzPts val="1500"/>
              <a:buChar char="⚪"/>
            </a:pPr>
            <a:r>
              <a:rPr lang="en-US" sz="2000"/>
              <a:t>Nombres de dominio de alto nivel </a:t>
            </a:r>
            <a:r>
              <a:rPr b="1" lang="en-US" sz="2000"/>
              <a:t>más largos</a:t>
            </a:r>
            <a:r>
              <a:rPr lang="en-US" sz="2000"/>
              <a:t>:			ejemplo.</a:t>
            </a:r>
            <a:r>
              <a:rPr lang="en-US" sz="2000">
                <a:solidFill>
                  <a:srgbClr val="FF0000"/>
                </a:solidFill>
              </a:rPr>
              <a:t>abudhabi</a:t>
            </a:r>
            <a:endParaRPr/>
          </a:p>
          <a:p>
            <a:pPr indent="-341313" lvl="1" marL="798513" rtl="0" algn="l">
              <a:lnSpc>
                <a:spcPct val="100000"/>
              </a:lnSpc>
              <a:spcBef>
                <a:spcPts val="500"/>
              </a:spcBef>
              <a:spcAft>
                <a:spcPts val="0"/>
              </a:spcAft>
              <a:buClr>
                <a:srgbClr val="000000"/>
              </a:buClr>
              <a:buSzPts val="1500"/>
              <a:buChar char="⚪"/>
            </a:pPr>
            <a:r>
              <a:rPr lang="en-US"/>
              <a:t>Nombres de dominio </a:t>
            </a:r>
            <a:r>
              <a:rPr b="1" lang="en-US"/>
              <a:t>internacionalizados</a:t>
            </a:r>
            <a:r>
              <a:rPr lang="en-US" sz="2000"/>
              <a:t>					</a:t>
            </a:r>
            <a:r>
              <a:rPr lang="en-US">
                <a:solidFill>
                  <a:srgbClr val="FF0000"/>
                </a:solidFill>
              </a:rPr>
              <a:t>普遍接受-测试.世界</a:t>
            </a:r>
            <a:endParaRPr/>
          </a:p>
          <a:p>
            <a:pPr indent="-342900" lvl="0" marL="342900" rtl="0" algn="l">
              <a:lnSpc>
                <a:spcPct val="100000"/>
              </a:lnSpc>
              <a:spcBef>
                <a:spcPts val="2000"/>
              </a:spcBef>
              <a:spcAft>
                <a:spcPts val="0"/>
              </a:spcAft>
              <a:buSzPts val="1500"/>
              <a:buChar char="◉"/>
            </a:pPr>
            <a:r>
              <a:rPr lang="en-US" sz="2000"/>
              <a:t>Direcciones de correo electrónico internacionalizadas (EAI)</a:t>
            </a:r>
            <a:endParaRPr/>
          </a:p>
          <a:p>
            <a:pPr indent="-341313" lvl="1" marL="798513" rtl="0" algn="l">
              <a:lnSpc>
                <a:spcPct val="100000"/>
              </a:lnSpc>
              <a:spcBef>
                <a:spcPts val="500"/>
              </a:spcBef>
              <a:spcAft>
                <a:spcPts val="0"/>
              </a:spcAft>
              <a:buClr>
                <a:srgbClr val="000000"/>
              </a:buClr>
              <a:buSzPts val="1500"/>
              <a:buChar char="⚪"/>
            </a:pPr>
            <a:r>
              <a:rPr lang="en-US" sz="2000"/>
              <a:t>ASCII@IDN												marc@</a:t>
            </a:r>
            <a:r>
              <a:rPr lang="en-US" sz="2000">
                <a:solidFill>
                  <a:srgbClr val="FF0000"/>
                </a:solidFill>
              </a:rPr>
              <a:t>société</a:t>
            </a:r>
            <a:r>
              <a:rPr lang="en-US" sz="2000"/>
              <a:t>.org</a:t>
            </a:r>
            <a:endParaRPr/>
          </a:p>
          <a:p>
            <a:pPr indent="-341313" lvl="1" marL="798513" rtl="0" algn="l">
              <a:lnSpc>
                <a:spcPct val="100000"/>
              </a:lnSpc>
              <a:spcBef>
                <a:spcPts val="500"/>
              </a:spcBef>
              <a:spcAft>
                <a:spcPts val="0"/>
              </a:spcAft>
              <a:buClr>
                <a:srgbClr val="000000"/>
              </a:buClr>
              <a:buSzPts val="1500"/>
              <a:buChar char="⚪"/>
            </a:pPr>
            <a:r>
              <a:rPr lang="en-US" sz="2000"/>
              <a:t>UTF8@ASCII											</a:t>
            </a:r>
            <a:r>
              <a:rPr lang="en-US" sz="2000">
                <a:solidFill>
                  <a:srgbClr val="FF0000"/>
                </a:solidFill>
              </a:rPr>
              <a:t>ईमेल</a:t>
            </a:r>
            <a:r>
              <a:rPr lang="en-US" sz="2000"/>
              <a:t>@example.com</a:t>
            </a:r>
            <a:endParaRPr/>
          </a:p>
          <a:p>
            <a:pPr indent="-341313" lvl="1" marL="798513" rtl="0" algn="l">
              <a:lnSpc>
                <a:spcPct val="100000"/>
              </a:lnSpc>
              <a:spcBef>
                <a:spcPts val="500"/>
              </a:spcBef>
              <a:spcAft>
                <a:spcPts val="0"/>
              </a:spcAft>
              <a:buClr>
                <a:srgbClr val="000000"/>
              </a:buClr>
              <a:buSzPts val="1500"/>
              <a:buChar char="⚪"/>
            </a:pPr>
            <a:r>
              <a:rPr lang="en-US" sz="2000"/>
              <a:t>UTF8@IDN												</a:t>
            </a:r>
            <a:r>
              <a:rPr lang="en-US" sz="2000">
                <a:solidFill>
                  <a:srgbClr val="FF0000"/>
                </a:solidFill>
              </a:rPr>
              <a:t>测试@普遍接受-测试.世界</a:t>
            </a:r>
            <a:endParaRPr/>
          </a:p>
          <a:p>
            <a:pPr indent="-341313" lvl="1" marL="798513" rtl="0" algn="l">
              <a:lnSpc>
                <a:spcPct val="100000"/>
              </a:lnSpc>
              <a:spcBef>
                <a:spcPts val="500"/>
              </a:spcBef>
              <a:spcAft>
                <a:spcPts val="0"/>
              </a:spcAft>
              <a:buClr>
                <a:srgbClr val="000000"/>
              </a:buClr>
              <a:buSzPts val="1500"/>
              <a:buChar char="⚪"/>
            </a:pPr>
            <a:r>
              <a:rPr lang="en-US" sz="2000"/>
              <a:t>UTF@IDN; códigos de escritura de derecha a izquierda	</a:t>
            </a:r>
            <a:r>
              <a:rPr lang="en-US" sz="1800">
                <a:solidFill>
                  <a:srgbClr val="FF0000"/>
                </a:solidFill>
                <a:latin typeface="Open Sans Light"/>
                <a:ea typeface="Open Sans Light"/>
                <a:cs typeface="Open Sans Light"/>
                <a:sym typeface="Open Sans Light"/>
              </a:rPr>
              <a:t>ای-میل@ مثال.موقع </a:t>
            </a:r>
            <a:r>
              <a:rPr lang="en-US" sz="2000"/>
              <a:t>		</a:t>
            </a:r>
            <a:endParaRPr/>
          </a:p>
          <a:p>
            <a:pPr indent="0" lvl="0" marL="0" rtl="0" algn="l">
              <a:lnSpc>
                <a:spcPct val="100000"/>
              </a:lnSpc>
              <a:spcBef>
                <a:spcPts val="2000"/>
              </a:spcBef>
              <a:spcAft>
                <a:spcPts val="0"/>
              </a:spcAft>
              <a:buSzPts val="1425"/>
              <a:buNone/>
            </a:pPr>
            <a:r>
              <a:t/>
            </a:r>
            <a:endParaRPr/>
          </a:p>
        </p:txBody>
      </p:sp>
      <p:pic>
        <p:nvPicPr>
          <p:cNvPr id="915" name="Google Shape;915;p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4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Comprobación de EAI</a:t>
            </a:r>
            <a:endParaRPr/>
          </a:p>
        </p:txBody>
      </p:sp>
      <p:sp>
        <p:nvSpPr>
          <p:cNvPr id="1191" name="Google Shape;1191;p40"/>
          <p:cNvSpPr txBox="1"/>
          <p:nvPr>
            <p:ph idx="1" type="body"/>
          </p:nvPr>
        </p:nvSpPr>
        <p:spPr>
          <a:xfrm>
            <a:off x="682562" y="789708"/>
            <a:ext cx="10677100" cy="5498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Comprobar si su servidor de correo electrónico es compatible con la Internacionalización de direcciones de correo electrónico (EAI): </a:t>
            </a:r>
            <a:endParaRPr/>
          </a:p>
          <a:p>
            <a:pPr indent="-341313" lvl="1" marL="798513" rtl="0" algn="l">
              <a:lnSpc>
                <a:spcPct val="100000"/>
              </a:lnSpc>
              <a:spcBef>
                <a:spcPts val="500"/>
              </a:spcBef>
              <a:spcAft>
                <a:spcPts val="0"/>
              </a:spcAft>
              <a:buClr>
                <a:srgbClr val="000000"/>
              </a:buClr>
              <a:buSzPts val="1500"/>
              <a:buChar char="⚪"/>
            </a:pPr>
            <a:r>
              <a:rPr lang="en-US" sz="2000" u="sng">
                <a:solidFill>
                  <a:schemeClr val="hlink"/>
                </a:solidFill>
                <a:latin typeface="Arial"/>
                <a:ea typeface="Arial"/>
                <a:cs typeface="Arial"/>
                <a:sym typeface="Arial"/>
                <a:hlinkClick r:id="rId3"/>
              </a:rPr>
              <a:t>https://uasg.tech/eai-check/</a:t>
            </a:r>
            <a:r>
              <a:rPr lang="en-US" sz="2000">
                <a:latin typeface="Arial"/>
                <a:ea typeface="Arial"/>
                <a:cs typeface="Arial"/>
                <a:sym typeface="Arial"/>
              </a:rPr>
              <a:t> </a:t>
            </a:r>
            <a:endParaRPr/>
          </a:p>
          <a:p>
            <a:pPr indent="-246061" lvl="1" marL="798513" rtl="0" algn="l">
              <a:lnSpc>
                <a:spcPct val="100000"/>
              </a:lnSpc>
              <a:spcBef>
                <a:spcPts val="500"/>
              </a:spcBef>
              <a:spcAft>
                <a:spcPts val="0"/>
              </a:spcAft>
              <a:buClr>
                <a:srgbClr val="000000"/>
              </a:buClr>
              <a:buSzPts val="1500"/>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192" name="Google Shape;1192;p40"/>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descr="Graphical user interface, text, website&#10;&#10;Description automatically generated" id="1193" name="Google Shape;1193;p40"/>
          <p:cNvPicPr preferRelativeResize="0"/>
          <p:nvPr/>
        </p:nvPicPr>
        <p:blipFill rotWithShape="1">
          <a:blip r:embed="rId5">
            <a:alphaModFix/>
          </a:blip>
          <a:srcRect b="7724" l="3866" r="5907" t="18548"/>
          <a:stretch/>
        </p:blipFill>
        <p:spPr>
          <a:xfrm>
            <a:off x="1965953" y="1752147"/>
            <a:ext cx="8260094" cy="45359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41"/>
          <p:cNvSpPr txBox="1"/>
          <p:nvPr>
            <p:ph type="title"/>
          </p:nvPr>
        </p:nvSpPr>
        <p:spPr>
          <a:xfrm>
            <a:off x="47189" y="46180"/>
            <a:ext cx="10855762" cy="55004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150"/>
              <a:t>El trayecto de la ICANN hacia la preparación para Aceptación Universal - Modelo</a:t>
            </a:r>
            <a:endParaRPr/>
          </a:p>
        </p:txBody>
      </p:sp>
      <p:sp>
        <p:nvSpPr>
          <p:cNvPr id="1200" name="Google Shape;1200;p41"/>
          <p:cNvSpPr txBox="1"/>
          <p:nvPr>
            <p:ph idx="1" type="body"/>
          </p:nvPr>
        </p:nvSpPr>
        <p:spPr>
          <a:xfrm>
            <a:off x="812801" y="1013012"/>
            <a:ext cx="7257773" cy="457181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a:t>Etapa 1: Actualizar los servicios para admitir nuevos TLD ASCII cortos y largos.</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Etapa 2: Actualizar los servicios para admitir Nombres de Dominio Internacionalizados (IDN) no ASCII en Unicode (Etiqueta-U) y representaciones de IDN basadas en ASCII en Punycode (Etiqueta-A).</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Etapa 3: Actualizar la infraestructura y los servicios para admitir direcciones de correo electrónico no ASCII.</a:t>
            </a:r>
            <a:endParaRPr/>
          </a:p>
          <a:p>
            <a:pPr indent="-341313" lvl="1" marL="798513" rtl="0" algn="l">
              <a:lnSpc>
                <a:spcPct val="100000"/>
              </a:lnSpc>
              <a:spcBef>
                <a:spcPts val="500"/>
              </a:spcBef>
              <a:spcAft>
                <a:spcPts val="0"/>
              </a:spcAft>
              <a:buClr>
                <a:srgbClr val="000000"/>
              </a:buClr>
              <a:buSzPts val="1425"/>
              <a:buChar char="⚪"/>
            </a:pPr>
            <a:r>
              <a:rPr lang="en-US"/>
              <a:t>Nota: todos los componentes deben admitir la Internacionalización de las direcciones de correo electrónico (EAI) antes de que la infraestructura sea compatible.</a:t>
            </a:r>
            <a:endParaRPr/>
          </a:p>
          <a:p>
            <a:pPr indent="-250825" lvl="1" marL="798513" rtl="0" algn="l">
              <a:lnSpc>
                <a:spcPct val="100000"/>
              </a:lnSpc>
              <a:spcBef>
                <a:spcPts val="500"/>
              </a:spcBef>
              <a:spcAft>
                <a:spcPts val="0"/>
              </a:spcAft>
              <a:buClr>
                <a:srgbClr val="000000"/>
              </a:buClr>
              <a:buSzPts val="1425"/>
              <a:buNone/>
            </a:pPr>
            <a:r>
              <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Ver detalles en el </a:t>
            </a:r>
            <a:r>
              <a:rPr lang="en-US" u="sng">
                <a:solidFill>
                  <a:schemeClr val="hlink"/>
                </a:solidFill>
                <a:hlinkClick r:id="rId3"/>
              </a:rPr>
              <a:t>Estudio de caso de la ICANN</a:t>
            </a:r>
            <a:endParaRPr/>
          </a:p>
        </p:txBody>
      </p:sp>
      <p:pic>
        <p:nvPicPr>
          <p:cNvPr id="1201" name="Google Shape;1201;p41"/>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pic>
        <p:nvPicPr>
          <p:cNvPr id="1202" name="Google Shape;1202;p41"/>
          <p:cNvPicPr preferRelativeResize="0"/>
          <p:nvPr/>
        </p:nvPicPr>
        <p:blipFill rotWithShape="1">
          <a:blip r:embed="rId5">
            <a:alphaModFix/>
          </a:blip>
          <a:srcRect b="0" l="0" r="0" t="0"/>
          <a:stretch/>
        </p:blipFill>
        <p:spPr>
          <a:xfrm>
            <a:off x="8347133" y="784708"/>
            <a:ext cx="3557630" cy="5288583"/>
          </a:xfrm>
          <a:prstGeom prst="rect">
            <a:avLst/>
          </a:prstGeom>
          <a:noFill/>
          <a:ln>
            <a:noFill/>
          </a:ln>
        </p:spPr>
      </p:pic>
      <p:sp>
        <p:nvSpPr>
          <p:cNvPr id="1203" name="Google Shape;1203;p41"/>
          <p:cNvSpPr txBox="1"/>
          <p:nvPr/>
        </p:nvSpPr>
        <p:spPr>
          <a:xfrm>
            <a:off x="8645237" y="1343890"/>
            <a:ext cx="2733961" cy="830997"/>
          </a:xfrm>
          <a:prstGeom prst="rect">
            <a:avLst/>
          </a:prstGeom>
          <a:solidFill>
            <a:srgbClr val="41A4D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Establecer compatibilidad para nuevos TLD cortos o largos basados en ASCII</a:t>
            </a:r>
            <a:endParaRPr/>
          </a:p>
        </p:txBody>
      </p:sp>
      <p:sp>
        <p:nvSpPr>
          <p:cNvPr id="1204" name="Google Shape;1204;p41"/>
          <p:cNvSpPr txBox="1"/>
          <p:nvPr/>
        </p:nvSpPr>
        <p:spPr>
          <a:xfrm>
            <a:off x="8645236" y="5037056"/>
            <a:ext cx="2923309" cy="1077218"/>
          </a:xfrm>
          <a:prstGeom prst="rect">
            <a:avLst/>
          </a:prstGeom>
          <a:solidFill>
            <a:srgbClr val="939A9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Establecer compatibilidad para la Internacionalización de las Direcciones de Correo Electrónico (EAI)</a:t>
            </a:r>
            <a:endParaRPr/>
          </a:p>
        </p:txBody>
      </p:sp>
      <p:sp>
        <p:nvSpPr>
          <p:cNvPr id="1205" name="Google Shape;1205;p41"/>
          <p:cNvSpPr txBox="1"/>
          <p:nvPr/>
        </p:nvSpPr>
        <p:spPr>
          <a:xfrm>
            <a:off x="8645235" y="3235902"/>
            <a:ext cx="2733963" cy="830997"/>
          </a:xfrm>
          <a:prstGeom prst="rect">
            <a:avLst/>
          </a:prstGeom>
          <a:solidFill>
            <a:srgbClr val="FCB97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Establecer compatibilidad para los IDN TLD en Unicode y Punycode</a:t>
            </a:r>
            <a:endParaRPr/>
          </a:p>
        </p:txBody>
      </p:sp>
      <p:sp>
        <p:nvSpPr>
          <p:cNvPr id="1206" name="Google Shape;1206;p41"/>
          <p:cNvSpPr txBox="1"/>
          <p:nvPr/>
        </p:nvSpPr>
        <p:spPr>
          <a:xfrm>
            <a:off x="9259873" y="2714157"/>
            <a:ext cx="1732150" cy="430887"/>
          </a:xfrm>
          <a:prstGeom prst="rect">
            <a:avLst/>
          </a:prstGeom>
          <a:solidFill>
            <a:srgbClr val="F69B47"/>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ETAPA 2</a:t>
            </a:r>
            <a:endParaRPr/>
          </a:p>
        </p:txBody>
      </p:sp>
      <p:sp>
        <p:nvSpPr>
          <p:cNvPr id="1207" name="Google Shape;1207;p41"/>
          <p:cNvSpPr txBox="1"/>
          <p:nvPr/>
        </p:nvSpPr>
        <p:spPr>
          <a:xfrm>
            <a:off x="9259873" y="875211"/>
            <a:ext cx="1732150" cy="430887"/>
          </a:xfrm>
          <a:prstGeom prst="rect">
            <a:avLst/>
          </a:prstGeom>
          <a:solidFill>
            <a:srgbClr val="1282C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ETAPA 1</a:t>
            </a:r>
            <a:endParaRPr/>
          </a:p>
        </p:txBody>
      </p:sp>
      <p:sp>
        <p:nvSpPr>
          <p:cNvPr id="1208" name="Google Shape;1208;p41"/>
          <p:cNvSpPr txBox="1"/>
          <p:nvPr/>
        </p:nvSpPr>
        <p:spPr>
          <a:xfrm>
            <a:off x="9312736" y="4533747"/>
            <a:ext cx="1732150" cy="430887"/>
          </a:xfrm>
          <a:prstGeom prst="rect">
            <a:avLst/>
          </a:prstGeom>
          <a:solidFill>
            <a:srgbClr val="6C727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ETAPA 3</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4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Próximos pasos y apoyo de la comunidad</a:t>
            </a:r>
            <a:endParaRPr/>
          </a:p>
        </p:txBody>
      </p:sp>
      <p:sp>
        <p:nvSpPr>
          <p:cNvPr id="1215" name="Google Shape;1215;p42"/>
          <p:cNvSpPr txBox="1"/>
          <p:nvPr>
            <p:ph idx="1" type="body"/>
          </p:nvPr>
        </p:nvSpPr>
        <p:spPr>
          <a:xfrm>
            <a:off x="420624" y="764313"/>
            <a:ext cx="11570485" cy="538029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sz="1750"/>
              <a:t>El UASG y la ICANN siguen llevando a cabo análisis de deficiencias, medidas correctivas, capacitación y difusión:</a:t>
            </a:r>
            <a:endParaRPr/>
          </a:p>
          <a:p>
            <a:pPr indent="-341313" lvl="1" marL="798513" rtl="0" algn="l">
              <a:lnSpc>
                <a:spcPct val="100000"/>
              </a:lnSpc>
              <a:spcBef>
                <a:spcPts val="500"/>
              </a:spcBef>
              <a:spcAft>
                <a:spcPts val="0"/>
              </a:spcAft>
              <a:buClr>
                <a:srgbClr val="000000"/>
              </a:buClr>
              <a:buSzPts val="1425"/>
              <a:buChar char="⚪"/>
            </a:pPr>
            <a:r>
              <a:rPr lang="en-US" sz="1750"/>
              <a:t>Análisis de deficiencias: redes sociales, navegadores, lenguajes de programación, herramientas de EAI, etc. </a:t>
            </a:r>
            <a:endParaRPr/>
          </a:p>
          <a:p>
            <a:pPr indent="-341313" lvl="1" marL="798513" rtl="0" algn="l">
              <a:lnSpc>
                <a:spcPct val="100000"/>
              </a:lnSpc>
              <a:spcBef>
                <a:spcPts val="500"/>
              </a:spcBef>
              <a:spcAft>
                <a:spcPts val="0"/>
              </a:spcAft>
              <a:buClr>
                <a:srgbClr val="000000"/>
              </a:buClr>
              <a:buSzPts val="1425"/>
              <a:buChar char="⚪"/>
            </a:pPr>
            <a:r>
              <a:rPr lang="en-US" sz="1750"/>
              <a:t>Solución: participación en foros tecnológicos (por ejemplo, Github) y informes de errores.</a:t>
            </a:r>
            <a:endParaRPr/>
          </a:p>
          <a:p>
            <a:pPr indent="-341313" lvl="1" marL="798513" rtl="0" algn="l">
              <a:lnSpc>
                <a:spcPct val="100000"/>
              </a:lnSpc>
              <a:spcBef>
                <a:spcPts val="500"/>
              </a:spcBef>
              <a:spcAft>
                <a:spcPts val="0"/>
              </a:spcAft>
              <a:buClr>
                <a:srgbClr val="000000"/>
              </a:buClr>
              <a:buSzPts val="1425"/>
              <a:buChar char="⚪"/>
            </a:pPr>
            <a:r>
              <a:rPr lang="en-US" sz="1750"/>
              <a:t>Capacitación y divulgación: a través de iniciativas locales y embajadores.</a:t>
            </a:r>
            <a:endParaRPr/>
          </a:p>
          <a:p>
            <a:pPr indent="0" lvl="0" marL="0" rtl="0" algn="l">
              <a:lnSpc>
                <a:spcPct val="100000"/>
              </a:lnSpc>
              <a:spcBef>
                <a:spcPts val="2000"/>
              </a:spcBef>
              <a:spcAft>
                <a:spcPts val="0"/>
              </a:spcAft>
              <a:buSzPts val="1425"/>
              <a:buNone/>
            </a:pPr>
            <a:r>
              <a:rPr lang="en-US" sz="1750"/>
              <a:t>Solicitamos a la comunidad que ayude a abordar la preparación para la Aceptación Universal y predique con el ejemplo:</a:t>
            </a:r>
            <a:endParaRPr/>
          </a:p>
          <a:p>
            <a:pPr indent="-457200" lvl="0" marL="457200" rtl="0" algn="l">
              <a:lnSpc>
                <a:spcPct val="100000"/>
              </a:lnSpc>
              <a:spcBef>
                <a:spcPts val="2000"/>
              </a:spcBef>
              <a:spcAft>
                <a:spcPts val="0"/>
              </a:spcAft>
              <a:buSzPts val="1425"/>
              <a:buFont typeface="Arial"/>
              <a:buAutoNum type="arabicPeriod"/>
            </a:pPr>
            <a:r>
              <a:rPr b="1" lang="en-US" sz="1750"/>
              <a:t>Generar conciencia</a:t>
            </a:r>
            <a:r>
              <a:rPr lang="en-US" sz="1750"/>
              <a:t> en la comunidad sobre los problemas técnicos.</a:t>
            </a:r>
            <a:endParaRPr/>
          </a:p>
          <a:p>
            <a:pPr indent="-457200" lvl="0" marL="457200" rtl="0" algn="l">
              <a:lnSpc>
                <a:spcPct val="100000"/>
              </a:lnSpc>
              <a:spcBef>
                <a:spcPts val="2000"/>
              </a:spcBef>
              <a:spcAft>
                <a:spcPts val="0"/>
              </a:spcAft>
              <a:buSzPts val="1425"/>
              <a:buFont typeface="Arial"/>
              <a:buAutoNum type="arabicPeriod"/>
            </a:pPr>
            <a:r>
              <a:rPr b="1" lang="en-US" sz="1750"/>
              <a:t>Actualizar y utilizar sistemas preparados para la Aceptación Universal</a:t>
            </a:r>
            <a:r>
              <a:rPr lang="en-US" sz="1750"/>
              <a:t> como comunidad para crear la demanda necesaria, p. ej., actualizar los servidores de correo electrónico, utilizar el correo electrónico en el idioma local.</a:t>
            </a:r>
            <a:endParaRPr/>
          </a:p>
          <a:p>
            <a:pPr indent="-457200" lvl="0" marL="457200" rtl="0" algn="l">
              <a:lnSpc>
                <a:spcPct val="100000"/>
              </a:lnSpc>
              <a:spcBef>
                <a:spcPts val="2000"/>
              </a:spcBef>
              <a:spcAft>
                <a:spcPts val="0"/>
              </a:spcAft>
              <a:buSzPts val="1425"/>
              <a:buFont typeface="Arial"/>
              <a:buAutoNum type="arabicPeriod"/>
            </a:pPr>
            <a:r>
              <a:rPr b="1" lang="en-US" sz="1750"/>
              <a:t>Abogar de forma más amplia</a:t>
            </a:r>
            <a:r>
              <a:rPr lang="en-US" sz="1750"/>
              <a:t> por el apoyo a la Aceptación Universal en sus sistemas (por ejemplo, en los servicios de gobierno electrónico, las organizaciones del sector privado, etc.).</a:t>
            </a:r>
            <a:endParaRPr/>
          </a:p>
          <a:p>
            <a:pPr indent="0" lvl="0" marL="0" rtl="0" algn="l">
              <a:lnSpc>
                <a:spcPct val="100000"/>
              </a:lnSpc>
              <a:spcBef>
                <a:spcPts val="2000"/>
              </a:spcBef>
              <a:spcAft>
                <a:spcPts val="0"/>
              </a:spcAft>
              <a:buSzPts val="1425"/>
              <a:buNone/>
            </a:pPr>
            <a:r>
              <a:rPr lang="en-US" sz="1750"/>
              <a:t>Dichas actividades pueden llevarse a cabo en colaboración con la Iniciativa Local de Aceptación Universal y los Embajadores de Aceptación Universal.</a:t>
            </a:r>
            <a:endParaRPr/>
          </a:p>
        </p:txBody>
      </p:sp>
      <p:pic>
        <p:nvPicPr>
          <p:cNvPr id="1216" name="Google Shape;1216;p4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43"/>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Participe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44"/>
          <p:cNvSpPr txBox="1"/>
          <p:nvPr>
            <p:ph idx="1" type="body"/>
          </p:nvPr>
        </p:nvSpPr>
        <p:spPr>
          <a:xfrm>
            <a:off x="812800" y="1470213"/>
            <a:ext cx="1080505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Para obtener más información, envíe un correo electrónico a </a:t>
            </a:r>
            <a:r>
              <a:rPr lang="en-US" sz="2000" u="sng">
                <a:solidFill>
                  <a:schemeClr val="hlink"/>
                </a:solidFill>
                <a:hlinkClick r:id="rId3"/>
              </a:rPr>
              <a:t>info@uasg.tech</a:t>
            </a:r>
            <a:r>
              <a:rPr lang="en-US" sz="2000"/>
              <a:t> o </a:t>
            </a:r>
            <a:r>
              <a:rPr lang="en-US" sz="2000" u="sng">
                <a:solidFill>
                  <a:schemeClr val="hlink"/>
                </a:solidFill>
                <a:hlinkClick r:id="rId4"/>
              </a:rPr>
              <a:t>UAProgram@icann.org</a:t>
            </a:r>
            <a:r>
              <a:rPr lang="en-US" sz="2000"/>
              <a: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t>Acceda a todos los documentos y presentaciones de la Aceptación Universal en los siguientes sitios web: </a:t>
            </a:r>
            <a:r>
              <a:rPr lang="en-US" sz="2000" u="sng">
                <a:solidFill>
                  <a:schemeClr val="hlink"/>
                </a:solidFill>
                <a:hlinkClick r:id="rId5"/>
              </a:rPr>
              <a:t>https://uasg.tech</a:t>
            </a:r>
            <a:r>
              <a:rPr lang="en-US"/>
              <a:t> y </a:t>
            </a:r>
            <a:r>
              <a:rPr lang="en-US" u="sng">
                <a:solidFill>
                  <a:schemeClr val="hlink"/>
                </a:solidFill>
                <a:hlinkClick r:id="rId6"/>
              </a:rPr>
              <a:t>https://icann.org/ua</a:t>
            </a:r>
            <a:r>
              <a:rPr lang="en-US"/>
              <a:t>. </a:t>
            </a:r>
            <a:endParaRPr/>
          </a:p>
        </p:txBody>
      </p:sp>
      <p:sp>
        <p:nvSpPr>
          <p:cNvPr id="1228" name="Google Shape;1228;p4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Participe</a:t>
            </a:r>
            <a:endParaRPr/>
          </a:p>
        </p:txBody>
      </p:sp>
      <p:pic>
        <p:nvPicPr>
          <p:cNvPr id="1229" name="Google Shape;1229;p44"/>
          <p:cNvPicPr preferRelativeResize="0"/>
          <p:nvPr/>
        </p:nvPicPr>
        <p:blipFill rotWithShape="1">
          <a:blip r:embed="rId7">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45"/>
          <p:cNvSpPr txBox="1"/>
          <p:nvPr>
            <p:ph idx="1" type="body"/>
          </p:nvPr>
        </p:nvSpPr>
        <p:spPr>
          <a:xfrm>
            <a:off x="833124" y="873550"/>
            <a:ext cx="10805055" cy="452824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Consulte la lista completa de informes en </a:t>
            </a:r>
            <a:r>
              <a:rPr lang="en-US" sz="2000" u="sng">
                <a:solidFill>
                  <a:schemeClr val="hlink"/>
                </a:solidFill>
                <a:hlinkClick r:id="rId3"/>
              </a:rPr>
              <a:t>https://uasg.tech</a:t>
            </a:r>
            <a:r>
              <a:rPr lang="en-US" sz="2000"/>
              <a:t>.</a:t>
            </a:r>
            <a:endParaRPr/>
          </a:p>
          <a:p>
            <a:pPr indent="-341313" lvl="1" marL="798513" rtl="0" algn="l">
              <a:lnSpc>
                <a:spcPct val="100000"/>
              </a:lnSpc>
              <a:spcBef>
                <a:spcPts val="500"/>
              </a:spcBef>
              <a:spcAft>
                <a:spcPts val="0"/>
              </a:spcAft>
              <a:buClr>
                <a:srgbClr val="000000"/>
              </a:buClr>
              <a:buSzPts val="1500"/>
              <a:buChar char="⚪"/>
            </a:pPr>
            <a:r>
              <a:rPr lang="en-US" sz="2000"/>
              <a:t>Guía rápida para la Aceptación Universal: </a:t>
            </a:r>
            <a:r>
              <a:rPr lang="en-US" sz="2000" u="sng">
                <a:solidFill>
                  <a:schemeClr val="hlink"/>
                </a:solidFill>
                <a:hlinkClick r:id="rId4"/>
              </a:rPr>
              <a:t>UASG005</a:t>
            </a:r>
            <a:endParaRPr/>
          </a:p>
          <a:p>
            <a:pPr indent="-341313" lvl="1" marL="798513" rtl="0" algn="l">
              <a:lnSpc>
                <a:spcPct val="100000"/>
              </a:lnSpc>
              <a:spcBef>
                <a:spcPts val="500"/>
              </a:spcBef>
              <a:spcAft>
                <a:spcPts val="0"/>
              </a:spcAft>
              <a:buClr>
                <a:srgbClr val="000000"/>
              </a:buClr>
              <a:buSzPts val="1500"/>
              <a:buChar char="⚪"/>
            </a:pPr>
            <a:r>
              <a:rPr lang="en-US" sz="2000"/>
              <a:t>Introducción a la Aceptación Universal: </a:t>
            </a:r>
            <a:r>
              <a:rPr lang="en-US" sz="2000" u="sng">
                <a:solidFill>
                  <a:schemeClr val="hlink"/>
                </a:solidFill>
                <a:hlinkClick r:id="rId5"/>
              </a:rPr>
              <a:t>UASG007</a:t>
            </a:r>
            <a:endParaRPr/>
          </a:p>
          <a:p>
            <a:pPr indent="-341313" lvl="1" marL="798513" rtl="0" algn="l">
              <a:lnSpc>
                <a:spcPct val="100000"/>
              </a:lnSpc>
              <a:spcBef>
                <a:spcPts val="500"/>
              </a:spcBef>
              <a:spcAft>
                <a:spcPts val="0"/>
              </a:spcAft>
              <a:buClr>
                <a:srgbClr val="000000"/>
              </a:buClr>
              <a:buSzPts val="1500"/>
              <a:buChar char="⚪"/>
            </a:pPr>
            <a:r>
              <a:rPr lang="en-US" sz="2000"/>
              <a:t>Guía rápida para la EAI: </a:t>
            </a:r>
            <a:r>
              <a:rPr lang="en-US" sz="2000" u="sng">
                <a:solidFill>
                  <a:schemeClr val="hlink"/>
                </a:solidFill>
                <a:hlinkClick r:id="rId6"/>
              </a:rPr>
              <a:t>UASG014</a:t>
            </a:r>
            <a:endParaRPr/>
          </a:p>
          <a:p>
            <a:pPr indent="-341313" lvl="1" marL="798513" rtl="0" algn="l">
              <a:lnSpc>
                <a:spcPct val="100000"/>
              </a:lnSpc>
              <a:spcBef>
                <a:spcPts val="500"/>
              </a:spcBef>
              <a:spcAft>
                <a:spcPts val="0"/>
              </a:spcAft>
              <a:buClr>
                <a:srgbClr val="000000"/>
              </a:buClr>
              <a:buSzPts val="1500"/>
              <a:buChar char="⚪"/>
            </a:pPr>
            <a:r>
              <a:rPr lang="en-US" sz="2000"/>
              <a:t>EAI – Un resumen técnico: </a:t>
            </a:r>
            <a:r>
              <a:rPr lang="en-US" sz="2000" u="sng">
                <a:solidFill>
                  <a:schemeClr val="hlink"/>
                </a:solidFill>
                <a:hlinkClick r:id="rId7"/>
              </a:rPr>
              <a:t>UASG012</a:t>
            </a:r>
            <a:endParaRPr/>
          </a:p>
          <a:p>
            <a:pPr indent="-341313" lvl="1" marL="798513" rtl="0" algn="l">
              <a:lnSpc>
                <a:spcPct val="100000"/>
              </a:lnSpc>
              <a:spcBef>
                <a:spcPts val="500"/>
              </a:spcBef>
              <a:spcAft>
                <a:spcPts val="0"/>
              </a:spcAft>
              <a:buClr>
                <a:srgbClr val="000000"/>
              </a:buClr>
              <a:buSzPts val="1500"/>
              <a:buChar char="⚪"/>
            </a:pPr>
            <a:r>
              <a:rPr lang="en-US" sz="2000"/>
              <a:t>EAI – Evaluación de los principales programas informáticos y servicios de correo electrónico: </a:t>
            </a:r>
            <a:r>
              <a:rPr lang="en-US" sz="2000" u="sng">
                <a:solidFill>
                  <a:schemeClr val="hlink"/>
                </a:solidFill>
                <a:hlinkClick r:id="rId8"/>
              </a:rPr>
              <a:t>UASG021B</a:t>
            </a:r>
            <a:endParaRPr/>
          </a:p>
          <a:p>
            <a:pPr indent="-341313" lvl="1" marL="798513" rtl="0" algn="l">
              <a:lnSpc>
                <a:spcPct val="100000"/>
              </a:lnSpc>
              <a:spcBef>
                <a:spcPts val="500"/>
              </a:spcBef>
              <a:spcAft>
                <a:spcPts val="0"/>
              </a:spcAft>
              <a:buClr>
                <a:srgbClr val="000000"/>
              </a:buClr>
              <a:buSzPts val="1500"/>
              <a:buChar char="⚪"/>
            </a:pPr>
            <a:r>
              <a:rPr lang="en-US" sz="2000"/>
              <a:t>Guía para la </a:t>
            </a:r>
            <a:r>
              <a:rPr lang="en-US" sz="2000" u="sng">
                <a:solidFill>
                  <a:schemeClr val="hlink"/>
                </a:solidFill>
                <a:hlinkClick r:id="rId9"/>
              </a:rPr>
              <a:t>Autocertificación de EAI</a:t>
            </a:r>
            <a:endParaRPr/>
          </a:p>
          <a:p>
            <a:pPr indent="-341313" lvl="1" marL="798513" rtl="0" algn="l">
              <a:lnSpc>
                <a:spcPct val="100000"/>
              </a:lnSpc>
              <a:spcBef>
                <a:spcPts val="500"/>
              </a:spcBef>
              <a:spcAft>
                <a:spcPts val="0"/>
              </a:spcAft>
              <a:buClr>
                <a:srgbClr val="000000"/>
              </a:buClr>
              <a:buSzPts val="1500"/>
              <a:buChar char="⚪"/>
            </a:pPr>
            <a:r>
              <a:rPr lang="en-US" sz="2000"/>
              <a:t>Marco de preparación para la Aceptación Universal: </a:t>
            </a:r>
            <a:r>
              <a:rPr lang="en-US" sz="2000" u="sng">
                <a:solidFill>
                  <a:schemeClr val="hlink"/>
                </a:solidFill>
                <a:hlinkClick r:id="rId10"/>
              </a:rPr>
              <a:t>UASG026</a:t>
            </a:r>
            <a:endParaRPr/>
          </a:p>
          <a:p>
            <a:pPr indent="-341313" lvl="1" marL="798513" rtl="0" algn="l">
              <a:lnSpc>
                <a:spcPct val="100000"/>
              </a:lnSpc>
              <a:spcBef>
                <a:spcPts val="500"/>
              </a:spcBef>
              <a:spcAft>
                <a:spcPts val="0"/>
              </a:spcAft>
              <a:buClr>
                <a:srgbClr val="000000"/>
              </a:buClr>
              <a:buSzPts val="1500"/>
              <a:buChar char="⚪"/>
            </a:pPr>
            <a:r>
              <a:rPr lang="en-US" sz="2000"/>
              <a:t>Consideraciones para nombrar buzones de correo electrónico internacionalizados: </a:t>
            </a:r>
            <a:r>
              <a:rPr lang="en-US" sz="2000" u="sng">
                <a:solidFill>
                  <a:schemeClr val="hlink"/>
                </a:solidFill>
                <a:hlinkClick r:id="rId11"/>
              </a:rPr>
              <a:t>UASG028</a:t>
            </a:r>
            <a:endParaRPr/>
          </a:p>
          <a:p>
            <a:pPr indent="-341313" lvl="1" marL="798513" rtl="0" algn="l">
              <a:lnSpc>
                <a:spcPct val="100000"/>
              </a:lnSpc>
              <a:spcBef>
                <a:spcPts val="500"/>
              </a:spcBef>
              <a:spcAft>
                <a:spcPts val="0"/>
              </a:spcAft>
              <a:buClr>
                <a:srgbClr val="000000"/>
              </a:buClr>
              <a:buSzPts val="1500"/>
              <a:buChar char="⚪"/>
            </a:pPr>
            <a:r>
              <a:rPr lang="en-US" sz="2000"/>
              <a:t>Informe de la Evaluación de compatibilidad con la EAI en el software y los servicios de correo electrónico: </a:t>
            </a:r>
            <a:r>
              <a:rPr lang="en-US" sz="2000" u="sng">
                <a:solidFill>
                  <a:schemeClr val="hlink"/>
                </a:solidFill>
                <a:hlinkClick r:id="rId12"/>
              </a:rPr>
              <a:t>UASG030</a:t>
            </a:r>
            <a:endParaRPr/>
          </a:p>
          <a:p>
            <a:pPr indent="-341313" lvl="1" marL="798513" rtl="0" algn="l">
              <a:lnSpc>
                <a:spcPct val="100000"/>
              </a:lnSpc>
              <a:spcBef>
                <a:spcPts val="500"/>
              </a:spcBef>
              <a:spcAft>
                <a:spcPts val="0"/>
              </a:spcAft>
              <a:buClr>
                <a:srgbClr val="000000"/>
              </a:buClr>
              <a:buSzPts val="1500"/>
              <a:buChar char="⚪"/>
            </a:pPr>
            <a:r>
              <a:rPr lang="en-US" sz="2000"/>
              <a:t>Ejemplos de código listos para la Aceptación Universal en Java, Python y JavaScript - </a:t>
            </a:r>
            <a:r>
              <a:rPr lang="en-US" sz="2000" u="sng">
                <a:solidFill>
                  <a:schemeClr val="hlink"/>
                </a:solidFill>
                <a:hlinkClick r:id="rId13"/>
              </a:rPr>
              <a:t>UASG043</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sp>
        <p:nvSpPr>
          <p:cNvPr id="1236" name="Google Shape;1236;p4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Algunos materiales relevantes</a:t>
            </a:r>
            <a:endParaRPr/>
          </a:p>
        </p:txBody>
      </p:sp>
      <p:pic>
        <p:nvPicPr>
          <p:cNvPr id="1237" name="Google Shape;1237;p45"/>
          <p:cNvPicPr preferRelativeResize="0"/>
          <p:nvPr/>
        </p:nvPicPr>
        <p:blipFill rotWithShape="1">
          <a:blip r:embed="rId1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46"/>
          <p:cNvSpPr txBox="1"/>
          <p:nvPr>
            <p:ph type="title"/>
          </p:nvPr>
        </p:nvSpPr>
        <p:spPr>
          <a:xfrm>
            <a:off x="420688" y="42863"/>
            <a:ext cx="11807825" cy="530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Participen en la ICANN – ¡Gracias! ¿Preguntas?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g2d9a316ff51_0_0"/>
          <p:cNvSpPr txBox="1"/>
          <p:nvPr>
            <p:ph type="title"/>
          </p:nvPr>
        </p:nvSpPr>
        <p:spPr>
          <a:xfrm>
            <a:off x="499872" y="46178"/>
            <a:ext cx="11326778" cy="570621"/>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B3458"/>
              </a:buClr>
              <a:buSzPts val="2800"/>
              <a:buFont typeface="Arial"/>
              <a:buNone/>
            </a:pPr>
            <a:r>
              <a:rPr lang="en-US" sz="2400"/>
              <a:t>Compatibilidad de EAI en servidores de correo electrónico bajo gTLD</a:t>
            </a:r>
            <a:endParaRPr/>
          </a:p>
        </p:txBody>
      </p:sp>
      <p:pic>
        <p:nvPicPr>
          <p:cNvPr id="922" name="Google Shape;922;g2d9a316ff51_0_0"/>
          <p:cNvPicPr preferRelativeResize="0"/>
          <p:nvPr/>
        </p:nvPicPr>
        <p:blipFill rotWithShape="1">
          <a:blip r:embed="rId3">
            <a:alphaModFix/>
          </a:blip>
          <a:srcRect b="0" l="0" r="0" t="0"/>
          <a:stretch/>
        </p:blipFill>
        <p:spPr>
          <a:xfrm>
            <a:off x="1160489" y="1001725"/>
            <a:ext cx="9871026" cy="4011900"/>
          </a:xfrm>
          <a:prstGeom prst="rect">
            <a:avLst/>
          </a:prstGeom>
          <a:noFill/>
          <a:ln>
            <a:noFill/>
          </a:ln>
        </p:spPr>
      </p:pic>
      <p:sp>
        <p:nvSpPr>
          <p:cNvPr id="923" name="Google Shape;923;g2d9a316ff51_0_0"/>
          <p:cNvSpPr txBox="1"/>
          <p:nvPr/>
        </p:nvSpPr>
        <p:spPr>
          <a:xfrm>
            <a:off x="320750" y="5117400"/>
            <a:ext cx="11505900" cy="8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 los 33,7 millones de servidores de correo electrónico analizados en enero de 2025, solo el 25,86 % admite direcciones de correo electrónico internacionalizadas.</a:t>
            </a:r>
            <a:endParaRPr/>
          </a:p>
          <a:p>
            <a:pPr indent="-85725" lvl="0" marL="27432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g2d9a316ff51_0_0"/>
          <p:cNvSpPr txBox="1"/>
          <p:nvPr/>
        </p:nvSpPr>
        <p:spPr>
          <a:xfrm>
            <a:off x="3473075" y="5933400"/>
            <a:ext cx="473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Fuente: </a:t>
            </a:r>
            <a:r>
              <a:rPr b="0" i="1"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https://ithi.research.icann.org/graph-eai.html</a:t>
            </a:r>
            <a:r>
              <a:rPr b="0" i="1" lang="en-US" sz="14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Estructura de mensajes de correo electrónico</a:t>
            </a:r>
            <a:endParaRPr/>
          </a:p>
        </p:txBody>
      </p:sp>
      <p:pic>
        <p:nvPicPr>
          <p:cNvPr id="931" name="Google Shape;931;p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932" name="Google Shape;932;p6"/>
          <p:cNvPicPr preferRelativeResize="0"/>
          <p:nvPr/>
        </p:nvPicPr>
        <p:blipFill rotWithShape="1">
          <a:blip r:embed="rId4">
            <a:alphaModFix/>
          </a:blip>
          <a:srcRect b="3148" l="0" r="21790" t="5232"/>
          <a:stretch/>
        </p:blipFill>
        <p:spPr>
          <a:xfrm>
            <a:off x="7172415" y="1393393"/>
            <a:ext cx="4972395" cy="3933495"/>
          </a:xfrm>
          <a:prstGeom prst="rect">
            <a:avLst/>
          </a:prstGeom>
          <a:noFill/>
          <a:ln>
            <a:noFill/>
          </a:ln>
        </p:spPr>
      </p:pic>
      <p:sp>
        <p:nvSpPr>
          <p:cNvPr id="933" name="Google Shape;933;p6"/>
          <p:cNvSpPr txBox="1"/>
          <p:nvPr>
            <p:ph idx="1" type="body"/>
          </p:nvPr>
        </p:nvSpPr>
        <p:spPr>
          <a:xfrm>
            <a:off x="358266" y="900503"/>
            <a:ext cx="7031885" cy="534877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solidFill>
                  <a:schemeClr val="accent1"/>
                </a:solidFill>
              </a:rPr>
              <a:t>Sobre</a:t>
            </a:r>
            <a:r>
              <a:rPr lang="en-US" sz="2000"/>
              <a:t> – Información que acompaña a un mensaje en tránsito, incluida la dirección o direcciones a las que se envía y la dirección de retorno a la que se pueden enviar informes de errores o fallos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accent1"/>
                </a:solidFill>
              </a:rPr>
              <a:t>Encabezado de mensaje</a:t>
            </a:r>
            <a:r>
              <a:rPr lang="en-US" sz="2000"/>
              <a:t> – Serie de campos estructurados con un nombre de encabezado como De: Para: o Asunto: seguido por el contenido del encabezado</a:t>
            </a:r>
            <a:endParaRPr/>
          </a:p>
          <a:p>
            <a:pPr indent="-341313" lvl="1" marL="798513" rtl="0" algn="l">
              <a:lnSpc>
                <a:spcPct val="100000"/>
              </a:lnSpc>
              <a:spcBef>
                <a:spcPts val="500"/>
              </a:spcBef>
              <a:spcAft>
                <a:spcPts val="0"/>
              </a:spcAft>
              <a:buClr>
                <a:srgbClr val="000000"/>
              </a:buClr>
              <a:buSzPts val="1500"/>
              <a:buChar char="⚪"/>
            </a:pPr>
            <a:r>
              <a:rPr lang="en-US" sz="2000"/>
              <a:t>formato libre, como el Asunto:</a:t>
            </a:r>
            <a:endParaRPr/>
          </a:p>
          <a:p>
            <a:pPr indent="-341313" lvl="1" marL="798513" rtl="0" algn="l">
              <a:lnSpc>
                <a:spcPct val="100000"/>
              </a:lnSpc>
              <a:spcBef>
                <a:spcPts val="500"/>
              </a:spcBef>
              <a:spcAft>
                <a:spcPts val="0"/>
              </a:spcAft>
              <a:buClr>
                <a:srgbClr val="000000"/>
              </a:buClr>
              <a:buSzPts val="1500"/>
              <a:buChar char="⚪"/>
            </a:pPr>
            <a:r>
              <a:rPr lang="en-US" sz="2000"/>
              <a:t>formato fijo, como la Fecha: y como ID del mensaje:</a:t>
            </a:r>
            <a:endParaRPr/>
          </a:p>
          <a:p>
            <a:pPr indent="-341313" lvl="1" marL="798513" rtl="0" algn="l">
              <a:lnSpc>
                <a:spcPct val="100000"/>
              </a:lnSpc>
              <a:spcBef>
                <a:spcPts val="500"/>
              </a:spcBef>
              <a:spcAft>
                <a:spcPts val="0"/>
              </a:spcAft>
              <a:buClr>
                <a:srgbClr val="000000"/>
              </a:buClr>
              <a:buSzPts val="1500"/>
              <a:buChar char="⚪"/>
            </a:pPr>
            <a:r>
              <a:rPr lang="en-US" sz="2000"/>
              <a:t>Una combinación de formato fijo y formato libre, como Para:, De: y Cc: con direcciones de formato fijo con texto de comentario de formato libre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accent1"/>
                </a:solidFill>
              </a:rPr>
              <a:t>Cuerpo del mensaje – </a:t>
            </a:r>
            <a:r>
              <a:rPr lang="en-US" sz="2000"/>
              <a:t>El contenido de un mensaje, que puede ser texto sin formato o una o más partes de MIME formateadas o codificadas</a:t>
            </a:r>
            <a:endParaRPr/>
          </a:p>
        </p:txBody>
      </p:sp>
      <p:sp>
        <p:nvSpPr>
          <p:cNvPr id="934" name="Google Shape;934;p6"/>
          <p:cNvSpPr txBox="1"/>
          <p:nvPr/>
        </p:nvSpPr>
        <p:spPr>
          <a:xfrm>
            <a:off x="7387274" y="5599517"/>
            <a:ext cx="4804726" cy="4381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2000" u="none" cap="none" strike="noStrike">
                <a:solidFill>
                  <a:srgbClr val="000000"/>
                </a:solidFill>
                <a:latin typeface="Arial"/>
                <a:ea typeface="Arial"/>
                <a:cs typeface="Arial"/>
                <a:sym typeface="Arial"/>
              </a:rPr>
              <a:t>Ver </a:t>
            </a:r>
            <a:r>
              <a:rPr b="0" i="0" lang="en-US" sz="2000" u="sng" cap="none" strike="noStrike">
                <a:solidFill>
                  <a:srgbClr val="000000"/>
                </a:solidFill>
                <a:latin typeface="Arial"/>
                <a:ea typeface="Arial"/>
                <a:cs typeface="Arial"/>
                <a:sym typeface="Arial"/>
                <a:hlinkClick r:id="rId5">
                  <a:extLst>
                    <a:ext uri="{A12FA001-AC4F-418D-AE19-62706E023703}">
                      <ahyp:hlinkClr val="tx"/>
                    </a:ext>
                  </a:extLst>
                </a:hlinkClick>
              </a:rPr>
              <a:t>EAI: un resumen técnico</a:t>
            </a:r>
            <a:r>
              <a:rPr b="0" i="0" lang="en-US" sz="2000" u="none" cap="none" strike="noStrike">
                <a:solidFill>
                  <a:srgbClr val="000000"/>
                </a:solidFill>
                <a:latin typeface="Arial"/>
                <a:ea typeface="Arial"/>
                <a:cs typeface="Arial"/>
                <a:sym typeface="Arial"/>
              </a:rPr>
              <a:t> para obtener más información.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Sistemas de correo electrónico</a:t>
            </a:r>
            <a:endParaRPr/>
          </a:p>
        </p:txBody>
      </p:sp>
      <p:pic>
        <p:nvPicPr>
          <p:cNvPr id="941" name="Google Shape;941;p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942" name="Google Shape;942;p7"/>
          <p:cNvPicPr preferRelativeResize="0"/>
          <p:nvPr/>
        </p:nvPicPr>
        <p:blipFill rotWithShape="1">
          <a:blip r:embed="rId4">
            <a:alphaModFix/>
          </a:blip>
          <a:srcRect b="0" l="5267" r="4665" t="0"/>
          <a:stretch/>
        </p:blipFill>
        <p:spPr>
          <a:xfrm>
            <a:off x="7461444" y="1274430"/>
            <a:ext cx="4683367" cy="3402500"/>
          </a:xfrm>
          <a:prstGeom prst="rect">
            <a:avLst/>
          </a:prstGeom>
          <a:noFill/>
          <a:ln>
            <a:noFill/>
          </a:ln>
        </p:spPr>
      </p:pic>
      <p:sp>
        <p:nvSpPr>
          <p:cNvPr id="943" name="Google Shape;943;p7"/>
          <p:cNvSpPr txBox="1"/>
          <p:nvPr>
            <p:ph idx="1" type="body"/>
          </p:nvPr>
        </p:nvSpPr>
        <p:spPr>
          <a:xfrm>
            <a:off x="420625" y="810492"/>
            <a:ext cx="6984516" cy="5530348"/>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800">
                <a:solidFill>
                  <a:schemeClr val="accent1"/>
                </a:solidFill>
              </a:rPr>
              <a:t>MUA</a:t>
            </a:r>
            <a:r>
              <a:rPr lang="en-US" sz="1800"/>
              <a:t> – Agente de usuario de correo (Mail User Agent): programa cliente que una persona utiliza para enviar, recibir y gestionar correo</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800">
                <a:solidFill>
                  <a:schemeClr val="accent1"/>
                </a:solidFill>
              </a:rPr>
              <a:t>MSA</a:t>
            </a:r>
            <a:r>
              <a:rPr lang="en-US" sz="1800"/>
              <a:t> – Agente de envío de correo (Mail Submission Agent): programa servidor que recibe correo de un MUA y lo prepara para su transmisión y entrega</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800">
                <a:solidFill>
                  <a:schemeClr val="accent1"/>
                </a:solidFill>
              </a:rPr>
              <a:t>MTA</a:t>
            </a:r>
            <a:r>
              <a:rPr lang="en-US" sz="1800"/>
              <a:t> – Agente de transferencia de correo (Mail Transfer Agent): programa servidor que envía y recibe correo desde y hacia otros hosts de Internet. Un MTA puede recibir correo de un MSA y/o entregar correo a un MDA.</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1800">
                <a:solidFill>
                  <a:schemeClr val="accent1"/>
                </a:solidFill>
              </a:rPr>
              <a:t>MDA</a:t>
            </a:r>
            <a:r>
              <a:rPr lang="en-US" sz="1800"/>
              <a:t> – Agente de entrega de correo (Mail Delivery Agent): programa servidor que gestiona el correo entrante y normalmente lo almacena en un buzón o carpeta</a:t>
            </a:r>
            <a:endParaRPr/>
          </a:p>
        </p:txBody>
      </p:sp>
      <p:sp>
        <p:nvSpPr>
          <p:cNvPr id="944" name="Google Shape;944;p7"/>
          <p:cNvSpPr txBox="1"/>
          <p:nvPr/>
        </p:nvSpPr>
        <p:spPr>
          <a:xfrm>
            <a:off x="420624" y="5310169"/>
            <a:ext cx="10642118" cy="57347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Symbols"/>
              <a:buNone/>
            </a:pPr>
            <a:r>
              <a:rPr b="0" i="0" lang="en-US" sz="1800" u="none" cap="none" strike="noStrike">
                <a:solidFill>
                  <a:srgbClr val="000000"/>
                </a:solidFill>
                <a:latin typeface="Arial"/>
                <a:ea typeface="Arial"/>
                <a:cs typeface="Arial"/>
                <a:sym typeface="Arial"/>
              </a:rPr>
              <a:t>Estos agentes crean y procesan el sobre del correo electrónico, el encabezado del mensaje y el cuerpo del mensaje y necesitan ser mejorados para manejar texto Unicode en formato UTF8 para admitir la EAI.			  Ver </a:t>
            </a: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EAI: un resumen técnico</a:t>
            </a:r>
            <a:r>
              <a:rPr b="0" i="0" lang="en-US" sz="1800" u="none" cap="none" strike="noStrike">
                <a:solidFill>
                  <a:srgbClr val="000000"/>
                </a:solidFill>
                <a:latin typeface="Arial"/>
                <a:ea typeface="Arial"/>
                <a:cs typeface="Arial"/>
                <a:sym typeface="Arial"/>
              </a:rPr>
              <a:t> para obtener más información.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8"/>
          <p:cNvSpPr txBox="1"/>
          <p:nvPr>
            <p:ph idx="1" type="body"/>
          </p:nvPr>
        </p:nvSpPr>
        <p:spPr>
          <a:xfrm>
            <a:off x="841366" y="1015806"/>
            <a:ext cx="10682514" cy="5093164"/>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t>¿Qué es la EAI?</a:t>
            </a:r>
            <a:endParaRPr/>
          </a:p>
          <a:p>
            <a:pPr indent="-341313" lvl="1" marL="798513" rtl="0" algn="l">
              <a:lnSpc>
                <a:spcPct val="100000"/>
              </a:lnSpc>
              <a:spcBef>
                <a:spcPts val="500"/>
              </a:spcBef>
              <a:spcAft>
                <a:spcPts val="0"/>
              </a:spcAft>
              <a:buClr>
                <a:srgbClr val="000000"/>
              </a:buClr>
              <a:buSzPts val="1800"/>
              <a:buChar char="⚪"/>
            </a:pPr>
            <a:r>
              <a:rPr lang="en-US" sz="2400"/>
              <a:t>Tener compatibilidad con UTF-8 para:</a:t>
            </a:r>
            <a:endParaRPr/>
          </a:p>
          <a:p>
            <a:pPr indent="-341313" lvl="2" marL="1255713" rtl="0" algn="l">
              <a:lnSpc>
                <a:spcPct val="100000"/>
              </a:lnSpc>
              <a:spcBef>
                <a:spcPts val="500"/>
              </a:spcBef>
              <a:spcAft>
                <a:spcPts val="0"/>
              </a:spcAft>
              <a:buClr>
                <a:srgbClr val="000000"/>
              </a:buClr>
              <a:buSzPts val="2400"/>
              <a:buChar char="•"/>
            </a:pPr>
            <a:r>
              <a:rPr lang="en-US" sz="2400"/>
              <a:t>nombre del buzón (antes del signo @)</a:t>
            </a:r>
            <a:endParaRPr/>
          </a:p>
          <a:p>
            <a:pPr indent="-341313" lvl="2" marL="1255713" rtl="0" algn="l">
              <a:lnSpc>
                <a:spcPct val="100000"/>
              </a:lnSpc>
              <a:spcBef>
                <a:spcPts val="500"/>
              </a:spcBef>
              <a:spcAft>
                <a:spcPts val="0"/>
              </a:spcAft>
              <a:buClr>
                <a:srgbClr val="000000"/>
              </a:buClr>
              <a:buSzPts val="2400"/>
              <a:buChar char="•"/>
            </a:pPr>
            <a:r>
              <a:rPr lang="en-US" sz="2400"/>
              <a:t>nombre de dominio (después del signo @)</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400"/>
              <a:t>¿Qué no es la EIA?</a:t>
            </a:r>
            <a:endParaRPr/>
          </a:p>
          <a:p>
            <a:pPr indent="-341313" lvl="1" marL="798513" rtl="0" algn="l">
              <a:lnSpc>
                <a:spcPct val="100000"/>
              </a:lnSpc>
              <a:spcBef>
                <a:spcPts val="500"/>
              </a:spcBef>
              <a:spcAft>
                <a:spcPts val="0"/>
              </a:spcAft>
              <a:buClr>
                <a:srgbClr val="000000"/>
              </a:buClr>
              <a:buSzPts val="1800"/>
              <a:buChar char="⚪"/>
            </a:pPr>
            <a:r>
              <a:rPr lang="en-US" sz="2400"/>
              <a:t>Tener compatibilidad con UTF-8 en:</a:t>
            </a:r>
            <a:endParaRPr/>
          </a:p>
          <a:p>
            <a:pPr indent="-341313" lvl="2" marL="1255713" rtl="0" algn="l">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0"/>
                  </a:ext>
                </a:extLst>
              </a:rPr>
              <a:t>Línea del asunto.</a:t>
            </a:r>
            <a:endParaRPr/>
          </a:p>
          <a:p>
            <a:pPr indent="-341313" lvl="2" marL="1255713" rtl="0" algn="l">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1"/>
                  </a:ext>
                </a:extLst>
              </a:rPr>
              <a:t>Comentarios de la dirección.</a:t>
            </a:r>
            <a:endParaRPr/>
          </a:p>
          <a:p>
            <a:pPr indent="-341313" lvl="2" marL="1255713" rtl="0" algn="l">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2"/>
                  </a:ext>
                </a:extLst>
              </a:rPr>
              <a:t>Cuerpo del mensaje</a:t>
            </a:r>
            <a:endParaRPr/>
          </a:p>
          <a:p>
            <a:pPr indent="-341313" lvl="1" marL="798513" rtl="0" algn="l">
              <a:lnSpc>
                <a:spcPct val="100000"/>
              </a:lnSpc>
              <a:spcBef>
                <a:spcPts val="500"/>
              </a:spcBef>
              <a:spcAft>
                <a:spcPts val="0"/>
              </a:spcAft>
              <a:buClr>
                <a:srgbClr val="000000"/>
              </a:buClr>
              <a:buSzPts val="1800"/>
              <a:buChar char="⚪"/>
            </a:pPr>
            <a:r>
              <a:rPr lang="en-US" sz="2400"/>
              <a:t>MIME proporciona todo esto en el correo convencional.</a:t>
            </a:r>
            <a:endParaRPr/>
          </a:p>
          <a:p>
            <a:pPr indent="-341313" lvl="1" marL="798513" rtl="0" algn="l">
              <a:lnSpc>
                <a:spcPct val="100000"/>
              </a:lnSpc>
              <a:spcBef>
                <a:spcPts val="500"/>
              </a:spcBef>
              <a:spcAft>
                <a:spcPts val="0"/>
              </a:spcAft>
              <a:buClr>
                <a:srgbClr val="000000"/>
              </a:buClr>
              <a:buSzPts val="1800"/>
              <a:buChar char="⚪"/>
            </a:pPr>
            <a:r>
              <a:rPr lang="en-US" sz="2400"/>
              <a:t>Uso de cualquier conjunto de caracteres distinto de UTF-8.</a:t>
            </a:r>
            <a:endParaRPr/>
          </a:p>
        </p:txBody>
      </p:sp>
      <p:sp>
        <p:nvSpPr>
          <p:cNvPr id="951" name="Google Shape;951;p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internacionalización de las direcciones de correo electrónico </a:t>
            </a:r>
            <a:endParaRPr/>
          </a:p>
        </p:txBody>
      </p:sp>
      <p:pic>
        <p:nvPicPr>
          <p:cNvPr id="952" name="Google Shape;952;p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pic>
        <p:nvPicPr>
          <p:cNvPr id="958" name="Google Shape;958;p9"/>
          <p:cNvPicPr preferRelativeResize="0"/>
          <p:nvPr/>
        </p:nvPicPr>
        <p:blipFill rotWithShape="1">
          <a:blip r:embed="rId3">
            <a:alphaModFix/>
          </a:blip>
          <a:srcRect b="0" l="0" r="0" t="0"/>
          <a:stretch/>
        </p:blipFill>
        <p:spPr>
          <a:xfrm>
            <a:off x="7611220" y="937384"/>
            <a:ext cx="4205422" cy="1326116"/>
          </a:xfrm>
          <a:prstGeom prst="rect">
            <a:avLst/>
          </a:prstGeom>
          <a:noFill/>
          <a:ln>
            <a:noFill/>
          </a:ln>
        </p:spPr>
      </p:pic>
      <p:sp>
        <p:nvSpPr>
          <p:cNvPr id="959" name="Google Shape;959;p9"/>
          <p:cNvSpPr txBox="1"/>
          <p:nvPr>
            <p:ph idx="1" type="body"/>
          </p:nvPr>
        </p:nvSpPr>
        <p:spPr>
          <a:xfrm>
            <a:off x="95276" y="937384"/>
            <a:ext cx="7515944"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200">
                <a:solidFill>
                  <a:schemeClr val="accent1"/>
                </a:solidFill>
              </a:rPr>
              <a:t>Sin compatibilidad con EAI</a:t>
            </a:r>
            <a:r>
              <a:rPr lang="en-US" sz="2200"/>
              <a:t> - solo direcciones de correo ASCII soportadas por las herramientas y servicios</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00">
                <a:solidFill>
                  <a:schemeClr val="accent1"/>
                </a:solidFill>
              </a:rPr>
              <a:t>Nivel 1/Plata </a:t>
            </a:r>
            <a:r>
              <a:rPr lang="en-US" sz="2200">
                <a:solidFill>
                  <a:schemeClr val="dk1"/>
                </a:solidFill>
              </a:rPr>
              <a:t>-</a:t>
            </a:r>
            <a:r>
              <a:rPr lang="en-US" sz="2200">
                <a:solidFill>
                  <a:schemeClr val="accent1"/>
                </a:solidFill>
              </a:rPr>
              <a:t> </a:t>
            </a:r>
            <a:r>
              <a:rPr lang="en-US" sz="2200"/>
              <a:t>Puede intercambiar correo electrónico con direcciones EAI.</a:t>
            </a:r>
            <a:endParaRPr/>
          </a:p>
          <a:p>
            <a:pPr indent="-341313" lvl="1" marL="798513" rtl="0" algn="l">
              <a:lnSpc>
                <a:spcPct val="100000"/>
              </a:lnSpc>
              <a:spcBef>
                <a:spcPts val="500"/>
              </a:spcBef>
              <a:spcAft>
                <a:spcPts val="0"/>
              </a:spcAft>
              <a:buClr>
                <a:srgbClr val="000000"/>
              </a:buClr>
              <a:buSzPts val="1800"/>
              <a:buChar char="⚪"/>
            </a:pPr>
            <a:r>
              <a:rPr lang="en-US" sz="2200"/>
              <a:t>Recibir correo electrónico de una dirección con EAI.</a:t>
            </a:r>
            <a:endParaRPr/>
          </a:p>
          <a:p>
            <a:pPr indent="-341313" lvl="1" marL="798513" rtl="0" algn="l">
              <a:lnSpc>
                <a:spcPct val="100000"/>
              </a:lnSpc>
              <a:spcBef>
                <a:spcPts val="500"/>
              </a:spcBef>
              <a:spcAft>
                <a:spcPts val="0"/>
              </a:spcAft>
              <a:buClr>
                <a:srgbClr val="000000"/>
              </a:buClr>
              <a:buSzPts val="1800"/>
              <a:buChar char="⚪"/>
            </a:pPr>
            <a:r>
              <a:rPr lang="en-US" sz="2200"/>
              <a:t>Enviar correo electrónico a una dirección con EAI.</a:t>
            </a:r>
            <a:endParaRPr/>
          </a:p>
          <a:p>
            <a:pPr indent="-341313" lvl="1" marL="798513" rtl="0" algn="l">
              <a:lnSpc>
                <a:spcPct val="100000"/>
              </a:lnSpc>
              <a:spcBef>
                <a:spcPts val="500"/>
              </a:spcBef>
              <a:spcAft>
                <a:spcPts val="0"/>
              </a:spcAft>
              <a:buClr>
                <a:srgbClr val="000000"/>
              </a:buClr>
              <a:buSzPts val="1800"/>
              <a:buChar char="⚪"/>
            </a:pPr>
            <a:r>
              <a:rPr lang="en-US" sz="2200"/>
              <a:t>No puede crear buzones de correo ni nombres de dominio en UTF8.</a:t>
            </a:r>
            <a:endParaRPr/>
          </a:p>
          <a:p>
            <a:pPr indent="-342900" lvl="0" marL="342900" rtl="0" algn="l">
              <a:lnSpc>
                <a:spcPct val="100000"/>
              </a:lnSpc>
              <a:spcBef>
                <a:spcPts val="2000"/>
              </a:spcBef>
              <a:spcAft>
                <a:spcPts val="0"/>
              </a:spcAft>
              <a:buClr>
                <a:srgbClr val="000000"/>
              </a:buClr>
              <a:buSzPts val="1800"/>
              <a:buFont typeface="Noto Sans Symbols"/>
              <a:buChar char="◉"/>
            </a:pPr>
            <a:r>
              <a:rPr lang="en-US" sz="2200">
                <a:solidFill>
                  <a:schemeClr val="accent1"/>
                </a:solidFill>
              </a:rPr>
              <a:t>Nivel 2/Oro </a:t>
            </a:r>
            <a:r>
              <a:rPr lang="en-US" sz="2200">
                <a:solidFill>
                  <a:schemeClr val="dk1"/>
                </a:solidFill>
              </a:rPr>
              <a:t>-</a:t>
            </a:r>
            <a:r>
              <a:rPr lang="en-US" sz="2200"/>
              <a:t> Puede crear direcciones con EAI. </a:t>
            </a:r>
            <a:endParaRPr/>
          </a:p>
          <a:p>
            <a:pPr indent="-341313" lvl="1" marL="798513" rtl="0" algn="l">
              <a:lnSpc>
                <a:spcPct val="100000"/>
              </a:lnSpc>
              <a:spcBef>
                <a:spcPts val="500"/>
              </a:spcBef>
              <a:spcAft>
                <a:spcPts val="0"/>
              </a:spcAft>
              <a:buClr>
                <a:srgbClr val="000000"/>
              </a:buClr>
              <a:buSzPts val="1800"/>
              <a:buChar char="⚪"/>
            </a:pPr>
            <a:r>
              <a:rPr lang="en-US" sz="2200"/>
              <a:t>Recibir correo electrónico de una dirección con EAI.</a:t>
            </a:r>
            <a:endParaRPr/>
          </a:p>
          <a:p>
            <a:pPr indent="-341313" lvl="1" marL="798513" rtl="0" algn="l">
              <a:lnSpc>
                <a:spcPct val="100000"/>
              </a:lnSpc>
              <a:spcBef>
                <a:spcPts val="500"/>
              </a:spcBef>
              <a:spcAft>
                <a:spcPts val="0"/>
              </a:spcAft>
              <a:buClr>
                <a:srgbClr val="000000"/>
              </a:buClr>
              <a:buSzPts val="1800"/>
              <a:buChar char="⚪"/>
            </a:pPr>
            <a:r>
              <a:rPr lang="en-US" sz="2200"/>
              <a:t>Enviar correo electrónico a una dirección con EAI.</a:t>
            </a:r>
            <a:endParaRPr/>
          </a:p>
          <a:p>
            <a:pPr indent="-341313" lvl="1" marL="798513" rtl="0" algn="l">
              <a:lnSpc>
                <a:spcPct val="100000"/>
              </a:lnSpc>
              <a:spcBef>
                <a:spcPts val="500"/>
              </a:spcBef>
              <a:spcAft>
                <a:spcPts val="0"/>
              </a:spcAft>
              <a:buClr>
                <a:srgbClr val="000000"/>
              </a:buClr>
              <a:buSzPts val="1800"/>
              <a:buChar char="⚪"/>
            </a:pPr>
            <a:r>
              <a:rPr lang="en-US" sz="2200"/>
              <a:t>Crear buzón de correo y nombre de dominio en UTF8.</a:t>
            </a:r>
            <a:endParaRPr/>
          </a:p>
          <a:p>
            <a:pPr indent="-227011" lvl="1" marL="798513" rtl="0" algn="l">
              <a:lnSpc>
                <a:spcPct val="100000"/>
              </a:lnSpc>
              <a:spcBef>
                <a:spcPts val="500"/>
              </a:spcBef>
              <a:spcAft>
                <a:spcPts val="0"/>
              </a:spcAft>
              <a:buClr>
                <a:srgbClr val="000000"/>
              </a:buClr>
              <a:buSzPts val="1800"/>
              <a:buNone/>
            </a:pPr>
            <a:r>
              <a:t/>
            </a:r>
            <a:endParaRPr sz="2200"/>
          </a:p>
          <a:p>
            <a:pPr indent="-227011" lvl="1" marL="798513" rtl="0" algn="l">
              <a:lnSpc>
                <a:spcPct val="100000"/>
              </a:lnSpc>
              <a:spcBef>
                <a:spcPts val="500"/>
              </a:spcBef>
              <a:spcAft>
                <a:spcPts val="0"/>
              </a:spcAft>
              <a:buClr>
                <a:srgbClr val="000000"/>
              </a:buClr>
              <a:buSzPts val="1800"/>
              <a:buNone/>
            </a:pPr>
            <a:r>
              <a:t/>
            </a:r>
            <a:endParaRPr sz="2200"/>
          </a:p>
        </p:txBody>
      </p:sp>
      <p:sp>
        <p:nvSpPr>
          <p:cNvPr id="960" name="Google Shape;960;p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Niveles de implementación de EAI</a:t>
            </a:r>
            <a:endParaRPr/>
          </a:p>
        </p:txBody>
      </p:sp>
      <p:pic>
        <p:nvPicPr>
          <p:cNvPr id="961" name="Google Shape;961;p9"/>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2017-05-30T19:34:46Z</dcterms:created>
  <dc:creator>Julio Polito</dc:creator>
</cp:coreProperties>
</file>