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Open Sans Light"/>
      <p:regular r:id="rId52"/>
      <p:bold r:id="rId53"/>
      <p:italic r:id="rId54"/>
      <p:boldItalic r:id="rId55"/>
    </p:embeddedFont>
    <p:embeddedFont>
      <p:font typeface="Open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16">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60" roundtripDataSignature="AMtx7mg+povrC0SCvc3P0BAI+Nj6iozq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16"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OpenSansLight-bold.fntdata"/><Relationship Id="rId52" Type="http://schemas.openxmlformats.org/officeDocument/2006/relationships/font" Target="fonts/OpenSansLight-regular.fntdata"/><Relationship Id="rId11" Type="http://schemas.openxmlformats.org/officeDocument/2006/relationships/slide" Target="slides/slide6.xml"/><Relationship Id="rId55" Type="http://schemas.openxmlformats.org/officeDocument/2006/relationships/font" Target="fonts/OpenSansLight-boldItalic.fntdata"/><Relationship Id="rId10" Type="http://schemas.openxmlformats.org/officeDocument/2006/relationships/slide" Target="slides/slide5.xml"/><Relationship Id="rId54" Type="http://schemas.openxmlformats.org/officeDocument/2006/relationships/font" Target="fonts/OpenSansLight-italic.fntdata"/><Relationship Id="rId13" Type="http://schemas.openxmlformats.org/officeDocument/2006/relationships/slide" Target="slides/slide8.xml"/><Relationship Id="rId57" Type="http://schemas.openxmlformats.org/officeDocument/2006/relationships/font" Target="fonts/OpenSans-bold.fntdata"/><Relationship Id="rId12" Type="http://schemas.openxmlformats.org/officeDocument/2006/relationships/slide" Target="slides/slide7.xml"/><Relationship Id="rId56" Type="http://schemas.openxmlformats.org/officeDocument/2006/relationships/font" Target="fonts/OpenSans-regular.fntdata"/><Relationship Id="rId15" Type="http://schemas.openxmlformats.org/officeDocument/2006/relationships/slide" Target="slides/slide10.xml"/><Relationship Id="rId59" Type="http://schemas.openxmlformats.org/officeDocument/2006/relationships/font" Target="fonts/OpenSans-boldItalic.fntdata"/><Relationship Id="rId14" Type="http://schemas.openxmlformats.org/officeDocument/2006/relationships/slide" Target="slides/slide9.xml"/><Relationship Id="rId58"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7" name="Google Shape;86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8" name="Google Shape;86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3" name="Google Shape;96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4" name="Google Shape;96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2" name="Google Shape;97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3" name="Google Shape;97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80" name="Google Shape;98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5" name="Google Shape;98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6" name="Google Shape;98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3" name="Google Shape;99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4" name="Google Shape;99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01" name="Google Shape;100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6" name="Google Shape;100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7" name="Google Shape;1007;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14" name="Google Shape;101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20" name="Google Shape;102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26" name="Google Shape;102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76" name="Google Shape;8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41" name="Google Shape;104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49" name="Google Shape;104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59" name="Google Shape;105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65" name="Google Shape;106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77" name="Google Shape;107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83" name="Google Shape;108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89" name="Google Shape;108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4" name="Google Shape;109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5" name="Google Shape;1095;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03" name="Google Shape;110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8" name="Google Shape;110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9" name="Google Shape;110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81" name="Google Shape;88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6" name="Google Shape;1116;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7" name="Google Shape;1117;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24" name="Google Shape;112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9" name="Google Shape;1129;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0" name="Google Shape;1130;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7" name="Google Shape;1137;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8" name="Google Shape;1138;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5" name="Google Shape;1145;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6" name="Google Shape;1146;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3" name="Google Shape;1153;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4" name="Google Shape;1154;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61" name="Google Shape;116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6" name="Google Shape;1166;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7" name="Google Shape;1167;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4" name="Google Shape;1174;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5" name="Google Shape;1175;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82" name="Google Shape;118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9" name="Google Shape;90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0" name="Google Shape;91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87" name="Google Shape;118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5" name="Google Shape;1195;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6" name="Google Shape;1196;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0" name="Google Shape;1210;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1" name="Google Shape;1211;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18" name="Google Shape;1218;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3" name="Google Shape;1223;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4" name="Google Shape;1224;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1" name="Google Shape;1231;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2" name="Google Shape;1232;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39" name="Google Shape;1239;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0" name="Google Shape;1240;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2d9a316ff5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g2d9a316ff5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Passage à un point par serveur MX – plusieurs serveurs MX peuvent renvoyer aux mêmes adresses IP.</a:t>
            </a:r>
            <a:endParaRPr/>
          </a:p>
          <a:p>
            <a:pPr indent="0" lvl="0" marL="0" rtl="0" algn="l">
              <a:lnSpc>
                <a:spcPct val="100000"/>
              </a:lnSpc>
              <a:spcBef>
                <a:spcPts val="0"/>
              </a:spcBef>
              <a:spcAft>
                <a:spcPts val="0"/>
              </a:spcAft>
              <a:buClr>
                <a:schemeClr val="dk1"/>
              </a:buClr>
              <a:buSzPts val="1200"/>
              <a:buFont typeface="Calibri"/>
              <a:buNone/>
            </a:pPr>
            <a:r>
              <a:rPr b="1" lang="en-US"/>
              <a:t>Complet :</a:t>
            </a:r>
            <a:r>
              <a:rPr lang="en-US"/>
              <a:t> tous les IP résolus ont passé les tests avec succès.</a:t>
            </a:r>
            <a:endParaRPr/>
          </a:p>
          <a:p>
            <a:pPr indent="0" lvl="0" marL="0" rtl="0" algn="l">
              <a:lnSpc>
                <a:spcPct val="100000"/>
              </a:lnSpc>
              <a:spcBef>
                <a:spcPts val="0"/>
              </a:spcBef>
              <a:spcAft>
                <a:spcPts val="0"/>
              </a:spcAft>
              <a:buClr>
                <a:schemeClr val="dk1"/>
              </a:buClr>
              <a:buSzPts val="1200"/>
              <a:buFont typeface="Calibri"/>
              <a:buNone/>
            </a:pPr>
            <a:r>
              <a:rPr b="1" lang="en-US"/>
              <a:t>﻿Partiel :</a:t>
            </a:r>
            <a:r>
              <a:rPr lang="en-US"/>
              <a:t> certains IP ont passé les tests avec succès, d’autres non.</a:t>
            </a:r>
            <a:endParaRPr/>
          </a:p>
          <a:p>
            <a:pPr indent="0" lvl="0" marL="0" rtl="0" algn="l">
              <a:lnSpc>
                <a:spcPct val="100000"/>
              </a:lnSpc>
              <a:spcBef>
                <a:spcPts val="0"/>
              </a:spcBef>
              <a:spcAft>
                <a:spcPts val="0"/>
              </a:spcAft>
              <a:buClr>
                <a:schemeClr val="dk1"/>
              </a:buClr>
              <a:buSzPts val="1200"/>
              <a:buFont typeface="Calibri"/>
              <a:buNone/>
            </a:pPr>
            <a:r>
              <a:rPr b="1" lang="en-US"/>
              <a:t>Aucun : </a:t>
            </a:r>
            <a:r>
              <a:rPr lang="en-US"/>
              <a:t>tous les IP des serveurs MX ont échoué aux tests.</a:t>
            </a:r>
            <a:endParaRPr/>
          </a:p>
          <a:p>
            <a:pPr indent="0" lvl="0" marL="0" rtl="0" algn="l">
              <a:lnSpc>
                <a:spcPct val="100000"/>
              </a:lnSpc>
              <a:spcBef>
                <a:spcPts val="0"/>
              </a:spcBef>
              <a:spcAft>
                <a:spcPts val="0"/>
              </a:spcAft>
              <a:buClr>
                <a:schemeClr val="dk1"/>
              </a:buClr>
              <a:buSzPts val="1200"/>
              <a:buFont typeface="Calibri"/>
              <a:buNone/>
            </a:pPr>
            <a:r>
              <a:rPr b="1" lang="en-US"/>
              <a:t>Pas d’IP : </a:t>
            </a:r>
            <a:r>
              <a:rPr lang="en-US"/>
              <a:t>aucun IP n’a pu être résolu pour le serveur MX (par exemple NXdomain).</a:t>
            </a:r>
            <a:endParaRPr/>
          </a:p>
          <a:p>
            <a:pPr indent="0" lvl="0" marL="0" rtl="0" algn="l">
              <a:lnSpc>
                <a:spcPct val="100000"/>
              </a:lnSpc>
              <a:spcBef>
                <a:spcPts val="0"/>
              </a:spcBef>
              <a:spcAft>
                <a:spcPts val="0"/>
              </a:spcAft>
              <a:buClr>
                <a:schemeClr val="dk1"/>
              </a:buClr>
              <a:buSzPts val="1200"/>
              <a:buFont typeface="Calibri"/>
              <a:buNone/>
            </a:pPr>
            <a:r>
              <a:rPr b="1" lang="en-US"/>
              <a:t>Non testé : </a:t>
            </a:r>
            <a:r>
              <a:rPr lang="en-US"/>
              <a:t>les IP n’ont pas pu être testés (par exemple, délai d’expiration, connexions refusées, IP à usage spécial, etc.).</a:t>
            </a:r>
            <a:endParaRPr/>
          </a:p>
        </p:txBody>
      </p:sp>
      <p:sp>
        <p:nvSpPr>
          <p:cNvPr id="918" name="Google Shape;918;g2d9a316ff51_0_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6" name="Google Shape;92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7" name="Google Shape;92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6" name="Google Shape;93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7" name="Google Shape;93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6" name="Google Shape;94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7" name="Google Shape;94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4" name="Google Shape;95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5" name="Google Shape;955;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20" Type="http://schemas.openxmlformats.org/officeDocument/2006/relationships/hyperlink" Target="https://www.slideshare.net/icannpresentations" TargetMode="External"/><Relationship Id="rId11" Type="http://schemas.openxmlformats.org/officeDocument/2006/relationships/image" Target="../media/image27.png"/><Relationship Id="rId10" Type="http://schemas.openxmlformats.org/officeDocument/2006/relationships/hyperlink" Target="http://twitter.com/icann" TargetMode="External"/><Relationship Id="rId21" Type="http://schemas.openxmlformats.org/officeDocument/2006/relationships/hyperlink" Target="http://linkedin.com/company/icann" TargetMode="External"/><Relationship Id="rId13" Type="http://schemas.openxmlformats.org/officeDocument/2006/relationships/hyperlink" Target="http://facebook.com/icannorg" TargetMode="External"/><Relationship Id="rId12" Type="http://schemas.openxmlformats.org/officeDocument/2006/relationships/hyperlink" Target="https://www.facebook.com/icannorg" TargetMode="External"/><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hyperlink" Target="https://www.flickr.com/photos/icann" TargetMode="External"/><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5" Type="http://schemas.openxmlformats.org/officeDocument/2006/relationships/hyperlink" Target="http://youtube.com/user/ICANNnews" TargetMode="External"/><Relationship Id="rId14" Type="http://schemas.openxmlformats.org/officeDocument/2006/relationships/image" Target="../media/image25.png"/><Relationship Id="rId17" Type="http://schemas.openxmlformats.org/officeDocument/2006/relationships/hyperlink" Target="https://www.youtube.com/user/ICANNnews" TargetMode="External"/><Relationship Id="rId16" Type="http://schemas.openxmlformats.org/officeDocument/2006/relationships/image" Target="../media/image28.png"/><Relationship Id="rId5" Type="http://schemas.openxmlformats.org/officeDocument/2006/relationships/image" Target="../media/image29.png"/><Relationship Id="rId19" Type="http://schemas.openxmlformats.org/officeDocument/2006/relationships/image" Target="../media/image26.png"/><Relationship Id="rId6" Type="http://schemas.openxmlformats.org/officeDocument/2006/relationships/hyperlink" Target="https://www.linkedin.com/company/icann" TargetMode="External"/><Relationship Id="rId18" Type="http://schemas.openxmlformats.org/officeDocument/2006/relationships/hyperlink" Target="https://soundcloud.com/icann" TargetMode="External"/><Relationship Id="rId7" Type="http://schemas.openxmlformats.org/officeDocument/2006/relationships/hyperlink" Target="http://linkedin.com/company/icann" TargetMode="External"/><Relationship Id="rId8" Type="http://schemas.openxmlformats.org/officeDocument/2006/relationships/image" Target="../media/image3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Decorative">
  <p:cSld name="Cover 2 Decorative">
    <p:spTree>
      <p:nvGrpSpPr>
        <p:cNvPr id="20" name="Shape 20"/>
        <p:cNvGrpSpPr/>
        <p:nvPr/>
      </p:nvGrpSpPr>
      <p:grpSpPr>
        <a:xfrm>
          <a:off x="0" y="0"/>
          <a:ext cx="0" cy="0"/>
          <a:chOff x="0" y="0"/>
          <a:chExt cx="0" cy="0"/>
        </a:xfrm>
      </p:grpSpPr>
      <p:pic>
        <p:nvPicPr>
          <p:cNvPr id="21" name="Google Shape;21;p4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2" name="Google Shape;22;p48"/>
          <p:cNvPicPr preferRelativeResize="0"/>
          <p:nvPr/>
        </p:nvPicPr>
        <p:blipFill rotWithShape="1">
          <a:blip r:embed="rId3">
            <a:alphaModFix/>
          </a:blip>
          <a:srcRect b="0" l="0" r="0" t="0"/>
          <a:stretch/>
        </p:blipFill>
        <p:spPr>
          <a:xfrm>
            <a:off x="325438" y="4878388"/>
            <a:ext cx="1193800" cy="952500"/>
          </a:xfrm>
          <a:prstGeom prst="rect">
            <a:avLst/>
          </a:prstGeom>
          <a:noFill/>
          <a:ln>
            <a:noFill/>
          </a:ln>
        </p:spPr>
      </p:pic>
      <p:sp>
        <p:nvSpPr>
          <p:cNvPr id="23" name="Google Shape;23;p48"/>
          <p:cNvSpPr/>
          <p:nvPr/>
        </p:nvSpPr>
        <p:spPr>
          <a:xfrm>
            <a:off x="1825625" y="6102350"/>
            <a:ext cx="44450" cy="444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4" name="Google Shape;24;p48"/>
          <p:cNvCxnSpPr/>
          <p:nvPr/>
        </p:nvCxnSpPr>
        <p:spPr>
          <a:xfrm rot="10800000">
            <a:off x="0" y="6124575"/>
            <a:ext cx="1793875" cy="0"/>
          </a:xfrm>
          <a:prstGeom prst="straightConnector1">
            <a:avLst/>
          </a:prstGeom>
          <a:noFill/>
          <a:ln cap="flat" cmpd="sng" w="12700">
            <a:solidFill>
              <a:schemeClr val="lt1"/>
            </a:solidFill>
            <a:prstDash val="solid"/>
            <a:round/>
            <a:headEnd len="sm" w="sm" type="none"/>
            <a:tailEnd len="sm" w="sm" type="none"/>
          </a:ln>
        </p:spPr>
      </p:cxnSp>
      <p:cxnSp>
        <p:nvCxnSpPr>
          <p:cNvPr id="25" name="Google Shape;25;p48"/>
          <p:cNvCxnSpPr/>
          <p:nvPr/>
        </p:nvCxnSpPr>
        <p:spPr>
          <a:xfrm rot="10800000">
            <a:off x="1892300" y="6124575"/>
            <a:ext cx="9721850" cy="0"/>
          </a:xfrm>
          <a:prstGeom prst="straightConnector1">
            <a:avLst/>
          </a:prstGeom>
          <a:noFill/>
          <a:ln cap="flat" cmpd="sng" w="12700">
            <a:solidFill>
              <a:schemeClr val="lt1"/>
            </a:solidFill>
            <a:prstDash val="solid"/>
            <a:round/>
            <a:headEnd len="sm" w="sm" type="none"/>
            <a:tailEnd len="sm" w="sm" type="none"/>
          </a:ln>
        </p:spPr>
      </p:cxnSp>
      <p:sp>
        <p:nvSpPr>
          <p:cNvPr id="26" name="Google Shape;26;p48"/>
          <p:cNvSpPr/>
          <p:nvPr/>
        </p:nvSpPr>
        <p:spPr>
          <a:xfrm flipH="1">
            <a:off x="11642725" y="6102350"/>
            <a:ext cx="44450" cy="444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 name="Google Shape;27;p48"/>
          <p:cNvSpPr/>
          <p:nvPr/>
        </p:nvSpPr>
        <p:spPr>
          <a:xfrm flipH="1">
            <a:off x="11642725" y="3470275"/>
            <a:ext cx="44450" cy="4603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8" name="Google Shape;28;p48"/>
          <p:cNvCxnSpPr/>
          <p:nvPr/>
        </p:nvCxnSpPr>
        <p:spPr>
          <a:xfrm rot="10800000">
            <a:off x="1849438" y="3552825"/>
            <a:ext cx="0" cy="2530475"/>
          </a:xfrm>
          <a:prstGeom prst="straightConnector1">
            <a:avLst/>
          </a:prstGeom>
          <a:noFill/>
          <a:ln cap="flat" cmpd="sng" w="12700">
            <a:solidFill>
              <a:schemeClr val="lt1"/>
            </a:solidFill>
            <a:prstDash val="solid"/>
            <a:round/>
            <a:headEnd len="sm" w="sm" type="none"/>
            <a:tailEnd len="sm" w="sm" type="none"/>
          </a:ln>
        </p:spPr>
      </p:cxnSp>
      <p:sp>
        <p:nvSpPr>
          <p:cNvPr id="29" name="Google Shape;29;p48"/>
          <p:cNvSpPr/>
          <p:nvPr/>
        </p:nvSpPr>
        <p:spPr>
          <a:xfrm rot="-5400000">
            <a:off x="1847850" y="3495676"/>
            <a:ext cx="122237"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30" name="Google Shape;30;p48"/>
          <p:cNvCxnSpPr/>
          <p:nvPr/>
        </p:nvCxnSpPr>
        <p:spPr>
          <a:xfrm rot="10800000">
            <a:off x="1898650" y="3494088"/>
            <a:ext cx="9715500" cy="0"/>
          </a:xfrm>
          <a:prstGeom prst="straightConnector1">
            <a:avLst/>
          </a:prstGeom>
          <a:noFill/>
          <a:ln cap="flat" cmpd="sng" w="12700">
            <a:solidFill>
              <a:schemeClr val="lt1"/>
            </a:solidFill>
            <a:prstDash val="solid"/>
            <a:round/>
            <a:headEnd len="sm" w="sm" type="none"/>
            <a:tailEnd len="sm" w="sm" type="none"/>
          </a:ln>
        </p:spPr>
      </p:cxnSp>
      <p:sp>
        <p:nvSpPr>
          <p:cNvPr id="31" name="Google Shape;31;p48"/>
          <p:cNvSpPr txBox="1"/>
          <p:nvPr>
            <p:ph idx="1" type="body"/>
          </p:nvPr>
        </p:nvSpPr>
        <p:spPr>
          <a:xfrm>
            <a:off x="2228479" y="4617720"/>
            <a:ext cx="9295500" cy="5751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 name="Google Shape;32;p48"/>
          <p:cNvSpPr txBox="1"/>
          <p:nvPr>
            <p:ph idx="2" type="body"/>
          </p:nvPr>
        </p:nvSpPr>
        <p:spPr>
          <a:xfrm>
            <a:off x="2228479" y="5199656"/>
            <a:ext cx="9295500"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 name="Google Shape;33;p48"/>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48"/>
          <p:cNvSpPr txBox="1"/>
          <p:nvPr>
            <p:ph type="title"/>
          </p:nvPr>
        </p:nvSpPr>
        <p:spPr>
          <a:xfrm>
            <a:off x="2228479" y="2020824"/>
            <a:ext cx="9295500" cy="132556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5" name="Google Shape;35;p48"/>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Blue" showMasterSp="0">
  <p:cSld name="Cover 1 Blue">
    <p:spTree>
      <p:nvGrpSpPr>
        <p:cNvPr id="91" name="Shape 91"/>
        <p:cNvGrpSpPr/>
        <p:nvPr/>
      </p:nvGrpSpPr>
      <p:grpSpPr>
        <a:xfrm>
          <a:off x="0" y="0"/>
          <a:ext cx="0" cy="0"/>
          <a:chOff x="0" y="0"/>
          <a:chExt cx="0" cy="0"/>
        </a:xfrm>
      </p:grpSpPr>
      <p:sp>
        <p:nvSpPr>
          <p:cNvPr id="92" name="Google Shape;92;p57"/>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3" name="Google Shape;93;p57"/>
          <p:cNvPicPr preferRelativeResize="0"/>
          <p:nvPr/>
        </p:nvPicPr>
        <p:blipFill rotWithShape="1">
          <a:blip r:embed="rId2">
            <a:alphaModFix/>
          </a:blip>
          <a:srcRect b="0" l="0" r="0" t="0"/>
          <a:stretch/>
        </p:blipFill>
        <p:spPr>
          <a:xfrm>
            <a:off x="566738" y="5194300"/>
            <a:ext cx="1193800" cy="952500"/>
          </a:xfrm>
          <a:prstGeom prst="rect">
            <a:avLst/>
          </a:prstGeom>
          <a:noFill/>
          <a:ln>
            <a:noFill/>
          </a:ln>
        </p:spPr>
      </p:pic>
      <p:sp>
        <p:nvSpPr>
          <p:cNvPr id="94" name="Google Shape;94;p57"/>
          <p:cNvSpPr txBox="1"/>
          <p:nvPr>
            <p:ph type="title"/>
          </p:nvPr>
        </p:nvSpPr>
        <p:spPr>
          <a:xfrm>
            <a:off x="550863" y="1"/>
            <a:ext cx="10805054"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95" name="Google Shape;95;p57"/>
          <p:cNvSpPr txBox="1"/>
          <p:nvPr>
            <p:ph idx="1" type="body"/>
          </p:nvPr>
        </p:nvSpPr>
        <p:spPr>
          <a:xfrm>
            <a:off x="550863" y="3553574"/>
            <a:ext cx="10805054"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6" name="Google Shape;96;p57"/>
          <p:cNvSpPr txBox="1"/>
          <p:nvPr>
            <p:ph idx="2" type="body"/>
          </p:nvPr>
        </p:nvSpPr>
        <p:spPr>
          <a:xfrm>
            <a:off x="550863" y="4279392"/>
            <a:ext cx="10805054"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7" name="Google Shape;97;p57"/>
          <p:cNvSpPr txBox="1"/>
          <p:nvPr>
            <p:ph idx="3" type="body"/>
          </p:nvPr>
        </p:nvSpPr>
        <p:spPr>
          <a:xfrm>
            <a:off x="550863" y="4553415"/>
            <a:ext cx="10805054"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8" name="Google Shape;98;p57"/>
          <p:cNvSpPr txBox="1"/>
          <p:nvPr>
            <p:ph idx="4" type="body"/>
          </p:nvPr>
        </p:nvSpPr>
        <p:spPr>
          <a:xfrm>
            <a:off x="548640"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White" showMasterSp="0">
  <p:cSld name="Cover 2 White">
    <p:spTree>
      <p:nvGrpSpPr>
        <p:cNvPr id="99" name="Shape 99"/>
        <p:cNvGrpSpPr/>
        <p:nvPr/>
      </p:nvGrpSpPr>
      <p:grpSpPr>
        <a:xfrm>
          <a:off x="0" y="0"/>
          <a:ext cx="0" cy="0"/>
          <a:chOff x="0" y="0"/>
          <a:chExt cx="0" cy="0"/>
        </a:xfrm>
      </p:grpSpPr>
      <p:pic>
        <p:nvPicPr>
          <p:cNvPr id="100" name="Google Shape;100;p58"/>
          <p:cNvPicPr preferRelativeResize="0"/>
          <p:nvPr/>
        </p:nvPicPr>
        <p:blipFill rotWithShape="1">
          <a:blip r:embed="rId2">
            <a:alphaModFix/>
          </a:blip>
          <a:srcRect b="0" l="0" r="0" t="0"/>
          <a:stretch/>
        </p:blipFill>
        <p:spPr>
          <a:xfrm>
            <a:off x="327025" y="4875213"/>
            <a:ext cx="1189038" cy="950912"/>
          </a:xfrm>
          <a:prstGeom prst="rect">
            <a:avLst/>
          </a:prstGeom>
          <a:noFill/>
          <a:ln>
            <a:noFill/>
          </a:ln>
        </p:spPr>
      </p:pic>
      <p:sp>
        <p:nvSpPr>
          <p:cNvPr id="101" name="Google Shape;101;p58"/>
          <p:cNvSpPr/>
          <p:nvPr/>
        </p:nvSpPr>
        <p:spPr>
          <a:xfrm>
            <a:off x="1825625" y="6102350"/>
            <a:ext cx="44450" cy="4445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2" name="Google Shape;102;p58"/>
          <p:cNvCxnSpPr/>
          <p:nvPr/>
        </p:nvCxnSpPr>
        <p:spPr>
          <a:xfrm rot="10800000">
            <a:off x="0" y="6124575"/>
            <a:ext cx="1793875" cy="0"/>
          </a:xfrm>
          <a:prstGeom prst="straightConnector1">
            <a:avLst/>
          </a:prstGeom>
          <a:noFill/>
          <a:ln cap="flat" cmpd="sng" w="12700">
            <a:solidFill>
              <a:srgbClr val="0B3458"/>
            </a:solidFill>
            <a:prstDash val="solid"/>
            <a:round/>
            <a:headEnd len="sm" w="sm" type="none"/>
            <a:tailEnd len="sm" w="sm" type="none"/>
          </a:ln>
        </p:spPr>
      </p:cxnSp>
      <p:cxnSp>
        <p:nvCxnSpPr>
          <p:cNvPr id="103" name="Google Shape;103;p58"/>
          <p:cNvCxnSpPr/>
          <p:nvPr/>
        </p:nvCxnSpPr>
        <p:spPr>
          <a:xfrm rot="10800000">
            <a:off x="1892300" y="6124575"/>
            <a:ext cx="9721850" cy="0"/>
          </a:xfrm>
          <a:prstGeom prst="straightConnector1">
            <a:avLst/>
          </a:prstGeom>
          <a:noFill/>
          <a:ln cap="flat" cmpd="sng" w="12700">
            <a:solidFill>
              <a:srgbClr val="0B3458"/>
            </a:solidFill>
            <a:prstDash val="solid"/>
            <a:round/>
            <a:headEnd len="sm" w="sm" type="none"/>
            <a:tailEnd len="sm" w="sm" type="none"/>
          </a:ln>
        </p:spPr>
      </p:cxnSp>
      <p:sp>
        <p:nvSpPr>
          <p:cNvPr id="104" name="Google Shape;104;p58"/>
          <p:cNvSpPr/>
          <p:nvPr/>
        </p:nvSpPr>
        <p:spPr>
          <a:xfrm flipH="1">
            <a:off x="11642725" y="6102350"/>
            <a:ext cx="44450" cy="4445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5" name="Google Shape;105;p58"/>
          <p:cNvSpPr/>
          <p:nvPr/>
        </p:nvSpPr>
        <p:spPr>
          <a:xfrm flipH="1">
            <a:off x="11642725" y="3470275"/>
            <a:ext cx="44450" cy="46038"/>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6" name="Google Shape;106;p58"/>
          <p:cNvCxnSpPr/>
          <p:nvPr/>
        </p:nvCxnSpPr>
        <p:spPr>
          <a:xfrm rot="10800000">
            <a:off x="1849438" y="3552825"/>
            <a:ext cx="0" cy="2530475"/>
          </a:xfrm>
          <a:prstGeom prst="straightConnector1">
            <a:avLst/>
          </a:prstGeom>
          <a:noFill/>
          <a:ln cap="flat" cmpd="sng" w="12700">
            <a:solidFill>
              <a:srgbClr val="0B3458"/>
            </a:solidFill>
            <a:prstDash val="solid"/>
            <a:round/>
            <a:headEnd len="sm" w="sm" type="none"/>
            <a:tailEnd len="sm" w="sm" type="none"/>
          </a:ln>
        </p:spPr>
      </p:cxnSp>
      <p:sp>
        <p:nvSpPr>
          <p:cNvPr id="107" name="Google Shape;107;p58"/>
          <p:cNvSpPr/>
          <p:nvPr/>
        </p:nvSpPr>
        <p:spPr>
          <a:xfrm rot="-5400000">
            <a:off x="1847850" y="3495676"/>
            <a:ext cx="122237" cy="119062"/>
          </a:xfrm>
          <a:prstGeom prst="arc">
            <a:avLst>
              <a:gd fmla="val 16200000" name="adj1"/>
              <a:gd fmla="val 0" name="adj2"/>
            </a:avLst>
          </a:prstGeom>
          <a:noFill/>
          <a:ln cap="flat" cmpd="sng" w="127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08" name="Google Shape;108;p58"/>
          <p:cNvCxnSpPr/>
          <p:nvPr/>
        </p:nvCxnSpPr>
        <p:spPr>
          <a:xfrm rot="10800000">
            <a:off x="1898650" y="3494088"/>
            <a:ext cx="9715500" cy="0"/>
          </a:xfrm>
          <a:prstGeom prst="straightConnector1">
            <a:avLst/>
          </a:prstGeom>
          <a:noFill/>
          <a:ln cap="flat" cmpd="sng" w="12700">
            <a:solidFill>
              <a:srgbClr val="0B3458"/>
            </a:solidFill>
            <a:prstDash val="solid"/>
            <a:round/>
            <a:headEnd len="sm" w="sm" type="none"/>
            <a:tailEnd len="sm" w="sm" type="none"/>
          </a:ln>
        </p:spPr>
      </p:cxnSp>
      <p:sp>
        <p:nvSpPr>
          <p:cNvPr id="109" name="Google Shape;109;p58"/>
          <p:cNvSpPr txBox="1"/>
          <p:nvPr>
            <p:ph type="title"/>
          </p:nvPr>
        </p:nvSpPr>
        <p:spPr>
          <a:xfrm>
            <a:off x="2228479" y="2020824"/>
            <a:ext cx="9299448" cy="1325880"/>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10" name="Google Shape;110;p58"/>
          <p:cNvSpPr txBox="1"/>
          <p:nvPr>
            <p:ph idx="1" type="body"/>
          </p:nvPr>
        </p:nvSpPr>
        <p:spPr>
          <a:xfrm>
            <a:off x="2228479" y="4617720"/>
            <a:ext cx="9299448" cy="5784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1" name="Google Shape;111;p58"/>
          <p:cNvSpPr txBox="1"/>
          <p:nvPr>
            <p:ph idx="2" type="body"/>
          </p:nvPr>
        </p:nvSpPr>
        <p:spPr>
          <a:xfrm>
            <a:off x="2228479" y="5199656"/>
            <a:ext cx="9299448"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2" name="Google Shape;112;p58"/>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3" name="Google Shape;113;p58"/>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Photo" showMasterSp="0">
  <p:cSld name="Full-Width Photo">
    <p:spTree>
      <p:nvGrpSpPr>
        <p:cNvPr id="114" name="Shape 114"/>
        <p:cNvGrpSpPr/>
        <p:nvPr/>
      </p:nvGrpSpPr>
      <p:grpSpPr>
        <a:xfrm>
          <a:off x="0" y="0"/>
          <a:ext cx="0" cy="0"/>
          <a:chOff x="0" y="0"/>
          <a:chExt cx="0" cy="0"/>
        </a:xfrm>
      </p:grpSpPr>
      <p:cxnSp>
        <p:nvCxnSpPr>
          <p:cNvPr id="115" name="Google Shape;115;p59"/>
          <p:cNvCxnSpPr/>
          <p:nvPr/>
        </p:nvCxnSpPr>
        <p:spPr>
          <a:xfrm rot="10800000">
            <a:off x="0" y="60801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16" name="Google Shape;116;p59"/>
          <p:cNvCxnSpPr/>
          <p:nvPr/>
        </p:nvCxnSpPr>
        <p:spPr>
          <a:xfrm rot="10800000">
            <a:off x="0" y="6319838"/>
            <a:ext cx="12192000" cy="0"/>
          </a:xfrm>
          <a:prstGeom prst="straightConnector1">
            <a:avLst/>
          </a:prstGeom>
          <a:noFill/>
          <a:ln cap="flat" cmpd="sng" w="19050">
            <a:solidFill>
              <a:srgbClr val="0B3458"/>
            </a:solidFill>
            <a:prstDash val="solid"/>
            <a:round/>
            <a:headEnd len="sm" w="sm" type="none"/>
            <a:tailEnd len="sm" w="sm" type="none"/>
          </a:ln>
        </p:spPr>
      </p:cxnSp>
      <p:pic>
        <p:nvPicPr>
          <p:cNvPr id="117" name="Google Shape;117;p59"/>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sp>
        <p:nvSpPr>
          <p:cNvPr id="118" name="Google Shape;118;p59"/>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19" name="Google Shape;119;p59"/>
          <p:cNvSpPr/>
          <p:nvPr>
            <p:ph idx="2" type="pic"/>
          </p:nvPr>
        </p:nvSpPr>
        <p:spPr>
          <a:xfrm>
            <a:off x="0" y="616645"/>
            <a:ext cx="12192000" cy="5696712"/>
          </a:xfrm>
          <a:prstGeom prst="rect">
            <a:avLst/>
          </a:prstGeom>
          <a:noFill/>
          <a:ln>
            <a:noFill/>
          </a:ln>
        </p:spPr>
      </p:sp>
      <p:sp>
        <p:nvSpPr>
          <p:cNvPr id="120" name="Google Shape;120;p59"/>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Header/Footer)" showMasterSp="0">
  <p:cSld name="Blank (No Header/Footer)">
    <p:spTree>
      <p:nvGrpSpPr>
        <p:cNvPr id="121" name="Shape 121"/>
        <p:cNvGrpSpPr/>
        <p:nvPr/>
      </p:nvGrpSpPr>
      <p:grpSpPr>
        <a:xfrm>
          <a:off x="0" y="0"/>
          <a:ext cx="0" cy="0"/>
          <a:chOff x="0" y="0"/>
          <a:chExt cx="0" cy="0"/>
        </a:xfrm>
      </p:grpSpPr>
      <p:pic>
        <p:nvPicPr>
          <p:cNvPr id="122" name="Google Shape;122;p60"/>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sp>
        <p:nvSpPr>
          <p:cNvPr id="123" name="Google Shape;123;p60"/>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24" name="Google Shape;124;p6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alf page image" showMasterSp="0">
  <p:cSld name="Title half page image">
    <p:spTree>
      <p:nvGrpSpPr>
        <p:cNvPr id="125" name="Shape 125"/>
        <p:cNvGrpSpPr/>
        <p:nvPr/>
      </p:nvGrpSpPr>
      <p:grpSpPr>
        <a:xfrm>
          <a:off x="0" y="0"/>
          <a:ext cx="0" cy="0"/>
          <a:chOff x="0" y="0"/>
          <a:chExt cx="0" cy="0"/>
        </a:xfrm>
      </p:grpSpPr>
      <p:sp>
        <p:nvSpPr>
          <p:cNvPr id="126" name="Google Shape;126;p61"/>
          <p:cNvSpPr/>
          <p:nvPr/>
        </p:nvSpPr>
        <p:spPr>
          <a:xfrm>
            <a:off x="0" y="6329363"/>
            <a:ext cx="12192000" cy="5286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7" name="Google Shape;127;p61"/>
          <p:cNvCxnSpPr/>
          <p:nvPr/>
        </p:nvCxnSpPr>
        <p:spPr>
          <a:xfrm rot="10800000">
            <a:off x="0" y="608013"/>
            <a:ext cx="12192000" cy="0"/>
          </a:xfrm>
          <a:prstGeom prst="straightConnector1">
            <a:avLst/>
          </a:prstGeom>
          <a:noFill/>
          <a:ln cap="flat" cmpd="sng" w="12700">
            <a:solidFill>
              <a:srgbClr val="0B3458"/>
            </a:solidFill>
            <a:prstDash val="solid"/>
            <a:round/>
            <a:headEnd len="sm" w="sm" type="none"/>
            <a:tailEnd len="sm" w="sm" type="none"/>
          </a:ln>
        </p:spPr>
      </p:cxnSp>
      <p:pic>
        <p:nvPicPr>
          <p:cNvPr id="128" name="Google Shape;128;p61"/>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cxnSp>
        <p:nvCxnSpPr>
          <p:cNvPr id="129" name="Google Shape;129;p61"/>
          <p:cNvCxnSpPr/>
          <p:nvPr/>
        </p:nvCxnSpPr>
        <p:spPr>
          <a:xfrm rot="10800000">
            <a:off x="0" y="6319838"/>
            <a:ext cx="12192000" cy="0"/>
          </a:xfrm>
          <a:prstGeom prst="straightConnector1">
            <a:avLst/>
          </a:prstGeom>
          <a:noFill/>
          <a:ln cap="flat" cmpd="sng" w="12700">
            <a:solidFill>
              <a:srgbClr val="0B3458"/>
            </a:solidFill>
            <a:prstDash val="solid"/>
            <a:round/>
            <a:headEnd len="sm" w="sm" type="none"/>
            <a:tailEnd len="sm" w="sm" type="none"/>
          </a:ln>
        </p:spPr>
      </p:cxnSp>
      <p:sp>
        <p:nvSpPr>
          <p:cNvPr id="130" name="Google Shape;130;p61"/>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31" name="Google Shape;131;p61"/>
          <p:cNvSpPr/>
          <p:nvPr>
            <p:ph idx="2" type="pic"/>
          </p:nvPr>
        </p:nvSpPr>
        <p:spPr>
          <a:xfrm>
            <a:off x="8965" y="614512"/>
            <a:ext cx="4655184" cy="5696712"/>
          </a:xfrm>
          <a:prstGeom prst="rect">
            <a:avLst/>
          </a:prstGeom>
          <a:noFill/>
          <a:ln>
            <a:noFill/>
          </a:ln>
        </p:spPr>
      </p:sp>
      <p:sp>
        <p:nvSpPr>
          <p:cNvPr id="132" name="Google Shape;132;p61"/>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1">
  <p:cSld name="Alternate Background 1">
    <p:spTree>
      <p:nvGrpSpPr>
        <p:cNvPr id="133" name="Shape 133"/>
        <p:cNvGrpSpPr/>
        <p:nvPr/>
      </p:nvGrpSpPr>
      <p:grpSpPr>
        <a:xfrm>
          <a:off x="0" y="0"/>
          <a:ext cx="0" cy="0"/>
          <a:chOff x="0" y="0"/>
          <a:chExt cx="0" cy="0"/>
        </a:xfrm>
      </p:grpSpPr>
      <p:pic>
        <p:nvPicPr>
          <p:cNvPr id="134" name="Google Shape;134;p62"/>
          <p:cNvPicPr preferRelativeResize="0"/>
          <p:nvPr/>
        </p:nvPicPr>
        <p:blipFill rotWithShape="1">
          <a:blip r:embed="rId2">
            <a:alphaModFix/>
          </a:blip>
          <a:srcRect b="8780" l="0" r="0" t="10075"/>
          <a:stretch/>
        </p:blipFill>
        <p:spPr>
          <a:xfrm>
            <a:off x="0" y="684213"/>
            <a:ext cx="12192000" cy="5564187"/>
          </a:xfrm>
          <a:prstGeom prst="rect">
            <a:avLst/>
          </a:prstGeom>
          <a:noFill/>
          <a:ln>
            <a:noFill/>
          </a:ln>
        </p:spPr>
      </p:pic>
      <p:sp>
        <p:nvSpPr>
          <p:cNvPr id="135" name="Google Shape;135;p62"/>
          <p:cNvSpPr/>
          <p:nvPr/>
        </p:nvSpPr>
        <p:spPr>
          <a:xfrm>
            <a:off x="0" y="790575"/>
            <a:ext cx="12192000" cy="5346700"/>
          </a:xfrm>
          <a:prstGeom prst="rect">
            <a:avLst/>
          </a:prstGeom>
          <a:gradFill>
            <a:gsLst>
              <a:gs pos="0">
                <a:srgbClr val="FFFFFF">
                  <a:alpha val="74509"/>
                </a:srgbClr>
              </a:gs>
              <a:gs pos="24000">
                <a:srgbClr val="CCE8F8">
                  <a:alpha val="44313"/>
                </a:srgbClr>
              </a:gs>
              <a:gs pos="69000">
                <a:srgbClr val="CCE8F8">
                  <a:alpha val="61568"/>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6" name="Google Shape;136;p62"/>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3" showMasterSp="0">
  <p:cSld name="Alternate Background 3">
    <p:spTree>
      <p:nvGrpSpPr>
        <p:cNvPr id="137" name="Shape 137"/>
        <p:cNvGrpSpPr/>
        <p:nvPr/>
      </p:nvGrpSpPr>
      <p:grpSpPr>
        <a:xfrm>
          <a:off x="0" y="0"/>
          <a:ext cx="0" cy="0"/>
          <a:chOff x="0" y="0"/>
          <a:chExt cx="0" cy="0"/>
        </a:xfrm>
      </p:grpSpPr>
      <p:pic>
        <p:nvPicPr>
          <p:cNvPr id="138" name="Google Shape;138;p63"/>
          <p:cNvPicPr preferRelativeResize="0"/>
          <p:nvPr/>
        </p:nvPicPr>
        <p:blipFill rotWithShape="1">
          <a:blip r:embed="rId2">
            <a:alphaModFix/>
          </a:blip>
          <a:srcRect b="0" l="0" r="0" t="0"/>
          <a:stretch/>
        </p:blipFill>
        <p:spPr>
          <a:xfrm>
            <a:off x="0" y="612775"/>
            <a:ext cx="12192000" cy="5697538"/>
          </a:xfrm>
          <a:prstGeom prst="rect">
            <a:avLst/>
          </a:prstGeom>
          <a:noFill/>
          <a:ln>
            <a:noFill/>
          </a:ln>
        </p:spPr>
      </p:pic>
      <p:cxnSp>
        <p:nvCxnSpPr>
          <p:cNvPr id="139" name="Google Shape;139;p63"/>
          <p:cNvCxnSpPr/>
          <p:nvPr/>
        </p:nvCxnSpPr>
        <p:spPr>
          <a:xfrm rot="10800000">
            <a:off x="0" y="60801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40" name="Google Shape;140;p63"/>
          <p:cNvCxnSpPr/>
          <p:nvPr/>
        </p:nvCxnSpPr>
        <p:spPr>
          <a:xfrm rot="10800000">
            <a:off x="0" y="6319838"/>
            <a:ext cx="12192000" cy="0"/>
          </a:xfrm>
          <a:prstGeom prst="straightConnector1">
            <a:avLst/>
          </a:prstGeom>
          <a:noFill/>
          <a:ln cap="flat" cmpd="sng" w="19050">
            <a:solidFill>
              <a:srgbClr val="0B3458"/>
            </a:solidFill>
            <a:prstDash val="solid"/>
            <a:round/>
            <a:headEnd len="sm" w="sm" type="none"/>
            <a:tailEnd len="sm" w="sm" type="none"/>
          </a:ln>
        </p:spPr>
      </p:cxnSp>
      <p:sp>
        <p:nvSpPr>
          <p:cNvPr id="141" name="Google Shape;141;p63"/>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42" name="Google Shape;142;p63"/>
          <p:cNvPicPr preferRelativeResize="0"/>
          <p:nvPr/>
        </p:nvPicPr>
        <p:blipFill rotWithShape="1">
          <a:blip r:embed="rId3">
            <a:alphaModFix/>
          </a:blip>
          <a:srcRect b="0" l="0" r="0" t="0"/>
          <a:stretch/>
        </p:blipFill>
        <p:spPr>
          <a:xfrm>
            <a:off x="365125" y="6464300"/>
            <a:ext cx="392113" cy="312738"/>
          </a:xfrm>
          <a:prstGeom prst="rect">
            <a:avLst/>
          </a:prstGeom>
          <a:noFill/>
          <a:ln>
            <a:noFill/>
          </a:ln>
        </p:spPr>
      </p:pic>
      <p:sp>
        <p:nvSpPr>
          <p:cNvPr id="143" name="Google Shape;143;p63"/>
          <p:cNvSpPr txBox="1"/>
          <p:nvPr>
            <p:ph type="title"/>
          </p:nvPr>
        </p:nvSpPr>
        <p:spPr>
          <a:xfrm>
            <a:off x="420624" y="48278"/>
            <a:ext cx="10208224"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1" showMasterSp="0">
  <p:cSld name="Agenda 1.1">
    <p:spTree>
      <p:nvGrpSpPr>
        <p:cNvPr id="144" name="Shape 144"/>
        <p:cNvGrpSpPr/>
        <p:nvPr/>
      </p:nvGrpSpPr>
      <p:grpSpPr>
        <a:xfrm>
          <a:off x="0" y="0"/>
          <a:ext cx="0" cy="0"/>
          <a:chOff x="0" y="0"/>
          <a:chExt cx="0" cy="0"/>
        </a:xfrm>
      </p:grpSpPr>
      <p:pic>
        <p:nvPicPr>
          <p:cNvPr id="145" name="Google Shape;145;p6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46" name="Google Shape;146;p64"/>
          <p:cNvPicPr preferRelativeResize="0"/>
          <p:nvPr/>
        </p:nvPicPr>
        <p:blipFill rotWithShape="1">
          <a:blip r:embed="rId3">
            <a:alphaModFix/>
          </a:blip>
          <a:srcRect b="0" l="0" r="0" t="0"/>
          <a:stretch/>
        </p:blipFill>
        <p:spPr>
          <a:xfrm>
            <a:off x="365125" y="6464300"/>
            <a:ext cx="366713" cy="292100"/>
          </a:xfrm>
          <a:prstGeom prst="rect">
            <a:avLst/>
          </a:prstGeom>
          <a:noFill/>
          <a:ln>
            <a:noFill/>
          </a:ln>
        </p:spPr>
      </p:pic>
      <p:sp>
        <p:nvSpPr>
          <p:cNvPr id="147" name="Google Shape;147;p64"/>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48" name="Google Shape;148;p64"/>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9" name="Google Shape;149;p6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50" name="Google Shape;150;p6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151" name="Google Shape;151;p6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152" name="Google Shape;152;p64"/>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53" name="Google Shape;153;p64"/>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154" name="Google Shape;154;p64"/>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55" name="Google Shape;155;p64"/>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156" name="Google Shape;156;p64"/>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7" name="Google Shape;157;p64"/>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58" name="Google Shape;158;p64"/>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2" showMasterSp="0">
  <p:cSld name="Agenda 1.2">
    <p:spTree>
      <p:nvGrpSpPr>
        <p:cNvPr id="159" name="Shape 159"/>
        <p:cNvGrpSpPr/>
        <p:nvPr/>
      </p:nvGrpSpPr>
      <p:grpSpPr>
        <a:xfrm>
          <a:off x="0" y="0"/>
          <a:ext cx="0" cy="0"/>
          <a:chOff x="0" y="0"/>
          <a:chExt cx="0" cy="0"/>
        </a:xfrm>
      </p:grpSpPr>
      <p:pic>
        <p:nvPicPr>
          <p:cNvPr id="160" name="Google Shape;160;p65"/>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161" name="Google Shape;161;p65"/>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162" name="Google Shape;162;p65"/>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163" name="Google Shape;163;p65"/>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64" name="Google Shape;164;p65"/>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165" name="Google Shape;165;p65"/>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66" name="Google Shape;166;p65"/>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167" name="Google Shape;167;p65"/>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68" name="Google Shape;168;p65"/>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169" name="Google Shape;169;p65"/>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0" name="Google Shape;170;p65"/>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1" name="Google Shape;171;p65"/>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2" name="Google Shape;172;p65"/>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73" name="Google Shape;173;p65"/>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3" showMasterSp="0">
  <p:cSld name="Agenda 1.3">
    <p:spTree>
      <p:nvGrpSpPr>
        <p:cNvPr id="174" name="Shape 174"/>
        <p:cNvGrpSpPr/>
        <p:nvPr/>
      </p:nvGrpSpPr>
      <p:grpSpPr>
        <a:xfrm>
          <a:off x="0" y="0"/>
          <a:ext cx="0" cy="0"/>
          <a:chOff x="0" y="0"/>
          <a:chExt cx="0" cy="0"/>
        </a:xfrm>
      </p:grpSpPr>
      <p:pic>
        <p:nvPicPr>
          <p:cNvPr id="175" name="Google Shape;175;p66"/>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176" name="Google Shape;176;p66"/>
          <p:cNvCxnSpPr/>
          <p:nvPr/>
        </p:nvCxnSpPr>
        <p:spPr>
          <a:xfrm rot="10800000">
            <a:off x="3175" y="6319838"/>
            <a:ext cx="495300" cy="0"/>
          </a:xfrm>
          <a:prstGeom prst="straightConnector1">
            <a:avLst/>
          </a:prstGeom>
          <a:noFill/>
          <a:ln cap="flat" cmpd="sng" w="12700">
            <a:solidFill>
              <a:srgbClr val="0B3458"/>
            </a:solidFill>
            <a:prstDash val="solid"/>
            <a:round/>
            <a:headEnd len="sm" w="sm" type="none"/>
            <a:tailEnd len="sm" w="sm" type="none"/>
          </a:ln>
        </p:spPr>
      </p:cxnSp>
      <p:cxnSp>
        <p:nvCxnSpPr>
          <p:cNvPr id="177" name="Google Shape;177;p6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pic>
        <p:nvPicPr>
          <p:cNvPr id="178" name="Google Shape;178;p66"/>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179" name="Google Shape;179;p66"/>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180" name="Google Shape;180;p6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81" name="Google Shape;181;p66"/>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182" name="Google Shape;182;p66"/>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83" name="Google Shape;183;p66"/>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184" name="Google Shape;184;p66"/>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85" name="Google Shape;185;p66"/>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186" name="Google Shape;186;p66"/>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7" name="Google Shape;187;p66"/>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8" name="Google Shape;188;p66"/>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9" name="Google Shape;189;p66"/>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90" name="Google Shape;190;p66"/>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2">
  <p:cSld name="Agenda Divider 2">
    <p:spTree>
      <p:nvGrpSpPr>
        <p:cNvPr id="36" name="Shape 36"/>
        <p:cNvGrpSpPr/>
        <p:nvPr/>
      </p:nvGrpSpPr>
      <p:grpSpPr>
        <a:xfrm>
          <a:off x="0" y="0"/>
          <a:ext cx="0" cy="0"/>
          <a:chOff x="0" y="0"/>
          <a:chExt cx="0" cy="0"/>
        </a:xfrm>
      </p:grpSpPr>
      <p:pic>
        <p:nvPicPr>
          <p:cNvPr id="37" name="Google Shape;37;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 name="Google Shape;38;p49"/>
          <p:cNvSpPr/>
          <p:nvPr/>
        </p:nvSpPr>
        <p:spPr>
          <a:xfrm>
            <a:off x="0" y="6319838"/>
            <a:ext cx="12192000" cy="5381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9" name="Google Shape;39;p49"/>
          <p:cNvCxnSpPr/>
          <p:nvPr/>
        </p:nvCxnSpPr>
        <p:spPr>
          <a:xfrm>
            <a:off x="0" y="6319838"/>
            <a:ext cx="12192000" cy="0"/>
          </a:xfrm>
          <a:prstGeom prst="straightConnector1">
            <a:avLst/>
          </a:prstGeom>
          <a:noFill/>
          <a:ln cap="flat" cmpd="sng" w="12700">
            <a:solidFill>
              <a:srgbClr val="0B3458"/>
            </a:solidFill>
            <a:prstDash val="solid"/>
            <a:round/>
            <a:headEnd len="sm" w="sm" type="none"/>
            <a:tailEnd len="sm" w="sm" type="none"/>
          </a:ln>
        </p:spPr>
      </p:cxnSp>
      <p:pic>
        <p:nvPicPr>
          <p:cNvPr id="40" name="Google Shape;40;p49"/>
          <p:cNvPicPr preferRelativeResize="0"/>
          <p:nvPr/>
        </p:nvPicPr>
        <p:blipFill rotWithShape="1">
          <a:blip r:embed="rId3">
            <a:alphaModFix/>
          </a:blip>
          <a:srcRect b="0" l="0" r="0" t="0"/>
          <a:stretch/>
        </p:blipFill>
        <p:spPr>
          <a:xfrm>
            <a:off x="365125" y="6464300"/>
            <a:ext cx="392113" cy="312738"/>
          </a:xfrm>
          <a:prstGeom prst="rect">
            <a:avLst/>
          </a:prstGeom>
          <a:noFill/>
          <a:ln>
            <a:noFill/>
          </a:ln>
        </p:spPr>
      </p:pic>
      <p:sp>
        <p:nvSpPr>
          <p:cNvPr id="41" name="Google Shape;41;p49"/>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42" name="Google Shape;42;p49"/>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 name="Google Shape;43;p49"/>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4" showMasterSp="0">
  <p:cSld name="Agenda 1.4">
    <p:spTree>
      <p:nvGrpSpPr>
        <p:cNvPr id="191" name="Shape 191"/>
        <p:cNvGrpSpPr/>
        <p:nvPr/>
      </p:nvGrpSpPr>
      <p:grpSpPr>
        <a:xfrm>
          <a:off x="0" y="0"/>
          <a:ext cx="0" cy="0"/>
          <a:chOff x="0" y="0"/>
          <a:chExt cx="0" cy="0"/>
        </a:xfrm>
      </p:grpSpPr>
      <p:pic>
        <p:nvPicPr>
          <p:cNvPr id="192" name="Google Shape;192;p6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93" name="Google Shape;193;p67"/>
          <p:cNvPicPr preferRelativeResize="0"/>
          <p:nvPr/>
        </p:nvPicPr>
        <p:blipFill rotWithShape="1">
          <a:blip r:embed="rId3">
            <a:alphaModFix/>
          </a:blip>
          <a:srcRect b="0" l="0" r="0" t="0"/>
          <a:stretch/>
        </p:blipFill>
        <p:spPr>
          <a:xfrm>
            <a:off x="365125" y="6464300"/>
            <a:ext cx="366713" cy="292100"/>
          </a:xfrm>
          <a:prstGeom prst="rect">
            <a:avLst/>
          </a:prstGeom>
          <a:noFill/>
          <a:ln>
            <a:noFill/>
          </a:ln>
        </p:spPr>
      </p:pic>
      <p:sp>
        <p:nvSpPr>
          <p:cNvPr id="194" name="Google Shape;194;p67"/>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195" name="Google Shape;195;p67"/>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96" name="Google Shape;196;p67"/>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197" name="Google Shape;197;p67"/>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98" name="Google Shape;198;p67"/>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199" name="Google Shape;199;p67"/>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00" name="Google Shape;200;p67"/>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201" name="Google Shape;201;p67"/>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2" name="Google Shape;202;p67"/>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p67"/>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4" name="Google Shape;204;p67"/>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05" name="Google Shape;205;p67"/>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5" showMasterSp="0">
  <p:cSld name="Agenda 1.5">
    <p:spTree>
      <p:nvGrpSpPr>
        <p:cNvPr id="206" name="Shape 206"/>
        <p:cNvGrpSpPr/>
        <p:nvPr/>
      </p:nvGrpSpPr>
      <p:grpSpPr>
        <a:xfrm>
          <a:off x="0" y="0"/>
          <a:ext cx="0" cy="0"/>
          <a:chOff x="0" y="0"/>
          <a:chExt cx="0" cy="0"/>
        </a:xfrm>
      </p:grpSpPr>
      <p:pic>
        <p:nvPicPr>
          <p:cNvPr id="207" name="Google Shape;207;p6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08" name="Google Shape;208;p68"/>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09" name="Google Shape;209;p68"/>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210" name="Google Shape;210;p68"/>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11" name="Google Shape;211;p68"/>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212" name="Google Shape;212;p68"/>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13" name="Google Shape;213;p68"/>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214" name="Google Shape;214;p68"/>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15" name="Google Shape;215;p68"/>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216" name="Google Shape;216;p68"/>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7" name="Google Shape;217;p68"/>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8" name="Google Shape;218;p68"/>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9" name="Google Shape;219;p68"/>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20" name="Google Shape;220;p68"/>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6" showMasterSp="0">
  <p:cSld name="Agenda 1.6">
    <p:spTree>
      <p:nvGrpSpPr>
        <p:cNvPr id="221" name="Shape 221"/>
        <p:cNvGrpSpPr/>
        <p:nvPr/>
      </p:nvGrpSpPr>
      <p:grpSpPr>
        <a:xfrm>
          <a:off x="0" y="0"/>
          <a:ext cx="0" cy="0"/>
          <a:chOff x="0" y="0"/>
          <a:chExt cx="0" cy="0"/>
        </a:xfrm>
      </p:grpSpPr>
      <p:pic>
        <p:nvPicPr>
          <p:cNvPr id="222" name="Google Shape;222;p6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23" name="Google Shape;223;p69"/>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24" name="Google Shape;224;p69"/>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225" name="Google Shape;225;p69"/>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26" name="Google Shape;226;p69"/>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227" name="Google Shape;227;p69"/>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28" name="Google Shape;228;p69"/>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229" name="Google Shape;229;p69"/>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30" name="Google Shape;230;p69"/>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231" name="Google Shape;231;p69"/>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2" name="Google Shape;232;p69"/>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3" name="Google Shape;233;p69"/>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4" name="Google Shape;234;p69"/>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35" name="Google Shape;235;p69"/>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3">
  <p:cSld name="Agenda Divider 3">
    <p:spTree>
      <p:nvGrpSpPr>
        <p:cNvPr id="236" name="Shape 236"/>
        <p:cNvGrpSpPr/>
        <p:nvPr/>
      </p:nvGrpSpPr>
      <p:grpSpPr>
        <a:xfrm>
          <a:off x="0" y="0"/>
          <a:ext cx="0" cy="0"/>
          <a:chOff x="0" y="0"/>
          <a:chExt cx="0" cy="0"/>
        </a:xfrm>
      </p:grpSpPr>
      <p:pic>
        <p:nvPicPr>
          <p:cNvPr id="237" name="Google Shape;237;p70"/>
          <p:cNvPicPr preferRelativeResize="0"/>
          <p:nvPr/>
        </p:nvPicPr>
        <p:blipFill rotWithShape="1">
          <a:blip r:embed="rId2">
            <a:alphaModFix/>
          </a:blip>
          <a:srcRect b="0" l="0" r="0" t="0"/>
          <a:stretch/>
        </p:blipFill>
        <p:spPr>
          <a:xfrm>
            <a:off x="0" y="-7938"/>
            <a:ext cx="12192000" cy="6858001"/>
          </a:xfrm>
          <a:prstGeom prst="rect">
            <a:avLst/>
          </a:prstGeom>
          <a:noFill/>
          <a:ln>
            <a:noFill/>
          </a:ln>
        </p:spPr>
      </p:pic>
      <p:sp>
        <p:nvSpPr>
          <p:cNvPr id="238" name="Google Shape;238;p70"/>
          <p:cNvSpPr/>
          <p:nvPr/>
        </p:nvSpPr>
        <p:spPr>
          <a:xfrm>
            <a:off x="0" y="6319838"/>
            <a:ext cx="12192000" cy="5381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39" name="Google Shape;239;p70"/>
          <p:cNvCxnSpPr/>
          <p:nvPr/>
        </p:nvCxnSpPr>
        <p:spPr>
          <a:xfrm>
            <a:off x="0" y="6319838"/>
            <a:ext cx="12192000" cy="0"/>
          </a:xfrm>
          <a:prstGeom prst="straightConnector1">
            <a:avLst/>
          </a:prstGeom>
          <a:noFill/>
          <a:ln cap="flat" cmpd="sng" w="12700">
            <a:solidFill>
              <a:srgbClr val="0B3458"/>
            </a:solidFill>
            <a:prstDash val="solid"/>
            <a:round/>
            <a:headEnd len="sm" w="sm" type="none"/>
            <a:tailEnd len="sm" w="sm" type="none"/>
          </a:ln>
        </p:spPr>
      </p:cxnSp>
      <p:pic>
        <p:nvPicPr>
          <p:cNvPr id="240" name="Google Shape;240;p70"/>
          <p:cNvPicPr preferRelativeResize="0"/>
          <p:nvPr/>
        </p:nvPicPr>
        <p:blipFill rotWithShape="1">
          <a:blip r:embed="rId3">
            <a:alphaModFix/>
          </a:blip>
          <a:srcRect b="0" l="0" r="0" t="0"/>
          <a:stretch/>
        </p:blipFill>
        <p:spPr>
          <a:xfrm>
            <a:off x="365125" y="6464300"/>
            <a:ext cx="392113" cy="312738"/>
          </a:xfrm>
          <a:prstGeom prst="rect">
            <a:avLst/>
          </a:prstGeom>
          <a:noFill/>
          <a:ln>
            <a:noFill/>
          </a:ln>
        </p:spPr>
      </p:pic>
      <p:sp>
        <p:nvSpPr>
          <p:cNvPr id="241" name="Google Shape;241;p70"/>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242" name="Google Shape;242;p70"/>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3" name="Google Shape;243;p70"/>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1" showMasterSp="0">
  <p:cSld name="Presenters Divider 1.1">
    <p:spTree>
      <p:nvGrpSpPr>
        <p:cNvPr id="244" name="Shape 244"/>
        <p:cNvGrpSpPr/>
        <p:nvPr/>
      </p:nvGrpSpPr>
      <p:grpSpPr>
        <a:xfrm>
          <a:off x="0" y="0"/>
          <a:ext cx="0" cy="0"/>
          <a:chOff x="0" y="0"/>
          <a:chExt cx="0" cy="0"/>
        </a:xfrm>
      </p:grpSpPr>
      <p:pic>
        <p:nvPicPr>
          <p:cNvPr id="245" name="Google Shape;245;p7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46" name="Google Shape;246;p71"/>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47" name="Google Shape;247;p71"/>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48" name="Google Shape;248;p71"/>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49" name="Google Shape;249;p71"/>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250" name="Google Shape;250;p71"/>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251" name="Google Shape;251;p71"/>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2" name="Google Shape;252;p71"/>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53" name="Google Shape;253;p71"/>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254" name="Google Shape;254;p71"/>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5" name="Google Shape;255;p71"/>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256" name="Google Shape;256;p71"/>
          <p:cNvSpPr txBox="1"/>
          <p:nvPr>
            <p:ph type="title"/>
          </p:nvPr>
        </p:nvSpPr>
        <p:spPr>
          <a:xfrm>
            <a:off x="416306" y="42394"/>
            <a:ext cx="10483281"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57" name="Google Shape;257;p71"/>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58" name="Google Shape;258;p71"/>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59" name="Google Shape;259;p71"/>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0" name="Google Shape;260;p71"/>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1" name="Google Shape;261;p71"/>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2" name="Google Shape;262;p71"/>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3" name="Google Shape;263;p71"/>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64" name="Google Shape;264;p71"/>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5" name="Google Shape;265;p71"/>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2" showMasterSp="0">
  <p:cSld name="Presenters Divider 1.2">
    <p:spTree>
      <p:nvGrpSpPr>
        <p:cNvPr id="266" name="Shape 266"/>
        <p:cNvGrpSpPr/>
        <p:nvPr/>
      </p:nvGrpSpPr>
      <p:grpSpPr>
        <a:xfrm>
          <a:off x="0" y="0"/>
          <a:ext cx="0" cy="0"/>
          <a:chOff x="0" y="0"/>
          <a:chExt cx="0" cy="0"/>
        </a:xfrm>
      </p:grpSpPr>
      <p:pic>
        <p:nvPicPr>
          <p:cNvPr id="267" name="Google Shape;267;p72"/>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268" name="Google Shape;268;p72"/>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69" name="Google Shape;269;p72"/>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70" name="Google Shape;270;p72"/>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1" name="Google Shape;271;p72"/>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272" name="Google Shape;272;p72"/>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273" name="Google Shape;273;p72"/>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4" name="Google Shape;274;p72"/>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75" name="Google Shape;275;p72"/>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276" name="Google Shape;276;p72"/>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7" name="Google Shape;277;p72"/>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278" name="Google Shape;278;p7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79" name="Google Shape;279;p72"/>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80" name="Google Shape;280;p72"/>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81" name="Google Shape;281;p72"/>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2" name="Google Shape;282;p72"/>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3" name="Google Shape;283;p72"/>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4" name="Google Shape;284;p72"/>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5" name="Google Shape;285;p72"/>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86" name="Google Shape;286;p72"/>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7" name="Google Shape;287;p72"/>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3" showMasterSp="0">
  <p:cSld name="Presenters Divider 1.3">
    <p:spTree>
      <p:nvGrpSpPr>
        <p:cNvPr id="288" name="Shape 288"/>
        <p:cNvGrpSpPr/>
        <p:nvPr/>
      </p:nvGrpSpPr>
      <p:grpSpPr>
        <a:xfrm>
          <a:off x="0" y="0"/>
          <a:ext cx="0" cy="0"/>
          <a:chOff x="0" y="0"/>
          <a:chExt cx="0" cy="0"/>
        </a:xfrm>
      </p:grpSpPr>
      <p:pic>
        <p:nvPicPr>
          <p:cNvPr id="289" name="Google Shape;289;p7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90" name="Google Shape;290;p73"/>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91" name="Google Shape;291;p73"/>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92" name="Google Shape;292;p73"/>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3" name="Google Shape;293;p73"/>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294" name="Google Shape;294;p73"/>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295" name="Google Shape;295;p73"/>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6" name="Google Shape;296;p73"/>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97" name="Google Shape;297;p73"/>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298" name="Google Shape;298;p73"/>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9" name="Google Shape;299;p73"/>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00" name="Google Shape;300;p7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01" name="Google Shape;301;p73"/>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02" name="Google Shape;302;p73"/>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03" name="Google Shape;303;p73"/>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4" name="Google Shape;304;p73"/>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5" name="Google Shape;305;p73"/>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6" name="Google Shape;306;p73"/>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7" name="Google Shape;307;p73"/>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08" name="Google Shape;308;p73"/>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9" name="Google Shape;309;p73"/>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4" showMasterSp="0">
  <p:cSld name="Presenters Divider 1.4">
    <p:spTree>
      <p:nvGrpSpPr>
        <p:cNvPr id="310" name="Shape 310"/>
        <p:cNvGrpSpPr/>
        <p:nvPr/>
      </p:nvGrpSpPr>
      <p:grpSpPr>
        <a:xfrm>
          <a:off x="0" y="0"/>
          <a:ext cx="0" cy="0"/>
          <a:chOff x="0" y="0"/>
          <a:chExt cx="0" cy="0"/>
        </a:xfrm>
      </p:grpSpPr>
      <p:pic>
        <p:nvPicPr>
          <p:cNvPr id="311" name="Google Shape;311;p7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12" name="Google Shape;312;p74"/>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13" name="Google Shape;313;p74"/>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14" name="Google Shape;314;p74"/>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5" name="Google Shape;315;p74"/>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16" name="Google Shape;316;p74"/>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17" name="Google Shape;317;p74"/>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8" name="Google Shape;318;p7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19" name="Google Shape;319;p7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20" name="Google Shape;320;p74"/>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21" name="Google Shape;321;p7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22" name="Google Shape;322;p7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23" name="Google Shape;323;p74"/>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24" name="Google Shape;324;p74"/>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25" name="Google Shape;325;p74"/>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6" name="Google Shape;326;p74"/>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7" name="Google Shape;327;p74"/>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8" name="Google Shape;328;p74"/>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9" name="Google Shape;329;p74"/>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30" name="Google Shape;330;p74"/>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1" name="Google Shape;331;p74"/>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5" showMasterSp="0">
  <p:cSld name="Presenters Divider  1.5">
    <p:spTree>
      <p:nvGrpSpPr>
        <p:cNvPr id="332" name="Shape 332"/>
        <p:cNvGrpSpPr/>
        <p:nvPr/>
      </p:nvGrpSpPr>
      <p:grpSpPr>
        <a:xfrm>
          <a:off x="0" y="0"/>
          <a:ext cx="0" cy="0"/>
          <a:chOff x="0" y="0"/>
          <a:chExt cx="0" cy="0"/>
        </a:xfrm>
      </p:grpSpPr>
      <p:pic>
        <p:nvPicPr>
          <p:cNvPr id="333" name="Google Shape;333;p7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34" name="Google Shape;334;p75"/>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35" name="Google Shape;335;p75"/>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36" name="Google Shape;336;p75"/>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7" name="Google Shape;337;p75"/>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38" name="Google Shape;338;p75"/>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39" name="Google Shape;339;p75"/>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0" name="Google Shape;340;p75"/>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41" name="Google Shape;341;p75"/>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42" name="Google Shape;342;p75"/>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3" name="Google Shape;343;p75"/>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44" name="Google Shape;344;p75"/>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45" name="Google Shape;345;p75"/>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46" name="Google Shape;346;p75"/>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47" name="Google Shape;347;p75"/>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8" name="Google Shape;348;p75"/>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9" name="Google Shape;349;p75"/>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0" name="Google Shape;350;p75"/>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1" name="Google Shape;351;p75"/>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52" name="Google Shape;352;p75"/>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3" name="Google Shape;353;p75"/>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6" showMasterSp="0">
  <p:cSld name="Presenters Divider 1.6">
    <p:spTree>
      <p:nvGrpSpPr>
        <p:cNvPr id="354" name="Shape 354"/>
        <p:cNvGrpSpPr/>
        <p:nvPr/>
      </p:nvGrpSpPr>
      <p:grpSpPr>
        <a:xfrm>
          <a:off x="0" y="0"/>
          <a:ext cx="0" cy="0"/>
          <a:chOff x="0" y="0"/>
          <a:chExt cx="0" cy="0"/>
        </a:xfrm>
      </p:grpSpPr>
      <p:pic>
        <p:nvPicPr>
          <p:cNvPr id="355" name="Google Shape;355;p7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56" name="Google Shape;356;p76"/>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57" name="Google Shape;357;p76"/>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58" name="Google Shape;358;p76"/>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59" name="Google Shape;359;p76"/>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60" name="Google Shape;360;p76"/>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61" name="Google Shape;361;p76"/>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2" name="Google Shape;362;p7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63" name="Google Shape;363;p76"/>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64" name="Google Shape;364;p76"/>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5" name="Google Shape;365;p76"/>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66" name="Google Shape;366;p76"/>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67" name="Google Shape;367;p76"/>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68" name="Google Shape;368;p76"/>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69" name="Google Shape;369;p76"/>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0" name="Google Shape;370;p76"/>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1" name="Google Shape;371;p76"/>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2" name="Google Shape;372;p76"/>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3" name="Google Shape;373;p76"/>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74" name="Google Shape;374;p76"/>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5" name="Google Shape;375;p76"/>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2">
  <p:cSld name="Alternate Background 2">
    <p:spTree>
      <p:nvGrpSpPr>
        <p:cNvPr id="44" name="Shape 44"/>
        <p:cNvGrpSpPr/>
        <p:nvPr/>
      </p:nvGrpSpPr>
      <p:grpSpPr>
        <a:xfrm>
          <a:off x="0" y="0"/>
          <a:ext cx="0" cy="0"/>
          <a:chOff x="0" y="0"/>
          <a:chExt cx="0" cy="0"/>
        </a:xfrm>
      </p:grpSpPr>
      <p:pic>
        <p:nvPicPr>
          <p:cNvPr id="45" name="Google Shape;45;p50"/>
          <p:cNvPicPr preferRelativeResize="0"/>
          <p:nvPr/>
        </p:nvPicPr>
        <p:blipFill rotWithShape="1">
          <a:blip r:embed="rId2">
            <a:alphaModFix/>
          </a:blip>
          <a:srcRect b="7824" l="0" r="0" t="8972"/>
          <a:stretch/>
        </p:blipFill>
        <p:spPr>
          <a:xfrm>
            <a:off x="0" y="654050"/>
            <a:ext cx="12192000" cy="5621338"/>
          </a:xfrm>
          <a:prstGeom prst="rect">
            <a:avLst/>
          </a:prstGeom>
          <a:noFill/>
          <a:ln>
            <a:noFill/>
          </a:ln>
        </p:spPr>
      </p:pic>
      <p:sp>
        <p:nvSpPr>
          <p:cNvPr id="46" name="Google Shape;46;p5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7" showMasterSp="0">
  <p:cSld name="Presenters Divider 1.7">
    <p:spTree>
      <p:nvGrpSpPr>
        <p:cNvPr id="376" name="Shape 376"/>
        <p:cNvGrpSpPr/>
        <p:nvPr/>
      </p:nvGrpSpPr>
      <p:grpSpPr>
        <a:xfrm>
          <a:off x="0" y="0"/>
          <a:ext cx="0" cy="0"/>
          <a:chOff x="0" y="0"/>
          <a:chExt cx="0" cy="0"/>
        </a:xfrm>
      </p:grpSpPr>
      <p:pic>
        <p:nvPicPr>
          <p:cNvPr id="377" name="Google Shape;377;p7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78" name="Google Shape;378;p77"/>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79" name="Google Shape;379;p77"/>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80" name="Google Shape;380;p77"/>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1" name="Google Shape;381;p77"/>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82" name="Google Shape;382;p77"/>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83" name="Google Shape;383;p77"/>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4" name="Google Shape;384;p77"/>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85" name="Google Shape;385;p77"/>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86" name="Google Shape;386;p77"/>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7" name="Google Shape;387;p77"/>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88" name="Google Shape;388;p7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89" name="Google Shape;389;p77"/>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90" name="Google Shape;390;p77"/>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91" name="Google Shape;391;p77"/>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2" name="Google Shape;392;p77"/>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3" name="Google Shape;393;p77"/>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4" name="Google Shape;394;p77"/>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5" name="Google Shape;395;p77"/>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96" name="Google Shape;396;p77"/>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7" name="Google Shape;397;p77"/>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8" showMasterSp="0">
  <p:cSld name="Presenters Divider 1.8">
    <p:spTree>
      <p:nvGrpSpPr>
        <p:cNvPr id="398" name="Shape 398"/>
        <p:cNvGrpSpPr/>
        <p:nvPr/>
      </p:nvGrpSpPr>
      <p:grpSpPr>
        <a:xfrm>
          <a:off x="0" y="0"/>
          <a:ext cx="0" cy="0"/>
          <a:chOff x="0" y="0"/>
          <a:chExt cx="0" cy="0"/>
        </a:xfrm>
      </p:grpSpPr>
      <p:pic>
        <p:nvPicPr>
          <p:cNvPr id="399" name="Google Shape;399;p7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00" name="Google Shape;400;p78"/>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01" name="Google Shape;401;p78"/>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02" name="Google Shape;402;p78"/>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3" name="Google Shape;403;p78"/>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404" name="Google Shape;404;p78"/>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405" name="Google Shape;405;p78"/>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6" name="Google Shape;406;p78"/>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07" name="Google Shape;407;p78"/>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408" name="Google Shape;408;p78"/>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9" name="Google Shape;409;p78"/>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410" name="Google Shape;410;p7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11" name="Google Shape;411;p78"/>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412" name="Google Shape;412;p78"/>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413" name="Google Shape;413;p78"/>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4" name="Google Shape;414;p78"/>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5" name="Google Shape;415;p78"/>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6" name="Google Shape;416;p78"/>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7" name="Google Shape;417;p78"/>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418" name="Google Shape;418;p78"/>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9" name="Google Shape;419;p78"/>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1" showMasterSp="0">
  <p:cSld name="Presenters Divider 2.1">
    <p:spTree>
      <p:nvGrpSpPr>
        <p:cNvPr id="420" name="Shape 420"/>
        <p:cNvGrpSpPr/>
        <p:nvPr/>
      </p:nvGrpSpPr>
      <p:grpSpPr>
        <a:xfrm>
          <a:off x="0" y="0"/>
          <a:ext cx="0" cy="0"/>
          <a:chOff x="0" y="0"/>
          <a:chExt cx="0" cy="0"/>
        </a:xfrm>
      </p:grpSpPr>
      <p:pic>
        <p:nvPicPr>
          <p:cNvPr id="421" name="Google Shape;421;p7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2" name="Google Shape;422;p79"/>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23" name="Google Shape;423;p79"/>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pic>
        <p:nvPicPr>
          <p:cNvPr id="424" name="Google Shape;424;p79"/>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25" name="Google Shape;425;p79"/>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426" name="Google Shape;426;p79"/>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cxnSp>
        <p:nvCxnSpPr>
          <p:cNvPr id="427" name="Google Shape;427;p79"/>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28" name="Google Shape;428;p79"/>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429" name="Google Shape;429;p79"/>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430" name="Google Shape;430;p79"/>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1" name="Google Shape;431;p79"/>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2" name="Google Shape;432;p79"/>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3" name="Google Shape;433;p79"/>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34" name="Google Shape;434;p79"/>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35" name="Google Shape;435;p79"/>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6" name="Google Shape;436;p79"/>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7" name="Google Shape;437;p79"/>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8" name="Google Shape;438;p79"/>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9" name="Google Shape;439;p79"/>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40" name="Google Shape;440;p79"/>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41" name="Google Shape;441;p79"/>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2" name="Google Shape;442;p79"/>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2" showMasterSp="0">
  <p:cSld name="Presenters Divider 2.2">
    <p:spTree>
      <p:nvGrpSpPr>
        <p:cNvPr id="443" name="Shape 443"/>
        <p:cNvGrpSpPr/>
        <p:nvPr/>
      </p:nvGrpSpPr>
      <p:grpSpPr>
        <a:xfrm>
          <a:off x="0" y="0"/>
          <a:ext cx="0" cy="0"/>
          <a:chOff x="0" y="0"/>
          <a:chExt cx="0" cy="0"/>
        </a:xfrm>
      </p:grpSpPr>
      <p:pic>
        <p:nvPicPr>
          <p:cNvPr id="444" name="Google Shape;444;p80"/>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445" name="Google Shape;445;p80"/>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46" name="Google Shape;446;p80"/>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47" name="Google Shape;447;p80"/>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48" name="Google Shape;448;p80"/>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449" name="Google Shape;449;p80"/>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50" name="Google Shape;450;p80"/>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451" name="Google Shape;451;p80"/>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52" name="Google Shape;452;p80"/>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453" name="Google Shape;453;p80"/>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4" name="Google Shape;454;p80"/>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5" name="Google Shape;455;p80"/>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6" name="Google Shape;456;p80"/>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57" name="Google Shape;457;p80"/>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58" name="Google Shape;458;p80"/>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59" name="Google Shape;459;p80"/>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0" name="Google Shape;460;p80"/>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1" name="Google Shape;461;p80"/>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2" name="Google Shape;462;p80"/>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3" name="Google Shape;463;p80"/>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64" name="Google Shape;464;p80"/>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5" name="Google Shape;465;p80"/>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3" showMasterSp="0">
  <p:cSld name="Presenters Divider 2.3">
    <p:spTree>
      <p:nvGrpSpPr>
        <p:cNvPr id="466" name="Shape 466"/>
        <p:cNvGrpSpPr/>
        <p:nvPr/>
      </p:nvGrpSpPr>
      <p:grpSpPr>
        <a:xfrm>
          <a:off x="0" y="0"/>
          <a:ext cx="0" cy="0"/>
          <a:chOff x="0" y="0"/>
          <a:chExt cx="0" cy="0"/>
        </a:xfrm>
      </p:grpSpPr>
      <p:pic>
        <p:nvPicPr>
          <p:cNvPr id="467" name="Google Shape;467;p8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68" name="Google Shape;468;p81"/>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69" name="Google Shape;469;p81"/>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70" name="Google Shape;470;p81"/>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71" name="Google Shape;471;p81"/>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472" name="Google Shape;472;p81"/>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73" name="Google Shape;473;p81"/>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474" name="Google Shape;474;p81"/>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75" name="Google Shape;475;p81"/>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476" name="Google Shape;476;p81"/>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7" name="Google Shape;477;p81"/>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8" name="Google Shape;478;p81"/>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9" name="Google Shape;479;p81"/>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80" name="Google Shape;480;p81"/>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81" name="Google Shape;481;p81"/>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82" name="Google Shape;482;p81"/>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3" name="Google Shape;483;p81"/>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4" name="Google Shape;484;p81"/>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5" name="Google Shape;485;p81"/>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6" name="Google Shape;486;p81"/>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87" name="Google Shape;487;p81"/>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8" name="Google Shape;488;p81"/>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4" showMasterSp="0">
  <p:cSld name="Presenters Divider 2.4">
    <p:spTree>
      <p:nvGrpSpPr>
        <p:cNvPr id="489" name="Shape 489"/>
        <p:cNvGrpSpPr/>
        <p:nvPr/>
      </p:nvGrpSpPr>
      <p:grpSpPr>
        <a:xfrm>
          <a:off x="0" y="0"/>
          <a:ext cx="0" cy="0"/>
          <a:chOff x="0" y="0"/>
          <a:chExt cx="0" cy="0"/>
        </a:xfrm>
      </p:grpSpPr>
      <p:pic>
        <p:nvPicPr>
          <p:cNvPr id="490" name="Google Shape;490;p8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91" name="Google Shape;491;p82"/>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92" name="Google Shape;492;p82"/>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93" name="Google Shape;493;p82"/>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94" name="Google Shape;494;p82"/>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495" name="Google Shape;495;p82"/>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96" name="Google Shape;496;p82"/>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497" name="Google Shape;497;p82"/>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98" name="Google Shape;498;p82"/>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499" name="Google Shape;499;p82"/>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0" name="Google Shape;500;p82"/>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1" name="Google Shape;501;p82"/>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2" name="Google Shape;502;p82"/>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03" name="Google Shape;503;p82"/>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04" name="Google Shape;504;p82"/>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05" name="Google Shape;505;p82"/>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6" name="Google Shape;506;p82"/>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7" name="Google Shape;507;p82"/>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8" name="Google Shape;508;p82"/>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9" name="Google Shape;509;p82"/>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10" name="Google Shape;510;p82"/>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1" name="Google Shape;511;p82"/>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5" showMasterSp="0">
  <p:cSld name="Presenters Divider 2.5">
    <p:spTree>
      <p:nvGrpSpPr>
        <p:cNvPr id="512" name="Shape 512"/>
        <p:cNvGrpSpPr/>
        <p:nvPr/>
      </p:nvGrpSpPr>
      <p:grpSpPr>
        <a:xfrm>
          <a:off x="0" y="0"/>
          <a:ext cx="0" cy="0"/>
          <a:chOff x="0" y="0"/>
          <a:chExt cx="0" cy="0"/>
        </a:xfrm>
      </p:grpSpPr>
      <p:pic>
        <p:nvPicPr>
          <p:cNvPr id="513" name="Google Shape;513;p8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14" name="Google Shape;514;p83"/>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15" name="Google Shape;515;p83"/>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16" name="Google Shape;516;p83"/>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17" name="Google Shape;517;p83"/>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18" name="Google Shape;518;p83"/>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19" name="Google Shape;519;p83"/>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20" name="Google Shape;520;p83"/>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21" name="Google Shape;521;p83"/>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22" name="Google Shape;522;p83"/>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3" name="Google Shape;523;p83"/>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4" name="Google Shape;524;p83"/>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5" name="Google Shape;525;p83"/>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26" name="Google Shape;526;p83"/>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27" name="Google Shape;527;p83"/>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28" name="Google Shape;528;p83"/>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9" name="Google Shape;529;p83"/>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0" name="Google Shape;530;p83"/>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1" name="Google Shape;531;p83"/>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2" name="Google Shape;532;p83"/>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33" name="Google Shape;533;p83"/>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4" name="Google Shape;534;p83"/>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6" showMasterSp="0">
  <p:cSld name="Presenters Divider 2.6">
    <p:spTree>
      <p:nvGrpSpPr>
        <p:cNvPr id="535" name="Shape 535"/>
        <p:cNvGrpSpPr/>
        <p:nvPr/>
      </p:nvGrpSpPr>
      <p:grpSpPr>
        <a:xfrm>
          <a:off x="0" y="0"/>
          <a:ext cx="0" cy="0"/>
          <a:chOff x="0" y="0"/>
          <a:chExt cx="0" cy="0"/>
        </a:xfrm>
      </p:grpSpPr>
      <p:pic>
        <p:nvPicPr>
          <p:cNvPr id="536" name="Google Shape;536;p8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37" name="Google Shape;537;p84"/>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38" name="Google Shape;538;p84"/>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39" name="Google Shape;539;p84"/>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40" name="Google Shape;540;p84"/>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41" name="Google Shape;541;p8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42" name="Google Shape;542;p8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43" name="Google Shape;543;p8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44" name="Google Shape;544;p84"/>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45" name="Google Shape;545;p84"/>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6" name="Google Shape;546;p84"/>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7" name="Google Shape;547;p84"/>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8" name="Google Shape;548;p84"/>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49" name="Google Shape;549;p84"/>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50" name="Google Shape;550;p84"/>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51" name="Google Shape;551;p84"/>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2" name="Google Shape;552;p84"/>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3" name="Google Shape;553;p84"/>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4" name="Google Shape;554;p84"/>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5" name="Google Shape;555;p84"/>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56" name="Google Shape;556;p84"/>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7" name="Google Shape;557;p84"/>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7" showMasterSp="0">
  <p:cSld name="Presenters Divider 2.7">
    <p:spTree>
      <p:nvGrpSpPr>
        <p:cNvPr id="558" name="Shape 558"/>
        <p:cNvGrpSpPr/>
        <p:nvPr/>
      </p:nvGrpSpPr>
      <p:grpSpPr>
        <a:xfrm>
          <a:off x="0" y="0"/>
          <a:ext cx="0" cy="0"/>
          <a:chOff x="0" y="0"/>
          <a:chExt cx="0" cy="0"/>
        </a:xfrm>
      </p:grpSpPr>
      <p:pic>
        <p:nvPicPr>
          <p:cNvPr id="559" name="Google Shape;559;p8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60" name="Google Shape;560;p85"/>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61" name="Google Shape;561;p85"/>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62" name="Google Shape;562;p85"/>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63" name="Google Shape;563;p85"/>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64" name="Google Shape;564;p85"/>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65" name="Google Shape;565;p85"/>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66" name="Google Shape;566;p85"/>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67" name="Google Shape;567;p85"/>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68" name="Google Shape;568;p85"/>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9" name="Google Shape;569;p85"/>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0" name="Google Shape;570;p85"/>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1" name="Google Shape;571;p85"/>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72" name="Google Shape;572;p85"/>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73" name="Google Shape;573;p85"/>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74" name="Google Shape;574;p85"/>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5" name="Google Shape;575;p85"/>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6" name="Google Shape;576;p85"/>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7" name="Google Shape;577;p85"/>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8" name="Google Shape;578;p85"/>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79" name="Google Shape;579;p85"/>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0" name="Google Shape;580;p85"/>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8" showMasterSp="0">
  <p:cSld name="Presenters Divider 2.8">
    <p:spTree>
      <p:nvGrpSpPr>
        <p:cNvPr id="581" name="Shape 581"/>
        <p:cNvGrpSpPr/>
        <p:nvPr/>
      </p:nvGrpSpPr>
      <p:grpSpPr>
        <a:xfrm>
          <a:off x="0" y="0"/>
          <a:ext cx="0" cy="0"/>
          <a:chOff x="0" y="0"/>
          <a:chExt cx="0" cy="0"/>
        </a:xfrm>
      </p:grpSpPr>
      <p:pic>
        <p:nvPicPr>
          <p:cNvPr id="582" name="Google Shape;582;p8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83" name="Google Shape;583;p86"/>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84" name="Google Shape;584;p86"/>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85" name="Google Shape;585;p86"/>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86" name="Google Shape;586;p86"/>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87" name="Google Shape;587;p8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88" name="Google Shape;588;p86"/>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89" name="Google Shape;589;p86"/>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90" name="Google Shape;590;p86"/>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91" name="Google Shape;591;p86"/>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2" name="Google Shape;592;p86"/>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3" name="Google Shape;593;p86"/>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4" name="Google Shape;594;p86"/>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95" name="Google Shape;595;p86"/>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96" name="Google Shape;596;p86"/>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97" name="Google Shape;597;p86"/>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8" name="Google Shape;598;p86"/>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9" name="Google Shape;599;p86"/>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0" name="Google Shape;600;p86"/>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1" name="Google Shape;601;p86"/>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602" name="Google Shape;602;p86"/>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3" name="Google Shape;603;p86"/>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7" name="Shape 47"/>
        <p:cNvGrpSpPr/>
        <p:nvPr/>
      </p:nvGrpSpPr>
      <p:grpSpPr>
        <a:xfrm>
          <a:off x="0" y="0"/>
          <a:ext cx="0" cy="0"/>
          <a:chOff x="0" y="0"/>
          <a:chExt cx="0" cy="0"/>
        </a:xfrm>
      </p:grpSpPr>
      <p:sp>
        <p:nvSpPr>
          <p:cNvPr id="48" name="Google Shape;48;p5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9" name="Google Shape;49;p51"/>
          <p:cNvSpPr txBox="1"/>
          <p:nvPr>
            <p:ph idx="1" type="body"/>
          </p:nvPr>
        </p:nvSpPr>
        <p:spPr>
          <a:xfrm>
            <a:off x="812800" y="1470213"/>
            <a:ext cx="10543117" cy="4571813"/>
          </a:xfrm>
          <a:prstGeom prst="rect">
            <a:avLst/>
          </a:prstGeom>
          <a:noFill/>
          <a:ln>
            <a:noFill/>
          </a:ln>
        </p:spPr>
        <p:txBody>
          <a:bodyPr anchorCtr="0" anchor="t" bIns="0" lIns="0" spcFirstLastPara="1" rIns="0" wrap="square" tIns="0">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228600" lvl="3" marL="1828800" marR="0" rtl="0" algn="l">
              <a:lnSpc>
                <a:spcPct val="100000"/>
              </a:lnSpc>
              <a:spcBef>
                <a:spcPts val="38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1" showMasterSp="0">
  <p:cSld name="Presenters Divider 3.1">
    <p:spTree>
      <p:nvGrpSpPr>
        <p:cNvPr id="604" name="Shape 604"/>
        <p:cNvGrpSpPr/>
        <p:nvPr/>
      </p:nvGrpSpPr>
      <p:grpSpPr>
        <a:xfrm>
          <a:off x="0" y="0"/>
          <a:ext cx="0" cy="0"/>
          <a:chOff x="0" y="0"/>
          <a:chExt cx="0" cy="0"/>
        </a:xfrm>
      </p:grpSpPr>
      <p:pic>
        <p:nvPicPr>
          <p:cNvPr id="605" name="Google Shape;605;p8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06" name="Google Shape;606;p87"/>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07" name="Google Shape;607;p87"/>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08" name="Google Shape;608;p87"/>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09" name="Google Shape;609;p87"/>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10" name="Google Shape;610;p87"/>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11" name="Google Shape;611;p87"/>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2" name="Google Shape;612;p87"/>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13" name="Google Shape;613;p87"/>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14" name="Google Shape;614;p87"/>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5" name="Google Shape;615;p87"/>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16" name="Google Shape;616;p8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17" name="Google Shape;617;p87"/>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8" name="Google Shape;618;p87"/>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9" name="Google Shape;619;p87"/>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0" name="Google Shape;620;p87"/>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1" name="Google Shape;621;p87"/>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2" name="Google Shape;622;p87"/>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2" showMasterSp="0">
  <p:cSld name="Presenters Divider 3.2">
    <p:spTree>
      <p:nvGrpSpPr>
        <p:cNvPr id="623" name="Shape 623"/>
        <p:cNvGrpSpPr/>
        <p:nvPr/>
      </p:nvGrpSpPr>
      <p:grpSpPr>
        <a:xfrm>
          <a:off x="0" y="0"/>
          <a:ext cx="0" cy="0"/>
          <a:chOff x="0" y="0"/>
          <a:chExt cx="0" cy="0"/>
        </a:xfrm>
      </p:grpSpPr>
      <p:pic>
        <p:nvPicPr>
          <p:cNvPr id="624" name="Google Shape;624;p88"/>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625" name="Google Shape;625;p88"/>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26" name="Google Shape;626;p88"/>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27" name="Google Shape;627;p88"/>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28" name="Google Shape;628;p88"/>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29" name="Google Shape;629;p88"/>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30" name="Google Shape;630;p88"/>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1" name="Google Shape;631;p88"/>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32" name="Google Shape;632;p88"/>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33" name="Google Shape;633;p88"/>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4" name="Google Shape;634;p88"/>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35" name="Google Shape;635;p8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36" name="Google Shape;636;p88"/>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7" name="Google Shape;637;p88"/>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8" name="Google Shape;638;p88"/>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9" name="Google Shape;639;p88"/>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0" name="Google Shape;640;p88"/>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1" name="Google Shape;641;p88"/>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3" showMasterSp="0">
  <p:cSld name="Presenters Divider 3.3">
    <p:spTree>
      <p:nvGrpSpPr>
        <p:cNvPr id="642" name="Shape 642"/>
        <p:cNvGrpSpPr/>
        <p:nvPr/>
      </p:nvGrpSpPr>
      <p:grpSpPr>
        <a:xfrm>
          <a:off x="0" y="0"/>
          <a:ext cx="0" cy="0"/>
          <a:chOff x="0" y="0"/>
          <a:chExt cx="0" cy="0"/>
        </a:xfrm>
      </p:grpSpPr>
      <p:pic>
        <p:nvPicPr>
          <p:cNvPr id="643" name="Google Shape;643;p8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44" name="Google Shape;644;p89"/>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45" name="Google Shape;645;p89"/>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46" name="Google Shape;646;p89"/>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47" name="Google Shape;647;p89"/>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48" name="Google Shape;648;p89"/>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49" name="Google Shape;649;p89"/>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0" name="Google Shape;650;p89"/>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51" name="Google Shape;651;p89"/>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52" name="Google Shape;652;p89"/>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3" name="Google Shape;653;p89"/>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54" name="Google Shape;654;p89"/>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55" name="Google Shape;655;p89"/>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6" name="Google Shape;656;p89"/>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7" name="Google Shape;657;p89"/>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8" name="Google Shape;658;p89"/>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9" name="Google Shape;659;p89"/>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0" name="Google Shape;660;p89"/>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4" showMasterSp="0">
  <p:cSld name="Presenters Divider 3.4">
    <p:spTree>
      <p:nvGrpSpPr>
        <p:cNvPr id="661" name="Shape 661"/>
        <p:cNvGrpSpPr/>
        <p:nvPr/>
      </p:nvGrpSpPr>
      <p:grpSpPr>
        <a:xfrm>
          <a:off x="0" y="0"/>
          <a:ext cx="0" cy="0"/>
          <a:chOff x="0" y="0"/>
          <a:chExt cx="0" cy="0"/>
        </a:xfrm>
      </p:grpSpPr>
      <p:pic>
        <p:nvPicPr>
          <p:cNvPr id="662" name="Google Shape;662;p9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63" name="Google Shape;663;p90"/>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64" name="Google Shape;664;p90"/>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65" name="Google Shape;665;p90"/>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66" name="Google Shape;666;p90"/>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67" name="Google Shape;667;p90"/>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68" name="Google Shape;668;p90"/>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69" name="Google Shape;669;p90"/>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70" name="Google Shape;670;p90"/>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71" name="Google Shape;671;p90"/>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2" name="Google Shape;672;p90"/>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73" name="Google Shape;673;p90"/>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74" name="Google Shape;674;p90"/>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5" name="Google Shape;675;p90"/>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6" name="Google Shape;676;p90"/>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7" name="Google Shape;677;p90"/>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8" name="Google Shape;678;p90"/>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9" name="Google Shape;679;p90"/>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5" showMasterSp="0">
  <p:cSld name="Presenters Divider 3.5">
    <p:spTree>
      <p:nvGrpSpPr>
        <p:cNvPr id="680" name="Shape 680"/>
        <p:cNvGrpSpPr/>
        <p:nvPr/>
      </p:nvGrpSpPr>
      <p:grpSpPr>
        <a:xfrm>
          <a:off x="0" y="0"/>
          <a:ext cx="0" cy="0"/>
          <a:chOff x="0" y="0"/>
          <a:chExt cx="0" cy="0"/>
        </a:xfrm>
      </p:grpSpPr>
      <p:pic>
        <p:nvPicPr>
          <p:cNvPr id="681" name="Google Shape;681;p9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82" name="Google Shape;682;p91"/>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83" name="Google Shape;683;p91"/>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84" name="Google Shape;684;p91"/>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85" name="Google Shape;685;p91"/>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86" name="Google Shape;686;p91"/>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87" name="Google Shape;687;p91"/>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88" name="Google Shape;688;p91"/>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89" name="Google Shape;689;p91"/>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90" name="Google Shape;690;p91"/>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1" name="Google Shape;691;p91"/>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92" name="Google Shape;692;p91"/>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93" name="Google Shape;693;p91"/>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4" name="Google Shape;694;p91"/>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5" name="Google Shape;695;p91"/>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6" name="Google Shape;696;p91"/>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7" name="Google Shape;697;p91"/>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8" name="Google Shape;698;p91"/>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6" showMasterSp="0">
  <p:cSld name="Presenters Divider 3.6">
    <p:spTree>
      <p:nvGrpSpPr>
        <p:cNvPr id="699" name="Shape 699"/>
        <p:cNvGrpSpPr/>
        <p:nvPr/>
      </p:nvGrpSpPr>
      <p:grpSpPr>
        <a:xfrm>
          <a:off x="0" y="0"/>
          <a:ext cx="0" cy="0"/>
          <a:chOff x="0" y="0"/>
          <a:chExt cx="0" cy="0"/>
        </a:xfrm>
      </p:grpSpPr>
      <p:pic>
        <p:nvPicPr>
          <p:cNvPr id="700" name="Google Shape;700;p9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01" name="Google Shape;701;p92"/>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702" name="Google Shape;702;p92"/>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03" name="Google Shape;703;p92"/>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04" name="Google Shape;704;p92"/>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705" name="Google Shape;705;p92"/>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706" name="Google Shape;706;p92"/>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07" name="Google Shape;707;p92"/>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708" name="Google Shape;708;p92"/>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709" name="Google Shape;709;p92"/>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0" name="Google Shape;710;p92"/>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711" name="Google Shape;711;p9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712" name="Google Shape;712;p92"/>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3" name="Google Shape;713;p92"/>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4" name="Google Shape;714;p92"/>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5" name="Google Shape;715;p92"/>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6" name="Google Shape;716;p92"/>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7" name="Google Shape;717;p92"/>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7" showMasterSp="0">
  <p:cSld name="Presenters Divider 3.7">
    <p:spTree>
      <p:nvGrpSpPr>
        <p:cNvPr id="718" name="Shape 718"/>
        <p:cNvGrpSpPr/>
        <p:nvPr/>
      </p:nvGrpSpPr>
      <p:grpSpPr>
        <a:xfrm>
          <a:off x="0" y="0"/>
          <a:ext cx="0" cy="0"/>
          <a:chOff x="0" y="0"/>
          <a:chExt cx="0" cy="0"/>
        </a:xfrm>
      </p:grpSpPr>
      <p:pic>
        <p:nvPicPr>
          <p:cNvPr id="719" name="Google Shape;719;p9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20" name="Google Shape;720;p93"/>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721" name="Google Shape;721;p93"/>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22" name="Google Shape;722;p93"/>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23" name="Google Shape;723;p93"/>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724" name="Google Shape;724;p93"/>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725" name="Google Shape;725;p93"/>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26" name="Google Shape;726;p93"/>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727" name="Google Shape;727;p93"/>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728" name="Google Shape;728;p93"/>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29" name="Google Shape;729;p93"/>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730" name="Google Shape;730;p9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731" name="Google Shape;731;p93"/>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2" name="Google Shape;732;p93"/>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3" name="Google Shape;733;p93"/>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4" name="Google Shape;734;p93"/>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5" name="Google Shape;735;p93"/>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6" name="Google Shape;736;p93"/>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8" showMasterSp="0">
  <p:cSld name="Presenters Divider 3.8">
    <p:spTree>
      <p:nvGrpSpPr>
        <p:cNvPr id="737" name="Shape 737"/>
        <p:cNvGrpSpPr/>
        <p:nvPr/>
      </p:nvGrpSpPr>
      <p:grpSpPr>
        <a:xfrm>
          <a:off x="0" y="0"/>
          <a:ext cx="0" cy="0"/>
          <a:chOff x="0" y="0"/>
          <a:chExt cx="0" cy="0"/>
        </a:xfrm>
      </p:grpSpPr>
      <p:pic>
        <p:nvPicPr>
          <p:cNvPr id="738" name="Google Shape;738;p9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39" name="Google Shape;739;p94"/>
          <p:cNvPicPr preferRelativeResize="0"/>
          <p:nvPr/>
        </p:nvPicPr>
        <p:blipFill rotWithShape="1">
          <a:blip r:embed="rId3">
            <a:alphaModFix/>
          </a:blip>
          <a:srcRect b="0" l="0" r="0" t="0"/>
          <a:stretch/>
        </p:blipFill>
        <p:spPr>
          <a:xfrm>
            <a:off x="365125" y="6462713"/>
            <a:ext cx="366713" cy="292100"/>
          </a:xfrm>
          <a:prstGeom prst="rect">
            <a:avLst/>
          </a:prstGeom>
          <a:noFill/>
          <a:ln>
            <a:noFill/>
          </a:ln>
        </p:spPr>
      </p:pic>
      <p:sp>
        <p:nvSpPr>
          <p:cNvPr id="740" name="Google Shape;740;p94"/>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41" name="Google Shape;741;p94"/>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2" name="Google Shape;742;p94"/>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743" name="Google Shape;743;p94"/>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744" name="Google Shape;744;p94"/>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5" name="Google Shape;745;p9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746" name="Google Shape;746;p9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747" name="Google Shape;747;p94"/>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8" name="Google Shape;748;p9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749" name="Google Shape;749;p9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750" name="Google Shape;750;p94"/>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1" name="Google Shape;751;p94"/>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2" name="Google Shape;752;p94"/>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3" name="Google Shape;753;p94"/>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4" name="Google Shape;754;p94"/>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5" name="Google Shape;755;p94"/>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White">
  <p:cSld name="Engage with ICANN White">
    <p:spTree>
      <p:nvGrpSpPr>
        <p:cNvPr id="756" name="Shape 756"/>
        <p:cNvGrpSpPr/>
        <p:nvPr/>
      </p:nvGrpSpPr>
      <p:grpSpPr>
        <a:xfrm>
          <a:off x="0" y="0"/>
          <a:ext cx="0" cy="0"/>
          <a:chOff x="0" y="0"/>
          <a:chExt cx="0" cy="0"/>
        </a:xfrm>
      </p:grpSpPr>
      <p:sp>
        <p:nvSpPr>
          <p:cNvPr id="757" name="Google Shape;757;p95"/>
          <p:cNvSpPr/>
          <p:nvPr/>
        </p:nvSpPr>
        <p:spPr>
          <a:xfrm>
            <a:off x="3084513" y="685800"/>
            <a:ext cx="9107487" cy="18637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sp>
        <p:nvSpPr>
          <p:cNvPr id="758" name="Google Shape;758;p95"/>
          <p:cNvSpPr txBox="1"/>
          <p:nvPr/>
        </p:nvSpPr>
        <p:spPr>
          <a:xfrm>
            <a:off x="3390900" y="1552575"/>
            <a:ext cx="8801100" cy="330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Visit us at </a:t>
            </a:r>
            <a:r>
              <a:rPr b="1" i="0" lang="en-US" sz="2000" u="none" cap="none" strike="noStrike">
                <a:solidFill>
                  <a:schemeClr val="lt1"/>
                </a:solidFill>
                <a:latin typeface="Arial"/>
                <a:ea typeface="Arial"/>
                <a:cs typeface="Arial"/>
                <a:sym typeface="Arial"/>
              </a:rPr>
              <a:t>icann.org</a:t>
            </a:r>
            <a:endParaRPr b="0" i="0" sz="1400" u="none" cap="none" strike="noStrike">
              <a:solidFill>
                <a:srgbClr val="000000"/>
              </a:solidFill>
              <a:latin typeface="Arial"/>
              <a:ea typeface="Arial"/>
              <a:cs typeface="Arial"/>
              <a:sym typeface="Arial"/>
            </a:endParaRPr>
          </a:p>
        </p:txBody>
      </p:sp>
      <p:sp>
        <p:nvSpPr>
          <p:cNvPr id="759" name="Google Shape;759;p95"/>
          <p:cNvSpPr txBox="1"/>
          <p:nvPr/>
        </p:nvSpPr>
        <p:spPr>
          <a:xfrm>
            <a:off x="3390900" y="1049338"/>
            <a:ext cx="6973888" cy="32543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Thank You and Questions</a:t>
            </a:r>
            <a:endParaRPr b="0" i="0" sz="1400" u="none" cap="none" strike="noStrike">
              <a:solidFill>
                <a:srgbClr val="000000"/>
              </a:solidFill>
              <a:latin typeface="Arial"/>
              <a:ea typeface="Arial"/>
              <a:cs typeface="Arial"/>
              <a:sym typeface="Arial"/>
            </a:endParaRPr>
          </a:p>
        </p:txBody>
      </p:sp>
      <p:sp>
        <p:nvSpPr>
          <p:cNvPr id="760" name="Google Shape;760;p95"/>
          <p:cNvSpPr/>
          <p:nvPr/>
        </p:nvSpPr>
        <p:spPr>
          <a:xfrm>
            <a:off x="0" y="685800"/>
            <a:ext cx="2976563" cy="186372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pic>
        <p:nvPicPr>
          <p:cNvPr descr="ICANN_Logo_W.eps" id="761" name="Google Shape;761;p95"/>
          <p:cNvPicPr preferRelativeResize="0"/>
          <p:nvPr/>
        </p:nvPicPr>
        <p:blipFill rotWithShape="1">
          <a:blip r:embed="rId2">
            <a:alphaModFix/>
          </a:blip>
          <a:srcRect b="0" l="0" r="0" t="0"/>
          <a:stretch/>
        </p:blipFill>
        <p:spPr>
          <a:xfrm>
            <a:off x="508000" y="855663"/>
            <a:ext cx="1962150" cy="1524000"/>
          </a:xfrm>
          <a:prstGeom prst="rect">
            <a:avLst/>
          </a:prstGeom>
          <a:noFill/>
          <a:ln>
            <a:noFill/>
          </a:ln>
        </p:spPr>
      </p:pic>
      <p:grpSp>
        <p:nvGrpSpPr>
          <p:cNvPr id="762" name="Google Shape;762;p95"/>
          <p:cNvGrpSpPr/>
          <p:nvPr/>
        </p:nvGrpSpPr>
        <p:grpSpPr>
          <a:xfrm>
            <a:off x="3402013" y="4227513"/>
            <a:ext cx="3416300" cy="366712"/>
            <a:chOff x="5325979" y="4715893"/>
            <a:chExt cx="3416667" cy="365760"/>
          </a:xfrm>
        </p:grpSpPr>
        <p:sp>
          <p:nvSpPr>
            <p:cNvPr id="763" name="Google Shape;763;p95"/>
            <p:cNvSpPr txBox="1"/>
            <p:nvPr/>
          </p:nvSpPr>
          <p:spPr>
            <a:xfrm>
              <a:off x="5792754" y="4734894"/>
              <a:ext cx="2949892" cy="340426"/>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3">
                    <a:extLst>
                      <a:ext uri="{A12FA001-AC4F-418D-AE19-62706E023703}">
                        <ahyp:hlinkClr val="tx"/>
                      </a:ext>
                    </a:extLst>
                  </a:hlinkClick>
                </a:rPr>
                <a:t>flickr.com/icann</a:t>
              </a:r>
              <a:endParaRPr b="0" i="0" sz="1400" u="none" cap="none" strike="noStrike">
                <a:solidFill>
                  <a:srgbClr val="0A304B"/>
                </a:solidFill>
                <a:latin typeface="Arial"/>
                <a:ea typeface="Arial"/>
                <a:cs typeface="Arial"/>
                <a:sym typeface="Arial"/>
              </a:endParaRPr>
            </a:p>
          </p:txBody>
        </p:sp>
        <p:pic>
          <p:nvPicPr>
            <p:cNvPr descr="1420947842_social_style_3_flikr-128.png" id="764" name="Google Shape;764;p95">
              <a:hlinkClick r:id="rId4"/>
            </p:cNvPr>
            <p:cNvPicPr preferRelativeResize="0"/>
            <p:nvPr/>
          </p:nvPicPr>
          <p:blipFill rotWithShape="1">
            <a:blip r:embed="rId5">
              <a:alphaModFix/>
            </a:blip>
            <a:srcRect b="0" l="0" r="0" t="0"/>
            <a:stretch/>
          </p:blipFill>
          <p:spPr>
            <a:xfrm>
              <a:off x="5325979" y="4715893"/>
              <a:ext cx="365760" cy="365760"/>
            </a:xfrm>
            <a:prstGeom prst="rect">
              <a:avLst/>
            </a:prstGeom>
            <a:noFill/>
            <a:ln>
              <a:noFill/>
            </a:ln>
          </p:spPr>
        </p:pic>
      </p:grpSp>
      <p:grpSp>
        <p:nvGrpSpPr>
          <p:cNvPr id="765" name="Google Shape;765;p95"/>
          <p:cNvGrpSpPr/>
          <p:nvPr/>
        </p:nvGrpSpPr>
        <p:grpSpPr>
          <a:xfrm>
            <a:off x="3402013" y="4725988"/>
            <a:ext cx="3636962" cy="366712"/>
            <a:chOff x="1235726" y="5571713"/>
            <a:chExt cx="3636602" cy="365760"/>
          </a:xfrm>
        </p:grpSpPr>
        <p:sp>
          <p:nvSpPr>
            <p:cNvPr id="766" name="Google Shape;766;p95"/>
            <p:cNvSpPr txBox="1"/>
            <p:nvPr/>
          </p:nvSpPr>
          <p:spPr>
            <a:xfrm>
              <a:off x="1702405" y="5592296"/>
              <a:ext cx="3169923" cy="3388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6">
                    <a:extLst>
                      <a:ext uri="{A12FA001-AC4F-418D-AE19-62706E023703}">
                        <ahyp:hlinkClr val="tx"/>
                      </a:ext>
                    </a:extLst>
                  </a:hlinkClick>
                </a:rPr>
                <a:t>linkedin/company/icann</a:t>
              </a:r>
              <a:endParaRPr b="0" i="0" sz="1400" u="none" cap="none" strike="noStrike">
                <a:solidFill>
                  <a:srgbClr val="0A304B"/>
                </a:solidFill>
                <a:latin typeface="Arial"/>
                <a:ea typeface="Arial"/>
                <a:cs typeface="Arial"/>
                <a:sym typeface="Arial"/>
              </a:endParaRPr>
            </a:p>
          </p:txBody>
        </p:sp>
        <p:pic>
          <p:nvPicPr>
            <p:cNvPr descr="1420948164_social_style_3_in-128.png" id="767" name="Google Shape;767;p95">
              <a:hlinkClick r:id="rId7"/>
            </p:cNvPr>
            <p:cNvPicPr preferRelativeResize="0"/>
            <p:nvPr/>
          </p:nvPicPr>
          <p:blipFill rotWithShape="1">
            <a:blip r:embed="rId8">
              <a:alphaModFix/>
            </a:blip>
            <a:srcRect b="0" l="0" r="0" t="0"/>
            <a:stretch/>
          </p:blipFill>
          <p:spPr>
            <a:xfrm>
              <a:off x="1235726" y="5571713"/>
              <a:ext cx="365760" cy="365760"/>
            </a:xfrm>
            <a:prstGeom prst="rect">
              <a:avLst/>
            </a:prstGeom>
            <a:noFill/>
            <a:ln>
              <a:noFill/>
            </a:ln>
          </p:spPr>
        </p:pic>
      </p:grpSp>
      <p:grpSp>
        <p:nvGrpSpPr>
          <p:cNvPr id="768" name="Google Shape;768;p95"/>
          <p:cNvGrpSpPr/>
          <p:nvPr/>
        </p:nvGrpSpPr>
        <p:grpSpPr>
          <a:xfrm>
            <a:off x="3402013" y="2733675"/>
            <a:ext cx="2809875" cy="366713"/>
            <a:chOff x="1235726" y="3073176"/>
            <a:chExt cx="2809587" cy="365760"/>
          </a:xfrm>
        </p:grpSpPr>
        <p:sp>
          <p:nvSpPr>
            <p:cNvPr id="769" name="Google Shape;769;p95"/>
            <p:cNvSpPr txBox="1"/>
            <p:nvPr/>
          </p:nvSpPr>
          <p:spPr>
            <a:xfrm>
              <a:off x="1702403" y="3093760"/>
              <a:ext cx="2342910" cy="33884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9">
                    <a:extLst>
                      <a:ext uri="{A12FA001-AC4F-418D-AE19-62706E023703}">
                        <ahyp:hlinkClr val="tx"/>
                      </a:ext>
                    </a:extLst>
                  </a:hlinkClick>
                </a:rPr>
                <a:t>@icann</a:t>
              </a:r>
              <a:endParaRPr b="0" i="0" sz="1400" u="none" cap="none" strike="noStrike">
                <a:solidFill>
                  <a:srgbClr val="0A304B"/>
                </a:solidFill>
                <a:latin typeface="Arial"/>
                <a:ea typeface="Arial"/>
                <a:cs typeface="Arial"/>
                <a:sym typeface="Arial"/>
              </a:endParaRPr>
            </a:p>
          </p:txBody>
        </p:sp>
        <p:pic>
          <p:nvPicPr>
            <p:cNvPr descr="1420948433_social_style_3_twiter-128.png" id="770" name="Google Shape;770;p95">
              <a:hlinkClick r:id="rId10"/>
            </p:cNvPr>
            <p:cNvPicPr preferRelativeResize="0"/>
            <p:nvPr/>
          </p:nvPicPr>
          <p:blipFill rotWithShape="1">
            <a:blip r:embed="rId11">
              <a:alphaModFix/>
            </a:blip>
            <a:srcRect b="0" l="0" r="0" t="0"/>
            <a:stretch/>
          </p:blipFill>
          <p:spPr>
            <a:xfrm>
              <a:off x="1235726" y="3073176"/>
              <a:ext cx="365760" cy="365760"/>
            </a:xfrm>
            <a:prstGeom prst="rect">
              <a:avLst/>
            </a:prstGeom>
            <a:noFill/>
            <a:ln>
              <a:noFill/>
            </a:ln>
          </p:spPr>
        </p:pic>
      </p:grpSp>
      <p:grpSp>
        <p:nvGrpSpPr>
          <p:cNvPr id="771" name="Google Shape;771;p95"/>
          <p:cNvGrpSpPr/>
          <p:nvPr/>
        </p:nvGrpSpPr>
        <p:grpSpPr>
          <a:xfrm>
            <a:off x="3402013" y="3232150"/>
            <a:ext cx="3730625" cy="365125"/>
            <a:chOff x="1235727" y="3892739"/>
            <a:chExt cx="3730320" cy="365760"/>
          </a:xfrm>
        </p:grpSpPr>
        <p:sp>
          <p:nvSpPr>
            <p:cNvPr id="772" name="Google Shape;772;p95"/>
            <p:cNvSpPr txBox="1"/>
            <p:nvPr/>
          </p:nvSpPr>
          <p:spPr>
            <a:xfrm>
              <a:off x="1702414" y="3913413"/>
              <a:ext cx="3263633" cy="338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2">
                    <a:extLst>
                      <a:ext uri="{A12FA001-AC4F-418D-AE19-62706E023703}">
                        <ahyp:hlinkClr val="tx"/>
                      </a:ext>
                    </a:extLst>
                  </a:hlinkClick>
                </a:rPr>
                <a:t>facebook.com/icannorg </a:t>
              </a:r>
              <a:endParaRPr b="0" i="0" sz="1400" u="none" cap="none" strike="noStrike">
                <a:solidFill>
                  <a:srgbClr val="0A304B"/>
                </a:solidFill>
                <a:latin typeface="Arial"/>
                <a:ea typeface="Arial"/>
                <a:cs typeface="Arial"/>
                <a:sym typeface="Arial"/>
              </a:endParaRPr>
            </a:p>
          </p:txBody>
        </p:sp>
        <p:pic>
          <p:nvPicPr>
            <p:cNvPr descr="1420948141_social_style_3_facebook-128.png" id="773" name="Google Shape;773;p95">
              <a:hlinkClick r:id="rId13"/>
            </p:cNvPr>
            <p:cNvPicPr preferRelativeResize="0"/>
            <p:nvPr/>
          </p:nvPicPr>
          <p:blipFill rotWithShape="1">
            <a:blip r:embed="rId14">
              <a:alphaModFix/>
            </a:blip>
            <a:srcRect b="0" l="0" r="0" t="0"/>
            <a:stretch/>
          </p:blipFill>
          <p:spPr>
            <a:xfrm>
              <a:off x="1235727" y="3892739"/>
              <a:ext cx="365760" cy="365760"/>
            </a:xfrm>
            <a:prstGeom prst="rect">
              <a:avLst/>
            </a:prstGeom>
            <a:noFill/>
            <a:ln>
              <a:noFill/>
            </a:ln>
          </p:spPr>
        </p:pic>
      </p:grpSp>
      <p:grpSp>
        <p:nvGrpSpPr>
          <p:cNvPr id="774" name="Google Shape;774;p95"/>
          <p:cNvGrpSpPr/>
          <p:nvPr/>
        </p:nvGrpSpPr>
        <p:grpSpPr>
          <a:xfrm>
            <a:off x="3402013" y="3730625"/>
            <a:ext cx="3636962" cy="365125"/>
            <a:chOff x="1235726" y="4721075"/>
            <a:chExt cx="3636602" cy="365760"/>
          </a:xfrm>
        </p:grpSpPr>
        <p:pic>
          <p:nvPicPr>
            <p:cNvPr descr="1420948149_social_style_3_youtube-128.png" id="775" name="Google Shape;775;p95">
              <a:hlinkClick r:id="rId15"/>
            </p:cNvPr>
            <p:cNvPicPr preferRelativeResize="0"/>
            <p:nvPr/>
          </p:nvPicPr>
          <p:blipFill rotWithShape="1">
            <a:blip r:embed="rId16">
              <a:alphaModFix/>
            </a:blip>
            <a:srcRect b="0" l="0" r="0" t="0"/>
            <a:stretch/>
          </p:blipFill>
          <p:spPr>
            <a:xfrm>
              <a:off x="1235726" y="4721075"/>
              <a:ext cx="365760" cy="365760"/>
            </a:xfrm>
            <a:prstGeom prst="rect">
              <a:avLst/>
            </a:prstGeom>
            <a:noFill/>
            <a:ln>
              <a:noFill/>
            </a:ln>
          </p:spPr>
        </p:pic>
        <p:sp>
          <p:nvSpPr>
            <p:cNvPr id="776" name="Google Shape;776;p95"/>
            <p:cNvSpPr txBox="1"/>
            <p:nvPr/>
          </p:nvSpPr>
          <p:spPr>
            <a:xfrm>
              <a:off x="1702405" y="4735388"/>
              <a:ext cx="3169923" cy="338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7">
                    <a:extLst>
                      <a:ext uri="{A12FA001-AC4F-418D-AE19-62706E023703}">
                        <ahyp:hlinkClr val="tx"/>
                      </a:ext>
                    </a:extLst>
                  </a:hlinkClick>
                </a:rPr>
                <a:t>youtube.com/icannnews</a:t>
              </a:r>
              <a:endParaRPr b="0" i="0" sz="1400" u="none" cap="none" strike="noStrike">
                <a:solidFill>
                  <a:srgbClr val="0A304B"/>
                </a:solidFill>
                <a:latin typeface="Arial"/>
                <a:ea typeface="Arial"/>
                <a:cs typeface="Arial"/>
                <a:sym typeface="Arial"/>
              </a:endParaRPr>
            </a:p>
          </p:txBody>
        </p:sp>
      </p:grpSp>
      <p:grpSp>
        <p:nvGrpSpPr>
          <p:cNvPr id="777" name="Google Shape;777;p95"/>
          <p:cNvGrpSpPr/>
          <p:nvPr/>
        </p:nvGrpSpPr>
        <p:grpSpPr>
          <a:xfrm>
            <a:off x="3402013" y="5722938"/>
            <a:ext cx="2586037" cy="365125"/>
            <a:chOff x="5325979" y="3073176"/>
            <a:chExt cx="2586167" cy="365760"/>
          </a:xfrm>
        </p:grpSpPr>
        <p:sp>
          <p:nvSpPr>
            <p:cNvPr id="778" name="Google Shape;778;p95"/>
            <p:cNvSpPr txBox="1"/>
            <p:nvPr/>
          </p:nvSpPr>
          <p:spPr>
            <a:xfrm>
              <a:off x="5792727" y="3093849"/>
              <a:ext cx="2119419" cy="338726"/>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8">
                    <a:extLst>
                      <a:ext uri="{A12FA001-AC4F-418D-AE19-62706E023703}">
                        <ahyp:hlinkClr val="tx"/>
                      </a:ext>
                    </a:extLst>
                  </a:hlinkClick>
                </a:rPr>
                <a:t>soundcloud/icann</a:t>
              </a:r>
              <a:endParaRPr b="0" i="0" sz="1400" u="none" cap="none" strike="noStrike">
                <a:solidFill>
                  <a:srgbClr val="0A304B"/>
                </a:solidFill>
                <a:latin typeface="Arial"/>
                <a:ea typeface="Arial"/>
                <a:cs typeface="Arial"/>
                <a:sym typeface="Arial"/>
              </a:endParaRPr>
            </a:p>
          </p:txBody>
        </p:sp>
        <p:pic>
          <p:nvPicPr>
            <p:cNvPr id="779" name="Google Shape;779;p95"/>
            <p:cNvPicPr preferRelativeResize="0"/>
            <p:nvPr/>
          </p:nvPicPr>
          <p:blipFill rotWithShape="1">
            <a:blip r:embed="rId19">
              <a:alphaModFix/>
            </a:blip>
            <a:srcRect b="0" l="0" r="0" t="0"/>
            <a:stretch/>
          </p:blipFill>
          <p:spPr>
            <a:xfrm>
              <a:off x="5325979" y="3073176"/>
              <a:ext cx="365760" cy="365760"/>
            </a:xfrm>
            <a:prstGeom prst="rect">
              <a:avLst/>
            </a:prstGeom>
            <a:noFill/>
            <a:ln>
              <a:noFill/>
            </a:ln>
          </p:spPr>
        </p:pic>
      </p:grpSp>
      <p:grpSp>
        <p:nvGrpSpPr>
          <p:cNvPr id="780" name="Google Shape;780;p95"/>
          <p:cNvGrpSpPr/>
          <p:nvPr/>
        </p:nvGrpSpPr>
        <p:grpSpPr>
          <a:xfrm>
            <a:off x="3402013" y="5224463"/>
            <a:ext cx="3416300" cy="365125"/>
            <a:chOff x="5325979" y="5571713"/>
            <a:chExt cx="3416667" cy="365760"/>
          </a:xfrm>
        </p:grpSpPr>
        <p:sp>
          <p:nvSpPr>
            <p:cNvPr id="781" name="Google Shape;781;p95"/>
            <p:cNvSpPr txBox="1"/>
            <p:nvPr/>
          </p:nvSpPr>
          <p:spPr>
            <a:xfrm>
              <a:off x="5792754" y="5592386"/>
              <a:ext cx="2949892" cy="338726"/>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20">
                    <a:extLst>
                      <a:ext uri="{A12FA001-AC4F-418D-AE19-62706E023703}">
                        <ahyp:hlinkClr val="tx"/>
                      </a:ext>
                    </a:extLst>
                  </a:hlinkClick>
                </a:rPr>
                <a:t>slideshare/icannpresentations</a:t>
              </a:r>
              <a:endParaRPr b="0" i="0" sz="1400" u="none" cap="none" strike="noStrike">
                <a:solidFill>
                  <a:srgbClr val="0A304B"/>
                </a:solidFill>
                <a:latin typeface="Arial"/>
                <a:ea typeface="Arial"/>
                <a:cs typeface="Arial"/>
                <a:sym typeface="Arial"/>
              </a:endParaRPr>
            </a:p>
          </p:txBody>
        </p:sp>
        <p:pic>
          <p:nvPicPr>
            <p:cNvPr descr="1420948164_social_style_3_in-128.png" id="782" name="Google Shape;782;p95">
              <a:hlinkClick r:id="rId21"/>
            </p:cNvPr>
            <p:cNvPicPr preferRelativeResize="0"/>
            <p:nvPr/>
          </p:nvPicPr>
          <p:blipFill rotWithShape="1">
            <a:blip r:embed="rId8">
              <a:alphaModFix/>
            </a:blip>
            <a:srcRect b="0" l="0" r="0" t="0"/>
            <a:stretch/>
          </p:blipFill>
          <p:spPr>
            <a:xfrm>
              <a:off x="5325979" y="5571713"/>
              <a:ext cx="365760" cy="365760"/>
            </a:xfrm>
            <a:prstGeom prst="rect">
              <a:avLst/>
            </a:prstGeom>
            <a:noFill/>
            <a:ln>
              <a:noFill/>
            </a:ln>
          </p:spPr>
        </p:pic>
      </p:grpSp>
      <p:sp>
        <p:nvSpPr>
          <p:cNvPr id="783" name="Google Shape;783;p95"/>
          <p:cNvSpPr txBox="1"/>
          <p:nvPr>
            <p:ph idx="1" type="body"/>
          </p:nvPr>
        </p:nvSpPr>
        <p:spPr>
          <a:xfrm>
            <a:off x="3391319" y="1865312"/>
            <a:ext cx="7964599" cy="34654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4" name="Google Shape;784;p95"/>
          <p:cNvSpPr txBox="1"/>
          <p:nvPr>
            <p:ph type="title"/>
          </p:nvPr>
        </p:nvSpPr>
        <p:spPr>
          <a:xfrm>
            <a:off x="420624"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Width Photo" showMasterSp="0">
  <p:cSld name="1_Full-Width Photo">
    <p:spTree>
      <p:nvGrpSpPr>
        <p:cNvPr id="785" name="Shape 785"/>
        <p:cNvGrpSpPr/>
        <p:nvPr/>
      </p:nvGrpSpPr>
      <p:grpSpPr>
        <a:xfrm>
          <a:off x="0" y="0"/>
          <a:ext cx="0" cy="0"/>
          <a:chOff x="0" y="0"/>
          <a:chExt cx="0" cy="0"/>
        </a:xfrm>
      </p:grpSpPr>
      <p:pic>
        <p:nvPicPr>
          <p:cNvPr id="786" name="Google Shape;786;p96"/>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sp>
        <p:nvSpPr>
          <p:cNvPr id="787" name="Google Shape;787;p96"/>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788" name="Google Shape;788;p96"/>
          <p:cNvSpPr/>
          <p:nvPr>
            <p:ph idx="2" type="pic"/>
          </p:nvPr>
        </p:nvSpPr>
        <p:spPr>
          <a:xfrm>
            <a:off x="-16764" y="616645"/>
            <a:ext cx="12225528" cy="5696712"/>
          </a:xfrm>
          <a:prstGeom prst="rect">
            <a:avLst/>
          </a:prstGeom>
          <a:noFill/>
          <a:ln cap="flat" cmpd="sng" w="19050">
            <a:solidFill>
              <a:srgbClr val="0B3458"/>
            </a:solidFill>
            <a:prstDash val="solid"/>
            <a:round/>
            <a:headEnd len="sm" w="sm" type="none"/>
            <a:tailEnd len="sm" w="sm" type="none"/>
          </a:ln>
        </p:spPr>
      </p:sp>
      <p:sp>
        <p:nvSpPr>
          <p:cNvPr id="789" name="Google Shape;789;p96"/>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1_Bullets">
    <p:spTree>
      <p:nvGrpSpPr>
        <p:cNvPr id="50" name="Shape 50"/>
        <p:cNvGrpSpPr/>
        <p:nvPr/>
      </p:nvGrpSpPr>
      <p:grpSpPr>
        <a:xfrm>
          <a:off x="0" y="0"/>
          <a:ext cx="0" cy="0"/>
          <a:chOff x="0" y="0"/>
          <a:chExt cx="0" cy="0"/>
        </a:xfrm>
      </p:grpSpPr>
      <p:sp>
        <p:nvSpPr>
          <p:cNvPr id="51" name="Google Shape;51;p52"/>
          <p:cNvSpPr txBox="1"/>
          <p:nvPr>
            <p:ph type="title"/>
          </p:nvPr>
        </p:nvSpPr>
        <p:spPr>
          <a:xfrm>
            <a:off x="499872" y="46179"/>
            <a:ext cx="10684000" cy="450600"/>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9pPr>
          </a:lstStyle>
          <a:p/>
        </p:txBody>
      </p:sp>
      <p:sp>
        <p:nvSpPr>
          <p:cNvPr id="52" name="Google Shape;52;p52"/>
          <p:cNvSpPr txBox="1"/>
          <p:nvPr>
            <p:ph idx="1" type="body"/>
          </p:nvPr>
        </p:nvSpPr>
        <p:spPr>
          <a:xfrm>
            <a:off x="812800" y="1470212"/>
            <a:ext cx="10543200" cy="4571700"/>
          </a:xfrm>
          <a:prstGeom prst="rect">
            <a:avLst/>
          </a:prstGeom>
          <a:noFill/>
          <a:ln>
            <a:noFill/>
          </a:ln>
        </p:spPr>
        <p:txBody>
          <a:bodyPr anchorCtr="0" anchor="t" bIns="0" lIns="0" spcFirstLastPara="1" rIns="0" wrap="square" tIns="0">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90" name="Shape 790"/>
        <p:cNvGrpSpPr/>
        <p:nvPr/>
      </p:nvGrpSpPr>
      <p:grpSpPr>
        <a:xfrm>
          <a:off x="0" y="0"/>
          <a:ext cx="0" cy="0"/>
          <a:chOff x="0" y="0"/>
          <a:chExt cx="0" cy="0"/>
        </a:xfrm>
      </p:grpSpPr>
      <p:grpSp>
        <p:nvGrpSpPr>
          <p:cNvPr id="791" name="Google Shape;791;p97"/>
          <p:cNvGrpSpPr/>
          <p:nvPr/>
        </p:nvGrpSpPr>
        <p:grpSpPr>
          <a:xfrm>
            <a:off x="0" y="2109788"/>
            <a:ext cx="12265025" cy="4759325"/>
            <a:chOff x="0" y="2110371"/>
            <a:chExt cx="9198524" cy="4759071"/>
          </a:xfrm>
        </p:grpSpPr>
        <p:sp>
          <p:nvSpPr>
            <p:cNvPr id="792" name="Google Shape;792;p97"/>
            <p:cNvSpPr/>
            <p:nvPr/>
          </p:nvSpPr>
          <p:spPr>
            <a:xfrm>
              <a:off x="0" y="2110371"/>
              <a:ext cx="9198524" cy="4759071"/>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rgbClr val="1768B1">
                <a:alpha val="1647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3" name="Google Shape;793;p97"/>
            <p:cNvSpPr/>
            <p:nvPr/>
          </p:nvSpPr>
          <p:spPr>
            <a:xfrm>
              <a:off x="0" y="3175526"/>
              <a:ext cx="9143757" cy="3693916"/>
            </a:xfrm>
            <a:custGeom>
              <a:rect b="b" l="l" r="r" t="t"/>
              <a:pathLst>
                <a:path extrusionOk="0" h="6875638" w="6029715">
                  <a:moveTo>
                    <a:pt x="6029715" y="0"/>
                  </a:moveTo>
                  <a:lnTo>
                    <a:pt x="6029715" y="6875638"/>
                  </a:lnTo>
                  <a:lnTo>
                    <a:pt x="0" y="6875638"/>
                  </a:lnTo>
                  <a:lnTo>
                    <a:pt x="6029715" y="0"/>
                  </a:lnTo>
                  <a:close/>
                </a:path>
              </a:pathLst>
            </a:custGeom>
            <a:solidFill>
              <a:srgbClr val="1768B1">
                <a:alpha val="1529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footer.jpg" id="794" name="Google Shape;794;p97"/>
          <p:cNvPicPr preferRelativeResize="0"/>
          <p:nvPr/>
        </p:nvPicPr>
        <p:blipFill rotWithShape="1">
          <a:blip r:embed="rId2">
            <a:alphaModFix/>
          </a:blip>
          <a:srcRect b="0" l="0" r="0" t="0"/>
          <a:stretch/>
        </p:blipFill>
        <p:spPr>
          <a:xfrm>
            <a:off x="0" y="6318250"/>
            <a:ext cx="12203113" cy="547688"/>
          </a:xfrm>
          <a:prstGeom prst="rect">
            <a:avLst/>
          </a:prstGeom>
          <a:noFill/>
          <a:ln>
            <a:noFill/>
          </a:ln>
        </p:spPr>
      </p:pic>
      <p:sp>
        <p:nvSpPr>
          <p:cNvPr id="795" name="Google Shape;795;p97"/>
          <p:cNvSpPr txBox="1"/>
          <p:nvPr/>
        </p:nvSpPr>
        <p:spPr>
          <a:xfrm>
            <a:off x="9102725" y="6415088"/>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
        <p:nvSpPr>
          <p:cNvPr id="796" name="Google Shape;796;p97"/>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797" name="Shape 797"/>
        <p:cNvGrpSpPr/>
        <p:nvPr/>
      </p:nvGrpSpPr>
      <p:grpSpPr>
        <a:xfrm>
          <a:off x="0" y="0"/>
          <a:ext cx="0" cy="0"/>
          <a:chOff x="0" y="0"/>
          <a:chExt cx="0" cy="0"/>
        </a:xfrm>
      </p:grpSpPr>
      <p:sp>
        <p:nvSpPr>
          <p:cNvPr id="798" name="Google Shape;798;p98"/>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799" name="Google Shape;799;p98"/>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00" name="Google Shape;800;p98"/>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ection Header">
  <p:cSld name="6_Section Header">
    <p:spTree>
      <p:nvGrpSpPr>
        <p:cNvPr id="801" name="Shape 801"/>
        <p:cNvGrpSpPr/>
        <p:nvPr/>
      </p:nvGrpSpPr>
      <p:grpSpPr>
        <a:xfrm>
          <a:off x="0" y="0"/>
          <a:ext cx="0" cy="0"/>
          <a:chOff x="0" y="0"/>
          <a:chExt cx="0" cy="0"/>
        </a:xfrm>
      </p:grpSpPr>
      <p:sp>
        <p:nvSpPr>
          <p:cNvPr id="802" name="Google Shape;802;p99"/>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03" name="Google Shape;803;p99"/>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04" name="Google Shape;804;p99"/>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ection Header">
  <p:cSld name="7_Section Header">
    <p:spTree>
      <p:nvGrpSpPr>
        <p:cNvPr id="805" name="Shape 805"/>
        <p:cNvGrpSpPr/>
        <p:nvPr/>
      </p:nvGrpSpPr>
      <p:grpSpPr>
        <a:xfrm>
          <a:off x="0" y="0"/>
          <a:ext cx="0" cy="0"/>
          <a:chOff x="0" y="0"/>
          <a:chExt cx="0" cy="0"/>
        </a:xfrm>
      </p:grpSpPr>
      <p:sp>
        <p:nvSpPr>
          <p:cNvPr id="806" name="Google Shape;806;p100"/>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07" name="Google Shape;807;p100"/>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08" name="Google Shape;808;p100"/>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ection Header">
  <p:cSld name="8_Section Header">
    <p:spTree>
      <p:nvGrpSpPr>
        <p:cNvPr id="809" name="Shape 809"/>
        <p:cNvGrpSpPr/>
        <p:nvPr/>
      </p:nvGrpSpPr>
      <p:grpSpPr>
        <a:xfrm>
          <a:off x="0" y="0"/>
          <a:ext cx="0" cy="0"/>
          <a:chOff x="0" y="0"/>
          <a:chExt cx="0" cy="0"/>
        </a:xfrm>
      </p:grpSpPr>
      <p:sp>
        <p:nvSpPr>
          <p:cNvPr id="810" name="Google Shape;810;p101"/>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11" name="Google Shape;811;p101"/>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12" name="Google Shape;812;p101"/>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ection Header">
  <p:cSld name="10_Section Header">
    <p:spTree>
      <p:nvGrpSpPr>
        <p:cNvPr id="813" name="Shape 813"/>
        <p:cNvGrpSpPr/>
        <p:nvPr/>
      </p:nvGrpSpPr>
      <p:grpSpPr>
        <a:xfrm>
          <a:off x="0" y="0"/>
          <a:ext cx="0" cy="0"/>
          <a:chOff x="0" y="0"/>
          <a:chExt cx="0" cy="0"/>
        </a:xfrm>
      </p:grpSpPr>
      <p:sp>
        <p:nvSpPr>
          <p:cNvPr id="814" name="Google Shape;814;p102"/>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15" name="Google Shape;815;p102"/>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16" name="Google Shape;816;p102"/>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Section Header">
  <p:cSld name="11_Section Header">
    <p:spTree>
      <p:nvGrpSpPr>
        <p:cNvPr id="817" name="Shape 817"/>
        <p:cNvGrpSpPr/>
        <p:nvPr/>
      </p:nvGrpSpPr>
      <p:grpSpPr>
        <a:xfrm>
          <a:off x="0" y="0"/>
          <a:ext cx="0" cy="0"/>
          <a:chOff x="0" y="0"/>
          <a:chExt cx="0" cy="0"/>
        </a:xfrm>
      </p:grpSpPr>
      <p:sp>
        <p:nvSpPr>
          <p:cNvPr id="818" name="Google Shape;818;p103"/>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19" name="Google Shape;819;p103"/>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20" name="Google Shape;820;p103"/>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ection Header">
  <p:cSld name="12_Section Header">
    <p:spTree>
      <p:nvGrpSpPr>
        <p:cNvPr id="821" name="Shape 821"/>
        <p:cNvGrpSpPr/>
        <p:nvPr/>
      </p:nvGrpSpPr>
      <p:grpSpPr>
        <a:xfrm>
          <a:off x="0" y="0"/>
          <a:ext cx="0" cy="0"/>
          <a:chOff x="0" y="0"/>
          <a:chExt cx="0" cy="0"/>
        </a:xfrm>
      </p:grpSpPr>
      <p:sp>
        <p:nvSpPr>
          <p:cNvPr id="822" name="Google Shape;822;p104"/>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23" name="Google Shape;823;p104"/>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24" name="Google Shape;824;p104"/>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Section Header">
  <p:cSld name="15_Section Header">
    <p:spTree>
      <p:nvGrpSpPr>
        <p:cNvPr id="825" name="Shape 825"/>
        <p:cNvGrpSpPr/>
        <p:nvPr/>
      </p:nvGrpSpPr>
      <p:grpSpPr>
        <a:xfrm>
          <a:off x="0" y="0"/>
          <a:ext cx="0" cy="0"/>
          <a:chOff x="0" y="0"/>
          <a:chExt cx="0" cy="0"/>
        </a:xfrm>
      </p:grpSpPr>
      <p:sp>
        <p:nvSpPr>
          <p:cNvPr id="826" name="Google Shape;826;p105"/>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27" name="Google Shape;827;p105"/>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28" name="Google Shape;828;p105"/>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Section Header">
  <p:cSld name="16_Section Header">
    <p:spTree>
      <p:nvGrpSpPr>
        <p:cNvPr id="829" name="Shape 829"/>
        <p:cNvGrpSpPr/>
        <p:nvPr/>
      </p:nvGrpSpPr>
      <p:grpSpPr>
        <a:xfrm>
          <a:off x="0" y="0"/>
          <a:ext cx="0" cy="0"/>
          <a:chOff x="0" y="0"/>
          <a:chExt cx="0" cy="0"/>
        </a:xfrm>
      </p:grpSpPr>
      <p:sp>
        <p:nvSpPr>
          <p:cNvPr id="830" name="Google Shape;830;p106"/>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31" name="Google Shape;831;p106"/>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32" name="Google Shape;832;p106"/>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Slide">
  <p:cSld name="Blank Background Slide">
    <p:spTree>
      <p:nvGrpSpPr>
        <p:cNvPr id="53" name="Shape 53"/>
        <p:cNvGrpSpPr/>
        <p:nvPr/>
      </p:nvGrpSpPr>
      <p:grpSpPr>
        <a:xfrm>
          <a:off x="0" y="0"/>
          <a:ext cx="0" cy="0"/>
          <a:chOff x="0" y="0"/>
          <a:chExt cx="0" cy="0"/>
        </a:xfrm>
      </p:grpSpPr>
      <p:sp>
        <p:nvSpPr>
          <p:cNvPr id="54" name="Google Shape;54;p53"/>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spTree>
      <p:nvGrpSpPr>
        <p:cNvPr id="833" name="Shape 833"/>
        <p:cNvGrpSpPr/>
        <p:nvPr/>
      </p:nvGrpSpPr>
      <p:grpSpPr>
        <a:xfrm>
          <a:off x="0" y="0"/>
          <a:ext cx="0" cy="0"/>
          <a:chOff x="0" y="0"/>
          <a:chExt cx="0" cy="0"/>
        </a:xfrm>
      </p:grpSpPr>
      <p:sp>
        <p:nvSpPr>
          <p:cNvPr id="834" name="Google Shape;834;p107"/>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35" name="Google Shape;835;p107"/>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36" name="Google Shape;836;p107"/>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Section Header">
  <p:cSld name="17_Section Header">
    <p:spTree>
      <p:nvGrpSpPr>
        <p:cNvPr id="837" name="Shape 837"/>
        <p:cNvGrpSpPr/>
        <p:nvPr/>
      </p:nvGrpSpPr>
      <p:grpSpPr>
        <a:xfrm>
          <a:off x="0" y="0"/>
          <a:ext cx="0" cy="0"/>
          <a:chOff x="0" y="0"/>
          <a:chExt cx="0" cy="0"/>
        </a:xfrm>
      </p:grpSpPr>
      <p:sp>
        <p:nvSpPr>
          <p:cNvPr id="838" name="Google Shape;838;p108"/>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39" name="Google Shape;839;p108"/>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40" name="Google Shape;840;p108"/>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Section Header">
  <p:cSld name="18_Section Header">
    <p:spTree>
      <p:nvGrpSpPr>
        <p:cNvPr id="841" name="Shape 841"/>
        <p:cNvGrpSpPr/>
        <p:nvPr/>
      </p:nvGrpSpPr>
      <p:grpSpPr>
        <a:xfrm>
          <a:off x="0" y="0"/>
          <a:ext cx="0" cy="0"/>
          <a:chOff x="0" y="0"/>
          <a:chExt cx="0" cy="0"/>
        </a:xfrm>
      </p:grpSpPr>
      <p:sp>
        <p:nvSpPr>
          <p:cNvPr id="842" name="Google Shape;842;p109"/>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43" name="Google Shape;843;p109"/>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44" name="Google Shape;844;p109"/>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Section Header">
  <p:cSld name="19_Section Header">
    <p:spTree>
      <p:nvGrpSpPr>
        <p:cNvPr id="845" name="Shape 845"/>
        <p:cNvGrpSpPr/>
        <p:nvPr/>
      </p:nvGrpSpPr>
      <p:grpSpPr>
        <a:xfrm>
          <a:off x="0" y="0"/>
          <a:ext cx="0" cy="0"/>
          <a:chOff x="0" y="0"/>
          <a:chExt cx="0" cy="0"/>
        </a:xfrm>
      </p:grpSpPr>
      <p:sp>
        <p:nvSpPr>
          <p:cNvPr id="846" name="Google Shape;846;p110"/>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47" name="Google Shape;847;p110"/>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48" name="Google Shape;848;p110"/>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Section Header">
  <p:cSld name="20_Section Header">
    <p:spTree>
      <p:nvGrpSpPr>
        <p:cNvPr id="849" name="Shape 849"/>
        <p:cNvGrpSpPr/>
        <p:nvPr/>
      </p:nvGrpSpPr>
      <p:grpSpPr>
        <a:xfrm>
          <a:off x="0" y="0"/>
          <a:ext cx="0" cy="0"/>
          <a:chOff x="0" y="0"/>
          <a:chExt cx="0" cy="0"/>
        </a:xfrm>
      </p:grpSpPr>
      <p:sp>
        <p:nvSpPr>
          <p:cNvPr id="850" name="Google Shape;850;p111"/>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51" name="Google Shape;851;p111"/>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52" name="Google Shape;852;p111"/>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Section Header">
  <p:cSld name="21_Section Header">
    <p:spTree>
      <p:nvGrpSpPr>
        <p:cNvPr id="853" name="Shape 853"/>
        <p:cNvGrpSpPr/>
        <p:nvPr/>
      </p:nvGrpSpPr>
      <p:grpSpPr>
        <a:xfrm>
          <a:off x="0" y="0"/>
          <a:ext cx="0" cy="0"/>
          <a:chOff x="0" y="0"/>
          <a:chExt cx="0" cy="0"/>
        </a:xfrm>
      </p:grpSpPr>
      <p:sp>
        <p:nvSpPr>
          <p:cNvPr id="854" name="Google Shape;854;p112"/>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55" name="Google Shape;855;p112"/>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56" name="Google Shape;856;p112"/>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Section Header">
  <p:cSld name="22_Section Header">
    <p:spTree>
      <p:nvGrpSpPr>
        <p:cNvPr id="857" name="Shape 857"/>
        <p:cNvGrpSpPr/>
        <p:nvPr/>
      </p:nvGrpSpPr>
      <p:grpSpPr>
        <a:xfrm>
          <a:off x="0" y="0"/>
          <a:ext cx="0" cy="0"/>
          <a:chOff x="0" y="0"/>
          <a:chExt cx="0" cy="0"/>
        </a:xfrm>
      </p:grpSpPr>
      <p:sp>
        <p:nvSpPr>
          <p:cNvPr id="858" name="Google Shape;858;p113"/>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59" name="Google Shape;859;p113"/>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60" name="Google Shape;860;p113"/>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Section Header">
  <p:cSld name="23_Section Header">
    <p:spTree>
      <p:nvGrpSpPr>
        <p:cNvPr id="861" name="Shape 861"/>
        <p:cNvGrpSpPr/>
        <p:nvPr/>
      </p:nvGrpSpPr>
      <p:grpSpPr>
        <a:xfrm>
          <a:off x="0" y="0"/>
          <a:ext cx="0" cy="0"/>
          <a:chOff x="0" y="0"/>
          <a:chExt cx="0" cy="0"/>
        </a:xfrm>
      </p:grpSpPr>
      <p:sp>
        <p:nvSpPr>
          <p:cNvPr id="862" name="Google Shape;862;p114"/>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63" name="Google Shape;863;p114"/>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64" name="Google Shape;864;p114"/>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1">
  <p:cSld name="Agenda Divider 1">
    <p:spTree>
      <p:nvGrpSpPr>
        <p:cNvPr id="55" name="Shape 55"/>
        <p:cNvGrpSpPr/>
        <p:nvPr/>
      </p:nvGrpSpPr>
      <p:grpSpPr>
        <a:xfrm>
          <a:off x="0" y="0"/>
          <a:ext cx="0" cy="0"/>
          <a:chOff x="0" y="0"/>
          <a:chExt cx="0" cy="0"/>
        </a:xfrm>
      </p:grpSpPr>
      <p:pic>
        <p:nvPicPr>
          <p:cNvPr id="56" name="Google Shape;56;p5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7" name="Google Shape;57;p54"/>
          <p:cNvSpPr/>
          <p:nvPr/>
        </p:nvSpPr>
        <p:spPr>
          <a:xfrm>
            <a:off x="0" y="6319838"/>
            <a:ext cx="12192000" cy="5381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8" name="Google Shape;58;p54"/>
          <p:cNvCxnSpPr/>
          <p:nvPr/>
        </p:nvCxnSpPr>
        <p:spPr>
          <a:xfrm>
            <a:off x="0" y="6319838"/>
            <a:ext cx="12192000" cy="0"/>
          </a:xfrm>
          <a:prstGeom prst="straightConnector1">
            <a:avLst/>
          </a:prstGeom>
          <a:noFill/>
          <a:ln cap="flat" cmpd="sng" w="12700">
            <a:solidFill>
              <a:srgbClr val="0B3458"/>
            </a:solidFill>
            <a:prstDash val="solid"/>
            <a:round/>
            <a:headEnd len="sm" w="sm" type="none"/>
            <a:tailEnd len="sm" w="sm" type="none"/>
          </a:ln>
        </p:spPr>
      </p:cxnSp>
      <p:pic>
        <p:nvPicPr>
          <p:cNvPr id="59" name="Google Shape;59;p54"/>
          <p:cNvPicPr preferRelativeResize="0"/>
          <p:nvPr/>
        </p:nvPicPr>
        <p:blipFill rotWithShape="1">
          <a:blip r:embed="rId3">
            <a:alphaModFix/>
          </a:blip>
          <a:srcRect b="0" l="0" r="0" t="0"/>
          <a:stretch/>
        </p:blipFill>
        <p:spPr>
          <a:xfrm>
            <a:off x="365125" y="6464300"/>
            <a:ext cx="392113" cy="312738"/>
          </a:xfrm>
          <a:prstGeom prst="rect">
            <a:avLst/>
          </a:prstGeom>
          <a:noFill/>
          <a:ln>
            <a:noFill/>
          </a:ln>
        </p:spPr>
      </p:pic>
      <p:sp>
        <p:nvSpPr>
          <p:cNvPr id="60" name="Google Shape;60;p54"/>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61" name="Google Shape;61;p54"/>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54"/>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Blue" showMasterSp="0">
  <p:cSld name="Engage with ICANN Blue">
    <p:spTree>
      <p:nvGrpSpPr>
        <p:cNvPr id="63" name="Shape 63"/>
        <p:cNvGrpSpPr/>
        <p:nvPr/>
      </p:nvGrpSpPr>
      <p:grpSpPr>
        <a:xfrm>
          <a:off x="0" y="0"/>
          <a:ext cx="0" cy="0"/>
          <a:chOff x="0" y="0"/>
          <a:chExt cx="0" cy="0"/>
        </a:xfrm>
      </p:grpSpPr>
      <p:sp>
        <p:nvSpPr>
          <p:cNvPr id="64" name="Google Shape;64;p55"/>
          <p:cNvSpPr/>
          <p:nvPr/>
        </p:nvSpPr>
        <p:spPr>
          <a:xfrm>
            <a:off x="10121"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 name="Google Shape;65;p55"/>
          <p:cNvSpPr txBox="1"/>
          <p:nvPr/>
        </p:nvSpPr>
        <p:spPr>
          <a:xfrm>
            <a:off x="2921748" y="2425013"/>
            <a:ext cx="8440953" cy="34706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Rendez-vous sur </a:t>
            </a:r>
            <a:r>
              <a:rPr b="1" i="0" lang="en-US" sz="1400" u="none" cap="none" strike="noStrike">
                <a:solidFill>
                  <a:srgbClr val="FFFFFF"/>
                </a:solidFill>
                <a:latin typeface="Arial"/>
                <a:ea typeface="Arial"/>
                <a:cs typeface="Arial"/>
                <a:sym typeface="Arial"/>
              </a:rPr>
              <a:t>icann.org</a:t>
            </a:r>
            <a:endParaRPr b="1" i="0" sz="1400" u="none" cap="none" strike="noStrike">
              <a:solidFill>
                <a:srgbClr val="FFFFFF"/>
              </a:solidFill>
              <a:latin typeface="Arial"/>
              <a:ea typeface="Arial"/>
              <a:cs typeface="Arial"/>
              <a:sym typeface="Arial"/>
            </a:endParaRPr>
          </a:p>
        </p:txBody>
      </p:sp>
      <p:sp>
        <p:nvSpPr>
          <p:cNvPr id="66" name="Google Shape;66;p55"/>
          <p:cNvSpPr txBox="1"/>
          <p:nvPr/>
        </p:nvSpPr>
        <p:spPr>
          <a:xfrm>
            <a:off x="498950" y="862602"/>
            <a:ext cx="9870957" cy="393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1" i="0" sz="2700" u="none" cap="none" strike="noStrike">
              <a:solidFill>
                <a:schemeClr val="lt1"/>
              </a:solidFill>
              <a:latin typeface="Arial"/>
              <a:ea typeface="Arial"/>
              <a:cs typeface="Arial"/>
              <a:sym typeface="Arial"/>
            </a:endParaRPr>
          </a:p>
        </p:txBody>
      </p:sp>
      <p:sp>
        <p:nvSpPr>
          <p:cNvPr id="67" name="Google Shape;67;p55"/>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8" name="Google Shape;68;p5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9" name="Google Shape;69;p5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pic>
        <p:nvPicPr>
          <p:cNvPr id="70" name="Google Shape;70;p55"/>
          <p:cNvPicPr preferRelativeResize="0"/>
          <p:nvPr/>
        </p:nvPicPr>
        <p:blipFill rotWithShape="1">
          <a:blip r:embed="rId2">
            <a:alphaModFix/>
          </a:blip>
          <a:srcRect b="0" l="0" r="0" t="0"/>
          <a:stretch/>
        </p:blipFill>
        <p:spPr>
          <a:xfrm>
            <a:off x="2773066" y="1039938"/>
            <a:ext cx="5050134" cy="760694"/>
          </a:xfrm>
          <a:prstGeom prst="rect">
            <a:avLst/>
          </a:prstGeom>
          <a:noFill/>
          <a:ln>
            <a:noFill/>
          </a:ln>
        </p:spPr>
      </p:pic>
      <p:sp>
        <p:nvSpPr>
          <p:cNvPr id="71" name="Google Shape;71;p55"/>
          <p:cNvSpPr/>
          <p:nvPr/>
        </p:nvSpPr>
        <p:spPr>
          <a:xfrm>
            <a:off x="2415593"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2" name="Google Shape;72;p55"/>
          <p:cNvCxnSpPr/>
          <p:nvPr/>
        </p:nvCxnSpPr>
        <p:spPr>
          <a:xfrm rot="10800000">
            <a:off x="1" y="6320453"/>
            <a:ext cx="2387223" cy="0"/>
          </a:xfrm>
          <a:prstGeom prst="straightConnector1">
            <a:avLst/>
          </a:prstGeom>
          <a:noFill/>
          <a:ln cap="flat" cmpd="sng" w="12700">
            <a:solidFill>
              <a:schemeClr val="lt1"/>
            </a:solidFill>
            <a:prstDash val="solid"/>
            <a:round/>
            <a:headEnd len="sm" w="sm" type="none"/>
            <a:tailEnd len="sm" w="sm" type="none"/>
          </a:ln>
        </p:spPr>
      </p:cxnSp>
      <p:cxnSp>
        <p:nvCxnSpPr>
          <p:cNvPr id="73" name="Google Shape;73;p55"/>
          <p:cNvCxnSpPr/>
          <p:nvPr/>
        </p:nvCxnSpPr>
        <p:spPr>
          <a:xfrm rot="10800000">
            <a:off x="2504929" y="6320453"/>
            <a:ext cx="8924544" cy="0"/>
          </a:xfrm>
          <a:prstGeom prst="straightConnector1">
            <a:avLst/>
          </a:prstGeom>
          <a:noFill/>
          <a:ln cap="flat" cmpd="sng" w="12700">
            <a:solidFill>
              <a:schemeClr val="lt1"/>
            </a:solidFill>
            <a:prstDash val="solid"/>
            <a:round/>
            <a:headEnd len="sm" w="sm" type="none"/>
            <a:tailEnd len="sm" w="sm" type="none"/>
          </a:ln>
        </p:spPr>
      </p:cxnSp>
      <p:sp>
        <p:nvSpPr>
          <p:cNvPr id="74" name="Google Shape;74;p55"/>
          <p:cNvSpPr/>
          <p:nvPr/>
        </p:nvSpPr>
        <p:spPr>
          <a:xfrm flipH="1">
            <a:off x="11480156"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 name="Google Shape;75;p55"/>
          <p:cNvSpPr/>
          <p:nvPr/>
        </p:nvSpPr>
        <p:spPr>
          <a:xfrm flipH="1">
            <a:off x="11480156" y="2196678"/>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6" name="Google Shape;76;p55"/>
          <p:cNvCxnSpPr>
            <a:endCxn id="77" idx="0"/>
          </p:cNvCxnSpPr>
          <p:nvPr/>
        </p:nvCxnSpPr>
        <p:spPr>
          <a:xfrm rot="10800000">
            <a:off x="2446072" y="2281331"/>
            <a:ext cx="0" cy="3997500"/>
          </a:xfrm>
          <a:prstGeom prst="straightConnector1">
            <a:avLst/>
          </a:prstGeom>
          <a:noFill/>
          <a:ln cap="flat" cmpd="sng" w="12700">
            <a:solidFill>
              <a:schemeClr val="lt1"/>
            </a:solidFill>
            <a:prstDash val="solid"/>
            <a:round/>
            <a:headEnd len="sm" w="sm" type="none"/>
            <a:tailEnd len="sm" w="sm" type="none"/>
          </a:ln>
        </p:spPr>
      </p:cxnSp>
      <p:sp>
        <p:nvSpPr>
          <p:cNvPr id="77" name="Google Shape;77;p55"/>
          <p:cNvSpPr/>
          <p:nvPr/>
        </p:nvSpPr>
        <p:spPr>
          <a:xfrm rot="-5400000">
            <a:off x="2466366" y="2200155"/>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78" name="Google Shape;78;p55"/>
          <p:cNvCxnSpPr/>
          <p:nvPr/>
        </p:nvCxnSpPr>
        <p:spPr>
          <a:xfrm rot="10800000">
            <a:off x="2527253" y="2220449"/>
            <a:ext cx="8922228" cy="0"/>
          </a:xfrm>
          <a:prstGeom prst="straightConnector1">
            <a:avLst/>
          </a:prstGeom>
          <a:noFill/>
          <a:ln cap="flat" cmpd="sng" w="12700">
            <a:solidFill>
              <a:schemeClr val="lt1"/>
            </a:solidFill>
            <a:prstDash val="solid"/>
            <a:round/>
            <a:headEnd len="sm" w="sm" type="none"/>
            <a:tailEnd len="sm" w="sm" type="none"/>
          </a:ln>
        </p:spPr>
      </p:cxnSp>
      <p:cxnSp>
        <p:nvCxnSpPr>
          <p:cNvPr id="79" name="Google Shape;79;p55"/>
          <p:cNvCxnSpPr/>
          <p:nvPr/>
        </p:nvCxnSpPr>
        <p:spPr>
          <a:xfrm rot="10800000">
            <a:off x="11582405" y="6320453"/>
            <a:ext cx="609596" cy="0"/>
          </a:xfrm>
          <a:prstGeom prst="straightConnector1">
            <a:avLst/>
          </a:prstGeom>
          <a:noFill/>
          <a:ln cap="flat" cmpd="sng" w="12700">
            <a:solidFill>
              <a:schemeClr val="lt1"/>
            </a:solidFill>
            <a:prstDash val="solid"/>
            <a:round/>
            <a:headEnd len="sm" w="sm" type="none"/>
            <a:tailEnd len="sm" w="sm" type="none"/>
          </a:ln>
        </p:spPr>
      </p:cxnSp>
      <p:cxnSp>
        <p:nvCxnSpPr>
          <p:cNvPr id="80" name="Google Shape;80;p55"/>
          <p:cNvCxnSpPr/>
          <p:nvPr/>
        </p:nvCxnSpPr>
        <p:spPr>
          <a:xfrm rot="10800000">
            <a:off x="11570752" y="2219538"/>
            <a:ext cx="621249" cy="0"/>
          </a:xfrm>
          <a:prstGeom prst="straightConnector1">
            <a:avLst/>
          </a:prstGeom>
          <a:noFill/>
          <a:ln cap="flat" cmpd="sng" w="12700">
            <a:solidFill>
              <a:schemeClr val="lt1"/>
            </a:solidFill>
            <a:prstDash val="solid"/>
            <a:round/>
            <a:headEnd len="sm" w="sm" type="none"/>
            <a:tailEnd len="sm" w="sm" type="none"/>
          </a:ln>
        </p:spPr>
      </p:cxnSp>
      <p:pic>
        <p:nvPicPr>
          <p:cNvPr id="81" name="Google Shape;81;p55"/>
          <p:cNvPicPr preferRelativeResize="0"/>
          <p:nvPr/>
        </p:nvPicPr>
        <p:blipFill rotWithShape="1">
          <a:blip r:embed="rId3">
            <a:alphaModFix/>
          </a:blip>
          <a:srcRect b="0" l="0" r="0" t="0"/>
          <a:stretch/>
        </p:blipFill>
        <p:spPr>
          <a:xfrm>
            <a:off x="2896771" y="2842544"/>
            <a:ext cx="3422746" cy="3236708"/>
          </a:xfrm>
          <a:prstGeom prst="rect">
            <a:avLst/>
          </a:prstGeom>
          <a:noFill/>
          <a:ln>
            <a:noFill/>
          </a:ln>
        </p:spPr>
      </p:pic>
      <p:sp>
        <p:nvSpPr>
          <p:cNvPr id="82" name="Google Shape;82;p55"/>
          <p:cNvSpPr txBox="1"/>
          <p:nvPr>
            <p:ph type="title"/>
          </p:nvPr>
        </p:nvSpPr>
        <p:spPr>
          <a:xfrm>
            <a:off x="499872" y="42394"/>
            <a:ext cx="11808013"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3" name="Google Shape;83;p55"/>
          <p:cNvSpPr/>
          <p:nvPr/>
        </p:nvSpPr>
        <p:spPr>
          <a:xfrm>
            <a:off x="4003041" y="1205824"/>
            <a:ext cx="5460772" cy="532270"/>
          </a:xfrm>
          <a:prstGeom prst="rect">
            <a:avLst/>
          </a:prstGeom>
          <a:solidFill>
            <a:srgbClr val="1768B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Un monde, un Internet</a:t>
            </a:r>
            <a:endParaRPr b="0" i="0" sz="2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spTree>
      <p:nvGrpSpPr>
        <p:cNvPr id="84" name="Shape 84"/>
        <p:cNvGrpSpPr/>
        <p:nvPr/>
      </p:nvGrpSpPr>
      <p:grpSpPr>
        <a:xfrm>
          <a:off x="0" y="0"/>
          <a:ext cx="0" cy="0"/>
          <a:chOff x="0" y="0"/>
          <a:chExt cx="0" cy="0"/>
        </a:xfrm>
      </p:grpSpPr>
      <p:pic>
        <p:nvPicPr>
          <p:cNvPr id="85" name="Google Shape;85;p56"/>
          <p:cNvPicPr preferRelativeResize="0"/>
          <p:nvPr/>
        </p:nvPicPr>
        <p:blipFill rotWithShape="1">
          <a:blip r:embed="rId2">
            <a:alphaModFix/>
          </a:blip>
          <a:srcRect b="0" l="0" r="0" t="0"/>
          <a:stretch/>
        </p:blipFill>
        <p:spPr>
          <a:xfrm>
            <a:off x="568325" y="5194300"/>
            <a:ext cx="1189038" cy="950913"/>
          </a:xfrm>
          <a:prstGeom prst="rect">
            <a:avLst/>
          </a:prstGeom>
          <a:noFill/>
          <a:ln>
            <a:noFill/>
          </a:ln>
        </p:spPr>
      </p:pic>
      <p:sp>
        <p:nvSpPr>
          <p:cNvPr id="86" name="Google Shape;86;p56"/>
          <p:cNvSpPr txBox="1"/>
          <p:nvPr>
            <p:ph type="title"/>
          </p:nvPr>
        </p:nvSpPr>
        <p:spPr>
          <a:xfrm>
            <a:off x="553082" y="0"/>
            <a:ext cx="10788321"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87" name="Google Shape;87;p56"/>
          <p:cNvSpPr txBox="1"/>
          <p:nvPr>
            <p:ph idx="1" type="body"/>
          </p:nvPr>
        </p:nvSpPr>
        <p:spPr>
          <a:xfrm>
            <a:off x="566928" y="3553576"/>
            <a:ext cx="10788321"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8" name="Google Shape;88;p56"/>
          <p:cNvSpPr txBox="1"/>
          <p:nvPr>
            <p:ph idx="2" type="body"/>
          </p:nvPr>
        </p:nvSpPr>
        <p:spPr>
          <a:xfrm>
            <a:off x="566928" y="4279392"/>
            <a:ext cx="10788321"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9" name="Google Shape;89;p56"/>
          <p:cNvSpPr txBox="1"/>
          <p:nvPr>
            <p:ph idx="3" type="body"/>
          </p:nvPr>
        </p:nvSpPr>
        <p:spPr>
          <a:xfrm>
            <a:off x="566928" y="4553712"/>
            <a:ext cx="10788321"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0" name="Google Shape;90;p56"/>
          <p:cNvSpPr txBox="1"/>
          <p:nvPr>
            <p:ph idx="4" type="body"/>
          </p:nvPr>
        </p:nvSpPr>
        <p:spPr>
          <a:xfrm>
            <a:off x="548639"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62" Type="http://schemas.openxmlformats.org/officeDocument/2006/relationships/slideLayout" Target="../slideLayouts/slideLayout61.xml"/><Relationship Id="rId61" Type="http://schemas.openxmlformats.org/officeDocument/2006/relationships/slideLayout" Target="../slideLayouts/slideLayout60.xml"/><Relationship Id="rId20" Type="http://schemas.openxmlformats.org/officeDocument/2006/relationships/slideLayout" Target="../slideLayouts/slideLayout19.xml"/><Relationship Id="rId64" Type="http://schemas.openxmlformats.org/officeDocument/2006/relationships/slideLayout" Target="../slideLayouts/slideLayout63.xml"/><Relationship Id="rId63" Type="http://schemas.openxmlformats.org/officeDocument/2006/relationships/slideLayout" Target="../slideLayouts/slideLayout62.xml"/><Relationship Id="rId22" Type="http://schemas.openxmlformats.org/officeDocument/2006/relationships/slideLayout" Target="../slideLayouts/slideLayout21.xml"/><Relationship Id="rId66" Type="http://schemas.openxmlformats.org/officeDocument/2006/relationships/slideLayout" Target="../slideLayouts/slideLayout65.xml"/><Relationship Id="rId21" Type="http://schemas.openxmlformats.org/officeDocument/2006/relationships/slideLayout" Target="../slideLayouts/slideLayout20.xml"/><Relationship Id="rId65" Type="http://schemas.openxmlformats.org/officeDocument/2006/relationships/slideLayout" Target="../slideLayouts/slideLayout64.xml"/><Relationship Id="rId24" Type="http://schemas.openxmlformats.org/officeDocument/2006/relationships/slideLayout" Target="../slideLayouts/slideLayout23.xml"/><Relationship Id="rId68" Type="http://schemas.openxmlformats.org/officeDocument/2006/relationships/slideLayout" Target="../slideLayouts/slideLayout67.xml"/><Relationship Id="rId23" Type="http://schemas.openxmlformats.org/officeDocument/2006/relationships/slideLayout" Target="../slideLayouts/slideLayout22.xml"/><Relationship Id="rId67" Type="http://schemas.openxmlformats.org/officeDocument/2006/relationships/slideLayout" Target="../slideLayouts/slideLayout66.xml"/><Relationship Id="rId60" Type="http://schemas.openxmlformats.org/officeDocument/2006/relationships/slideLayout" Target="../slideLayouts/slideLayout59.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69" Type="http://schemas.openxmlformats.org/officeDocument/2006/relationships/theme" Target="../theme/theme1.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1" name="Google Shape;11;p47"/>
          <p:cNvPicPr preferRelativeResize="0"/>
          <p:nvPr/>
        </p:nvPicPr>
        <p:blipFill rotWithShape="1">
          <a:blip r:embed="rId1">
            <a:alphaModFix/>
          </a:blip>
          <a:srcRect b="0" l="0" r="0" t="0"/>
          <a:stretch/>
        </p:blipFill>
        <p:spPr>
          <a:xfrm>
            <a:off x="365125" y="6464300"/>
            <a:ext cx="392113" cy="312738"/>
          </a:xfrm>
          <a:prstGeom prst="rect">
            <a:avLst/>
          </a:prstGeom>
          <a:noFill/>
          <a:ln>
            <a:noFill/>
          </a:ln>
        </p:spPr>
      </p:pic>
      <p:sp>
        <p:nvSpPr>
          <p:cNvPr id="12" name="Google Shape;12;p47"/>
          <p:cNvSpPr/>
          <p:nvPr/>
        </p:nvSpPr>
        <p:spPr>
          <a:xfrm>
            <a:off x="533400" y="585788"/>
            <a:ext cx="46038" cy="4445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 name="Google Shape;13;p47"/>
          <p:cNvCxnSpPr/>
          <p:nvPr/>
        </p:nvCxnSpPr>
        <p:spPr>
          <a:xfrm rot="10800000">
            <a:off x="3175" y="608013"/>
            <a:ext cx="495300" cy="0"/>
          </a:xfrm>
          <a:prstGeom prst="straightConnector1">
            <a:avLst/>
          </a:prstGeom>
          <a:noFill/>
          <a:ln cap="flat" cmpd="sng" w="12700">
            <a:solidFill>
              <a:srgbClr val="0B3458"/>
            </a:solidFill>
            <a:prstDash val="solid"/>
            <a:round/>
            <a:headEnd len="sm" w="sm" type="none"/>
            <a:tailEnd len="sm" w="sm" type="none"/>
          </a:ln>
        </p:spPr>
      </p:cxnSp>
      <p:cxnSp>
        <p:nvCxnSpPr>
          <p:cNvPr id="14" name="Google Shape;14;p47"/>
          <p:cNvCxnSpPr/>
          <p:nvPr/>
        </p:nvCxnSpPr>
        <p:spPr>
          <a:xfrm rot="10800000">
            <a:off x="615950" y="608013"/>
            <a:ext cx="11576050" cy="0"/>
          </a:xfrm>
          <a:prstGeom prst="straightConnector1">
            <a:avLst/>
          </a:prstGeom>
          <a:noFill/>
          <a:ln cap="flat" cmpd="sng" w="12700">
            <a:solidFill>
              <a:srgbClr val="0B3458"/>
            </a:solidFill>
            <a:prstDash val="solid"/>
            <a:round/>
            <a:headEnd len="sm" w="sm" type="none"/>
            <a:tailEnd len="sm" w="sm" type="none"/>
          </a:ln>
        </p:spPr>
      </p:cxnSp>
      <p:sp>
        <p:nvSpPr>
          <p:cNvPr id="15" name="Google Shape;15;p47"/>
          <p:cNvSpPr/>
          <p:nvPr/>
        </p:nvSpPr>
        <p:spPr>
          <a:xfrm>
            <a:off x="533400" y="6297613"/>
            <a:ext cx="46038" cy="46037"/>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6" name="Google Shape;16;p47"/>
          <p:cNvCxnSpPr/>
          <p:nvPr/>
        </p:nvCxnSpPr>
        <p:spPr>
          <a:xfrm rot="10800000">
            <a:off x="3175" y="6319838"/>
            <a:ext cx="495300" cy="0"/>
          </a:xfrm>
          <a:prstGeom prst="straightConnector1">
            <a:avLst/>
          </a:prstGeom>
          <a:noFill/>
          <a:ln cap="flat" cmpd="sng" w="12700">
            <a:solidFill>
              <a:srgbClr val="0B3458"/>
            </a:solidFill>
            <a:prstDash val="solid"/>
            <a:round/>
            <a:headEnd len="sm" w="sm" type="none"/>
            <a:tailEnd len="sm" w="sm" type="none"/>
          </a:ln>
        </p:spPr>
      </p:cxnSp>
      <p:cxnSp>
        <p:nvCxnSpPr>
          <p:cNvPr id="17" name="Google Shape;17;p47"/>
          <p:cNvCxnSpPr/>
          <p:nvPr/>
        </p:nvCxnSpPr>
        <p:spPr>
          <a:xfrm rot="10800000">
            <a:off x="615950" y="6319838"/>
            <a:ext cx="10958513" cy="0"/>
          </a:xfrm>
          <a:prstGeom prst="straightConnector1">
            <a:avLst/>
          </a:prstGeom>
          <a:noFill/>
          <a:ln cap="flat" cmpd="sng" w="12700">
            <a:solidFill>
              <a:srgbClr val="0B3458"/>
            </a:solidFill>
            <a:prstDash val="solid"/>
            <a:round/>
            <a:headEnd len="sm" w="sm" type="none"/>
            <a:tailEnd len="sm" w="sm" type="none"/>
          </a:ln>
        </p:spPr>
      </p:cxnSp>
      <p:sp>
        <p:nvSpPr>
          <p:cNvPr id="18" name="Google Shape;18;p47"/>
          <p:cNvSpPr/>
          <p:nvPr/>
        </p:nvSpPr>
        <p:spPr>
          <a:xfrm flipH="1">
            <a:off x="11606213" y="6297613"/>
            <a:ext cx="46037" cy="46037"/>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 name="Google Shape;19;p47"/>
          <p:cNvCxnSpPr/>
          <p:nvPr/>
        </p:nvCxnSpPr>
        <p:spPr>
          <a:xfrm>
            <a:off x="11696700" y="6319838"/>
            <a:ext cx="495300" cy="0"/>
          </a:xfrm>
          <a:prstGeom prst="straightConnector1">
            <a:avLst/>
          </a:prstGeom>
          <a:noFill/>
          <a:ln cap="flat" cmpd="sng" w="12700">
            <a:solidFill>
              <a:srgbClr val="0B3458"/>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uasg.tech/eai-certification" TargetMode="External"/><Relationship Id="rId4" Type="http://schemas.openxmlformats.org/officeDocument/2006/relationships/image" Target="../media/image46.png"/><Relationship Id="rId5"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mailto:UAProgram@icann.org" TargetMode="External"/><Relationship Id="rId4" Type="http://schemas.openxmlformats.org/officeDocument/2006/relationships/hyperlink" Target="https://xmox.nl/" TargetMode="External"/><Relationship Id="rId5"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unicode.org/reports/tr15/" TargetMode="External"/><Relationship Id="rId4" Type="http://schemas.openxmlformats.org/officeDocument/2006/relationships/hyperlink" Target="https://tools.ietf.org/html/rfc5890" TargetMode="External"/><Relationship Id="rId5" Type="http://schemas.openxmlformats.org/officeDocument/2006/relationships/hyperlink" Target="https://data.iana.org/TLD/tlds-alpha-by-domain.txt" TargetMode="External"/><Relationship Id="rId6"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mailto:ray@receive.net" TargetMode="Externa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mailto:ray@receive.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6.png"/><Relationship Id="rId4" Type="http://schemas.openxmlformats.org/officeDocument/2006/relationships/hyperlink" Target="https://uasg.tech/wp-content/uploads/documents/EAI-Software-Test%20Results-UASG030A.pdf" TargetMode="External"/><Relationship Id="rId5"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6.png"/><Relationship Id="rId4" Type="http://schemas.openxmlformats.org/officeDocument/2006/relationships/image" Target="../media/image37.png"/><Relationship Id="rId5" Type="http://schemas.openxmlformats.org/officeDocument/2006/relationships/image" Target="../media/image35.png"/><Relationship Id="rId6" Type="http://schemas.openxmlformats.org/officeDocument/2006/relationships/image" Target="../media/image42.png"/><Relationship Id="rId7" Type="http://schemas.openxmlformats.org/officeDocument/2006/relationships/image" Target="../media/image36.png"/><Relationship Id="rId8" Type="http://schemas.openxmlformats.org/officeDocument/2006/relationships/image" Target="../media/image3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uasg.tech/wp-content/uploads/documents/UASG028-en-digital.pdf" TargetMode="Externa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www.icann.org/resources/pages/second-level-lgr-2015-06-21-en" TargetMode="External"/><Relationship Id="rId4" Type="http://schemas.openxmlformats.org/officeDocument/2006/relationships/hyperlink" Target="https://www.icann.org/resources/pages/lgr-toolset-2015-06-21-en" TargetMode="External"/><Relationship Id="rId5"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lgrtool.icann.org/" TargetMode="Externa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uasg.tech/eai-check/" TargetMode="External"/><Relationship Id="rId4" Type="http://schemas.openxmlformats.org/officeDocument/2006/relationships/image" Target="../media/image46.png"/><Relationship Id="rId5"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uasg.tech/wp-content/uploads/2020/03/UASG_ICANN_Case_Study_UASG013C.2.pdf" TargetMode="External"/><Relationship Id="rId4" Type="http://schemas.openxmlformats.org/officeDocument/2006/relationships/image" Target="../media/image46.png"/><Relationship Id="rId5"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s://uasg.tech/" TargetMode="External"/><Relationship Id="rId4" Type="http://schemas.openxmlformats.org/officeDocument/2006/relationships/hyperlink" Target="https://uasg.tech/wp-content/uploads/documents/UASG005-en-digital.pdf" TargetMode="External"/><Relationship Id="rId9" Type="http://schemas.openxmlformats.org/officeDocument/2006/relationships/hyperlink" Target="https://uasg.tech/eai-certification" TargetMode="External"/><Relationship Id="rId5" Type="http://schemas.openxmlformats.org/officeDocument/2006/relationships/hyperlink" Target="https://uasg.tech/wp-content/uploads/documents/UASG007-en-digital.pdf" TargetMode="External"/><Relationship Id="rId6" Type="http://schemas.openxmlformats.org/officeDocument/2006/relationships/hyperlink" Target="https://uasg.tech/wp-content/uploads/documents/UASG014-en-digital.pdf" TargetMode="External"/><Relationship Id="rId7" Type="http://schemas.openxmlformats.org/officeDocument/2006/relationships/hyperlink" Target="https://uasg.tech/wp-content/uploads/documents/UASG012-en-digital.pdf" TargetMode="External"/><Relationship Id="rId8" Type="http://schemas.openxmlformats.org/officeDocument/2006/relationships/hyperlink" Target="https://uasg.tech/wp-content/uploads/documents/UASG021B-en-digital.pdf" TargetMode="External"/><Relationship Id="rId11" Type="http://schemas.openxmlformats.org/officeDocument/2006/relationships/hyperlink" Target="https://uasg.tech/wp-content/uploads/documents/UASG028-en-digital.pdf" TargetMode="External"/><Relationship Id="rId10" Type="http://schemas.openxmlformats.org/officeDocument/2006/relationships/hyperlink" Target="https://uasg.tech/wp-content/uploads/documents/UASG026-en-digital.pdf" TargetMode="External"/><Relationship Id="rId13" Type="http://schemas.openxmlformats.org/officeDocument/2006/relationships/hyperlink" Target="https://uasg.tech/download/uasg-043-ua-ready-code-samples-in-java-python-and-javascript-en/" TargetMode="External"/><Relationship Id="rId12" Type="http://schemas.openxmlformats.org/officeDocument/2006/relationships/hyperlink" Target="https://uasg.tech/wp-content/uploads/documents/UASG030-en-digital.pdf" TargetMode="External"/><Relationship Id="rId1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0.png"/><Relationship Id="rId4" Type="http://schemas.openxmlformats.org/officeDocument/2006/relationships/hyperlink" Target="https://ithi.research.icann.org/graph-eai.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6.png"/><Relationship Id="rId4" Type="http://schemas.openxmlformats.org/officeDocument/2006/relationships/image" Target="../media/image32.png"/><Relationship Id="rId5" Type="http://schemas.openxmlformats.org/officeDocument/2006/relationships/hyperlink" Target="https://uasg.tech/wp-content/uploads/documents/UASG012-en-digita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6.png"/><Relationship Id="rId4" Type="http://schemas.openxmlformats.org/officeDocument/2006/relationships/image" Target="../media/image39.png"/><Relationship Id="rId5" Type="http://schemas.openxmlformats.org/officeDocument/2006/relationships/hyperlink" Target="https://uasg.tech/wp-content/uploads/documents/UASG012-en-digital.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
          <p:cNvSpPr txBox="1"/>
          <p:nvPr>
            <p:ph idx="2" type="body"/>
          </p:nvPr>
        </p:nvSpPr>
        <p:spPr>
          <a:xfrm>
            <a:off x="2228478" y="3675379"/>
            <a:ext cx="9295500" cy="79909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1800"/>
              <a:buNone/>
            </a:pPr>
            <a:r>
              <a:rPr b="1" lang="en-US"/>
              <a:t>Programme de la journée de l’UA</a:t>
            </a:r>
            <a:endParaRPr/>
          </a:p>
        </p:txBody>
      </p:sp>
      <p:sp>
        <p:nvSpPr>
          <p:cNvPr id="871" name="Google Shape;871;p1"/>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1800"/>
              <a:buNone/>
            </a:pPr>
            <a:r>
              <a:rPr lang="en-US"/>
              <a:t>Date</a:t>
            </a:r>
            <a:endParaRPr/>
          </a:p>
        </p:txBody>
      </p:sp>
      <p:sp>
        <p:nvSpPr>
          <p:cNvPr id="872" name="Google Shape;872;p1"/>
          <p:cNvSpPr txBox="1"/>
          <p:nvPr>
            <p:ph type="title"/>
          </p:nvPr>
        </p:nvSpPr>
        <p:spPr>
          <a:xfrm>
            <a:off x="2228479" y="2020824"/>
            <a:ext cx="9295500" cy="1325563"/>
          </a:xfrm>
          <a:prstGeom prst="rect">
            <a:avLst/>
          </a:prstGeom>
          <a:noFill/>
          <a:ln>
            <a:noFill/>
          </a:ln>
        </p:spPr>
        <p:txBody>
          <a:bodyPr anchorCtr="0" anchor="b" bIns="0" lIns="0" spcFirstLastPara="1" rIns="0" wrap="square" tIns="0">
            <a:normAutofit fontScale="90000"/>
          </a:bodyPr>
          <a:lstStyle/>
          <a:p>
            <a:pPr indent="0" lvl="0" marL="0" rtl="0" algn="l">
              <a:lnSpc>
                <a:spcPct val="100000"/>
              </a:lnSpc>
              <a:spcBef>
                <a:spcPts val="0"/>
              </a:spcBef>
              <a:spcAft>
                <a:spcPts val="0"/>
              </a:spcAft>
              <a:buSzPct val="50179"/>
              <a:buNone/>
            </a:pPr>
            <a:r>
              <a:rPr lang="en-US" sz="3100"/>
              <a:t>Prise en charge des adresses de courrier électronique internationalisées (EAI) dans les serveurs de messagerie</a:t>
            </a:r>
            <a:endParaRPr/>
          </a:p>
        </p:txBody>
      </p:sp>
      <p:sp>
        <p:nvSpPr>
          <p:cNvPr id="873" name="Google Shape;873;p1"/>
          <p:cNvSpPr txBox="1"/>
          <p:nvPr/>
        </p:nvSpPr>
        <p:spPr>
          <a:xfrm>
            <a:off x="2228478" y="4635484"/>
            <a:ext cx="9295500" cy="799098"/>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Nom</a:t>
            </a:r>
            <a:endParaRPr/>
          </a:p>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Événement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0"/>
          <p:cNvSpPr txBox="1"/>
          <p:nvPr>
            <p:ph idx="1" type="body"/>
          </p:nvPr>
        </p:nvSpPr>
        <p:spPr>
          <a:xfrm>
            <a:off x="739753" y="718156"/>
            <a:ext cx="10378189" cy="5530744"/>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400"/>
              <a:t>L’UASG a défini des critères précis pour la prise en charge de l’EAI.</a:t>
            </a:r>
            <a:endParaRPr/>
          </a:p>
          <a:p>
            <a:pPr indent="-341313" lvl="1" marL="798513" rtl="0" algn="l">
              <a:lnSpc>
                <a:spcPct val="100000"/>
              </a:lnSpc>
              <a:spcBef>
                <a:spcPts val="500"/>
              </a:spcBef>
              <a:spcAft>
                <a:spcPts val="0"/>
              </a:spcAft>
              <a:buClr>
                <a:srgbClr val="000000"/>
              </a:buClr>
              <a:buSzPts val="1800"/>
              <a:buChar char="⚪"/>
            </a:pPr>
            <a:r>
              <a:rPr lang="en-US" sz="2400"/>
              <a:t>Liste de contrôle détaillée.</a:t>
            </a:r>
            <a:endParaRPr/>
          </a:p>
          <a:p>
            <a:pPr indent="-341313" lvl="1" marL="798513" rtl="0" algn="l">
              <a:lnSpc>
                <a:spcPct val="100000"/>
              </a:lnSpc>
              <a:spcBef>
                <a:spcPts val="500"/>
              </a:spcBef>
              <a:spcAft>
                <a:spcPts val="0"/>
              </a:spcAft>
              <a:buClr>
                <a:srgbClr val="000000"/>
              </a:buClr>
              <a:buSzPts val="1800"/>
              <a:buChar char="⚪"/>
            </a:pPr>
            <a:r>
              <a:rPr lang="en-US" sz="2400"/>
              <a:t>Facile à utiliser pour vérifier qu’un produit/service prend en charge l’EAI, notamment des fonctions périphériques telles qu’un carnet d’adresses.</a:t>
            </a:r>
            <a:endParaRPr/>
          </a:p>
          <a:p>
            <a:pPr indent="-341313" lvl="1" marL="798513" rtl="0" algn="l">
              <a:lnSpc>
                <a:spcPct val="100000"/>
              </a:lnSpc>
              <a:spcBef>
                <a:spcPts val="500"/>
              </a:spcBef>
              <a:spcAft>
                <a:spcPts val="0"/>
              </a:spcAft>
              <a:buClr>
                <a:srgbClr val="000000"/>
              </a:buClr>
              <a:buSzPts val="1800"/>
              <a:buChar char="⚪"/>
            </a:pPr>
            <a:r>
              <a:rPr lang="en-US" sz="2400"/>
              <a:t>A été utilisée par les équipes QA des fournisseurs de services afin de vérifier le service.</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400"/>
              <a:t>Disponible sur </a:t>
            </a:r>
            <a:r>
              <a:rPr lang="en-US" sz="2400" u="sng">
                <a:solidFill>
                  <a:schemeClr val="hlink"/>
                </a:solidFill>
                <a:hlinkClick r:id="rId3"/>
              </a:rPr>
              <a:t>uasg.tech/eai-certification</a:t>
            </a:r>
            <a:r>
              <a:rPr lang="en-US" sz="2400"/>
              <a:t>.</a:t>
            </a:r>
            <a:endParaRPr/>
          </a:p>
        </p:txBody>
      </p:sp>
      <p:sp>
        <p:nvSpPr>
          <p:cNvPr id="967" name="Google Shape;967;p1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Autocertification EAI</a:t>
            </a:r>
            <a:endParaRPr/>
          </a:p>
        </p:txBody>
      </p:sp>
      <p:pic>
        <p:nvPicPr>
          <p:cNvPr id="968" name="Google Shape;968;p10"/>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pic>
        <p:nvPicPr>
          <p:cNvPr id="969" name="Google Shape;969;p10"/>
          <p:cNvPicPr preferRelativeResize="0"/>
          <p:nvPr/>
        </p:nvPicPr>
        <p:blipFill rotWithShape="1">
          <a:blip r:embed="rId5">
            <a:alphaModFix/>
          </a:blip>
          <a:srcRect b="0" l="0" r="0" t="0"/>
          <a:stretch/>
        </p:blipFill>
        <p:spPr>
          <a:xfrm>
            <a:off x="1162675" y="4123000"/>
            <a:ext cx="9320950" cy="2098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1"/>
          <p:cNvSpPr txBox="1"/>
          <p:nvPr>
            <p:ph idx="1" type="body"/>
          </p:nvPr>
        </p:nvSpPr>
        <p:spPr>
          <a:xfrm>
            <a:off x="739753" y="937384"/>
            <a:ext cx="10805055" cy="543343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400"/>
              <a:t>Pour un serveur prêt à l’emploi comprenant un logiciel prisé, veuillez envoyer un e-mail à </a:t>
            </a:r>
            <a:r>
              <a:rPr lang="en-US" sz="2400" u="sng">
                <a:solidFill>
                  <a:schemeClr val="hlink"/>
                </a:solidFill>
                <a:hlinkClick r:id="rId3"/>
              </a:rPr>
              <a:t>UAProgram@icann.org</a:t>
            </a:r>
            <a:r>
              <a:rPr lang="en-US" sz="2400"/>
              <a:t>:</a:t>
            </a:r>
            <a:endParaRPr/>
          </a:p>
          <a:p>
            <a:pPr indent="-341313" lvl="1" marL="798513" rtl="0" algn="l">
              <a:lnSpc>
                <a:spcPct val="100000"/>
              </a:lnSpc>
              <a:spcBef>
                <a:spcPts val="500"/>
              </a:spcBef>
              <a:spcAft>
                <a:spcPts val="0"/>
              </a:spcAft>
              <a:buClr>
                <a:srgbClr val="000000"/>
              </a:buClr>
              <a:buSzPts val="1800"/>
              <a:buChar char="⚪"/>
            </a:pPr>
            <a:r>
              <a:rPr lang="en-US" sz="2400"/>
              <a:t>Progiciels prisés et stables</a:t>
            </a:r>
            <a:endParaRPr/>
          </a:p>
          <a:p>
            <a:pPr indent="-341313" lvl="1" marL="798513" rtl="0" algn="l">
              <a:lnSpc>
                <a:spcPct val="100000"/>
              </a:lnSpc>
              <a:spcBef>
                <a:spcPts val="500"/>
              </a:spcBef>
              <a:spcAft>
                <a:spcPts val="0"/>
              </a:spcAft>
              <a:buClr>
                <a:srgbClr val="000000"/>
              </a:buClr>
              <a:buSzPts val="1800"/>
              <a:buChar char="⚪"/>
            </a:pPr>
            <a:r>
              <a:rPr lang="en-US" sz="2400"/>
              <a:t>Tous configurés pour prendre en charge l’EAI.</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400"/>
              <a:t>Autre exemple d’un serveur de messagerie tout-en-un : </a:t>
            </a:r>
            <a:r>
              <a:rPr lang="en-US" sz="2400" u="sng">
                <a:solidFill>
                  <a:schemeClr val="hlink"/>
                </a:solidFill>
                <a:hlinkClick r:id="rId4"/>
              </a:rPr>
              <a:t>xmox.nl</a:t>
            </a:r>
            <a:endParaRPr/>
          </a:p>
          <a:p>
            <a:pPr indent="-341313" lvl="1" marL="798513" rtl="0" algn="l">
              <a:lnSpc>
                <a:spcPct val="100000"/>
              </a:lnSpc>
              <a:spcBef>
                <a:spcPts val="500"/>
              </a:spcBef>
              <a:spcAft>
                <a:spcPts val="0"/>
              </a:spcAft>
              <a:buClr>
                <a:srgbClr val="000000"/>
              </a:buClr>
              <a:buSzPts val="1800"/>
              <a:buChar char="⚪"/>
            </a:pPr>
            <a:r>
              <a:rPr lang="en-US" sz="2400"/>
              <a:t>Version 0.x, pas encore 1.0.</a:t>
            </a:r>
            <a:endParaRPr/>
          </a:p>
          <a:p>
            <a:pPr indent="-341312" lvl="1" marL="798512" rtl="0" algn="l">
              <a:lnSpc>
                <a:spcPct val="100000"/>
              </a:lnSpc>
              <a:spcBef>
                <a:spcPts val="500"/>
              </a:spcBef>
              <a:spcAft>
                <a:spcPts val="0"/>
              </a:spcAft>
              <a:buClr>
                <a:srgbClr val="000000"/>
              </a:buClr>
              <a:buSzPts val="1800"/>
              <a:buChar char="⚪"/>
            </a:pPr>
            <a:r>
              <a:rPr lang="en-US" sz="2400"/>
              <a:t>Accent mis sur un fonctionnement sans configuration préalable, avec EAI, DKIM, DMARC, DANE, etc.</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400"/>
              <a:t>Tous deux nécessitent un serveur Linux et une adresse IP à l’échelle mondiale.</a:t>
            </a:r>
            <a:endParaRPr/>
          </a:p>
          <a:p>
            <a:pPr indent="-341313" lvl="1" marL="798513" rtl="0" algn="l">
              <a:lnSpc>
                <a:spcPct val="100000"/>
              </a:lnSpc>
              <a:spcBef>
                <a:spcPts val="500"/>
              </a:spcBef>
              <a:spcAft>
                <a:spcPts val="0"/>
              </a:spcAft>
              <a:buClr>
                <a:srgbClr val="000000"/>
              </a:buClr>
              <a:buSzPts val="1800"/>
              <a:buChar char="⚪"/>
            </a:pPr>
            <a:r>
              <a:rPr lang="en-US" sz="2400"/>
              <a:t>Très faible utilisation des ressources.</a:t>
            </a:r>
            <a:endParaRPr/>
          </a:p>
          <a:p>
            <a:pPr indent="-341313" lvl="1" marL="798513" rtl="0" algn="l">
              <a:lnSpc>
                <a:spcPct val="100000"/>
              </a:lnSpc>
              <a:spcBef>
                <a:spcPts val="500"/>
              </a:spcBef>
              <a:spcAft>
                <a:spcPts val="0"/>
              </a:spcAft>
              <a:buClr>
                <a:srgbClr val="000000"/>
              </a:buClr>
              <a:buSzPts val="1800"/>
              <a:buChar char="⚪"/>
            </a:pPr>
            <a:r>
              <a:rPr lang="en-US" sz="2400"/>
              <a:t>Le serveur virtuel à bas coût est convenable.</a:t>
            </a:r>
            <a:endParaRPr/>
          </a:p>
        </p:txBody>
      </p:sp>
      <p:sp>
        <p:nvSpPr>
          <p:cNvPr id="976" name="Google Shape;976;p1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Serveurs gratuits avec prise en charge de l’EAI</a:t>
            </a:r>
            <a:endParaRPr/>
          </a:p>
        </p:txBody>
      </p:sp>
      <p:pic>
        <p:nvPicPr>
          <p:cNvPr id="977" name="Google Shape;977;p11"/>
          <p:cNvPicPr preferRelativeResize="0"/>
          <p:nvPr/>
        </p:nvPicPr>
        <p:blipFill rotWithShape="1">
          <a:blip r:embed="rId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2"/>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Questionnaire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13"/>
          <p:cNvSpPr txBox="1"/>
          <p:nvPr>
            <p:ph idx="1" type="body"/>
          </p:nvPr>
        </p:nvSpPr>
        <p:spPr>
          <a:xfrm>
            <a:off x="841365" y="1015806"/>
            <a:ext cx="10910923"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sz="2400"/>
              <a:t>Les applications présentent les noms de domaine internationalisés (IDN) et l’internationalisation des adresses de courrier électronique (EAI) aux utilisateurs dans le ou les formats d’encodage suivants:</a:t>
            </a:r>
            <a:endParaRPr/>
          </a:p>
          <a:p>
            <a:pPr indent="-457200" lvl="0" marL="457200" rtl="0" algn="l">
              <a:lnSpc>
                <a:spcPct val="100000"/>
              </a:lnSpc>
              <a:spcBef>
                <a:spcPts val="2000"/>
              </a:spcBef>
              <a:spcAft>
                <a:spcPts val="0"/>
              </a:spcAft>
              <a:buSzPts val="1800"/>
              <a:buFont typeface="Arial"/>
              <a:buAutoNum type="alphaLcPeriod"/>
            </a:pPr>
            <a:r>
              <a:rPr lang="en-US" sz="2400"/>
              <a:t>ASCII</a:t>
            </a:r>
            <a:endParaRPr/>
          </a:p>
          <a:p>
            <a:pPr indent="-457200" lvl="0" marL="457200" rtl="0" algn="l">
              <a:lnSpc>
                <a:spcPct val="100000"/>
              </a:lnSpc>
              <a:spcBef>
                <a:spcPts val="2000"/>
              </a:spcBef>
              <a:spcAft>
                <a:spcPts val="0"/>
              </a:spcAft>
              <a:buSzPts val="1800"/>
              <a:buFont typeface="Arial"/>
              <a:buAutoNum type="alphaLcPeriod"/>
            </a:pPr>
            <a:r>
              <a:rPr lang="en-US" sz="2400"/>
              <a:t>UTF-8</a:t>
            </a:r>
            <a:endParaRPr/>
          </a:p>
          <a:p>
            <a:pPr indent="-457200" lvl="0" marL="457200" rtl="0" algn="l">
              <a:lnSpc>
                <a:spcPct val="100000"/>
              </a:lnSpc>
              <a:spcBef>
                <a:spcPts val="2000"/>
              </a:spcBef>
              <a:spcAft>
                <a:spcPts val="0"/>
              </a:spcAft>
              <a:buSzPts val="1800"/>
              <a:buFont typeface="Arial"/>
              <a:buAutoNum type="alphaLcPeriod"/>
            </a:pPr>
            <a:r>
              <a:rPr lang="en-US" sz="2400"/>
              <a:t>UTF-16</a:t>
            </a:r>
            <a:endParaRPr/>
          </a:p>
          <a:p>
            <a:pPr indent="-457200" lvl="0" marL="457200" rtl="0" algn="l">
              <a:lnSpc>
                <a:spcPct val="100000"/>
              </a:lnSpc>
              <a:spcBef>
                <a:spcPts val="2000"/>
              </a:spcBef>
              <a:spcAft>
                <a:spcPts val="0"/>
              </a:spcAft>
              <a:buSzPts val="1800"/>
              <a:buFont typeface="Arial"/>
              <a:buAutoNum type="alphaLcPeriod"/>
            </a:pPr>
            <a:r>
              <a:rPr lang="en-US" sz="2400"/>
              <a:t>UTF-32</a:t>
            </a:r>
            <a:endParaRPr/>
          </a:p>
          <a:p>
            <a:pPr indent="-457200" lvl="0" marL="457200" rtl="0" algn="l">
              <a:lnSpc>
                <a:spcPct val="100000"/>
              </a:lnSpc>
              <a:spcBef>
                <a:spcPts val="2000"/>
              </a:spcBef>
              <a:spcAft>
                <a:spcPts val="0"/>
              </a:spcAft>
              <a:buSzPts val="1800"/>
              <a:buFont typeface="Arial"/>
              <a:buAutoNum type="alphaLcPeriod"/>
            </a:pPr>
            <a:r>
              <a:rPr lang="en-US" sz="2400"/>
              <a:t>Certains des formats susmentionnés</a:t>
            </a:r>
            <a:endParaRPr/>
          </a:p>
          <a:p>
            <a:pPr indent="-209550" lvl="0" marL="342900" rtl="0" algn="l">
              <a:lnSpc>
                <a:spcPct val="100000"/>
              </a:lnSpc>
              <a:spcBef>
                <a:spcPts val="2000"/>
              </a:spcBef>
              <a:spcAft>
                <a:spcPts val="0"/>
              </a:spcAft>
              <a:buClr>
                <a:srgbClr val="000000"/>
              </a:buClr>
              <a:buSzPts val="2100"/>
              <a:buFont typeface="Noto Sans Symbols"/>
              <a:buNone/>
            </a:pPr>
            <a:r>
              <a:t/>
            </a:r>
            <a:endParaRPr sz="2800"/>
          </a:p>
        </p:txBody>
      </p:sp>
      <p:pic>
        <p:nvPicPr>
          <p:cNvPr id="989" name="Google Shape;989;p1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990" name="Google Shape;990;p1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Questionnaire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4"/>
          <p:cNvSpPr txBox="1"/>
          <p:nvPr>
            <p:ph idx="1" type="body"/>
          </p:nvPr>
        </p:nvSpPr>
        <p:spPr>
          <a:xfrm>
            <a:off x="841366" y="1015806"/>
            <a:ext cx="10682514"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sz="2400"/>
              <a:t>Est-ce que </a:t>
            </a:r>
            <a:r>
              <a:rPr lang="en-US" sz="2400">
                <a:solidFill>
                  <a:srgbClr val="FF0000"/>
                </a:solidFill>
              </a:rPr>
              <a:t>.london </a:t>
            </a:r>
            <a:r>
              <a:rPr lang="en-US" sz="2400"/>
              <a:t>est un domaine de premier niveau valide?</a:t>
            </a:r>
            <a:endParaRPr/>
          </a:p>
        </p:txBody>
      </p:sp>
      <p:pic>
        <p:nvPicPr>
          <p:cNvPr id="997" name="Google Shape;997;p1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998" name="Google Shape;998;p1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Questionnaire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5"/>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Configuration pour l’EAI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6"/>
          <p:cNvSpPr txBox="1"/>
          <p:nvPr>
            <p:ph idx="1" type="body"/>
          </p:nvPr>
        </p:nvSpPr>
        <p:spPr>
          <a:xfrm>
            <a:off x="687300" y="731525"/>
            <a:ext cx="11260800" cy="549780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250"/>
              <a:t>Normaliser la chaîne Unicode (UTF-8) avant le traitement, le stockage, etc. Pour les IDN, utiliser la </a:t>
            </a:r>
            <a:r>
              <a:rPr lang="en-US" sz="2250" u="sng">
                <a:solidFill>
                  <a:schemeClr val="hlink"/>
                </a:solidFill>
                <a:hlinkClick r:id="rId3"/>
              </a:rPr>
              <a:t>forme NFC</a:t>
            </a:r>
            <a:r>
              <a:rPr lang="en-US" sz="2250"/>
              <a:t> : e + ` (è: U+0065 U+0300) </a:t>
            </a:r>
            <a:r>
              <a:rPr lang="en-US" sz="2400"/>
              <a:t>=&gt;</a:t>
            </a:r>
            <a:r>
              <a:rPr lang="en-US" sz="2250"/>
              <a:t> è (U+00E8).</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250"/>
              <a:t>Prise en charge des deux </a:t>
            </a:r>
            <a:r>
              <a:rPr lang="en-US" sz="2250" u="sng">
                <a:solidFill>
                  <a:schemeClr val="hlink"/>
                </a:solidFill>
                <a:hlinkClick r:id="rId4"/>
              </a:rPr>
              <a:t>représentations d’étiquettes IDN</a:t>
            </a:r>
            <a:r>
              <a:rPr lang="en-US" sz="2250"/>
              <a:t> : l’étiquette U et l’étiquette A. L’étiquette U est utilisée pour afficher et comparer ; l’étiquette A est utilisée pour traiter :</a:t>
            </a:r>
            <a:endParaRPr/>
          </a:p>
          <a:p>
            <a:pPr indent="-341313" lvl="1" marL="798513" rtl="0" algn="l">
              <a:lnSpc>
                <a:spcPct val="100000"/>
              </a:lnSpc>
              <a:spcBef>
                <a:spcPts val="500"/>
              </a:spcBef>
              <a:spcAft>
                <a:spcPts val="0"/>
              </a:spcAft>
              <a:buClr>
                <a:srgbClr val="000000"/>
              </a:buClr>
              <a:buSzPts val="1800"/>
              <a:buChar char="⚪"/>
            </a:pPr>
            <a:r>
              <a:rPr lang="en-US" sz="2250"/>
              <a:t>exâmple =&gt; exmple-xta =&gt; xn--exmple-xta.</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250"/>
              <a:t>Toujours utiliser IDNA2008, pas l’ancienne version IDNA2003.</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250"/>
              <a:t>Ne pas utiliser de codes/bibliothèques qui ont une liste statique de domaines de premier niveau (TLD) car ces derniers changent souvent. Voir la </a:t>
            </a:r>
            <a:r>
              <a:rPr lang="en-US" sz="2250" u="sng">
                <a:solidFill>
                  <a:schemeClr val="hlink"/>
                </a:solidFill>
                <a:hlinkClick r:id="rId5"/>
              </a:rPr>
              <a:t>liste de TLD de l’IANA</a:t>
            </a:r>
            <a:r>
              <a:rPr lang="en-US" sz="2250"/>
              <a:t>, et ses mises à jour régulières.</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250"/>
              <a:t>Ne pas utiliser de RegEx pour la validation des saisies d’identificateurs internationalisés par des utilisateurs. Utiliser des bibliothèques IDNA2008 pour les IDN ; il peut être difficile de valider la partie locale de l’EAI.</a:t>
            </a:r>
            <a:endParaRPr/>
          </a:p>
        </p:txBody>
      </p:sp>
      <p:sp>
        <p:nvSpPr>
          <p:cNvPr id="1010" name="Google Shape;1010;p1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Prérequis pour l’installation de l’EAI</a:t>
            </a:r>
            <a:endParaRPr/>
          </a:p>
        </p:txBody>
      </p:sp>
      <p:pic>
        <p:nvPicPr>
          <p:cNvPr id="1011" name="Google Shape;1011;p16"/>
          <p:cNvPicPr preferRelativeResize="0"/>
          <p:nvPr/>
        </p:nvPicPr>
        <p:blipFill rotWithShape="1">
          <a:blip r:embed="rId6">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7"/>
          <p:cNvSpPr/>
          <p:nvPr/>
        </p:nvSpPr>
        <p:spPr>
          <a:xfrm>
            <a:off x="451298" y="1016451"/>
            <a:ext cx="10566472" cy="4409988"/>
          </a:xfrm>
          <a:prstGeom prst="rect">
            <a:avLst/>
          </a:prstGeom>
          <a:noFill/>
          <a:ln>
            <a:noFill/>
          </a:ln>
        </p:spPr>
        <p:txBody>
          <a:bodyPr anchorCtr="0" anchor="t" bIns="0" lIns="0" spcFirstLastPara="1" rIns="0" wrap="square" tIns="0">
            <a:normAutofit/>
          </a:bodyPr>
          <a:lstStyle/>
          <a:p>
            <a:pPr indent="-342360" lvl="0" marL="343080" marR="0" rtl="0" algn="l">
              <a:lnSpc>
                <a:spcPct val="90000"/>
              </a:lnSpc>
              <a:spcBef>
                <a:spcPts val="0"/>
              </a:spcBef>
              <a:spcAft>
                <a:spcPts val="0"/>
              </a:spcAft>
              <a:buClr>
                <a:srgbClr val="000000"/>
              </a:buClr>
              <a:buSzPts val="1800"/>
              <a:buFont typeface="Noto Sans Symbols"/>
              <a:buChar char="◉"/>
            </a:pPr>
            <a:r>
              <a:rPr b="0" i="0" lang="en-US" sz="2220" u="none" cap="none" strike="noStrike">
                <a:solidFill>
                  <a:srgbClr val="000000"/>
                </a:solidFill>
                <a:latin typeface="Arial"/>
                <a:ea typeface="Arial"/>
                <a:cs typeface="Arial"/>
                <a:sym typeface="Arial"/>
              </a:rPr>
              <a:t>Lors de l’envoi d’un courrier électronique à user@example.com, la méthode permettant de trouver le serveur de messagerie de destination consiste à interroger le DNS afin de trouver les enregistrements MX du domaine.</a:t>
            </a:r>
            <a:endParaRPr/>
          </a:p>
          <a:p>
            <a:pPr indent="-342360" lvl="0" marL="343080" marR="0" rtl="0" algn="l">
              <a:lnSpc>
                <a:spcPct val="90000"/>
              </a:lnSpc>
              <a:spcBef>
                <a:spcPts val="2001"/>
              </a:spcBef>
              <a:spcAft>
                <a:spcPts val="0"/>
              </a:spcAft>
              <a:buClr>
                <a:srgbClr val="000000"/>
              </a:buClr>
              <a:buSzPts val="1800"/>
              <a:buFont typeface="Noto Sans Symbols"/>
              <a:buChar char="◉"/>
            </a:pPr>
            <a:r>
              <a:rPr b="0" i="0" lang="en-US" sz="2220" u="none" cap="none" strike="noStrike">
                <a:solidFill>
                  <a:srgbClr val="000000"/>
                </a:solidFill>
                <a:latin typeface="Arial"/>
                <a:ea typeface="Arial"/>
                <a:cs typeface="Arial"/>
                <a:sym typeface="Arial"/>
              </a:rPr>
              <a:t>Par exemple, les enregistrements MX pour example.com peuvent être :</a:t>
            </a:r>
            <a:endParaRPr/>
          </a:p>
          <a:p>
            <a:pPr indent="-340559" lvl="1" marL="798480" marR="0" rtl="0" algn="l">
              <a:lnSpc>
                <a:spcPct val="90000"/>
              </a:lnSpc>
              <a:spcBef>
                <a:spcPts val="499"/>
              </a:spcBef>
              <a:spcAft>
                <a:spcPts val="0"/>
              </a:spcAft>
              <a:buClr>
                <a:srgbClr val="000000"/>
              </a:buClr>
              <a:buSzPts val="1800"/>
              <a:buFont typeface="Noto Sans Symbols"/>
              <a:buChar char="⚪"/>
            </a:pPr>
            <a:r>
              <a:rPr b="0" i="0" lang="en-US" sz="2220" u="none" cap="none" strike="noStrike">
                <a:solidFill>
                  <a:srgbClr val="000000"/>
                </a:solidFill>
                <a:latin typeface="Arial"/>
                <a:ea typeface="Arial"/>
                <a:cs typeface="Arial"/>
                <a:sym typeface="Arial"/>
              </a:rPr>
              <a:t>MX 10 server1.example.com</a:t>
            </a:r>
            <a:endParaRPr/>
          </a:p>
          <a:p>
            <a:pPr indent="-340559" lvl="1" marL="798480" marR="0" rtl="0" algn="l">
              <a:lnSpc>
                <a:spcPct val="90000"/>
              </a:lnSpc>
              <a:spcBef>
                <a:spcPts val="499"/>
              </a:spcBef>
              <a:spcAft>
                <a:spcPts val="0"/>
              </a:spcAft>
              <a:buClr>
                <a:srgbClr val="000000"/>
              </a:buClr>
              <a:buSzPts val="1800"/>
              <a:buFont typeface="Noto Sans Symbols"/>
              <a:buChar char="⚪"/>
            </a:pPr>
            <a:r>
              <a:rPr b="0" i="0" lang="en-US" sz="2220" u="none" cap="none" strike="noStrike">
                <a:solidFill>
                  <a:srgbClr val="000000"/>
                </a:solidFill>
                <a:latin typeface="Arial"/>
                <a:ea typeface="Arial"/>
                <a:cs typeface="Arial"/>
                <a:sym typeface="Arial"/>
              </a:rPr>
              <a:t>MX 10 server2.example.com</a:t>
            </a:r>
            <a:endParaRPr/>
          </a:p>
          <a:p>
            <a:pPr indent="-340559" lvl="1" marL="798480" marR="0" rtl="0" algn="l">
              <a:lnSpc>
                <a:spcPct val="90000"/>
              </a:lnSpc>
              <a:spcBef>
                <a:spcPts val="499"/>
              </a:spcBef>
              <a:spcAft>
                <a:spcPts val="0"/>
              </a:spcAft>
              <a:buClr>
                <a:srgbClr val="000000"/>
              </a:buClr>
              <a:buSzPts val="1800"/>
              <a:buFont typeface="Noto Sans Symbols"/>
              <a:buChar char="⚪"/>
            </a:pPr>
            <a:r>
              <a:rPr b="0" i="0" lang="en-US" sz="2220" u="none" cap="none" strike="noStrike">
                <a:solidFill>
                  <a:srgbClr val="000000"/>
                </a:solidFill>
                <a:latin typeface="Arial"/>
                <a:ea typeface="Arial"/>
                <a:cs typeface="Arial"/>
                <a:sym typeface="Arial"/>
              </a:rPr>
              <a:t>MX 20 server3.example.com</a:t>
            </a:r>
            <a:endParaRPr/>
          </a:p>
          <a:p>
            <a:pPr indent="-342360" lvl="0" marL="343080" marR="0" rtl="0" algn="l">
              <a:lnSpc>
                <a:spcPct val="90000"/>
              </a:lnSpc>
              <a:spcBef>
                <a:spcPts val="2001"/>
              </a:spcBef>
              <a:spcAft>
                <a:spcPts val="0"/>
              </a:spcAft>
              <a:buClr>
                <a:srgbClr val="000000"/>
              </a:buClr>
              <a:buSzPts val="1800"/>
              <a:buFont typeface="Noto Sans Symbols"/>
              <a:buChar char="◉"/>
            </a:pPr>
            <a:r>
              <a:rPr b="0" i="0" lang="en-US" sz="2220" u="none" cap="none" strike="noStrike">
                <a:solidFill>
                  <a:srgbClr val="000000"/>
                </a:solidFill>
                <a:latin typeface="Arial"/>
                <a:ea typeface="Arial"/>
                <a:cs typeface="Arial"/>
                <a:sym typeface="Arial"/>
              </a:rPr>
              <a:t>Le serveur de messagerie expéditeur essaie alors de se connecter au serveur1 ou au serveur2 étant donné qu’ils ont la même priorité (10). Si aucun serveur ne répond, il essaiera ensuite avec le serveur3 étant donné qu’il a une priorité moindre (20).</a:t>
            </a:r>
            <a:endParaRPr/>
          </a:p>
          <a:p>
            <a:pPr indent="-340559" lvl="1" marL="798480" marR="0" rtl="0" algn="l">
              <a:lnSpc>
                <a:spcPct val="90000"/>
              </a:lnSpc>
              <a:spcBef>
                <a:spcPts val="499"/>
              </a:spcBef>
              <a:spcAft>
                <a:spcPts val="0"/>
              </a:spcAft>
              <a:buClr>
                <a:srgbClr val="000000"/>
              </a:buClr>
              <a:buSzPts val="1800"/>
              <a:buFont typeface="Noto Sans Symbols"/>
              <a:buChar char="⚪"/>
            </a:pPr>
            <a:r>
              <a:rPr b="0" i="0" lang="en-US" sz="2220" u="none" cap="none" strike="noStrike">
                <a:solidFill>
                  <a:srgbClr val="000000"/>
                </a:solidFill>
                <a:latin typeface="Arial"/>
                <a:ea typeface="Arial"/>
                <a:cs typeface="Arial"/>
                <a:sym typeface="Arial"/>
              </a:rPr>
              <a:t>Plus le nombre est élevé, plus la priorité est faible.</a:t>
            </a:r>
            <a:endParaRPr/>
          </a:p>
          <a:p>
            <a:pPr indent="-226259" lvl="0" marL="341280" marR="0" rtl="0" algn="l">
              <a:lnSpc>
                <a:spcPct val="90000"/>
              </a:lnSpc>
              <a:spcBef>
                <a:spcPts val="499"/>
              </a:spcBef>
              <a:spcAft>
                <a:spcPts val="0"/>
              </a:spcAft>
              <a:buClr>
                <a:srgbClr val="000000"/>
              </a:buClr>
              <a:buSzPts val="1800"/>
              <a:buFont typeface="Noto Sans Symbols"/>
              <a:buNone/>
            </a:pPr>
            <a:r>
              <a:t/>
            </a:r>
            <a:endParaRPr b="0" i="0" sz="2220" u="none" cap="none" strike="noStrike">
              <a:solidFill>
                <a:schemeClr val="dk1"/>
              </a:solidFill>
              <a:latin typeface="Arial"/>
              <a:ea typeface="Arial"/>
              <a:cs typeface="Arial"/>
              <a:sym typeface="Arial"/>
            </a:endParaRPr>
          </a:p>
          <a:p>
            <a:pPr indent="0" lvl="0" marL="0" marR="0" rtl="0" algn="l">
              <a:lnSpc>
                <a:spcPct val="90000"/>
              </a:lnSpc>
              <a:spcBef>
                <a:spcPts val="2001"/>
              </a:spcBef>
              <a:spcAft>
                <a:spcPts val="0"/>
              </a:spcAft>
              <a:buClr>
                <a:srgbClr val="000000"/>
              </a:buClr>
              <a:buSzPts val="2220"/>
              <a:buFont typeface="Arial"/>
              <a:buNone/>
            </a:pPr>
            <a:r>
              <a:t/>
            </a:r>
            <a:endParaRPr b="0" i="0" sz="2220" u="none" cap="none" strike="noStrike">
              <a:solidFill>
                <a:schemeClr val="dk1"/>
              </a:solidFill>
              <a:latin typeface="Arial"/>
              <a:ea typeface="Arial"/>
              <a:cs typeface="Arial"/>
              <a:sym typeface="Arial"/>
            </a:endParaRPr>
          </a:p>
        </p:txBody>
      </p:sp>
      <p:sp>
        <p:nvSpPr>
          <p:cNvPr id="1017" name="Google Shape;1017;p17"/>
          <p:cNvSpPr txBox="1"/>
          <p:nvPr>
            <p:ph type="title"/>
          </p:nvPr>
        </p:nvSpPr>
        <p:spPr>
          <a:xfrm>
            <a:off x="451298" y="0"/>
            <a:ext cx="10847122"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Courrier électronique : comment trouver le serveur de destination</a:t>
            </a:r>
            <a:br>
              <a:rPr lang="en-US" sz="2400"/>
            </a:b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Modifications du protocole de courrier électronique pour l’EAI</a:t>
            </a:r>
            <a:endParaRPr/>
          </a:p>
        </p:txBody>
      </p:sp>
      <p:sp>
        <p:nvSpPr>
          <p:cNvPr id="1023" name="Google Shape;1023;p18"/>
          <p:cNvSpPr txBox="1"/>
          <p:nvPr>
            <p:ph idx="1" type="body"/>
          </p:nvPr>
        </p:nvSpPr>
        <p:spPr>
          <a:xfrm>
            <a:off x="546130" y="1480534"/>
            <a:ext cx="10805055" cy="4418241"/>
          </a:xfrm>
          <a:prstGeom prst="rect">
            <a:avLst/>
          </a:prstGeom>
          <a:noFill/>
          <a:ln>
            <a:noFill/>
          </a:ln>
        </p:spPr>
        <p:txBody>
          <a:bodyPr anchorCtr="0" anchor="t" bIns="0" lIns="0" spcFirstLastPara="1" rIns="0" wrap="square" tIns="0">
            <a:norm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400"/>
              <a:t>SMTP :</a:t>
            </a:r>
            <a:endParaRPr/>
          </a:p>
          <a:p>
            <a:pPr indent="-341313" lvl="1" marL="798513" rtl="0" algn="l">
              <a:lnSpc>
                <a:spcPct val="100000"/>
              </a:lnSpc>
              <a:spcBef>
                <a:spcPts val="500"/>
              </a:spcBef>
              <a:spcAft>
                <a:spcPts val="0"/>
              </a:spcAft>
              <a:buClr>
                <a:srgbClr val="000000"/>
              </a:buClr>
              <a:buSzPts val="1800"/>
              <a:buChar char="⚪"/>
            </a:pPr>
            <a:r>
              <a:rPr lang="en-US" sz="2400"/>
              <a:t>Est augmenté de sorte à prendre en charge l’EAI.</a:t>
            </a:r>
            <a:endParaRPr/>
          </a:p>
          <a:p>
            <a:pPr indent="-341313" lvl="1" marL="798513" rtl="0" algn="l">
              <a:lnSpc>
                <a:spcPct val="100000"/>
              </a:lnSpc>
              <a:spcBef>
                <a:spcPts val="500"/>
              </a:spcBef>
              <a:spcAft>
                <a:spcPts val="0"/>
              </a:spcAft>
              <a:buClr>
                <a:srgbClr val="000000"/>
              </a:buClr>
              <a:buSzPts val="1800"/>
              <a:buChar char="⚪"/>
            </a:pPr>
            <a:r>
              <a:rPr lang="en-US" sz="2400"/>
              <a:t>A un indicateur de signalisation (SMTPUTF8) pour indiquer qu’il prend en charge l’EAI.</a:t>
            </a:r>
            <a:endParaRPr/>
          </a:p>
          <a:p>
            <a:pPr indent="-341313" lvl="1" marL="798513" rtl="0" algn="l">
              <a:lnSpc>
                <a:spcPct val="100000"/>
              </a:lnSpc>
              <a:spcBef>
                <a:spcPts val="500"/>
              </a:spcBef>
              <a:spcAft>
                <a:spcPts val="0"/>
              </a:spcAft>
              <a:buClr>
                <a:srgbClr val="000000"/>
              </a:buClr>
              <a:buSzPts val="1800"/>
              <a:buChar char="⚪"/>
            </a:pPr>
            <a:r>
              <a:rPr lang="en-US" sz="2400"/>
              <a:t>Tous les serveurs SMTP sur le chemin doivent prendre en charge l’EAI afin que le courrier électronique puisse être envoyé.</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400"/>
              <a:t>POP/IMAP :</a:t>
            </a:r>
            <a:endParaRPr/>
          </a:p>
          <a:p>
            <a:pPr indent="-341313" lvl="1" marL="798513" rtl="0" algn="l">
              <a:lnSpc>
                <a:spcPct val="100000"/>
              </a:lnSpc>
              <a:spcBef>
                <a:spcPts val="500"/>
              </a:spcBef>
              <a:spcAft>
                <a:spcPts val="0"/>
              </a:spcAft>
              <a:buClr>
                <a:srgbClr val="000000"/>
              </a:buClr>
              <a:buSzPts val="1800"/>
              <a:buChar char="⚪"/>
            </a:pPr>
            <a:r>
              <a:rPr lang="en-US" sz="2400"/>
              <a:t>Sont augmentés de sorte à prendre correctement en charge l’EAI.</a:t>
            </a:r>
            <a:endParaRPr/>
          </a:p>
          <a:p>
            <a:pPr indent="-341313" lvl="1" marL="798513" rtl="0" algn="l">
              <a:lnSpc>
                <a:spcPct val="100000"/>
              </a:lnSpc>
              <a:spcBef>
                <a:spcPts val="500"/>
              </a:spcBef>
              <a:spcAft>
                <a:spcPts val="0"/>
              </a:spcAft>
              <a:buClr>
                <a:srgbClr val="000000"/>
              </a:buClr>
              <a:buSzPts val="1800"/>
              <a:buChar char="⚪"/>
            </a:pPr>
            <a:r>
              <a:rPr lang="en-US" sz="2400"/>
              <a:t>Ont un indicateur de signalisation pour indiquer qu’ils prennent en charge l’EAI.</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Exemple de SMTPUTF8</a:t>
            </a:r>
            <a:endParaRPr/>
          </a:p>
        </p:txBody>
      </p:sp>
      <p:sp>
        <p:nvSpPr>
          <p:cNvPr id="1029" name="Google Shape;1029;p19"/>
          <p:cNvSpPr txBox="1"/>
          <p:nvPr/>
        </p:nvSpPr>
        <p:spPr>
          <a:xfrm>
            <a:off x="700926" y="2351584"/>
            <a:ext cx="11186273" cy="34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1600"/>
              </a:spcAft>
              <a:buClr>
                <a:schemeClr val="dk1"/>
              </a:buClr>
              <a:buSzPts val="2400"/>
              <a:buFont typeface="Arial"/>
              <a:buNone/>
            </a:pPr>
            <a:r>
              <a:rPr b="0" i="0" lang="en-US" sz="2400" u="none" cap="none" strike="noStrike">
                <a:solidFill>
                  <a:schemeClr val="dk1"/>
                </a:solidFill>
                <a:latin typeface="Arial"/>
                <a:ea typeface="Arial"/>
                <a:cs typeface="Arial"/>
                <a:sym typeface="Arial"/>
              </a:rPr>
              <a:t>S : &lt;connexion&gt;</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 220 receive.net ESMTP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 EHLO sender.org</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 250-8BITMIME</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 250-</a:t>
            </a:r>
            <a:r>
              <a:rPr b="1" i="0" lang="en-US" sz="2400" u="sng" cap="none" strike="noStrike">
                <a:solidFill>
                  <a:schemeClr val="dk1"/>
                </a:solidFill>
                <a:latin typeface="Arial"/>
                <a:ea typeface="Arial"/>
                <a:cs typeface="Arial"/>
                <a:sym typeface="Arial"/>
              </a:rPr>
              <a:t>SMTPUTF8</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 250 PIPELINING</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 COURRIER ÉLECTRONIQUE DE :&lt;猫王@普遍接受-测试.世界&gt; </a:t>
            </a:r>
            <a:r>
              <a:rPr b="1" i="0" lang="en-US" sz="2400" u="sng" cap="none" strike="noStrike">
                <a:solidFill>
                  <a:schemeClr val="dk1"/>
                </a:solidFill>
                <a:latin typeface="Arial"/>
                <a:ea typeface="Arial"/>
                <a:cs typeface="Arial"/>
                <a:sym typeface="Arial"/>
              </a:rPr>
              <a:t>SMTPUTF8</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 250 Acceptation de l’expéditeur</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 RCPT À :&lt;</a:t>
            </a:r>
            <a:r>
              <a:rPr b="0" i="0" lang="en-US" sz="2400" u="sng" cap="none" strike="noStrike">
                <a:solidFill>
                  <a:schemeClr val="hlink"/>
                </a:solidFill>
                <a:latin typeface="Arial"/>
                <a:ea typeface="Arial"/>
                <a:cs typeface="Arial"/>
                <a:sym typeface="Arial"/>
                <a:hlinkClick r:id="rId3"/>
              </a:rPr>
              <a:t>ray@receive.net</a:t>
            </a:r>
            <a:r>
              <a:rPr b="0" i="0" lang="en-US" sz="2400" u="none" cap="none" strike="noStrike">
                <a:solidFill>
                  <a:schemeClr val="dk1"/>
                </a:solidFill>
                <a:latin typeface="Arial"/>
                <a:ea typeface="Arial"/>
                <a:cs typeface="Arial"/>
                <a:sym typeface="Arial"/>
              </a:rPr>
              <a:t>&gt;</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 250 Acceptation du destinataire</a:t>
            </a:r>
            <a:endParaRPr/>
          </a:p>
        </p:txBody>
      </p:sp>
      <p:pic>
        <p:nvPicPr>
          <p:cNvPr id="1030" name="Google Shape;1030;p19"/>
          <p:cNvPicPr preferRelativeResize="0"/>
          <p:nvPr/>
        </p:nvPicPr>
        <p:blipFill rotWithShape="1">
          <a:blip r:embed="rId4">
            <a:alphaModFix/>
          </a:blip>
          <a:srcRect b="0" l="0" r="0" t="0"/>
          <a:stretch/>
        </p:blipFill>
        <p:spPr>
          <a:xfrm>
            <a:off x="1362635" y="766061"/>
            <a:ext cx="10012111" cy="1221455"/>
          </a:xfrm>
          <a:prstGeom prst="rect">
            <a:avLst/>
          </a:prstGeom>
          <a:noFill/>
          <a:ln>
            <a:noFill/>
          </a:ln>
        </p:spPr>
      </p:pic>
      <p:sp>
        <p:nvSpPr>
          <p:cNvPr id="1031" name="Google Shape;1031;p19"/>
          <p:cNvSpPr txBox="1"/>
          <p:nvPr/>
        </p:nvSpPr>
        <p:spPr>
          <a:xfrm>
            <a:off x="5060773" y="1015575"/>
            <a:ext cx="65490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SMTP</a:t>
            </a:r>
            <a:endParaRPr/>
          </a:p>
        </p:txBody>
      </p:sp>
      <p:sp>
        <p:nvSpPr>
          <p:cNvPr id="1032" name="Google Shape;1032;p19"/>
          <p:cNvSpPr txBox="1"/>
          <p:nvPr/>
        </p:nvSpPr>
        <p:spPr>
          <a:xfrm>
            <a:off x="4384473" y="1750535"/>
            <a:ext cx="19770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S</a:t>
            </a:r>
            <a:endParaRPr/>
          </a:p>
        </p:txBody>
      </p:sp>
      <p:sp>
        <p:nvSpPr>
          <p:cNvPr id="1033" name="Google Shape;1033;p19"/>
          <p:cNvSpPr txBox="1"/>
          <p:nvPr/>
        </p:nvSpPr>
        <p:spPr>
          <a:xfrm>
            <a:off x="6110293" y="1772050"/>
            <a:ext cx="222420"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R</a:t>
            </a:r>
            <a:endParaRPr/>
          </a:p>
        </p:txBody>
      </p:sp>
      <p:sp>
        <p:nvSpPr>
          <p:cNvPr id="1034" name="Google Shape;1034;p19"/>
          <p:cNvSpPr txBox="1"/>
          <p:nvPr/>
        </p:nvSpPr>
        <p:spPr>
          <a:xfrm>
            <a:off x="4856480" y="2256736"/>
            <a:ext cx="2763520"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Envoi d’un courrier électronique du serveur S au serveur R</a:t>
            </a:r>
            <a:endParaRPr/>
          </a:p>
        </p:txBody>
      </p:sp>
      <p:sp>
        <p:nvSpPr>
          <p:cNvPr id="1035" name="Google Shape;1035;p19"/>
          <p:cNvSpPr txBox="1"/>
          <p:nvPr/>
        </p:nvSpPr>
        <p:spPr>
          <a:xfrm>
            <a:off x="7860737" y="2547195"/>
            <a:ext cx="3630337"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Indicateur SMTPUTF8 spécifique (prise en charge de l’EAI)</a:t>
            </a:r>
            <a:endParaRPr/>
          </a:p>
        </p:txBody>
      </p:sp>
      <p:cxnSp>
        <p:nvCxnSpPr>
          <p:cNvPr id="1036" name="Google Shape;1036;p19"/>
          <p:cNvCxnSpPr>
            <a:stCxn id="1035" idx="1"/>
          </p:cNvCxnSpPr>
          <p:nvPr/>
        </p:nvCxnSpPr>
        <p:spPr>
          <a:xfrm flipH="1">
            <a:off x="4579637" y="2824194"/>
            <a:ext cx="3281100" cy="1712400"/>
          </a:xfrm>
          <a:prstGeom prst="straightConnector1">
            <a:avLst/>
          </a:prstGeom>
          <a:noFill/>
          <a:ln cap="flat" cmpd="sng" w="12700">
            <a:solidFill>
              <a:schemeClr val="lt1"/>
            </a:solidFill>
            <a:prstDash val="solid"/>
            <a:round/>
            <a:headEnd len="sm" w="sm" type="none"/>
            <a:tailEnd len="med" w="med" type="triangle"/>
          </a:ln>
        </p:spPr>
      </p:cxnSp>
      <p:cxnSp>
        <p:nvCxnSpPr>
          <p:cNvPr id="1037" name="Google Shape;1037;p19"/>
          <p:cNvCxnSpPr/>
          <p:nvPr/>
        </p:nvCxnSpPr>
        <p:spPr>
          <a:xfrm flipH="1">
            <a:off x="3588969" y="3196289"/>
            <a:ext cx="5014062" cy="850978"/>
          </a:xfrm>
          <a:prstGeom prst="straightConnector1">
            <a:avLst/>
          </a:prstGeom>
          <a:noFill/>
          <a:ln cap="flat" cmpd="sng" w="28575">
            <a:solidFill>
              <a:schemeClr val="dk1"/>
            </a:solidFill>
            <a:prstDash val="solid"/>
            <a:round/>
            <a:headEnd len="sm" w="sm" type="none"/>
            <a:tailEnd len="med" w="med" type="triangle"/>
          </a:ln>
        </p:spPr>
      </p:cxnSp>
      <p:cxnSp>
        <p:nvCxnSpPr>
          <p:cNvPr id="1038" name="Google Shape;1038;p19"/>
          <p:cNvCxnSpPr/>
          <p:nvPr/>
        </p:nvCxnSpPr>
        <p:spPr>
          <a:xfrm>
            <a:off x="8603032" y="3196288"/>
            <a:ext cx="1496008" cy="1340407"/>
          </a:xfrm>
          <a:prstGeom prst="straightConnector1">
            <a:avLst/>
          </a:prstGeom>
          <a:noFill/>
          <a:ln cap="flat" cmpd="sng" w="28575">
            <a:solidFill>
              <a:schemeClr val="dk1"/>
            </a:solidFill>
            <a:prstDash val="solid"/>
            <a:round/>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2"/>
          <p:cNvSpPr txBox="1"/>
          <p:nvPr>
            <p:ph type="title"/>
          </p:nvPr>
        </p:nvSpPr>
        <p:spPr>
          <a:xfrm>
            <a:off x="752850" y="1308848"/>
            <a:ext cx="10804566"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Introduction à l’internationalisation des adresses de courrier électronique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2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Exemple de SMTPUTF8</a:t>
            </a:r>
            <a:endParaRPr/>
          </a:p>
        </p:txBody>
      </p:sp>
      <p:sp>
        <p:nvSpPr>
          <p:cNvPr id="1044" name="Google Shape;1044;p20"/>
          <p:cNvSpPr txBox="1"/>
          <p:nvPr/>
        </p:nvSpPr>
        <p:spPr>
          <a:xfrm>
            <a:off x="1584960" y="1214894"/>
            <a:ext cx="8771340" cy="44174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S : DONNÉES</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 354 Envoie votre message</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 De : </a:t>
            </a:r>
            <a:r>
              <a:rPr b="0" i="0" lang="en-US" sz="2400" u="none" cap="none" strike="noStrike">
                <a:solidFill>
                  <a:srgbClr val="000000"/>
                </a:solidFill>
                <a:latin typeface="Arial"/>
                <a:ea typeface="Arial"/>
                <a:cs typeface="Arial"/>
                <a:sym typeface="Arial"/>
              </a:rPr>
              <a:t>猫王 &lt;猫王@普遍接受-测试.世界&gt; S : À : </a:t>
            </a:r>
            <a:r>
              <a:rPr b="0" i="0" lang="en-US" sz="2400" u="sng" cap="none" strike="noStrike">
                <a:solidFill>
                  <a:schemeClr val="hlink"/>
                </a:solidFill>
                <a:latin typeface="Arial"/>
                <a:ea typeface="Arial"/>
                <a:cs typeface="Arial"/>
                <a:sym typeface="Arial"/>
                <a:hlinkClick r:id="rId3"/>
              </a:rPr>
              <a:t>ray@receive.net </a:t>
            </a:r>
            <a:r>
              <a:rPr b="0" i="0" lang="en-US" sz="2400" u="none" cap="none" strike="noStrike">
                <a:solidFill>
                  <a:srgbClr val="000000"/>
                </a:solidFill>
                <a:latin typeface="Arial"/>
                <a:ea typeface="Arial"/>
                <a:cs typeface="Arial"/>
                <a:sym typeface="Arial"/>
              </a:rPr>
              <a:t>S : Objet :</a:t>
            </a:r>
            <a:r>
              <a:rPr b="0" i="0" lang="en-US" sz="2400" u="none" cap="none" strike="noStrike">
                <a:solidFill>
                  <a:schemeClr val="dk1"/>
                </a:solidFill>
                <a:latin typeface="Arial"/>
                <a:ea typeface="Arial"/>
                <a:cs typeface="Arial"/>
                <a:sym typeface="Arial"/>
              </a:rPr>
              <a:t> 我们要吃午饭吗?</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 Et si on mangeait à 12 h 30?</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 250 Message accepté 389dck343fg34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 QUITTER</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 221 Sayonara</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160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045" name="Google Shape;1045;p20"/>
          <p:cNvSpPr/>
          <p:nvPr/>
        </p:nvSpPr>
        <p:spPr>
          <a:xfrm>
            <a:off x="8487750" y="1950720"/>
            <a:ext cx="568540" cy="1977336"/>
          </a:xfrm>
          <a:prstGeom prst="rightBrace">
            <a:avLst>
              <a:gd fmla="val 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6" name="Google Shape;1046;p20"/>
          <p:cNvSpPr txBox="1"/>
          <p:nvPr/>
        </p:nvSpPr>
        <p:spPr>
          <a:xfrm>
            <a:off x="9056290" y="2739481"/>
            <a:ext cx="2226675" cy="51887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Message électronique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21"/>
          <p:cNvSpPr/>
          <p:nvPr/>
        </p:nvSpPr>
        <p:spPr>
          <a:xfrm>
            <a:off x="934496" y="3930021"/>
            <a:ext cx="9873411" cy="2256840"/>
          </a:xfrm>
          <a:prstGeom prst="rect">
            <a:avLst/>
          </a:prstGeom>
          <a:noFill/>
          <a:ln>
            <a:noFill/>
          </a:ln>
        </p:spPr>
        <p:txBody>
          <a:bodyPr anchorCtr="0" anchor="t" bIns="0" lIns="0" spcFirstLastPara="1" rIns="0" wrap="square" tIns="0">
            <a:normAutofit/>
          </a:bodyPr>
          <a:lstStyle/>
          <a:p>
            <a:pPr indent="-342360" lvl="0" marL="343080" marR="0" rtl="0" algn="l">
              <a:lnSpc>
                <a:spcPct val="90000"/>
              </a:lnSpc>
              <a:spcBef>
                <a:spcPts val="0"/>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Il est également très courant d’avoir recours à un mélange des deux : un logiciel de messagerie pour un utilisateur, une messagerie web pour l’autre utilisateur.</a:t>
            </a:r>
            <a:endParaRPr/>
          </a:p>
          <a:p>
            <a:pPr indent="-342360" lvl="0" marL="343080" marR="0" rtl="0" algn="l">
              <a:lnSpc>
                <a:spcPct val="90000"/>
              </a:lnSpc>
              <a:spcBef>
                <a:spcPts val="2001"/>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Le serveur de messagerie est le MTA ; les serveurs source et de destination sont, respectivement, le MSA et le MDA.</a:t>
            </a:r>
            <a:endParaRPr/>
          </a:p>
          <a:p>
            <a:pPr indent="-342360" lvl="0" marL="343080" marR="0" rtl="0" algn="l">
              <a:lnSpc>
                <a:spcPct val="90000"/>
              </a:lnSpc>
              <a:spcBef>
                <a:spcPts val="2001"/>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Le client de messagerie peut se trouver sur le bureau, l’ordinateur portable ou le téléphone mobile.</a:t>
            </a:r>
            <a:endParaRPr/>
          </a:p>
        </p:txBody>
      </p:sp>
      <p:pic>
        <p:nvPicPr>
          <p:cNvPr id="1052" name="Google Shape;1052;p21"/>
          <p:cNvPicPr preferRelativeResize="0"/>
          <p:nvPr/>
        </p:nvPicPr>
        <p:blipFill rotWithShape="1">
          <a:blip r:embed="rId3">
            <a:alphaModFix/>
          </a:blip>
          <a:srcRect b="0" l="0" r="0" t="0"/>
          <a:stretch/>
        </p:blipFill>
        <p:spPr>
          <a:xfrm>
            <a:off x="1749537" y="1078661"/>
            <a:ext cx="6323760" cy="780480"/>
          </a:xfrm>
          <a:prstGeom prst="rect">
            <a:avLst/>
          </a:prstGeom>
          <a:noFill/>
          <a:ln>
            <a:noFill/>
          </a:ln>
        </p:spPr>
      </p:pic>
      <p:pic>
        <p:nvPicPr>
          <p:cNvPr id="1053" name="Google Shape;1053;p21"/>
          <p:cNvPicPr preferRelativeResize="0"/>
          <p:nvPr/>
        </p:nvPicPr>
        <p:blipFill rotWithShape="1">
          <a:blip r:embed="rId4">
            <a:alphaModFix/>
          </a:blip>
          <a:srcRect b="0" l="0" r="0" t="0"/>
          <a:stretch/>
        </p:blipFill>
        <p:spPr>
          <a:xfrm>
            <a:off x="1749537" y="2447741"/>
            <a:ext cx="6323760" cy="780480"/>
          </a:xfrm>
          <a:prstGeom prst="rect">
            <a:avLst/>
          </a:prstGeom>
          <a:noFill/>
          <a:ln>
            <a:noFill/>
          </a:ln>
        </p:spPr>
      </p:pic>
      <p:sp>
        <p:nvSpPr>
          <p:cNvPr id="1054" name="Google Shape;1054;p21"/>
          <p:cNvSpPr/>
          <p:nvPr/>
        </p:nvSpPr>
        <p:spPr>
          <a:xfrm>
            <a:off x="3225897" y="1923221"/>
            <a:ext cx="395676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Utilise un logiciel de messagerie pour les deux utilisateurs.</a:t>
            </a:r>
            <a:endParaRPr/>
          </a:p>
        </p:txBody>
      </p:sp>
      <p:sp>
        <p:nvSpPr>
          <p:cNvPr id="1055" name="Google Shape;1055;p21"/>
          <p:cNvSpPr/>
          <p:nvPr/>
        </p:nvSpPr>
        <p:spPr>
          <a:xfrm>
            <a:off x="3552057" y="3292301"/>
            <a:ext cx="330444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Utilise une messagerie web pour les deux utilisateurs.</a:t>
            </a:r>
            <a:endParaRPr/>
          </a:p>
        </p:txBody>
      </p:sp>
      <p:sp>
        <p:nvSpPr>
          <p:cNvPr id="1056" name="Google Shape;1056;p21"/>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Chemin de distribution de courrier électronique</a:t>
            </a:r>
            <a:br>
              <a:rPr lang="en-US"/>
            </a:b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22"/>
          <p:cNvSpPr/>
          <p:nvPr/>
        </p:nvSpPr>
        <p:spPr>
          <a:xfrm>
            <a:off x="420625" y="853441"/>
            <a:ext cx="11406614" cy="4767870"/>
          </a:xfrm>
          <a:prstGeom prst="rect">
            <a:avLst/>
          </a:prstGeom>
          <a:noFill/>
          <a:ln>
            <a:noFill/>
          </a:ln>
        </p:spPr>
        <p:txBody>
          <a:bodyPr anchorCtr="0" anchor="t" bIns="0" lIns="0" spcFirstLastPara="1" rIns="0" wrap="square" tIns="0">
            <a:noAutofit/>
          </a:bodyPr>
          <a:lstStyle/>
          <a:p>
            <a:pPr indent="-342360" lvl="0" marL="343080" marR="0" rtl="0" algn="l">
              <a:lnSpc>
                <a:spcPct val="80000"/>
              </a:lnSpc>
              <a:spcBef>
                <a:spcPts val="0"/>
              </a:spcBef>
              <a:spcAft>
                <a:spcPts val="0"/>
              </a:spcAft>
              <a:buClr>
                <a:srgbClr val="000000"/>
              </a:buClr>
              <a:buSzPts val="1665"/>
              <a:buFont typeface="Noto Sans Symbols"/>
              <a:buChar char="◉"/>
            </a:pPr>
            <a:r>
              <a:rPr b="0" i="0" lang="en-US" sz="2100" u="none" cap="none" strike="noStrike">
                <a:solidFill>
                  <a:srgbClr val="000000"/>
                </a:solidFill>
                <a:latin typeface="Arial"/>
                <a:ea typeface="Arial"/>
                <a:cs typeface="Arial"/>
                <a:sym typeface="Arial"/>
              </a:rPr>
              <a:t>Chaque utilisateur d’une communication par courrier électronique choisit, en toute indépendance, son propre environnement/logiciel/configuration de messagerie.</a:t>
            </a:r>
            <a:endParaRPr/>
          </a:p>
          <a:p>
            <a:pPr indent="-342360" lvl="0" marL="343080" marR="0" rtl="0" algn="l">
              <a:lnSpc>
                <a:spcPct val="80000"/>
              </a:lnSpc>
              <a:spcBef>
                <a:spcPts val="2001"/>
              </a:spcBef>
              <a:spcAft>
                <a:spcPts val="0"/>
              </a:spcAft>
              <a:buClr>
                <a:srgbClr val="000000"/>
              </a:buClr>
              <a:buSzPts val="1665"/>
              <a:buFont typeface="Noto Sans Symbols"/>
              <a:buChar char="◉"/>
            </a:pPr>
            <a:r>
              <a:rPr b="0" i="0" lang="en-US" sz="2100" u="none" cap="none" strike="noStrike">
                <a:solidFill>
                  <a:srgbClr val="000000"/>
                </a:solidFill>
                <a:latin typeface="Arial"/>
                <a:ea typeface="Arial"/>
                <a:cs typeface="Arial"/>
                <a:sym typeface="Arial"/>
              </a:rPr>
              <a:t>L’expéditeur n’a pas connaissance de l’environnement de messagerie du destinataire, ce qui signifie que :</a:t>
            </a:r>
            <a:endParaRPr/>
          </a:p>
          <a:p>
            <a:pPr indent="-340559" lvl="1" marL="798480" marR="0" rtl="0" algn="l">
              <a:lnSpc>
                <a:spcPct val="80000"/>
              </a:lnSpc>
              <a:spcBef>
                <a:spcPts val="499"/>
              </a:spcBef>
              <a:spcAft>
                <a:spcPts val="0"/>
              </a:spcAft>
              <a:buClr>
                <a:srgbClr val="000000"/>
              </a:buClr>
              <a:buSzPts val="1665"/>
              <a:buFont typeface="Noto Sans Symbols"/>
              <a:buChar char="⚪"/>
            </a:pPr>
            <a:r>
              <a:rPr b="0" i="0" lang="en-US" sz="2100" u="none" cap="none" strike="noStrike">
                <a:solidFill>
                  <a:srgbClr val="000000"/>
                </a:solidFill>
                <a:latin typeface="Arial"/>
                <a:ea typeface="Arial"/>
                <a:cs typeface="Arial"/>
                <a:sym typeface="Arial"/>
              </a:rPr>
              <a:t>L’expéditeur ne sait pas quels protocoles sont utilisés pour envoyer des courriers électroniques.</a:t>
            </a:r>
            <a:endParaRPr/>
          </a:p>
          <a:p>
            <a:pPr indent="-340559" lvl="1" marL="798480" marR="0" rtl="0" algn="l">
              <a:lnSpc>
                <a:spcPct val="80000"/>
              </a:lnSpc>
              <a:spcBef>
                <a:spcPts val="499"/>
              </a:spcBef>
              <a:spcAft>
                <a:spcPts val="0"/>
              </a:spcAft>
              <a:buClr>
                <a:srgbClr val="000000"/>
              </a:buClr>
              <a:buSzPts val="1665"/>
              <a:buFont typeface="Noto Sans Symbols"/>
              <a:buChar char="⚪"/>
            </a:pPr>
            <a:r>
              <a:rPr b="0" i="0" lang="en-US" sz="2100" u="none" cap="none" strike="noStrike">
                <a:solidFill>
                  <a:srgbClr val="000000"/>
                </a:solidFill>
                <a:latin typeface="Arial"/>
                <a:ea typeface="Arial"/>
                <a:cs typeface="Arial"/>
                <a:sym typeface="Arial"/>
              </a:rPr>
              <a:t>L’expéditeur ne sait pas si la messagerie du destinataire prend en charge certaines fonctionnalités.</a:t>
            </a:r>
            <a:endParaRPr/>
          </a:p>
          <a:p>
            <a:pPr indent="-342360" lvl="0" marL="343080" marR="0" rtl="0" algn="l">
              <a:lnSpc>
                <a:spcPct val="80000"/>
              </a:lnSpc>
              <a:spcBef>
                <a:spcPts val="2001"/>
              </a:spcBef>
              <a:spcAft>
                <a:spcPts val="0"/>
              </a:spcAft>
              <a:buClr>
                <a:srgbClr val="000000"/>
              </a:buClr>
              <a:buSzPts val="1665"/>
              <a:buFont typeface="Noto Sans Symbols"/>
              <a:buChar char="◉"/>
            </a:pPr>
            <a:r>
              <a:rPr b="0" i="0" lang="en-US" sz="2100" u="none" cap="none" strike="noStrike">
                <a:solidFill>
                  <a:srgbClr val="000000"/>
                </a:solidFill>
                <a:latin typeface="Arial"/>
                <a:ea typeface="Arial"/>
                <a:cs typeface="Arial"/>
                <a:sym typeface="Arial"/>
              </a:rPr>
              <a:t>L’envoi passe par une chaîne de serveurs de messagerie. </a:t>
            </a:r>
            <a:endParaRPr/>
          </a:p>
          <a:p>
            <a:pPr indent="-340559" lvl="1" marL="798480" marR="0" rtl="0" algn="l">
              <a:lnSpc>
                <a:spcPct val="80000"/>
              </a:lnSpc>
              <a:spcBef>
                <a:spcPts val="499"/>
              </a:spcBef>
              <a:spcAft>
                <a:spcPts val="0"/>
              </a:spcAft>
              <a:buClr>
                <a:srgbClr val="000000"/>
              </a:buClr>
              <a:buSzPts val="1665"/>
              <a:buFont typeface="Noto Sans Symbols"/>
              <a:buChar char="⚪"/>
            </a:pPr>
            <a:r>
              <a:rPr b="0" i="0" lang="en-US" sz="2100" u="none" cap="none" strike="noStrike">
                <a:solidFill>
                  <a:srgbClr val="000000"/>
                </a:solidFill>
                <a:latin typeface="Arial"/>
                <a:ea typeface="Arial"/>
                <a:cs typeface="Arial"/>
                <a:sym typeface="Arial"/>
              </a:rPr>
              <a:t>On ne connaît pas le nombre de serveurs de messagerie.</a:t>
            </a:r>
            <a:endParaRPr/>
          </a:p>
          <a:p>
            <a:pPr indent="-340559" lvl="1" marL="798480" marR="0" rtl="0" algn="l">
              <a:lnSpc>
                <a:spcPct val="80000"/>
              </a:lnSpc>
              <a:spcBef>
                <a:spcPts val="499"/>
              </a:spcBef>
              <a:spcAft>
                <a:spcPts val="0"/>
              </a:spcAft>
              <a:buClr>
                <a:srgbClr val="000000"/>
              </a:buClr>
              <a:buSzPts val="1665"/>
              <a:buFont typeface="Noto Sans Symbols"/>
              <a:buChar char="⚪"/>
            </a:pPr>
            <a:r>
              <a:rPr b="0" i="0" lang="en-US" sz="2100" u="none" cap="none" strike="noStrike">
                <a:solidFill>
                  <a:srgbClr val="000000"/>
                </a:solidFill>
                <a:latin typeface="Arial"/>
                <a:ea typeface="Arial"/>
                <a:cs typeface="Arial"/>
                <a:sym typeface="Arial"/>
              </a:rPr>
              <a:t>La chaîne réelle de serveurs :</a:t>
            </a:r>
            <a:endParaRPr/>
          </a:p>
          <a:p>
            <a:pPr indent="-340560" lvl="2" marL="1255680" marR="0" rtl="0" algn="l">
              <a:lnSpc>
                <a:spcPct val="80000"/>
              </a:lnSpc>
              <a:spcBef>
                <a:spcPts val="499"/>
              </a:spcBef>
              <a:spcAft>
                <a:spcPts val="0"/>
              </a:spcAft>
              <a:buClr>
                <a:srgbClr val="000000"/>
              </a:buClr>
              <a:buSzPts val="2220"/>
              <a:buFont typeface="Arial"/>
              <a:buChar char="•"/>
            </a:pPr>
            <a:r>
              <a:rPr b="0" i="0" lang="en-US" sz="2100" u="none" cap="none" strike="noStrike">
                <a:solidFill>
                  <a:srgbClr val="000000"/>
                </a:solidFill>
                <a:latin typeface="Arial"/>
                <a:ea typeface="Arial"/>
                <a:cs typeface="Arial"/>
                <a:sym typeface="Arial"/>
              </a:rPr>
              <a:t>Est inconnue au début.</a:t>
            </a:r>
            <a:endParaRPr/>
          </a:p>
          <a:p>
            <a:pPr indent="-340560" lvl="2" marL="1255680" marR="0" rtl="0" algn="l">
              <a:lnSpc>
                <a:spcPct val="80000"/>
              </a:lnSpc>
              <a:spcBef>
                <a:spcPts val="499"/>
              </a:spcBef>
              <a:spcAft>
                <a:spcPts val="0"/>
              </a:spcAft>
              <a:buClr>
                <a:srgbClr val="000000"/>
              </a:buClr>
              <a:buSzPts val="2220"/>
              <a:buFont typeface="Arial"/>
              <a:buChar char="•"/>
            </a:pPr>
            <a:r>
              <a:rPr b="0" i="0" lang="en-US" sz="2100" u="none" cap="none" strike="noStrike">
                <a:solidFill>
                  <a:srgbClr val="000000"/>
                </a:solidFill>
                <a:latin typeface="Arial"/>
                <a:ea typeface="Arial"/>
                <a:cs typeface="Arial"/>
                <a:sym typeface="Arial"/>
              </a:rPr>
              <a:t>Peut changer lors de l’envoi d’un courrier électronique ultérieur.</a:t>
            </a:r>
            <a:endParaRPr/>
          </a:p>
          <a:p>
            <a:pPr indent="-340559" lvl="1" marL="798480" marR="0" rtl="0" algn="l">
              <a:lnSpc>
                <a:spcPct val="80000"/>
              </a:lnSpc>
              <a:spcBef>
                <a:spcPts val="499"/>
              </a:spcBef>
              <a:spcAft>
                <a:spcPts val="0"/>
              </a:spcAft>
              <a:buClr>
                <a:srgbClr val="000000"/>
              </a:buClr>
              <a:buSzPts val="1665"/>
              <a:buFont typeface="Noto Sans Symbols"/>
              <a:buChar char="⚪"/>
            </a:pPr>
            <a:r>
              <a:rPr b="0" i="0" lang="en-US" sz="2100" u="none" cap="none" strike="noStrike">
                <a:solidFill>
                  <a:srgbClr val="000000"/>
                </a:solidFill>
                <a:latin typeface="Arial"/>
                <a:ea typeface="Arial"/>
                <a:cs typeface="Arial"/>
                <a:sym typeface="Arial"/>
              </a:rPr>
              <a:t>Le chemin ou l’expéditeur ne connaît pas les fonctionnalités prises en charge par chaque serveur de messagerie.</a:t>
            </a:r>
            <a:endParaRPr/>
          </a:p>
          <a:p>
            <a:pPr indent="-340559" lvl="1" marL="798480" marR="0" rtl="0" algn="l">
              <a:lnSpc>
                <a:spcPct val="80000"/>
              </a:lnSpc>
              <a:spcBef>
                <a:spcPts val="499"/>
              </a:spcBef>
              <a:spcAft>
                <a:spcPts val="0"/>
              </a:spcAft>
              <a:buClr>
                <a:srgbClr val="000000"/>
              </a:buClr>
              <a:buSzPts val="1665"/>
              <a:buFont typeface="Noto Sans Symbols"/>
              <a:buChar char="⚪"/>
            </a:pPr>
            <a:r>
              <a:rPr b="0" i="0" lang="en-US" sz="2100" u="none" cap="none" strike="noStrike">
                <a:solidFill>
                  <a:srgbClr val="000000"/>
                </a:solidFill>
                <a:latin typeface="Arial"/>
                <a:ea typeface="Arial"/>
                <a:cs typeface="Arial"/>
                <a:sym typeface="Arial"/>
              </a:rPr>
              <a:t>Les fonctionnalités sont découvertes étape par étape (c’est-à-dire lors de l’étape suivante).</a:t>
            </a:r>
            <a:endParaRPr/>
          </a:p>
          <a:p>
            <a:pPr indent="-234831" lvl="0" marL="341280" marR="0" rtl="0" algn="l">
              <a:lnSpc>
                <a:spcPct val="80000"/>
              </a:lnSpc>
              <a:spcBef>
                <a:spcPts val="499"/>
              </a:spcBef>
              <a:spcAft>
                <a:spcPts val="0"/>
              </a:spcAft>
              <a:buClr>
                <a:srgbClr val="000000"/>
              </a:buClr>
              <a:buSzPts val="1665"/>
              <a:buFont typeface="Noto Sans Symbols"/>
              <a:buNone/>
            </a:pPr>
            <a:r>
              <a:t/>
            </a:r>
            <a:endParaRPr b="0" i="0" sz="2100" u="none" cap="none" strike="noStrike">
              <a:solidFill>
                <a:schemeClr val="dk1"/>
              </a:solidFill>
              <a:latin typeface="Arial"/>
              <a:ea typeface="Arial"/>
              <a:cs typeface="Arial"/>
              <a:sym typeface="Arial"/>
            </a:endParaRPr>
          </a:p>
        </p:txBody>
      </p:sp>
      <p:sp>
        <p:nvSpPr>
          <p:cNvPr id="1062" name="Google Shape;1062;p22"/>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Considérations liées au chemin de distribution de courrier électronique</a:t>
            </a:r>
            <a:br>
              <a:rPr lang="en-US" sz="2400"/>
            </a:b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2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100"/>
              <a:t>Changements de protocole, considérations liées au chemin de distribution</a:t>
            </a:r>
            <a:endParaRPr/>
          </a:p>
        </p:txBody>
      </p:sp>
      <p:sp>
        <p:nvSpPr>
          <p:cNvPr id="1068" name="Google Shape;1068;p23"/>
          <p:cNvSpPr txBox="1"/>
          <p:nvPr/>
        </p:nvSpPr>
        <p:spPr>
          <a:xfrm>
            <a:off x="1645079" y="3429000"/>
            <a:ext cx="8520600" cy="250074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Pour envoyer et recevoir un courrier électronique avec l’EAI : </a:t>
            </a:r>
            <a:endParaRPr/>
          </a:p>
          <a:p>
            <a:pPr indent="-285750" lvl="1" marL="742950" marR="0" rtl="0" algn="l">
              <a:lnSpc>
                <a:spcPct val="100000"/>
              </a:lnSpc>
              <a:spcBef>
                <a:spcPts val="0"/>
              </a:spcBef>
              <a:spcAft>
                <a:spcPts val="0"/>
              </a:spcAft>
              <a:buClr>
                <a:schemeClr val="dk1"/>
              </a:buClr>
              <a:buSzPts val="2400"/>
              <a:buFont typeface="Arial"/>
              <a:buChar char="–"/>
            </a:pPr>
            <a:r>
              <a:rPr b="0" i="0" lang="en-US" sz="2400" u="sng" cap="none" strike="noStrike">
                <a:solidFill>
                  <a:schemeClr val="dk1"/>
                </a:solidFill>
                <a:latin typeface="Arial"/>
                <a:ea typeface="Arial"/>
                <a:cs typeface="Arial"/>
                <a:sym typeface="Arial"/>
              </a:rPr>
              <a:t>Toutes les parties intervenant dans le chemin de distribution doivent être mises à jour pour la prise en charge de l’EAI.</a:t>
            </a:r>
            <a:endParaRPr/>
          </a:p>
          <a:p>
            <a:pPr indent="-285750" lvl="1" marL="7429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Si un seul serveur SMTP sur le chemin ne prend pas en charge l’EAI, alors le courrier électronique n’est pas distribué.</a:t>
            </a:r>
            <a:endParaRPr/>
          </a:p>
        </p:txBody>
      </p:sp>
      <p:pic>
        <p:nvPicPr>
          <p:cNvPr id="1069" name="Google Shape;1069;p23"/>
          <p:cNvPicPr preferRelativeResize="0"/>
          <p:nvPr/>
        </p:nvPicPr>
        <p:blipFill rotWithShape="1">
          <a:blip r:embed="rId3">
            <a:alphaModFix/>
          </a:blip>
          <a:srcRect b="0" l="0" r="0" t="0"/>
          <a:stretch/>
        </p:blipFill>
        <p:spPr>
          <a:xfrm>
            <a:off x="779972" y="928255"/>
            <a:ext cx="10805055" cy="1346886"/>
          </a:xfrm>
          <a:prstGeom prst="rect">
            <a:avLst/>
          </a:prstGeom>
          <a:noFill/>
          <a:ln>
            <a:noFill/>
          </a:ln>
        </p:spPr>
      </p:pic>
      <p:cxnSp>
        <p:nvCxnSpPr>
          <p:cNvPr id="1070" name="Google Shape;1070;p23"/>
          <p:cNvCxnSpPr/>
          <p:nvPr/>
        </p:nvCxnSpPr>
        <p:spPr>
          <a:xfrm rot="10800000">
            <a:off x="2402541" y="1977080"/>
            <a:ext cx="2779059" cy="1346890"/>
          </a:xfrm>
          <a:prstGeom prst="straightConnector1">
            <a:avLst/>
          </a:prstGeom>
          <a:noFill/>
          <a:ln cap="flat" cmpd="sng" w="28575">
            <a:solidFill>
              <a:schemeClr val="dk1"/>
            </a:solidFill>
            <a:prstDash val="solid"/>
            <a:round/>
            <a:headEnd len="sm" w="sm" type="none"/>
            <a:tailEnd len="med" w="med" type="triangle"/>
          </a:ln>
        </p:spPr>
      </p:cxnSp>
      <p:cxnSp>
        <p:nvCxnSpPr>
          <p:cNvPr id="1071" name="Google Shape;1071;p23"/>
          <p:cNvCxnSpPr/>
          <p:nvPr/>
        </p:nvCxnSpPr>
        <p:spPr>
          <a:xfrm rot="10800000">
            <a:off x="4141694" y="1977079"/>
            <a:ext cx="1039906" cy="1346891"/>
          </a:xfrm>
          <a:prstGeom prst="straightConnector1">
            <a:avLst/>
          </a:prstGeom>
          <a:noFill/>
          <a:ln cap="flat" cmpd="sng" w="28575">
            <a:solidFill>
              <a:schemeClr val="dk1"/>
            </a:solidFill>
            <a:prstDash val="solid"/>
            <a:round/>
            <a:headEnd len="sm" w="sm" type="none"/>
            <a:tailEnd len="med" w="med" type="triangle"/>
          </a:ln>
        </p:spPr>
      </p:cxnSp>
      <p:cxnSp>
        <p:nvCxnSpPr>
          <p:cNvPr id="1072" name="Google Shape;1072;p23"/>
          <p:cNvCxnSpPr/>
          <p:nvPr/>
        </p:nvCxnSpPr>
        <p:spPr>
          <a:xfrm flipH="1" rot="10800000">
            <a:off x="5181600" y="1977081"/>
            <a:ext cx="827902" cy="1346888"/>
          </a:xfrm>
          <a:prstGeom prst="straightConnector1">
            <a:avLst/>
          </a:prstGeom>
          <a:noFill/>
          <a:ln cap="flat" cmpd="sng" w="28575">
            <a:solidFill>
              <a:schemeClr val="dk1"/>
            </a:solidFill>
            <a:prstDash val="solid"/>
            <a:round/>
            <a:headEnd len="sm" w="sm" type="none"/>
            <a:tailEnd len="med" w="med" type="triangle"/>
          </a:ln>
        </p:spPr>
      </p:cxnSp>
      <p:cxnSp>
        <p:nvCxnSpPr>
          <p:cNvPr id="1073" name="Google Shape;1073;p23"/>
          <p:cNvCxnSpPr/>
          <p:nvPr/>
        </p:nvCxnSpPr>
        <p:spPr>
          <a:xfrm flipH="1" rot="10800000">
            <a:off x="5181600" y="1991782"/>
            <a:ext cx="2635624" cy="1332188"/>
          </a:xfrm>
          <a:prstGeom prst="straightConnector1">
            <a:avLst/>
          </a:prstGeom>
          <a:noFill/>
          <a:ln cap="flat" cmpd="sng" w="28575">
            <a:solidFill>
              <a:schemeClr val="dk1"/>
            </a:solidFill>
            <a:prstDash val="solid"/>
            <a:round/>
            <a:headEnd len="sm" w="sm" type="none"/>
            <a:tailEnd len="med" w="med" type="triangle"/>
          </a:ln>
        </p:spPr>
      </p:cxnSp>
      <p:cxnSp>
        <p:nvCxnSpPr>
          <p:cNvPr id="1074" name="Google Shape;1074;p23"/>
          <p:cNvCxnSpPr/>
          <p:nvPr/>
        </p:nvCxnSpPr>
        <p:spPr>
          <a:xfrm flipH="1" rot="10800000">
            <a:off x="5181600" y="1991782"/>
            <a:ext cx="4805082" cy="1332188"/>
          </a:xfrm>
          <a:prstGeom prst="straightConnector1">
            <a:avLst/>
          </a:prstGeom>
          <a:noFill/>
          <a:ln cap="flat" cmpd="sng" w="28575">
            <a:solidFill>
              <a:schemeClr val="dk1"/>
            </a:solidFill>
            <a:prstDash val="solid"/>
            <a:round/>
            <a:headEnd len="sm" w="sm"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2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300"/>
              <a:t>Changements de protocole, considérations liées au chemin de distribution</a:t>
            </a:r>
            <a:endParaRPr/>
          </a:p>
        </p:txBody>
      </p:sp>
      <p:sp>
        <p:nvSpPr>
          <p:cNvPr id="1080" name="Google Shape;1080;p24"/>
          <p:cNvSpPr txBox="1"/>
          <p:nvPr>
            <p:ph idx="1" type="body"/>
          </p:nvPr>
        </p:nvSpPr>
        <p:spPr>
          <a:xfrm>
            <a:off x="840980" y="1488858"/>
            <a:ext cx="9788920" cy="4543747"/>
          </a:xfrm>
          <a:prstGeom prst="rect">
            <a:avLst/>
          </a:prstGeom>
          <a:noFill/>
          <a:ln>
            <a:noFill/>
          </a:ln>
        </p:spPr>
        <p:txBody>
          <a:bodyPr anchorCtr="0" anchor="t" bIns="0" lIns="0" spcFirstLastPara="1" rIns="0" wrap="square" tIns="0">
            <a:normAutofit/>
          </a:bodyPr>
          <a:lstStyle/>
          <a:p>
            <a:pPr indent="-342900" lvl="0" marL="342900" rtl="0" algn="l">
              <a:lnSpc>
                <a:spcPct val="114000"/>
              </a:lnSpc>
              <a:spcBef>
                <a:spcPts val="0"/>
              </a:spcBef>
              <a:spcAft>
                <a:spcPts val="0"/>
              </a:spcAft>
              <a:buSzPts val="1800"/>
              <a:buChar char="◉"/>
            </a:pPr>
            <a:r>
              <a:rPr lang="en-US" sz="2400"/>
              <a:t>Que se passe-t-il lorsqu’un serveur (SMTP) de messagerie sur le chemin ne prend pas en charge l’EAI ?</a:t>
            </a:r>
            <a:endParaRPr/>
          </a:p>
          <a:p>
            <a:pPr indent="-341313" lvl="1" marL="798513" rtl="0" algn="l">
              <a:lnSpc>
                <a:spcPct val="114000"/>
              </a:lnSpc>
              <a:spcBef>
                <a:spcPts val="500"/>
              </a:spcBef>
              <a:spcAft>
                <a:spcPts val="0"/>
              </a:spcAft>
              <a:buClr>
                <a:srgbClr val="000000"/>
              </a:buClr>
              <a:buSzPts val="1800"/>
              <a:buChar char="⚪"/>
            </a:pPr>
            <a:r>
              <a:rPr lang="en-US" sz="2400"/>
              <a:t>Le dernier serveur qui essaie d’envoyer vers la prochaine étape :</a:t>
            </a:r>
            <a:endParaRPr/>
          </a:p>
          <a:p>
            <a:pPr indent="-341313" lvl="2" marL="1255713" rtl="0" algn="l">
              <a:lnSpc>
                <a:spcPct val="114000"/>
              </a:lnSpc>
              <a:spcBef>
                <a:spcPts val="500"/>
              </a:spcBef>
              <a:spcAft>
                <a:spcPts val="0"/>
              </a:spcAft>
              <a:buClr>
                <a:srgbClr val="000000"/>
              </a:buClr>
              <a:buSzPts val="2400"/>
              <a:buChar char="•"/>
            </a:pPr>
            <a:r>
              <a:rPr lang="en-US" sz="2400"/>
              <a:t>Renvoie à l’utilisateur expéditeur un rapport indiquant l’échec de la distribution.</a:t>
            </a:r>
            <a:endParaRPr/>
          </a:p>
          <a:p>
            <a:pPr indent="-341313" lvl="2" marL="1255713" rtl="0" algn="l">
              <a:lnSpc>
                <a:spcPct val="114000"/>
              </a:lnSpc>
              <a:spcBef>
                <a:spcPts val="500"/>
              </a:spcBef>
              <a:spcAft>
                <a:spcPts val="0"/>
              </a:spcAft>
              <a:buClr>
                <a:srgbClr val="000000"/>
              </a:buClr>
              <a:buSzPts val="2400"/>
              <a:buChar char="•"/>
            </a:pPr>
            <a:r>
              <a:rPr lang="en-US" sz="2400"/>
              <a:t>Abandonne le courrier électronique.</a:t>
            </a:r>
            <a:endParaRPr/>
          </a:p>
          <a:p>
            <a:pPr indent="-341313" lvl="1" marL="798513" rtl="0" algn="l">
              <a:lnSpc>
                <a:spcPct val="114000"/>
              </a:lnSpc>
              <a:spcBef>
                <a:spcPts val="500"/>
              </a:spcBef>
              <a:spcAft>
                <a:spcPts val="0"/>
              </a:spcAft>
              <a:buClr>
                <a:srgbClr val="000000"/>
              </a:buClr>
              <a:buSzPts val="1800"/>
              <a:buChar char="⚪"/>
            </a:pPr>
            <a:r>
              <a:rPr lang="en-US" sz="2400"/>
              <a:t>Similaire aux rapports qu’un expéditeur reçoit lorsqu’une adresse de courrier électronique n’existe pas.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2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Autres considérations</a:t>
            </a:r>
            <a:endParaRPr/>
          </a:p>
        </p:txBody>
      </p:sp>
      <p:sp>
        <p:nvSpPr>
          <p:cNvPr id="1086" name="Google Shape;1086;p25"/>
          <p:cNvSpPr txBox="1"/>
          <p:nvPr>
            <p:ph idx="1" type="body"/>
          </p:nvPr>
        </p:nvSpPr>
        <p:spPr>
          <a:xfrm>
            <a:off x="834659" y="812801"/>
            <a:ext cx="10391020" cy="5196114"/>
          </a:xfrm>
          <a:prstGeom prst="rect">
            <a:avLst/>
          </a:prstGeom>
          <a:noFill/>
          <a:ln>
            <a:noFill/>
          </a:ln>
        </p:spPr>
        <p:txBody>
          <a:bodyPr anchorCtr="0" anchor="t" bIns="0" lIns="0" spcFirstLastPara="1" rIns="0" wrap="square" tIns="0">
            <a:noAutofit/>
          </a:bodyPr>
          <a:lstStyle/>
          <a:p>
            <a:pPr indent="-342900" lvl="0" marL="342900" rtl="0" algn="l">
              <a:lnSpc>
                <a:spcPct val="114000"/>
              </a:lnSpc>
              <a:spcBef>
                <a:spcPts val="0"/>
              </a:spcBef>
              <a:spcAft>
                <a:spcPts val="0"/>
              </a:spcAft>
              <a:buSzPts val="1800"/>
              <a:buChar char="◉"/>
            </a:pPr>
            <a:r>
              <a:rPr lang="en-US" sz="2100"/>
              <a:t>Casse: </a:t>
            </a:r>
            <a:endParaRPr/>
          </a:p>
          <a:p>
            <a:pPr indent="-341313" lvl="1" marL="798513" rtl="0" algn="l">
              <a:lnSpc>
                <a:spcPct val="114000"/>
              </a:lnSpc>
              <a:spcBef>
                <a:spcPts val="600"/>
              </a:spcBef>
              <a:spcAft>
                <a:spcPts val="0"/>
              </a:spcAft>
              <a:buClr>
                <a:srgbClr val="000000"/>
              </a:buClr>
              <a:buSzPts val="1800"/>
              <a:buChar char="⚪"/>
            </a:pPr>
            <a:r>
              <a:rPr lang="en-US" sz="2100"/>
              <a:t>Dans ASCII, les utilisateurs de courrier électronique s’attendent à pouvoir utiliser un équivalent des minuscules et majuscules. Par exemple, PETER@example.com et peter@example.com seront distribués à la même boîte de messagerie.</a:t>
            </a:r>
            <a:endParaRPr/>
          </a:p>
          <a:p>
            <a:pPr indent="-341313" lvl="1" marL="798513" rtl="0" algn="l">
              <a:lnSpc>
                <a:spcPct val="114000"/>
              </a:lnSpc>
              <a:spcBef>
                <a:spcPts val="600"/>
              </a:spcBef>
              <a:spcAft>
                <a:spcPts val="0"/>
              </a:spcAft>
              <a:buClr>
                <a:srgbClr val="000000"/>
              </a:buClr>
              <a:buSzPts val="1800"/>
              <a:buChar char="⚪"/>
            </a:pPr>
            <a:r>
              <a:rPr lang="en-US" sz="2100"/>
              <a:t>Généralement, pour l’EAI, une telle fonctionnalité de casse n’est pas automatiquement mise en œuvre dans la plupart des logiciels ayant intégré l’EAI.</a:t>
            </a:r>
            <a:endParaRPr/>
          </a:p>
          <a:p>
            <a:pPr indent="-342900" lvl="0" marL="342900" rtl="0" algn="l">
              <a:lnSpc>
                <a:spcPct val="114000"/>
              </a:lnSpc>
              <a:spcBef>
                <a:spcPts val="600"/>
              </a:spcBef>
              <a:spcAft>
                <a:spcPts val="0"/>
              </a:spcAft>
              <a:buSzPts val="1800"/>
              <a:buChar char="◉"/>
            </a:pPr>
            <a:r>
              <a:rPr lang="en-US" sz="2100"/>
              <a:t>SPAM: </a:t>
            </a:r>
            <a:endParaRPr/>
          </a:p>
          <a:p>
            <a:pPr indent="-341313" lvl="1" marL="798513" rtl="0" algn="l">
              <a:lnSpc>
                <a:spcPct val="114000"/>
              </a:lnSpc>
              <a:spcBef>
                <a:spcPts val="600"/>
              </a:spcBef>
              <a:spcAft>
                <a:spcPts val="0"/>
              </a:spcAft>
              <a:buClr>
                <a:srgbClr val="000000"/>
              </a:buClr>
              <a:buSzPts val="1800"/>
              <a:buChar char="⚪"/>
            </a:pPr>
            <a:r>
              <a:rPr lang="en-US" sz="2100"/>
              <a:t>Les courriers électroniques EAI peuvent être considérés comme du spam par des logiciels de filtrage de spam même en cas d’activation des bons enregistrements SPF/DKIM.</a:t>
            </a:r>
            <a:endParaRPr/>
          </a:p>
          <a:p>
            <a:pPr indent="-342900" lvl="0" marL="342900" rtl="0" algn="l">
              <a:lnSpc>
                <a:spcPct val="114000"/>
              </a:lnSpc>
              <a:spcBef>
                <a:spcPts val="600"/>
              </a:spcBef>
              <a:spcAft>
                <a:spcPts val="0"/>
              </a:spcAft>
              <a:buSzPts val="1800"/>
              <a:buChar char="◉"/>
            </a:pPr>
            <a:r>
              <a:rPr lang="en-US" sz="2100"/>
              <a:t>Logiciels/services : </a:t>
            </a:r>
            <a:endParaRPr/>
          </a:p>
          <a:p>
            <a:pPr indent="-341313" lvl="1" marL="798513" rtl="0" algn="l">
              <a:lnSpc>
                <a:spcPct val="114000"/>
              </a:lnSpc>
              <a:spcBef>
                <a:spcPts val="600"/>
              </a:spcBef>
              <a:spcAft>
                <a:spcPts val="0"/>
              </a:spcAft>
              <a:buClr>
                <a:srgbClr val="000000"/>
              </a:buClr>
              <a:buSzPts val="1800"/>
              <a:buChar char="⚪"/>
            </a:pPr>
            <a:r>
              <a:rPr lang="en-US" sz="2100"/>
              <a:t>Tous les logiciels et services serveur/client ne prennent pas en charge l’EAI.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26"/>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3600"/>
              <a:t>Prise en charge de l’EAI par les outils et services de messagerie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2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Prise en charge de l’EAI par les outils et services de messagerie (2020)</a:t>
            </a:r>
            <a:endParaRPr/>
          </a:p>
        </p:txBody>
      </p:sp>
      <p:pic>
        <p:nvPicPr>
          <p:cNvPr id="1098" name="Google Shape;1098;p2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099" name="Google Shape;1099;p27"/>
          <p:cNvSpPr/>
          <p:nvPr/>
        </p:nvSpPr>
        <p:spPr>
          <a:xfrm>
            <a:off x="7989757" y="1127134"/>
            <a:ext cx="403513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En 2020, l’ICANN a procédé à des tests précis ; voir </a:t>
            </a:r>
            <a:r>
              <a:rPr b="0" i="0" lang="en-US" sz="2000" u="sng" cap="none" strike="noStrike">
                <a:solidFill>
                  <a:schemeClr val="dk1"/>
                </a:solidFill>
                <a:latin typeface="Arial"/>
                <a:ea typeface="Arial"/>
                <a:cs typeface="Arial"/>
                <a:sym typeface="Arial"/>
                <a:hlinkClick r:id="rId4">
                  <a:extLst>
                    <a:ext uri="{A12FA001-AC4F-418D-AE19-62706E023703}">
                      <ahyp:hlinkClr val="tx"/>
                    </a:ext>
                  </a:extLst>
                </a:hlinkClick>
              </a:rPr>
              <a:t>UASG030A : résultats des tests de logiciels EAI.</a:t>
            </a:r>
            <a:endParaRPr/>
          </a:p>
        </p:txBody>
      </p:sp>
      <p:pic>
        <p:nvPicPr>
          <p:cNvPr descr="Table&#10;&#10;Description automatically generated" id="1100" name="Google Shape;1100;p27"/>
          <p:cNvPicPr preferRelativeResize="0"/>
          <p:nvPr/>
        </p:nvPicPr>
        <p:blipFill rotWithShape="1">
          <a:blip r:embed="rId5">
            <a:alphaModFix/>
          </a:blip>
          <a:srcRect b="0" l="0" r="0" t="0"/>
          <a:stretch/>
        </p:blipFill>
        <p:spPr>
          <a:xfrm>
            <a:off x="1179002" y="671420"/>
            <a:ext cx="6046484" cy="551515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28"/>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Questionnaire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29"/>
          <p:cNvSpPr txBox="1"/>
          <p:nvPr>
            <p:ph idx="1" type="body"/>
          </p:nvPr>
        </p:nvSpPr>
        <p:spPr>
          <a:xfrm>
            <a:off x="841366" y="1015806"/>
            <a:ext cx="10682514"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500"/>
              <a:buNone/>
            </a:pPr>
            <a:r>
              <a:rPr lang="en-US" sz="2000"/>
              <a:t>Pour le bon fonctionnement de l’internationalisation des adresses de courrier électronique (EAI), les MTA doivent prendre en charge l’indicateur de SMTPUTF8.</a:t>
            </a:r>
            <a:endParaRPr/>
          </a:p>
          <a:p>
            <a:pPr indent="0" lvl="0" marL="0" rtl="0" algn="l">
              <a:lnSpc>
                <a:spcPct val="100000"/>
              </a:lnSpc>
              <a:spcBef>
                <a:spcPts val="2000"/>
              </a:spcBef>
              <a:spcAft>
                <a:spcPts val="0"/>
              </a:spcAft>
              <a:buSzPts val="1500"/>
              <a:buNone/>
            </a:pPr>
            <a:r>
              <a:rPr lang="en-US" sz="2000"/>
              <a:t>- Vrai ou faux?</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pic>
        <p:nvPicPr>
          <p:cNvPr id="1112" name="Google Shape;1112;p2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113" name="Google Shape;1113;p2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Questionnaire 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3"/>
          <p:cNvSpPr txBox="1"/>
          <p:nvPr>
            <p:ph type="title"/>
          </p:nvPr>
        </p:nvSpPr>
        <p:spPr>
          <a:xfrm>
            <a:off x="47190" y="29959"/>
            <a:ext cx="11220556" cy="45320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100"/>
              <a:t>Acceptation universelle des noms de domaine et adresses de courrier électronique</a:t>
            </a:r>
            <a:endParaRPr/>
          </a:p>
        </p:txBody>
      </p:sp>
      <p:sp>
        <p:nvSpPr>
          <p:cNvPr id="884" name="Google Shape;884;p3"/>
          <p:cNvSpPr/>
          <p:nvPr/>
        </p:nvSpPr>
        <p:spPr>
          <a:xfrm>
            <a:off x="926617" y="1089134"/>
            <a:ext cx="10327341" cy="41549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Objectif</a:t>
            </a:r>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Prise en charge de l’ensemble des noms de domaine et adresses de courrier électronique par toutes les applications logicielles.</a:t>
            </a:r>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 </a:t>
            </a:r>
            <a:br>
              <a:rPr b="0" i="0" lang="en-US"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Impact</a:t>
            </a:r>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Promouvoir le choix du consommateur, renforcer la concurrence et fournir un accès plus large aux utilisateurs finaux.</a:t>
            </a:r>
            <a:endParaRPr/>
          </a:p>
        </p:txBody>
      </p:sp>
      <p:pic>
        <p:nvPicPr>
          <p:cNvPr id="885" name="Google Shape;885;p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grpSp>
        <p:nvGrpSpPr>
          <p:cNvPr id="886" name="Google Shape;886;p3"/>
          <p:cNvGrpSpPr/>
          <p:nvPr/>
        </p:nvGrpSpPr>
        <p:grpSpPr>
          <a:xfrm>
            <a:off x="1566121" y="2781269"/>
            <a:ext cx="9048332" cy="1295462"/>
            <a:chOff x="1927228" y="5269981"/>
            <a:chExt cx="7921353" cy="976513"/>
          </a:xfrm>
        </p:grpSpPr>
        <p:grpSp>
          <p:nvGrpSpPr>
            <p:cNvPr id="887" name="Google Shape;887;p3"/>
            <p:cNvGrpSpPr/>
            <p:nvPr/>
          </p:nvGrpSpPr>
          <p:grpSpPr>
            <a:xfrm>
              <a:off x="1927228" y="5273672"/>
              <a:ext cx="1302251" cy="972822"/>
              <a:chOff x="820555" y="1643185"/>
              <a:chExt cx="2011680" cy="1644160"/>
            </a:xfrm>
          </p:grpSpPr>
          <p:sp>
            <p:nvSpPr>
              <p:cNvPr id="888" name="Google Shape;888;p3"/>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Accepter</a:t>
                </a:r>
                <a:endParaRPr/>
              </a:p>
            </p:txBody>
          </p:sp>
          <p:sp>
            <p:nvSpPr>
              <p:cNvPr id="889" name="Google Shape;889;p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890" name="Google Shape;890;p3"/>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891" name="Google Shape;891;p3"/>
            <p:cNvGrpSpPr/>
            <p:nvPr/>
          </p:nvGrpSpPr>
          <p:grpSpPr>
            <a:xfrm>
              <a:off x="3582203" y="5273672"/>
              <a:ext cx="1314106" cy="967039"/>
              <a:chOff x="3554360" y="1646720"/>
              <a:chExt cx="2029993" cy="1634387"/>
            </a:xfrm>
          </p:grpSpPr>
          <p:sp>
            <p:nvSpPr>
              <p:cNvPr id="892" name="Google Shape;892;p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93" name="Google Shape;893;p3"/>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Valider</a:t>
                </a:r>
                <a:endParaRPr/>
              </a:p>
            </p:txBody>
          </p:sp>
          <p:pic>
            <p:nvPicPr>
              <p:cNvPr descr="ua-capability-icons_wht_Validate.png" id="894" name="Google Shape;894;p3"/>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895" name="Google Shape;895;p3"/>
            <p:cNvGrpSpPr/>
            <p:nvPr/>
          </p:nvGrpSpPr>
          <p:grpSpPr>
            <a:xfrm>
              <a:off x="6892153" y="5269981"/>
              <a:ext cx="1302251" cy="968544"/>
              <a:chOff x="6331693" y="1643185"/>
              <a:chExt cx="2011680" cy="1636930"/>
            </a:xfrm>
          </p:grpSpPr>
          <p:sp>
            <p:nvSpPr>
              <p:cNvPr id="896" name="Google Shape;896;p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97" name="Google Shape;897;p3"/>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Stocker</a:t>
                </a:r>
                <a:endParaRPr/>
              </a:p>
            </p:txBody>
          </p:sp>
          <p:pic>
            <p:nvPicPr>
              <p:cNvPr descr="ua-capability-icons_wht_Store.png" id="898" name="Google Shape;898;p3"/>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899" name="Google Shape;899;p3"/>
            <p:cNvGrpSpPr/>
            <p:nvPr/>
          </p:nvGrpSpPr>
          <p:grpSpPr>
            <a:xfrm>
              <a:off x="5237178" y="5269981"/>
              <a:ext cx="1302251" cy="970730"/>
              <a:chOff x="2202899" y="3852184"/>
              <a:chExt cx="2011680" cy="1640625"/>
            </a:xfrm>
          </p:grpSpPr>
          <p:sp>
            <p:nvSpPr>
              <p:cNvPr id="900" name="Google Shape;900;p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901" name="Google Shape;901;p3"/>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Traiter</a:t>
                </a:r>
                <a:endParaRPr/>
              </a:p>
            </p:txBody>
          </p:sp>
          <p:pic>
            <p:nvPicPr>
              <p:cNvPr descr="ua-capability-icons_wht_Process.png" id="902" name="Google Shape;902;p3"/>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903" name="Google Shape;903;p3"/>
            <p:cNvGrpSpPr/>
            <p:nvPr/>
          </p:nvGrpSpPr>
          <p:grpSpPr>
            <a:xfrm>
              <a:off x="8546330" y="5275764"/>
              <a:ext cx="1302251" cy="970730"/>
              <a:chOff x="4943583" y="3852184"/>
              <a:chExt cx="2011680" cy="1640625"/>
            </a:xfrm>
          </p:grpSpPr>
          <p:sp>
            <p:nvSpPr>
              <p:cNvPr id="904" name="Google Shape;904;p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905" name="Google Shape;905;p3"/>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Afficher</a:t>
                </a:r>
                <a:endParaRPr/>
              </a:p>
            </p:txBody>
          </p:sp>
          <p:pic>
            <p:nvPicPr>
              <p:cNvPr descr="ua-capability-icons_wht_Display.png" id="906" name="Google Shape;906;p3"/>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30"/>
          <p:cNvSpPr txBox="1"/>
          <p:nvPr>
            <p:ph idx="1" type="body"/>
          </p:nvPr>
        </p:nvSpPr>
        <p:spPr>
          <a:xfrm>
            <a:off x="841366" y="1015806"/>
            <a:ext cx="10682514"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500"/>
              <a:buNone/>
            </a:pPr>
            <a:r>
              <a:rPr lang="en-US" sz="2000"/>
              <a:t>Parmi les énoncés suivants, lesquels sont </a:t>
            </a:r>
            <a:r>
              <a:rPr i="1" lang="en-US" sz="2000"/>
              <a:t>Vrais</a:t>
            </a:r>
            <a:r>
              <a:rPr lang="en-US" sz="2000"/>
              <a:t> lors de l’envoi et la réception d’un courrier électronique avec l’EAI</a:t>
            </a:r>
            <a:r>
              <a:rPr lang="en-US" sz="2000"/>
              <a:t>:</a:t>
            </a:r>
            <a:r>
              <a:rPr lang="en-US" sz="2000"/>
              <a:t>  </a:t>
            </a:r>
            <a:endParaRPr/>
          </a:p>
          <a:p>
            <a:pPr indent="-457200" lvl="0" marL="457200" rtl="0" algn="l">
              <a:lnSpc>
                <a:spcPct val="100000"/>
              </a:lnSpc>
              <a:spcBef>
                <a:spcPts val="2000"/>
              </a:spcBef>
              <a:spcAft>
                <a:spcPts val="0"/>
              </a:spcAft>
              <a:buSzPts val="1500"/>
              <a:buFont typeface="Arial"/>
              <a:buAutoNum type="alphaLcParenR"/>
            </a:pPr>
            <a:r>
              <a:rPr lang="en-US" sz="2000"/>
              <a:t>Toutes les parties/tous les nœuds intervenant dans le chemin de distribution doivent être mis à jour pour la prise en charge de l’EAI.</a:t>
            </a:r>
            <a:endParaRPr/>
          </a:p>
          <a:p>
            <a:pPr indent="-457200" lvl="0" marL="457200" rtl="0" algn="l">
              <a:lnSpc>
                <a:spcPct val="100000"/>
              </a:lnSpc>
              <a:spcBef>
                <a:spcPts val="2000"/>
              </a:spcBef>
              <a:spcAft>
                <a:spcPts val="0"/>
              </a:spcAft>
              <a:buSzPts val="1500"/>
              <a:buFont typeface="Arial"/>
              <a:buAutoNum type="alphaLcParenR"/>
            </a:pPr>
            <a:r>
              <a:rPr lang="en-US" sz="2000"/>
              <a:t>Si un seul serveur SMTP sur le chemin ne prend pas en charge l’EAI, alors le courrier électronique ne sera pas distribué.</a:t>
            </a:r>
            <a:endParaRPr/>
          </a:p>
          <a:p>
            <a:pPr indent="-457200" lvl="0" marL="457200" rtl="0" algn="l">
              <a:lnSpc>
                <a:spcPct val="100000"/>
              </a:lnSpc>
              <a:spcBef>
                <a:spcPts val="2000"/>
              </a:spcBef>
              <a:spcAft>
                <a:spcPts val="0"/>
              </a:spcAft>
              <a:buSzPts val="1500"/>
              <a:buFont typeface="Arial"/>
              <a:buAutoNum type="alphaLcParenR"/>
            </a:pPr>
            <a:r>
              <a:rPr lang="en-US" sz="2000"/>
              <a:t>Les serveurs POP/IMAP pourraient fournir des courriers électroniques déclassés aux clients de messagerie ne prenant pas en charge l’EAI, mais cela n’est pas recommandé.</a:t>
            </a:r>
            <a:endParaRPr/>
          </a:p>
          <a:p>
            <a:pPr indent="-457200" lvl="0" marL="457200" rtl="0" algn="l">
              <a:lnSpc>
                <a:spcPct val="100000"/>
              </a:lnSpc>
              <a:spcBef>
                <a:spcPts val="2000"/>
              </a:spcBef>
              <a:spcAft>
                <a:spcPts val="0"/>
              </a:spcAft>
              <a:buSzPts val="1500"/>
              <a:buFont typeface="Arial"/>
              <a:buAutoNum type="alphaLcParenR"/>
            </a:pPr>
            <a:r>
              <a:rPr lang="en-US" sz="2000"/>
              <a:t>Aucun des énoncés précédents</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pic>
        <p:nvPicPr>
          <p:cNvPr id="1120" name="Google Shape;1120;p3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121" name="Google Shape;1121;p3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Questionnaire 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31"/>
          <p:cNvSpPr txBox="1"/>
          <p:nvPr>
            <p:ph type="title"/>
          </p:nvPr>
        </p:nvSpPr>
        <p:spPr>
          <a:xfrm>
            <a:off x="752850" y="1308848"/>
            <a:ext cx="10100029"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3600"/>
              <a:t>Considérations liées aux noms de boîtes de messagerie utilisant l’EAI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32"/>
          <p:cNvSpPr txBox="1"/>
          <p:nvPr>
            <p:ph idx="1" type="body"/>
          </p:nvPr>
        </p:nvSpPr>
        <p:spPr>
          <a:xfrm>
            <a:off x="754742" y="670560"/>
            <a:ext cx="10805055" cy="5480359"/>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1950" u="sng">
                <a:solidFill>
                  <a:schemeClr val="hlink"/>
                </a:solidFill>
                <a:hlinkClick r:id="rId3"/>
              </a:rPr>
              <a:t>UASG028</a:t>
            </a:r>
            <a:r>
              <a:rPr lang="en-US" sz="1950"/>
              <a:t> - Considérations liées au nommage des boîtes de messagerie internationalisées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1950"/>
              <a:t>Scripts pris en charge :</a:t>
            </a:r>
            <a:endParaRPr/>
          </a:p>
          <a:p>
            <a:pPr indent="-341313" lvl="1" marL="798513" rtl="0" algn="l">
              <a:lnSpc>
                <a:spcPct val="100000"/>
              </a:lnSpc>
              <a:spcBef>
                <a:spcPts val="500"/>
              </a:spcBef>
              <a:spcAft>
                <a:spcPts val="0"/>
              </a:spcAft>
              <a:buClr>
                <a:srgbClr val="000000"/>
              </a:buClr>
              <a:buSzPts val="1500"/>
              <a:buChar char="⚪"/>
            </a:pPr>
            <a:r>
              <a:rPr lang="en-US" sz="1950"/>
              <a:t>Ayez connaissance des attentes des utilisateurs eu égard aux systèmes d’écriture pour la partie du nom de boîte de messagerie et du nom de domaine. </a:t>
            </a:r>
            <a:endParaRPr/>
          </a:p>
          <a:p>
            <a:pPr indent="-341313" lvl="1" marL="798513" rtl="0" algn="l">
              <a:lnSpc>
                <a:spcPct val="100000"/>
              </a:lnSpc>
              <a:spcBef>
                <a:spcPts val="500"/>
              </a:spcBef>
              <a:spcAft>
                <a:spcPts val="0"/>
              </a:spcAft>
              <a:buClr>
                <a:srgbClr val="000000"/>
              </a:buClr>
              <a:buSzPts val="1500"/>
              <a:buChar char="⚪"/>
            </a:pPr>
            <a:r>
              <a:rPr lang="en-US" sz="1950"/>
              <a:t>Comprenez les complexités liées aux scripts supplémentaires (par exemple, la sécurité, la confusion, etc.).</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1950"/>
              <a:t> Longueur d’une chaîne de nom de boîte de messagerie:</a:t>
            </a:r>
            <a:endParaRPr/>
          </a:p>
          <a:p>
            <a:pPr indent="-341313" lvl="1" marL="798513" rtl="0" algn="l">
              <a:lnSpc>
                <a:spcPct val="100000"/>
              </a:lnSpc>
              <a:spcBef>
                <a:spcPts val="500"/>
              </a:spcBef>
              <a:spcAft>
                <a:spcPts val="0"/>
              </a:spcAft>
              <a:buClr>
                <a:srgbClr val="000000"/>
              </a:buClr>
              <a:buSzPts val="1500"/>
              <a:buChar char="⚪"/>
            </a:pPr>
            <a:r>
              <a:rPr lang="en-US" sz="1950"/>
              <a:t>Ayez connaissance des contraintes de votre système et des attentes des utilisateurs.</a:t>
            </a:r>
            <a:endParaRPr/>
          </a:p>
          <a:p>
            <a:pPr indent="-341313" lvl="1" marL="798513" rtl="0" algn="l">
              <a:lnSpc>
                <a:spcPct val="100000"/>
              </a:lnSpc>
              <a:spcBef>
                <a:spcPts val="500"/>
              </a:spcBef>
              <a:spcAft>
                <a:spcPts val="0"/>
              </a:spcAft>
              <a:buClr>
                <a:srgbClr val="000000"/>
              </a:buClr>
              <a:buSzPts val="1500"/>
              <a:buChar char="⚪"/>
            </a:pPr>
            <a:r>
              <a:rPr lang="en-US" sz="1950"/>
              <a:t>Envisagez d’adopter une politique identique ou similaire à celle prévue pour les noms de boîtes de messagerie ASCII.</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1950"/>
              <a:t>Mélange de scripts :</a:t>
            </a:r>
            <a:endParaRPr/>
          </a:p>
          <a:p>
            <a:pPr indent="-341313" lvl="1" marL="798513" rtl="0" algn="l">
              <a:lnSpc>
                <a:spcPct val="100000"/>
              </a:lnSpc>
              <a:spcBef>
                <a:spcPts val="500"/>
              </a:spcBef>
              <a:spcAft>
                <a:spcPts val="0"/>
              </a:spcAft>
              <a:buClr>
                <a:srgbClr val="000000"/>
              </a:buClr>
              <a:buSzPts val="1500"/>
              <a:buChar char="⚪"/>
            </a:pPr>
            <a:r>
              <a:rPr lang="en-US" sz="1950"/>
              <a:t>Autorisez un mélange de scripts limité uniquement en cas de besoins clairs des utilisateurs, sur la base des pratiques locales.</a:t>
            </a:r>
            <a:endParaRPr/>
          </a:p>
          <a:p>
            <a:pPr indent="-341313" lvl="1" marL="798513" rtl="0" algn="l">
              <a:lnSpc>
                <a:spcPct val="100000"/>
              </a:lnSpc>
              <a:spcBef>
                <a:spcPts val="500"/>
              </a:spcBef>
              <a:spcAft>
                <a:spcPts val="0"/>
              </a:spcAft>
              <a:buClr>
                <a:srgbClr val="000000"/>
              </a:buClr>
              <a:buSzPts val="1500"/>
              <a:buChar char="⚪"/>
            </a:pPr>
            <a:r>
              <a:rPr lang="en-US" sz="1950"/>
              <a:t>N'oubliez pas les problématiques liées à la sécurité et la confusion découlant du mélange de scripts pour les noms de boîtes de messagerie et de domaine.</a:t>
            </a:r>
            <a:endParaRPr/>
          </a:p>
        </p:txBody>
      </p:sp>
      <p:sp>
        <p:nvSpPr>
          <p:cNvPr id="1133" name="Google Shape;1133;p3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Considérations liées aux noms de boîtes de messagerie utilisant l’EAI </a:t>
            </a:r>
            <a:endParaRPr/>
          </a:p>
        </p:txBody>
      </p:sp>
      <p:pic>
        <p:nvPicPr>
          <p:cNvPr id="1134" name="Google Shape;1134;p32"/>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33"/>
          <p:cNvSpPr txBox="1"/>
          <p:nvPr>
            <p:ph idx="1" type="body"/>
          </p:nvPr>
        </p:nvSpPr>
        <p:spPr>
          <a:xfrm>
            <a:off x="754742" y="1076099"/>
            <a:ext cx="10952575" cy="476922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Prévention des chaînes invalides et devenues instables:</a:t>
            </a:r>
            <a:endParaRPr/>
          </a:p>
          <a:p>
            <a:pPr indent="-341313" lvl="1" marL="798513" rtl="0" algn="l">
              <a:lnSpc>
                <a:spcPct val="100000"/>
              </a:lnSpc>
              <a:spcBef>
                <a:spcPts val="500"/>
              </a:spcBef>
              <a:spcAft>
                <a:spcPts val="0"/>
              </a:spcAft>
              <a:buClr>
                <a:srgbClr val="000000"/>
              </a:buClr>
              <a:buSzPts val="1500"/>
              <a:buChar char="⚪"/>
            </a:pPr>
            <a:r>
              <a:rPr lang="en-US" sz="2000"/>
              <a:t>Vérifiez si les </a:t>
            </a:r>
            <a:r>
              <a:rPr lang="en-US" sz="2000" u="sng">
                <a:solidFill>
                  <a:schemeClr val="hlink"/>
                </a:solidFill>
                <a:hlinkClick r:id="rId3"/>
              </a:rPr>
              <a:t>tables IDN de référence</a:t>
            </a:r>
            <a:r>
              <a:rPr lang="en-US" sz="2000"/>
              <a:t> respectent les chaînes de boîte de messagerie souhaitées et, le cas échéant, mettez-les à jour.</a:t>
            </a:r>
            <a:endParaRPr/>
          </a:p>
          <a:p>
            <a:pPr indent="-341313" lvl="1" marL="798513" rtl="0" algn="l">
              <a:lnSpc>
                <a:spcPct val="100000"/>
              </a:lnSpc>
              <a:spcBef>
                <a:spcPts val="500"/>
              </a:spcBef>
              <a:spcAft>
                <a:spcPts val="0"/>
              </a:spcAft>
              <a:buClr>
                <a:srgbClr val="000000"/>
              </a:buClr>
              <a:buSzPts val="1500"/>
              <a:buChar char="⚪"/>
            </a:pPr>
            <a:r>
              <a:rPr lang="en-US" sz="2000"/>
              <a:t>Utilisez un outil de validation de chaînes (par exemple, l’</a:t>
            </a:r>
            <a:r>
              <a:rPr lang="en-US" sz="2000" u="sng">
                <a:solidFill>
                  <a:schemeClr val="hlink"/>
                </a:solidFill>
                <a:hlinkClick r:id="rId4"/>
              </a:rPr>
              <a:t>outil LGR</a:t>
            </a:r>
            <a:r>
              <a:rPr lang="en-US" sz="2000"/>
              <a:t>) afin de valider les chaînes de boîte de messagerie.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Considération liée aux scripts écrits de droite à gauche (RTL) :</a:t>
            </a:r>
            <a:endParaRPr/>
          </a:p>
          <a:p>
            <a:pPr indent="-341313" lvl="1" marL="798513" rtl="0" algn="l">
              <a:lnSpc>
                <a:spcPct val="100000"/>
              </a:lnSpc>
              <a:spcBef>
                <a:spcPts val="500"/>
              </a:spcBef>
              <a:spcAft>
                <a:spcPts val="0"/>
              </a:spcAft>
              <a:buClr>
                <a:srgbClr val="000000"/>
              </a:buClr>
              <a:buSzPts val="1500"/>
              <a:buChar char="⚪"/>
            </a:pPr>
            <a:r>
              <a:rPr lang="en-US" sz="2000"/>
              <a:t>Évitez le mélange de scripts avec des scripts écrits de droite à gauche afin d’éviter tout risque de confusion et problème de sécurité.</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Considérations liées aux alias et aux noms affichés:</a:t>
            </a:r>
            <a:endParaRPr/>
          </a:p>
          <a:p>
            <a:pPr indent="-341313" lvl="1" marL="798513" rtl="0" algn="l">
              <a:lnSpc>
                <a:spcPct val="100000"/>
              </a:lnSpc>
              <a:spcBef>
                <a:spcPts val="500"/>
              </a:spcBef>
              <a:spcAft>
                <a:spcPts val="0"/>
              </a:spcAft>
              <a:buClr>
                <a:srgbClr val="000000"/>
              </a:buClr>
              <a:buSzPts val="1500"/>
              <a:buChar char="⚪"/>
            </a:pPr>
            <a:r>
              <a:rPr lang="en-US" sz="2000"/>
              <a:t>Envisagez une option de création d’alias pour l’interface utilisateur lors du processus de sélection du nom de boîtier de messagerie. Un alias ASCII peut être autorisé avec un nom de boîte de messagerie EAI.</a:t>
            </a:r>
            <a:endParaRPr/>
          </a:p>
          <a:p>
            <a:pPr indent="-341313" lvl="1" marL="798513" rtl="0" algn="l">
              <a:lnSpc>
                <a:spcPct val="100000"/>
              </a:lnSpc>
              <a:spcBef>
                <a:spcPts val="500"/>
              </a:spcBef>
              <a:spcAft>
                <a:spcPts val="0"/>
              </a:spcAft>
              <a:buClr>
                <a:srgbClr val="000000"/>
              </a:buClr>
              <a:buSzPts val="1500"/>
              <a:buChar char="⚪"/>
            </a:pPr>
            <a:r>
              <a:rPr lang="en-US" sz="2000"/>
              <a:t>Autorisez éventuellement l’utilisateur à ajouter ultérieurement des alias supplémentaires.</a:t>
            </a:r>
            <a:endParaRPr/>
          </a:p>
        </p:txBody>
      </p:sp>
      <p:sp>
        <p:nvSpPr>
          <p:cNvPr id="1141" name="Google Shape;1141;p3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Considérations liées aux noms de boîtes de messagerie utilisant l’EAI </a:t>
            </a:r>
            <a:endParaRPr/>
          </a:p>
        </p:txBody>
      </p:sp>
      <p:pic>
        <p:nvPicPr>
          <p:cNvPr id="1142" name="Google Shape;1142;p33"/>
          <p:cNvPicPr preferRelativeResize="0"/>
          <p:nvPr/>
        </p:nvPicPr>
        <p:blipFill rotWithShape="1">
          <a:blip r:embed="rId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34"/>
          <p:cNvSpPr txBox="1"/>
          <p:nvPr>
            <p:ph idx="1" type="body"/>
          </p:nvPr>
        </p:nvSpPr>
        <p:spPr>
          <a:xfrm>
            <a:off x="754742" y="1360579"/>
            <a:ext cx="10952575" cy="476922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Signes et symboles:</a:t>
            </a:r>
            <a:endParaRPr/>
          </a:p>
          <a:p>
            <a:pPr indent="-341313" lvl="1" marL="798513" rtl="0" algn="l">
              <a:lnSpc>
                <a:spcPct val="100000"/>
              </a:lnSpc>
              <a:spcBef>
                <a:spcPts val="500"/>
              </a:spcBef>
              <a:spcAft>
                <a:spcPts val="0"/>
              </a:spcAft>
              <a:buClr>
                <a:srgbClr val="000000"/>
              </a:buClr>
              <a:buSzPts val="1500"/>
              <a:buChar char="⚪"/>
            </a:pPr>
            <a:r>
              <a:rPr lang="en-US" sz="2000"/>
              <a:t>Évitez d’utiliser des signes et symboles, notamment ceux qui n’existent pas sur les claviers/dispositifs de saisie.</a:t>
            </a:r>
            <a:endParaRPr/>
          </a:p>
          <a:p>
            <a:pPr indent="-341313" lvl="1" marL="798513" rtl="0" algn="l">
              <a:lnSpc>
                <a:spcPct val="100000"/>
              </a:lnSpc>
              <a:spcBef>
                <a:spcPts val="500"/>
              </a:spcBef>
              <a:spcAft>
                <a:spcPts val="0"/>
              </a:spcAft>
              <a:buClr>
                <a:srgbClr val="000000"/>
              </a:buClr>
              <a:buSzPts val="1500"/>
              <a:buChar char="⚪"/>
            </a:pPr>
            <a:r>
              <a:rPr lang="en-US" sz="2000"/>
              <a:t>Si cela s’avère nécessaire pour votre marché, le point (.), le tiret bas (_), le trait d’union (-) et le signe plus (+) sont couramment utilisés.</a:t>
            </a:r>
            <a:endParaRPr/>
          </a:p>
          <a:p>
            <a:pPr indent="-341313" lvl="1" marL="798513" rtl="0" algn="l">
              <a:lnSpc>
                <a:spcPct val="100000"/>
              </a:lnSpc>
              <a:spcBef>
                <a:spcPts val="500"/>
              </a:spcBef>
              <a:spcAft>
                <a:spcPts val="0"/>
              </a:spcAft>
              <a:buClr>
                <a:srgbClr val="000000"/>
              </a:buClr>
              <a:buSzPts val="1500"/>
              <a:buChar char="⚪"/>
            </a:pPr>
            <a:r>
              <a:rPr lang="en-US" sz="2000"/>
              <a:t>Passez en revue tous les signes supplémentaires (si nécessaire) et veillez à ce qu’ils ne créent pas de menace à la sécurité.</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Normalisation de caractères Unicode:</a:t>
            </a:r>
            <a:endParaRPr/>
          </a:p>
          <a:p>
            <a:pPr indent="-341313" lvl="1" marL="798513" rtl="0" algn="l">
              <a:lnSpc>
                <a:spcPct val="100000"/>
              </a:lnSpc>
              <a:spcBef>
                <a:spcPts val="500"/>
              </a:spcBef>
              <a:spcAft>
                <a:spcPts val="0"/>
              </a:spcAft>
              <a:buClr>
                <a:srgbClr val="000000"/>
              </a:buClr>
              <a:buSzPts val="1500"/>
              <a:buChar char="⚪"/>
            </a:pPr>
            <a:r>
              <a:rPr lang="en-US" sz="2000"/>
              <a:t>Comprenez le type de normalisation de votre système de messagerie.</a:t>
            </a:r>
            <a:endParaRPr/>
          </a:p>
          <a:p>
            <a:pPr indent="-341313" lvl="1" marL="798513" rtl="0" algn="l">
              <a:lnSpc>
                <a:spcPct val="100000"/>
              </a:lnSpc>
              <a:spcBef>
                <a:spcPts val="500"/>
              </a:spcBef>
              <a:spcAft>
                <a:spcPts val="0"/>
              </a:spcAft>
              <a:buClr>
                <a:srgbClr val="000000"/>
              </a:buClr>
              <a:buSzPts val="1500"/>
              <a:buChar char="⚪"/>
            </a:pPr>
            <a:r>
              <a:rPr lang="en-US" sz="2000"/>
              <a:t>Assurez-vous que le programme de messagerie procède à des comparaisons de noms indépendamment de la forme normalisée.</a:t>
            </a:r>
            <a:endParaRPr/>
          </a:p>
          <a:p>
            <a:pPr indent="-341313" lvl="1" marL="798513" rtl="0" algn="l">
              <a:lnSpc>
                <a:spcPct val="100000"/>
              </a:lnSpc>
              <a:spcBef>
                <a:spcPts val="500"/>
              </a:spcBef>
              <a:spcAft>
                <a:spcPts val="0"/>
              </a:spcAft>
              <a:buClr>
                <a:srgbClr val="000000"/>
              </a:buClr>
              <a:buSzPts val="1500"/>
              <a:buChar char="⚪"/>
            </a:pPr>
            <a:r>
              <a:rPr lang="en-US" sz="2000"/>
              <a:t>S’il est possible de sélectionner la normalisation, privilégiez le recours à la forme NFC.</a:t>
            </a:r>
            <a:endParaRPr/>
          </a:p>
        </p:txBody>
      </p:sp>
      <p:sp>
        <p:nvSpPr>
          <p:cNvPr id="1149" name="Google Shape;1149;p3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Considérations liées aux noms de boîtes de messagerie utilisant l’EAI </a:t>
            </a:r>
            <a:endParaRPr/>
          </a:p>
        </p:txBody>
      </p:sp>
      <p:pic>
        <p:nvPicPr>
          <p:cNvPr id="1150" name="Google Shape;1150;p3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35"/>
          <p:cNvSpPr txBox="1"/>
          <p:nvPr>
            <p:ph idx="1" type="body"/>
          </p:nvPr>
        </p:nvSpPr>
        <p:spPr>
          <a:xfrm>
            <a:off x="420624" y="772160"/>
            <a:ext cx="11527536" cy="5357641"/>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a:t>Considérations liées à l’équivalence:</a:t>
            </a:r>
            <a:endParaRPr/>
          </a:p>
          <a:p>
            <a:pPr indent="-341313" lvl="1" marL="798513" rtl="0" algn="l">
              <a:lnSpc>
                <a:spcPct val="100000"/>
              </a:lnSpc>
              <a:spcBef>
                <a:spcPts val="500"/>
              </a:spcBef>
              <a:spcAft>
                <a:spcPts val="0"/>
              </a:spcAft>
              <a:buClr>
                <a:srgbClr val="000000"/>
              </a:buClr>
              <a:buSzPts val="1500"/>
              <a:buChar char="⚪"/>
            </a:pPr>
            <a:r>
              <a:rPr lang="en-US"/>
              <a:t>Définissez une politique permettant de déterminer les « mêmes » noms de boîtes de messagerie ou des noms équivalents sur la base du système d’écriture, des attentes des utilisateurs et des capacités techniques de votre mise en œuvre.</a:t>
            </a:r>
            <a:endParaRPr/>
          </a:p>
          <a:p>
            <a:pPr indent="-341313" lvl="1" marL="798513" rtl="0" algn="l">
              <a:lnSpc>
                <a:spcPct val="100000"/>
              </a:lnSpc>
              <a:spcBef>
                <a:spcPts val="500"/>
              </a:spcBef>
              <a:spcAft>
                <a:spcPts val="0"/>
              </a:spcAft>
              <a:buClr>
                <a:srgbClr val="000000"/>
              </a:buClr>
              <a:buSzPts val="1500"/>
              <a:buChar char="⚪"/>
            </a:pPr>
            <a:r>
              <a:rPr lang="en-US"/>
              <a:t>Passez en revue les tables IDN, la casse, les séparateurs, les chiffres et les symboles pour la politique.</a:t>
            </a:r>
            <a:endParaRPr/>
          </a:p>
          <a:p>
            <a:pPr indent="-341313" lvl="1" marL="798513" rtl="0" algn="l">
              <a:lnSpc>
                <a:spcPct val="100000"/>
              </a:lnSpc>
              <a:spcBef>
                <a:spcPts val="500"/>
              </a:spcBef>
              <a:spcAft>
                <a:spcPts val="0"/>
              </a:spcAft>
              <a:buClr>
                <a:srgbClr val="000000"/>
              </a:buClr>
              <a:buSzPts val="1500"/>
              <a:buChar char="⚪"/>
            </a:pPr>
            <a:r>
              <a:rPr lang="en-US"/>
              <a:t>Évitez de créer des boîtes de messagerie différentes à l’aide de noms qui sont équivalents les uns aux autres.</a:t>
            </a:r>
            <a:endParaRPr/>
          </a:p>
          <a:p>
            <a:pPr indent="-341313" lvl="1" marL="798513" rtl="0" algn="l">
              <a:lnSpc>
                <a:spcPct val="100000"/>
              </a:lnSpc>
              <a:spcBef>
                <a:spcPts val="500"/>
              </a:spcBef>
              <a:spcAft>
                <a:spcPts val="0"/>
              </a:spcAft>
              <a:buClr>
                <a:srgbClr val="000000"/>
              </a:buClr>
              <a:buSzPts val="1500"/>
              <a:buChar char="⚪"/>
            </a:pPr>
            <a:r>
              <a:rPr lang="en-US"/>
              <a:t>Partagez la politique afin que les utilisateurs finaux comprennent quels caractères et combinaisons seront jugés valides et quels caractères et combinaisons pourraient avoir une équivalence.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t>Autres considérations :</a:t>
            </a:r>
            <a:endParaRPr/>
          </a:p>
          <a:p>
            <a:pPr indent="-341313" lvl="1" marL="798513" rtl="0" algn="l">
              <a:lnSpc>
                <a:spcPct val="100000"/>
              </a:lnSpc>
              <a:spcBef>
                <a:spcPts val="500"/>
              </a:spcBef>
              <a:spcAft>
                <a:spcPts val="0"/>
              </a:spcAft>
              <a:buClr>
                <a:srgbClr val="000000"/>
              </a:buClr>
              <a:buSzPts val="1500"/>
              <a:buChar char="⚪"/>
            </a:pPr>
            <a:r>
              <a:rPr lang="en-US"/>
              <a:t>Orthographiez les noms de domaine avec leurs noms non-ASCII internationalisés. Évitez d’afficher le nom alternatif « xn-- ».</a:t>
            </a:r>
            <a:endParaRPr/>
          </a:p>
          <a:p>
            <a:pPr indent="-341313" lvl="1" marL="798513" rtl="0" algn="l">
              <a:lnSpc>
                <a:spcPct val="100000"/>
              </a:lnSpc>
              <a:spcBef>
                <a:spcPts val="500"/>
              </a:spcBef>
              <a:spcAft>
                <a:spcPts val="0"/>
              </a:spcAft>
              <a:buClr>
                <a:srgbClr val="000000"/>
              </a:buClr>
              <a:buSzPts val="1500"/>
              <a:buChar char="⚪"/>
            </a:pPr>
            <a:r>
              <a:rPr lang="en-US"/>
              <a:t>Certains clients de messagerie pourraient ne pas lier automatiquement les formes d’étiquette U et d’étiquette A de noms de boîtes de messagerie ; veillez donc à ce que les deux étiquettes soient bien associées l’une à l’autre.</a:t>
            </a:r>
            <a:endParaRPr/>
          </a:p>
        </p:txBody>
      </p:sp>
      <p:sp>
        <p:nvSpPr>
          <p:cNvPr id="1157" name="Google Shape;1157;p3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Considérations liées aux noms de boîtes de messagerie utilisant l’EAI </a:t>
            </a:r>
            <a:endParaRPr/>
          </a:p>
        </p:txBody>
      </p:sp>
      <p:pic>
        <p:nvPicPr>
          <p:cNvPr id="1158" name="Google Shape;1158;p3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36"/>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Questionnaire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37"/>
          <p:cNvSpPr txBox="1"/>
          <p:nvPr>
            <p:ph idx="1" type="body"/>
          </p:nvPr>
        </p:nvSpPr>
        <p:spPr>
          <a:xfrm>
            <a:off x="841366" y="934526"/>
            <a:ext cx="10682514"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500"/>
              <a:buNone/>
            </a:pPr>
            <a:r>
              <a:rPr lang="en-US" sz="2000"/>
              <a:t>Parmi les énoncés suivants, lesquels sont </a:t>
            </a:r>
            <a:r>
              <a:rPr i="1" lang="en-US" sz="2000"/>
              <a:t>Faux</a:t>
            </a:r>
            <a:r>
              <a:rPr lang="en-US" sz="2000"/>
              <a:t>:</a:t>
            </a:r>
            <a:endParaRPr/>
          </a:p>
          <a:p>
            <a:pPr indent="-457200" lvl="0" marL="457200" rtl="0" algn="l">
              <a:lnSpc>
                <a:spcPct val="100000"/>
              </a:lnSpc>
              <a:spcBef>
                <a:spcPts val="2000"/>
              </a:spcBef>
              <a:spcAft>
                <a:spcPts val="0"/>
              </a:spcAft>
              <a:buSzPts val="1500"/>
              <a:buFont typeface="Arial"/>
              <a:buAutoNum type="alphaLcParenR"/>
            </a:pPr>
            <a:r>
              <a:rPr lang="en-US" sz="2000"/>
              <a:t>L'acceptation universelle (UA) correspond à l'état dans lequel l’ensemble des noms de domaine et adresses de courrier électronique valides sont acceptés, validés, stockés, traités et affichés correctement et de façon cohérente.</a:t>
            </a:r>
            <a:endParaRPr/>
          </a:p>
          <a:p>
            <a:pPr indent="-457200" lvl="0" marL="457200" rtl="0" algn="l">
              <a:lnSpc>
                <a:spcPct val="100000"/>
              </a:lnSpc>
              <a:spcBef>
                <a:spcPts val="2000"/>
              </a:spcBef>
              <a:spcAft>
                <a:spcPts val="0"/>
              </a:spcAft>
              <a:buSzPts val="1500"/>
              <a:buFont typeface="Arial"/>
              <a:buAutoNum type="alphaLcParenR"/>
            </a:pPr>
            <a:r>
              <a:rPr lang="en-US" sz="2000"/>
              <a:t>Pour parvenir à l’acceptation universelle, les applications et les systèmes Internet doivent traiter tous les domaines de premier niveau (TLD) de manière uniforme, y compris les nouveaux TLD génériques et tous les TLD internationalisés.</a:t>
            </a:r>
            <a:endParaRPr/>
          </a:p>
          <a:p>
            <a:pPr indent="-457200" lvl="0" marL="457200" rtl="0" algn="l">
              <a:lnSpc>
                <a:spcPct val="100000"/>
              </a:lnSpc>
              <a:spcBef>
                <a:spcPts val="2000"/>
              </a:spcBef>
              <a:spcAft>
                <a:spcPts val="0"/>
              </a:spcAft>
              <a:buSzPts val="1500"/>
              <a:buFont typeface="Arial"/>
              <a:buAutoNum type="alphaLcParenR"/>
            </a:pPr>
            <a:r>
              <a:rPr lang="en-US" sz="2000"/>
              <a:t>Tous les noms de domaine doivent être validés conformément à la norme IDNA2003 Noms de domaine internationalisés dans les applications.</a:t>
            </a:r>
            <a:endParaRPr/>
          </a:p>
          <a:p>
            <a:pPr indent="-457200" lvl="0" marL="457200" rtl="0" algn="l">
              <a:lnSpc>
                <a:spcPct val="100000"/>
              </a:lnSpc>
              <a:spcBef>
                <a:spcPts val="2000"/>
              </a:spcBef>
              <a:spcAft>
                <a:spcPts val="0"/>
              </a:spcAft>
              <a:buSzPts val="1500"/>
              <a:buFont typeface="Arial"/>
              <a:buAutoNum type="alphaLcParenR"/>
            </a:pPr>
            <a:r>
              <a:rPr lang="en-US" sz="2000"/>
              <a:t>L’étiquette A représente une étiquette de domaine sous le format de transformation Unicode à 8 bits (UTF-8).</a:t>
            </a:r>
            <a:endParaRPr/>
          </a:p>
          <a:p>
            <a:pPr indent="-457200" lvl="0" marL="457200" rtl="0" algn="l">
              <a:lnSpc>
                <a:spcPct val="100000"/>
              </a:lnSpc>
              <a:spcBef>
                <a:spcPts val="2000"/>
              </a:spcBef>
              <a:spcAft>
                <a:spcPts val="0"/>
              </a:spcAft>
              <a:buSzPts val="1500"/>
              <a:buFont typeface="Arial"/>
              <a:buAutoNum type="alphaLcParenR"/>
            </a:pPr>
            <a:r>
              <a:rPr lang="en-US" sz="2000"/>
              <a:t>Le format de l’étiquette A est utilisé afin de représenter les noms de boîtes de messagerie dans l’EAI.</a:t>
            </a:r>
            <a:endParaRPr/>
          </a:p>
        </p:txBody>
      </p:sp>
      <p:pic>
        <p:nvPicPr>
          <p:cNvPr id="1170" name="Google Shape;1170;p3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171" name="Google Shape;1171;p3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Questionnaire 5</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38"/>
          <p:cNvSpPr txBox="1"/>
          <p:nvPr>
            <p:ph idx="1" type="body"/>
          </p:nvPr>
        </p:nvSpPr>
        <p:spPr>
          <a:xfrm>
            <a:off x="841366" y="1015806"/>
            <a:ext cx="10682514"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500"/>
              <a:buNone/>
            </a:pPr>
            <a:r>
              <a:rPr lang="en-US" sz="2000"/>
              <a:t>Quelle est l’étiquette A de </a:t>
            </a:r>
            <a:r>
              <a:rPr lang="en-US" sz="2000">
                <a:solidFill>
                  <a:srgbClr val="FF0000"/>
                </a:solidFill>
              </a:rPr>
              <a:t>测试</a:t>
            </a:r>
            <a:r>
              <a:rPr lang="en-US" sz="2000"/>
              <a:t>?</a:t>
            </a:r>
            <a:endParaRPr/>
          </a:p>
          <a:p>
            <a:pPr indent="0" lvl="0" marL="0" rtl="0" algn="l">
              <a:lnSpc>
                <a:spcPct val="100000"/>
              </a:lnSpc>
              <a:spcBef>
                <a:spcPts val="2000"/>
              </a:spcBef>
              <a:spcAft>
                <a:spcPts val="0"/>
              </a:spcAft>
              <a:buSzPts val="1500"/>
              <a:buNone/>
            </a:pPr>
            <a:r>
              <a:t/>
            </a:r>
            <a:endParaRPr sz="2000"/>
          </a:p>
          <a:p>
            <a:pPr indent="0" lvl="0" marL="0" rtl="0" algn="l">
              <a:lnSpc>
                <a:spcPct val="100000"/>
              </a:lnSpc>
              <a:spcBef>
                <a:spcPts val="2000"/>
              </a:spcBef>
              <a:spcAft>
                <a:spcPts val="0"/>
              </a:spcAft>
              <a:buSzPts val="1500"/>
              <a:buNone/>
            </a:pPr>
            <a:r>
              <a:rPr lang="en-US" sz="2000"/>
              <a:t>Indice : Vous pouvez utiliser l’outil suivant : </a:t>
            </a:r>
            <a:r>
              <a:rPr lang="en-US" sz="2000" u="sng">
                <a:solidFill>
                  <a:schemeClr val="hlink"/>
                </a:solidFill>
                <a:hlinkClick r:id="rId3"/>
              </a:rPr>
              <a:t>https://lgrtool.icann.org/</a:t>
            </a:r>
            <a:r>
              <a:rPr lang="en-US" sz="2000"/>
              <a:t>  </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pic>
        <p:nvPicPr>
          <p:cNvPr id="1178" name="Google Shape;1178;p38"/>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
        <p:nvSpPr>
          <p:cNvPr id="1179" name="Google Shape;1179;p3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Questionnaire 6</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39"/>
          <p:cNvSpPr txBox="1"/>
          <p:nvPr>
            <p:ph type="title"/>
          </p:nvPr>
        </p:nvSpPr>
        <p:spPr>
          <a:xfrm>
            <a:off x="752850" y="1308848"/>
            <a:ext cx="9430810"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Vos applications logicielles intègrent-elles l’UA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Catégories de noms de domaine et d’adresses de courrier électronique</a:t>
            </a:r>
            <a:endParaRPr/>
          </a:p>
        </p:txBody>
      </p:sp>
      <p:sp>
        <p:nvSpPr>
          <p:cNvPr id="913" name="Google Shape;913;p4"/>
          <p:cNvSpPr txBox="1"/>
          <p:nvPr>
            <p:ph idx="1" type="body"/>
          </p:nvPr>
        </p:nvSpPr>
        <p:spPr>
          <a:xfrm>
            <a:off x="824441" y="760487"/>
            <a:ext cx="1054311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Il est désormais possible d’avoir des noms de domaine et des adresses de courrier électronique dans des langues locales :</a:t>
            </a:r>
            <a:endParaRPr/>
          </a:p>
          <a:p>
            <a:pPr indent="-341313" lvl="1" marL="798513" rtl="0" algn="l">
              <a:lnSpc>
                <a:spcPct val="100000"/>
              </a:lnSpc>
              <a:spcBef>
                <a:spcPts val="500"/>
              </a:spcBef>
              <a:spcAft>
                <a:spcPts val="0"/>
              </a:spcAft>
              <a:buClr>
                <a:srgbClr val="000000"/>
              </a:buClr>
              <a:buSzPts val="1500"/>
              <a:buChar char="⚪"/>
            </a:pPr>
            <a:r>
              <a:rPr lang="en-US" sz="2000"/>
              <a:t>Noms de domaine internationalisés (IDN).</a:t>
            </a:r>
            <a:endParaRPr/>
          </a:p>
          <a:p>
            <a:pPr indent="-341313" lvl="1" marL="798513" rtl="0" algn="l">
              <a:lnSpc>
                <a:spcPct val="100000"/>
              </a:lnSpc>
              <a:spcBef>
                <a:spcPts val="500"/>
              </a:spcBef>
              <a:spcAft>
                <a:spcPts val="0"/>
              </a:spcAft>
              <a:buClr>
                <a:srgbClr val="000000"/>
              </a:buClr>
              <a:buSzPts val="1500"/>
              <a:buChar char="⚪"/>
            </a:pPr>
            <a:r>
              <a:rPr lang="en-US" sz="2000"/>
              <a:t>Internationalisation des adresses de courrier électronique (EAI).</a:t>
            </a:r>
            <a:endParaRPr/>
          </a:p>
          <a:p>
            <a:pPr indent="-341313" lvl="1" marL="798513" rtl="0" algn="l">
              <a:lnSpc>
                <a:spcPct val="100000"/>
              </a:lnSpc>
              <a:spcBef>
                <a:spcPts val="500"/>
              </a:spcBef>
              <a:spcAft>
                <a:spcPts val="0"/>
              </a:spcAft>
              <a:buClr>
                <a:srgbClr val="000000"/>
              </a:buClr>
              <a:buSzPts val="1500"/>
              <a:buChar char="⚪"/>
            </a:pPr>
            <a:r>
              <a:rPr lang="en-US" sz="2000"/>
              <a:t>Format de transformation Unicode à 8 bits (UTF-8) utilisé pour les IDN et l’EAI.</a:t>
            </a:r>
            <a:endParaRPr/>
          </a:p>
          <a:p>
            <a:pPr indent="-342900" lvl="0" marL="342900" rtl="0" algn="l">
              <a:lnSpc>
                <a:spcPct val="100000"/>
              </a:lnSpc>
              <a:spcBef>
                <a:spcPts val="2000"/>
              </a:spcBef>
              <a:spcAft>
                <a:spcPts val="0"/>
              </a:spcAft>
              <a:buSzPts val="1500"/>
              <a:buChar char="◉"/>
            </a:pPr>
            <a:r>
              <a:rPr lang="en-US" sz="2000"/>
              <a:t>Noms de domaine</a:t>
            </a:r>
            <a:endParaRPr/>
          </a:p>
          <a:p>
            <a:pPr indent="-341313" lvl="1" marL="798513" rtl="0" algn="l">
              <a:lnSpc>
                <a:spcPct val="100000"/>
              </a:lnSpc>
              <a:spcBef>
                <a:spcPts val="500"/>
              </a:spcBef>
              <a:spcAft>
                <a:spcPts val="0"/>
              </a:spcAft>
              <a:buClr>
                <a:srgbClr val="000000"/>
              </a:buClr>
              <a:buSzPts val="1500"/>
              <a:buChar char="⚪"/>
            </a:pPr>
            <a:r>
              <a:rPr b="1" lang="en-US" sz="2000"/>
              <a:t>Nouveaux</a:t>
            </a:r>
            <a:r>
              <a:rPr lang="en-US" sz="2000"/>
              <a:t> noms de domaine de premier niveau:		example.</a:t>
            </a:r>
            <a:r>
              <a:rPr lang="en-US" sz="2000">
                <a:solidFill>
                  <a:srgbClr val="FF0000"/>
                </a:solidFill>
              </a:rPr>
              <a:t>sky</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lang="en-US" sz="2000"/>
              <a:t>Noms de domaine de premier niveau </a:t>
            </a:r>
            <a:r>
              <a:rPr b="1" lang="en-US" sz="2000"/>
              <a:t>plus longs</a:t>
            </a:r>
            <a:r>
              <a:rPr lang="en-US" sz="2000"/>
              <a:t>:		example.</a:t>
            </a:r>
            <a:r>
              <a:rPr lang="en-US" sz="2000">
                <a:solidFill>
                  <a:srgbClr val="FF0000"/>
                </a:solidFill>
              </a:rPr>
              <a:t>abudhabi</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lang="en-US" sz="2000"/>
              <a:t>Noms de domaine </a:t>
            </a:r>
            <a:r>
              <a:rPr b="1" lang="en-US" sz="2000"/>
              <a:t>internationalisés</a:t>
            </a:r>
            <a:r>
              <a:rPr lang="en-US" sz="2000"/>
              <a:t>					</a:t>
            </a:r>
            <a:r>
              <a:rPr lang="en-US" sz="2000">
                <a:solidFill>
                  <a:srgbClr val="FF0000"/>
                </a:solidFill>
              </a:rPr>
              <a:t>普遍接受-测试.世界</a:t>
            </a:r>
            <a:endParaRPr sz="2000">
              <a:solidFill>
                <a:srgbClr val="FF0000"/>
              </a:solidFill>
            </a:endParaRPr>
          </a:p>
          <a:p>
            <a:pPr indent="-342900" lvl="0" marL="342900" rtl="0" algn="l">
              <a:lnSpc>
                <a:spcPct val="100000"/>
              </a:lnSpc>
              <a:spcBef>
                <a:spcPts val="2000"/>
              </a:spcBef>
              <a:spcAft>
                <a:spcPts val="0"/>
              </a:spcAft>
              <a:buSzPts val="1500"/>
              <a:buChar char="◉"/>
            </a:pPr>
            <a:r>
              <a:rPr lang="en-US" sz="2000"/>
              <a:t>Adresses de courrier électronique internationalisées (EAI)</a:t>
            </a:r>
            <a:endParaRPr/>
          </a:p>
          <a:p>
            <a:pPr indent="-341313" lvl="1" marL="798513" rtl="0" algn="l">
              <a:lnSpc>
                <a:spcPct val="100000"/>
              </a:lnSpc>
              <a:spcBef>
                <a:spcPts val="500"/>
              </a:spcBef>
              <a:spcAft>
                <a:spcPts val="0"/>
              </a:spcAft>
              <a:buClr>
                <a:srgbClr val="000000"/>
              </a:buClr>
              <a:buSzPts val="1500"/>
              <a:buChar char="⚪"/>
            </a:pPr>
            <a:r>
              <a:rPr lang="en-US" sz="2000"/>
              <a:t>ASCII@IDN											marc@</a:t>
            </a:r>
            <a:r>
              <a:rPr lang="en-US" sz="2000">
                <a:solidFill>
                  <a:srgbClr val="FF0000"/>
                </a:solidFill>
              </a:rPr>
              <a:t>société</a:t>
            </a:r>
            <a:r>
              <a:rPr lang="en-US" sz="2000"/>
              <a:t>.org</a:t>
            </a:r>
            <a:endParaRPr sz="2000"/>
          </a:p>
          <a:p>
            <a:pPr indent="-341313" lvl="1" marL="798513" rtl="0" algn="l">
              <a:lnSpc>
                <a:spcPct val="100000"/>
              </a:lnSpc>
              <a:spcBef>
                <a:spcPts val="500"/>
              </a:spcBef>
              <a:spcAft>
                <a:spcPts val="0"/>
              </a:spcAft>
              <a:buClr>
                <a:srgbClr val="000000"/>
              </a:buClr>
              <a:buSzPts val="1500"/>
              <a:buChar char="⚪"/>
            </a:pPr>
            <a:r>
              <a:rPr lang="en-US" sz="2000"/>
              <a:t>UTF8@ASCII										</a:t>
            </a:r>
            <a:r>
              <a:rPr lang="en-US" sz="2000">
                <a:solidFill>
                  <a:srgbClr val="FF0000"/>
                </a:solidFill>
              </a:rPr>
              <a:t>ईमेल</a:t>
            </a:r>
            <a:r>
              <a:rPr lang="en-US" sz="2000"/>
              <a:t>@example.com</a:t>
            </a:r>
            <a:endParaRPr sz="2000"/>
          </a:p>
          <a:p>
            <a:pPr indent="-341313" lvl="1" marL="798513" rtl="0" algn="l">
              <a:lnSpc>
                <a:spcPct val="100000"/>
              </a:lnSpc>
              <a:spcBef>
                <a:spcPts val="500"/>
              </a:spcBef>
              <a:spcAft>
                <a:spcPts val="0"/>
              </a:spcAft>
              <a:buClr>
                <a:srgbClr val="000000"/>
              </a:buClr>
              <a:buSzPts val="1500"/>
              <a:buChar char="⚪"/>
            </a:pPr>
            <a:r>
              <a:rPr lang="en-US" sz="2000"/>
              <a:t>UTF8@IDN											</a:t>
            </a:r>
            <a:r>
              <a:rPr lang="en-US" sz="2000">
                <a:solidFill>
                  <a:srgbClr val="FF0000"/>
                </a:solidFill>
              </a:rPr>
              <a:t>测试@普遍接受-测试.世界</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lang="en-US" sz="2000"/>
              <a:t>UTF@IDN ; scripts écrits de droite à gauche			</a:t>
            </a:r>
            <a:r>
              <a:rPr lang="en-US" sz="1800">
                <a:solidFill>
                  <a:srgbClr val="FF0000"/>
                </a:solidFill>
                <a:latin typeface="Open Sans Light"/>
                <a:ea typeface="Open Sans Light"/>
                <a:cs typeface="Open Sans Light"/>
                <a:sym typeface="Open Sans Light"/>
              </a:rPr>
              <a:t>ای-میل@ مثال.موقع </a:t>
            </a:r>
            <a:r>
              <a:rPr lang="en-US" sz="2000"/>
              <a:t>	</a:t>
            </a:r>
            <a:endParaRPr/>
          </a:p>
          <a:p>
            <a:pPr indent="0" lvl="0" marL="0" rtl="0" algn="l">
              <a:lnSpc>
                <a:spcPct val="100000"/>
              </a:lnSpc>
              <a:spcBef>
                <a:spcPts val="2000"/>
              </a:spcBef>
              <a:spcAft>
                <a:spcPts val="0"/>
              </a:spcAft>
              <a:buSzPts val="1425"/>
              <a:buNone/>
            </a:pPr>
            <a:r>
              <a:t/>
            </a:r>
            <a:endParaRPr sz="2000"/>
          </a:p>
        </p:txBody>
      </p:sp>
      <p:pic>
        <p:nvPicPr>
          <p:cNvPr id="914" name="Google Shape;914;p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4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Vérification de l’EAI</a:t>
            </a:r>
            <a:endParaRPr/>
          </a:p>
        </p:txBody>
      </p:sp>
      <p:sp>
        <p:nvSpPr>
          <p:cNvPr id="1190" name="Google Shape;1190;p40"/>
          <p:cNvSpPr txBox="1"/>
          <p:nvPr>
            <p:ph idx="1" type="body"/>
          </p:nvPr>
        </p:nvSpPr>
        <p:spPr>
          <a:xfrm>
            <a:off x="682562" y="812800"/>
            <a:ext cx="10677100" cy="547526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1800"/>
              <a:t>Vérifiez si votre serveur de messagerie prend en charge l’internationalisation des adresses de courrier électronique (EAI): </a:t>
            </a:r>
            <a:endParaRPr/>
          </a:p>
          <a:p>
            <a:pPr indent="-341313" lvl="1" marL="798513" rtl="0" algn="l">
              <a:lnSpc>
                <a:spcPct val="100000"/>
              </a:lnSpc>
              <a:spcBef>
                <a:spcPts val="500"/>
              </a:spcBef>
              <a:spcAft>
                <a:spcPts val="0"/>
              </a:spcAft>
              <a:buClr>
                <a:srgbClr val="000000"/>
              </a:buClr>
              <a:buSzPts val="1500"/>
              <a:buChar char="⚪"/>
            </a:pPr>
            <a:r>
              <a:rPr lang="en-US" sz="1800" u="sng">
                <a:solidFill>
                  <a:schemeClr val="hlink"/>
                </a:solidFill>
                <a:latin typeface="Arial"/>
                <a:ea typeface="Arial"/>
                <a:cs typeface="Arial"/>
                <a:sym typeface="Arial"/>
                <a:hlinkClick r:id="rId3"/>
              </a:rPr>
              <a:t>https://uasg.tech/eai-check/</a:t>
            </a:r>
            <a:r>
              <a:rPr lang="en-US" sz="1800">
                <a:latin typeface="Arial"/>
                <a:ea typeface="Arial"/>
                <a:cs typeface="Arial"/>
                <a:sym typeface="Arial"/>
              </a:rPr>
              <a:t> </a:t>
            </a:r>
            <a:endParaRPr/>
          </a:p>
          <a:p>
            <a:pPr indent="-246061" lvl="1" marL="798513" rtl="0" algn="l">
              <a:lnSpc>
                <a:spcPct val="100000"/>
              </a:lnSpc>
              <a:spcBef>
                <a:spcPts val="500"/>
              </a:spcBef>
              <a:spcAft>
                <a:spcPts val="0"/>
              </a:spcAft>
              <a:buClr>
                <a:srgbClr val="000000"/>
              </a:buClr>
              <a:buSzPts val="1500"/>
              <a:buNone/>
            </a:pPr>
            <a:r>
              <a:t/>
            </a:r>
            <a:endParaRPr sz="1800"/>
          </a:p>
          <a:p>
            <a:pPr indent="-247650" lvl="0" marL="342900" rtl="0" algn="l">
              <a:lnSpc>
                <a:spcPct val="100000"/>
              </a:lnSpc>
              <a:spcBef>
                <a:spcPts val="2000"/>
              </a:spcBef>
              <a:spcAft>
                <a:spcPts val="0"/>
              </a:spcAft>
              <a:buClr>
                <a:srgbClr val="000000"/>
              </a:buClr>
              <a:buSzPts val="1500"/>
              <a:buFont typeface="Noto Sans Symbols"/>
              <a:buNone/>
            </a:pPr>
            <a:r>
              <a:t/>
            </a:r>
            <a:endParaRPr sz="1800"/>
          </a:p>
          <a:p>
            <a:pPr indent="-247650" lvl="0" marL="342900" rtl="0" algn="l">
              <a:lnSpc>
                <a:spcPct val="100000"/>
              </a:lnSpc>
              <a:spcBef>
                <a:spcPts val="2000"/>
              </a:spcBef>
              <a:spcAft>
                <a:spcPts val="0"/>
              </a:spcAft>
              <a:buClr>
                <a:srgbClr val="000000"/>
              </a:buClr>
              <a:buSzPts val="1500"/>
              <a:buFont typeface="Noto Sans Symbols"/>
              <a:buNone/>
            </a:pPr>
            <a:r>
              <a:t/>
            </a:r>
            <a:endParaRPr sz="1800"/>
          </a:p>
          <a:p>
            <a:pPr indent="-247650" lvl="0" marL="342900" rtl="0" algn="l">
              <a:lnSpc>
                <a:spcPct val="100000"/>
              </a:lnSpc>
              <a:spcBef>
                <a:spcPts val="2000"/>
              </a:spcBef>
              <a:spcAft>
                <a:spcPts val="0"/>
              </a:spcAft>
              <a:buClr>
                <a:srgbClr val="000000"/>
              </a:buClr>
              <a:buSzPts val="1500"/>
              <a:buFont typeface="Noto Sans Symbols"/>
              <a:buNone/>
            </a:pPr>
            <a:r>
              <a:t/>
            </a:r>
            <a:endParaRPr sz="1800"/>
          </a:p>
          <a:p>
            <a:pPr indent="-252411" lvl="0" marL="342900" rtl="0" algn="l">
              <a:lnSpc>
                <a:spcPct val="100000"/>
              </a:lnSpc>
              <a:spcBef>
                <a:spcPts val="2000"/>
              </a:spcBef>
              <a:spcAft>
                <a:spcPts val="0"/>
              </a:spcAft>
              <a:buClr>
                <a:srgbClr val="000000"/>
              </a:buClr>
              <a:buSzPts val="1425"/>
              <a:buFont typeface="Noto Sans Symbols"/>
              <a:buNone/>
            </a:pPr>
            <a:r>
              <a:t/>
            </a:r>
            <a:endParaRPr sz="1800"/>
          </a:p>
        </p:txBody>
      </p:sp>
      <p:pic>
        <p:nvPicPr>
          <p:cNvPr id="1191" name="Google Shape;1191;p40"/>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pic>
        <p:nvPicPr>
          <p:cNvPr descr="Graphical user interface, text, website&#10;&#10;Description automatically generated" id="1192" name="Google Shape;1192;p40"/>
          <p:cNvPicPr preferRelativeResize="0"/>
          <p:nvPr/>
        </p:nvPicPr>
        <p:blipFill rotWithShape="1">
          <a:blip r:embed="rId5">
            <a:alphaModFix/>
          </a:blip>
          <a:srcRect b="7724" l="3866" r="5907" t="18548"/>
          <a:stretch/>
        </p:blipFill>
        <p:spPr>
          <a:xfrm>
            <a:off x="1965953" y="1752147"/>
            <a:ext cx="8260094" cy="45359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4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Préparation de l’ICANN à l’UA - Modèle</a:t>
            </a:r>
            <a:endParaRPr/>
          </a:p>
        </p:txBody>
      </p:sp>
      <p:sp>
        <p:nvSpPr>
          <p:cNvPr id="1199" name="Google Shape;1199;p41"/>
          <p:cNvSpPr txBox="1"/>
          <p:nvPr>
            <p:ph idx="1" type="body"/>
          </p:nvPr>
        </p:nvSpPr>
        <p:spPr>
          <a:xfrm>
            <a:off x="812801" y="1063813"/>
            <a:ext cx="7257773" cy="4571813"/>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425"/>
              <a:buFont typeface="Noto Sans Symbols"/>
              <a:buChar char="◉"/>
            </a:pPr>
            <a:r>
              <a:rPr lang="en-US"/>
              <a:t>Étape 1 : Mise à jour des services pour la prise en charge des nouveaux TLD ASCII courts et longs</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Étape 2 : Mise à jour des services pour la prise en charge des noms de domaine internationalisés (IDN) non-ASCII en Unicode (étiquette U), et des représentations d’IDN basés sur ASCII en Punycode (étiquette A)</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Étape 3 : Mise à jour de l’infrastructure et des services pour la prise en charge des adresses de courrier électronique non-ASCII</a:t>
            </a:r>
            <a:endParaRPr/>
          </a:p>
          <a:p>
            <a:pPr indent="-341313" lvl="1" marL="798513" rtl="0" algn="l">
              <a:lnSpc>
                <a:spcPct val="100000"/>
              </a:lnSpc>
              <a:spcBef>
                <a:spcPts val="500"/>
              </a:spcBef>
              <a:spcAft>
                <a:spcPts val="0"/>
              </a:spcAft>
              <a:buClr>
                <a:srgbClr val="000000"/>
              </a:buClr>
              <a:buSzPts val="1425"/>
              <a:buChar char="⚪"/>
            </a:pPr>
            <a:r>
              <a:rPr lang="en-US"/>
              <a:t>Remarque : tous les composants doivent prendre en charge l’internationalisation des adresses de courrier électronique (EAI) avant la mise en conformité de l’infrastructure.</a:t>
            </a:r>
            <a:endParaRPr/>
          </a:p>
          <a:p>
            <a:pPr indent="-250825" lvl="1" marL="798513" rtl="0" algn="l">
              <a:lnSpc>
                <a:spcPct val="100000"/>
              </a:lnSpc>
              <a:spcBef>
                <a:spcPts val="500"/>
              </a:spcBef>
              <a:spcAft>
                <a:spcPts val="0"/>
              </a:spcAft>
              <a:buClr>
                <a:srgbClr val="000000"/>
              </a:buClr>
              <a:buSzPts val="1425"/>
              <a:buNone/>
            </a:pPr>
            <a:r>
              <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Pour en savoir plus, consultez l’</a:t>
            </a:r>
            <a:r>
              <a:rPr lang="en-US" u="sng">
                <a:solidFill>
                  <a:schemeClr val="hlink"/>
                </a:solidFill>
                <a:hlinkClick r:id="rId3"/>
              </a:rPr>
              <a:t>étude de cas de l’ICANN</a:t>
            </a:r>
            <a:r>
              <a:rPr lang="en-US"/>
              <a:t>.</a:t>
            </a:r>
            <a:endParaRPr/>
          </a:p>
        </p:txBody>
      </p:sp>
      <p:pic>
        <p:nvPicPr>
          <p:cNvPr id="1200" name="Google Shape;1200;p41"/>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pic>
        <p:nvPicPr>
          <p:cNvPr id="1201" name="Google Shape;1201;p41"/>
          <p:cNvPicPr preferRelativeResize="0"/>
          <p:nvPr/>
        </p:nvPicPr>
        <p:blipFill rotWithShape="1">
          <a:blip r:embed="rId5">
            <a:alphaModFix/>
          </a:blip>
          <a:srcRect b="0" l="0" r="0" t="0"/>
          <a:stretch/>
        </p:blipFill>
        <p:spPr>
          <a:xfrm>
            <a:off x="8347133" y="784708"/>
            <a:ext cx="3557630" cy="5288583"/>
          </a:xfrm>
          <a:prstGeom prst="rect">
            <a:avLst/>
          </a:prstGeom>
          <a:noFill/>
          <a:ln>
            <a:noFill/>
          </a:ln>
        </p:spPr>
      </p:pic>
      <p:sp>
        <p:nvSpPr>
          <p:cNvPr id="1202" name="Google Shape;1202;p41"/>
          <p:cNvSpPr txBox="1"/>
          <p:nvPr/>
        </p:nvSpPr>
        <p:spPr>
          <a:xfrm>
            <a:off x="8645237" y="1343890"/>
            <a:ext cx="2733961" cy="830997"/>
          </a:xfrm>
          <a:prstGeom prst="rect">
            <a:avLst/>
          </a:prstGeom>
          <a:solidFill>
            <a:srgbClr val="41A4D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Prise en charge de nouveaux TLD courts et longs basés sur ASCII</a:t>
            </a:r>
            <a:endParaRPr/>
          </a:p>
        </p:txBody>
      </p:sp>
      <p:sp>
        <p:nvSpPr>
          <p:cNvPr id="1203" name="Google Shape;1203;p41"/>
          <p:cNvSpPr txBox="1"/>
          <p:nvPr/>
        </p:nvSpPr>
        <p:spPr>
          <a:xfrm>
            <a:off x="8645236" y="5037056"/>
            <a:ext cx="2923309" cy="1077218"/>
          </a:xfrm>
          <a:prstGeom prst="rect">
            <a:avLst/>
          </a:prstGeom>
          <a:solidFill>
            <a:srgbClr val="939A9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Prise en charge de l’internationalisation des adresses de courrier électronique (EAI)</a:t>
            </a:r>
            <a:endParaRPr/>
          </a:p>
        </p:txBody>
      </p:sp>
      <p:sp>
        <p:nvSpPr>
          <p:cNvPr id="1204" name="Google Shape;1204;p41"/>
          <p:cNvSpPr txBox="1"/>
          <p:nvPr/>
        </p:nvSpPr>
        <p:spPr>
          <a:xfrm>
            <a:off x="8645235" y="3235902"/>
            <a:ext cx="2733963" cy="830997"/>
          </a:xfrm>
          <a:prstGeom prst="rect">
            <a:avLst/>
          </a:prstGeom>
          <a:solidFill>
            <a:srgbClr val="FCB97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Prise en charge de TLD IDN dans Unicode ou Punycode</a:t>
            </a:r>
            <a:endParaRPr/>
          </a:p>
        </p:txBody>
      </p:sp>
      <p:sp>
        <p:nvSpPr>
          <p:cNvPr id="1205" name="Google Shape;1205;p41"/>
          <p:cNvSpPr txBox="1"/>
          <p:nvPr/>
        </p:nvSpPr>
        <p:spPr>
          <a:xfrm>
            <a:off x="9259873" y="2714157"/>
            <a:ext cx="1732150" cy="430887"/>
          </a:xfrm>
          <a:prstGeom prst="rect">
            <a:avLst/>
          </a:prstGeom>
          <a:solidFill>
            <a:srgbClr val="F69B47"/>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PHASE 2</a:t>
            </a:r>
            <a:endParaRPr/>
          </a:p>
        </p:txBody>
      </p:sp>
      <p:sp>
        <p:nvSpPr>
          <p:cNvPr id="1206" name="Google Shape;1206;p41"/>
          <p:cNvSpPr txBox="1"/>
          <p:nvPr/>
        </p:nvSpPr>
        <p:spPr>
          <a:xfrm>
            <a:off x="9259873" y="875211"/>
            <a:ext cx="1732150" cy="430887"/>
          </a:xfrm>
          <a:prstGeom prst="rect">
            <a:avLst/>
          </a:prstGeom>
          <a:solidFill>
            <a:srgbClr val="1282C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PHASE 1</a:t>
            </a:r>
            <a:endParaRPr/>
          </a:p>
        </p:txBody>
      </p:sp>
      <p:sp>
        <p:nvSpPr>
          <p:cNvPr id="1207" name="Google Shape;1207;p41"/>
          <p:cNvSpPr txBox="1"/>
          <p:nvPr/>
        </p:nvSpPr>
        <p:spPr>
          <a:xfrm>
            <a:off x="9312736" y="4533747"/>
            <a:ext cx="1732150" cy="430887"/>
          </a:xfrm>
          <a:prstGeom prst="rect">
            <a:avLst/>
          </a:prstGeom>
          <a:solidFill>
            <a:srgbClr val="6C727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PHASE 3</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4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Prochaines étapes et soutien de la communauté</a:t>
            </a:r>
            <a:endParaRPr/>
          </a:p>
        </p:txBody>
      </p:sp>
      <p:sp>
        <p:nvSpPr>
          <p:cNvPr id="1214" name="Google Shape;1214;p42"/>
          <p:cNvSpPr txBox="1"/>
          <p:nvPr>
            <p:ph idx="1" type="body"/>
          </p:nvPr>
        </p:nvSpPr>
        <p:spPr>
          <a:xfrm>
            <a:off x="589280" y="812800"/>
            <a:ext cx="11277599" cy="5498059"/>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425"/>
              <a:buFont typeface="Noto Sans Symbols"/>
              <a:buChar char="◉"/>
            </a:pPr>
            <a:r>
              <a:rPr lang="en-US" sz="1800"/>
              <a:t>L’UASG et l’ICANN continuent de mener des analyses de lacunes, de prendre des mesures de remédiation, de dispenser des formations et de sensibiliser:</a:t>
            </a:r>
            <a:endParaRPr/>
          </a:p>
          <a:p>
            <a:pPr indent="-341313" lvl="1" marL="798513" rtl="0" algn="l">
              <a:lnSpc>
                <a:spcPct val="100000"/>
              </a:lnSpc>
              <a:spcBef>
                <a:spcPts val="500"/>
              </a:spcBef>
              <a:spcAft>
                <a:spcPts val="0"/>
              </a:spcAft>
              <a:buClr>
                <a:srgbClr val="000000"/>
              </a:buClr>
              <a:buSzPts val="1425"/>
              <a:buChar char="⚪"/>
            </a:pPr>
            <a:r>
              <a:rPr lang="en-US" sz="1800"/>
              <a:t>Analyses de lacunes – réseaux sociaux, navigateurs, langages de programmation, outils EAI, etc. </a:t>
            </a:r>
            <a:endParaRPr/>
          </a:p>
          <a:p>
            <a:pPr indent="-341313" lvl="1" marL="798513" rtl="0" algn="l">
              <a:lnSpc>
                <a:spcPct val="100000"/>
              </a:lnSpc>
              <a:spcBef>
                <a:spcPts val="500"/>
              </a:spcBef>
              <a:spcAft>
                <a:spcPts val="0"/>
              </a:spcAft>
              <a:buClr>
                <a:srgbClr val="000000"/>
              </a:buClr>
              <a:buSzPts val="1425"/>
              <a:buChar char="⚪"/>
            </a:pPr>
            <a:r>
              <a:rPr lang="en-US" sz="1800"/>
              <a:t>Remédiation – création de forums technologiques (par exemple, Github) et signalement de bogues.</a:t>
            </a:r>
            <a:endParaRPr/>
          </a:p>
          <a:p>
            <a:pPr indent="-341313" lvl="1" marL="798513" rtl="0" algn="l">
              <a:lnSpc>
                <a:spcPct val="100000"/>
              </a:lnSpc>
              <a:spcBef>
                <a:spcPts val="500"/>
              </a:spcBef>
              <a:spcAft>
                <a:spcPts val="0"/>
              </a:spcAft>
              <a:buClr>
                <a:srgbClr val="000000"/>
              </a:buClr>
              <a:buSzPts val="1425"/>
              <a:buChar char="⚪"/>
            </a:pPr>
            <a:r>
              <a:rPr lang="en-US" sz="1800"/>
              <a:t>Formation et sensibilisation – via des initiatives locales et des ambassadeurs.</a:t>
            </a:r>
            <a:endParaRPr/>
          </a:p>
          <a:p>
            <a:pPr indent="0" lvl="0" marL="0" rtl="0" algn="l">
              <a:lnSpc>
                <a:spcPct val="100000"/>
              </a:lnSpc>
              <a:spcBef>
                <a:spcPts val="2000"/>
              </a:spcBef>
              <a:spcAft>
                <a:spcPts val="0"/>
              </a:spcAft>
              <a:buSzPts val="1425"/>
              <a:buNone/>
            </a:pPr>
            <a:r>
              <a:rPr lang="en-US" sz="1800"/>
              <a:t>Nous demandons à la communauté d’aider à l’adoption de l’UA et de montrer l’exemple:</a:t>
            </a:r>
            <a:endParaRPr/>
          </a:p>
          <a:p>
            <a:pPr indent="-457200" lvl="0" marL="457200" rtl="0" algn="l">
              <a:lnSpc>
                <a:spcPct val="100000"/>
              </a:lnSpc>
              <a:spcBef>
                <a:spcPts val="2000"/>
              </a:spcBef>
              <a:spcAft>
                <a:spcPts val="0"/>
              </a:spcAft>
              <a:buSzPts val="1425"/>
              <a:buFont typeface="Arial"/>
              <a:buAutoNum type="arabicPeriod"/>
            </a:pPr>
            <a:r>
              <a:rPr b="1" lang="en-US" sz="1800"/>
              <a:t>Sensibilisation </a:t>
            </a:r>
            <a:r>
              <a:rPr lang="en-US" sz="1800"/>
              <a:t>aux problèmes techniques au sein de la communauté.</a:t>
            </a:r>
            <a:endParaRPr/>
          </a:p>
          <a:p>
            <a:pPr indent="-457200" lvl="0" marL="457200" rtl="0" algn="l">
              <a:lnSpc>
                <a:spcPct val="100000"/>
              </a:lnSpc>
              <a:spcBef>
                <a:spcPts val="2000"/>
              </a:spcBef>
              <a:spcAft>
                <a:spcPts val="0"/>
              </a:spcAft>
              <a:buSzPts val="1425"/>
              <a:buFont typeface="Arial"/>
              <a:buAutoNum type="arabicPeriod"/>
            </a:pPr>
            <a:r>
              <a:rPr b="1" lang="en-US" sz="1800"/>
              <a:t>Mise à niveau et utilisation des systèmes compatibles avec l'UA </a:t>
            </a:r>
            <a:r>
              <a:rPr lang="en-US" sz="1800"/>
              <a:t>en tant que communauté afin de créer la demande nécessaire, par exemple en mettant à niveau les serveurs de messagerie, en utilisant les messageries dans des langues locales.</a:t>
            </a:r>
            <a:endParaRPr/>
          </a:p>
          <a:p>
            <a:pPr indent="-457200" lvl="0" marL="457200" rtl="0" algn="l">
              <a:lnSpc>
                <a:spcPct val="100000"/>
              </a:lnSpc>
              <a:spcBef>
                <a:spcPts val="2000"/>
              </a:spcBef>
              <a:spcAft>
                <a:spcPts val="0"/>
              </a:spcAft>
              <a:buSzPts val="1425"/>
              <a:buFont typeface="Arial"/>
              <a:buAutoNum type="arabicPeriod"/>
            </a:pPr>
            <a:r>
              <a:rPr b="1" lang="en-US" sz="1800"/>
              <a:t>Soutien plus large </a:t>
            </a:r>
            <a:r>
              <a:rPr lang="en-US" sz="1800"/>
              <a:t>à la prise en charge de l’UA dans ses systèmes (par exemple dans les services e-gouvernementaux, les organisations du secteur privé, etc.).</a:t>
            </a:r>
            <a:endParaRPr/>
          </a:p>
          <a:p>
            <a:pPr indent="0" lvl="0" marL="0" rtl="0" algn="l">
              <a:lnSpc>
                <a:spcPct val="100000"/>
              </a:lnSpc>
              <a:spcBef>
                <a:spcPts val="2000"/>
              </a:spcBef>
              <a:spcAft>
                <a:spcPts val="0"/>
              </a:spcAft>
              <a:buSzPts val="1425"/>
              <a:buNone/>
            </a:pPr>
            <a:r>
              <a:rPr lang="en-US" sz="1800"/>
              <a:t>De telles activités peuvent être menées en collaboration avec des initiatives locales UA et des ambassadeurs de l’UA.</a:t>
            </a:r>
            <a:endParaRPr/>
          </a:p>
        </p:txBody>
      </p:sp>
      <p:pic>
        <p:nvPicPr>
          <p:cNvPr id="1215" name="Google Shape;1215;p4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p43"/>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Engagez-vous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44"/>
          <p:cNvSpPr txBox="1"/>
          <p:nvPr>
            <p:ph idx="1" type="body"/>
          </p:nvPr>
        </p:nvSpPr>
        <p:spPr>
          <a:xfrm>
            <a:off x="812800" y="1470213"/>
            <a:ext cx="10805055" cy="476922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Pour en savoir plus sur l’UA, envoyez un e-mail à </a:t>
            </a:r>
            <a:r>
              <a:rPr lang="en-US" sz="2000" u="sng">
                <a:solidFill>
                  <a:schemeClr val="hlink"/>
                </a:solidFill>
                <a:hlinkClick r:id="rId3"/>
              </a:rPr>
              <a:t>info@uasg.tech</a:t>
            </a:r>
            <a:r>
              <a:rPr lang="en-US" sz="2000"/>
              <a:t> ou à </a:t>
            </a:r>
            <a:r>
              <a:rPr lang="en-US" sz="2000" u="sng">
                <a:solidFill>
                  <a:schemeClr val="hlink"/>
                </a:solidFill>
                <a:hlinkClick r:id="rId4"/>
              </a:rPr>
              <a:t>UAProgram@icann.org</a:t>
            </a:r>
            <a:r>
              <a:rPr lang="en-US" sz="2000"/>
              <a:t>.</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t>L’ensemble des documents et présentations liés à l’UA sont disponibles aux adresses suivantes : </a:t>
            </a:r>
            <a:r>
              <a:rPr lang="en-US" sz="2000" u="sng">
                <a:solidFill>
                  <a:schemeClr val="hlink"/>
                </a:solidFill>
                <a:hlinkClick r:id="rId5"/>
              </a:rPr>
              <a:t>https://uasg.tech</a:t>
            </a:r>
            <a:r>
              <a:rPr lang="en-US"/>
              <a:t> et </a:t>
            </a:r>
            <a:r>
              <a:rPr lang="en-US" u="sng">
                <a:solidFill>
                  <a:schemeClr val="hlink"/>
                </a:solidFill>
                <a:hlinkClick r:id="rId6"/>
              </a:rPr>
              <a:t>https://icann.org/ua</a:t>
            </a:r>
            <a:r>
              <a:rPr lang="en-US"/>
              <a:t>. </a:t>
            </a:r>
            <a:endParaRPr/>
          </a:p>
        </p:txBody>
      </p:sp>
      <p:sp>
        <p:nvSpPr>
          <p:cNvPr id="1227" name="Google Shape;1227;p4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Engagez-vous !</a:t>
            </a:r>
            <a:endParaRPr/>
          </a:p>
        </p:txBody>
      </p:sp>
      <p:pic>
        <p:nvPicPr>
          <p:cNvPr id="1228" name="Google Shape;1228;p44"/>
          <p:cNvPicPr preferRelativeResize="0"/>
          <p:nvPr/>
        </p:nvPicPr>
        <p:blipFill rotWithShape="1">
          <a:blip r:embed="rId7">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45"/>
          <p:cNvSpPr txBox="1"/>
          <p:nvPr>
            <p:ph idx="1" type="body"/>
          </p:nvPr>
        </p:nvSpPr>
        <p:spPr>
          <a:xfrm>
            <a:off x="833124" y="975360"/>
            <a:ext cx="10805055" cy="504988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Pour une liste complète des rapports, voir </a:t>
            </a:r>
            <a:r>
              <a:rPr lang="en-US" sz="2000" u="sng">
                <a:solidFill>
                  <a:schemeClr val="hlink"/>
                </a:solidFill>
                <a:hlinkClick r:id="rId3"/>
              </a:rPr>
              <a:t>https://uasg.tech</a:t>
            </a:r>
            <a:r>
              <a:rPr lang="en-US" sz="2000"/>
              <a:t>.</a:t>
            </a:r>
            <a:endParaRPr/>
          </a:p>
          <a:p>
            <a:pPr indent="-341313" lvl="1" marL="798513" rtl="0" algn="l">
              <a:lnSpc>
                <a:spcPct val="100000"/>
              </a:lnSpc>
              <a:spcBef>
                <a:spcPts val="500"/>
              </a:spcBef>
              <a:spcAft>
                <a:spcPts val="0"/>
              </a:spcAft>
              <a:buClr>
                <a:srgbClr val="000000"/>
              </a:buClr>
              <a:buSzPts val="1500"/>
              <a:buChar char="⚪"/>
            </a:pPr>
            <a:r>
              <a:rPr lang="en-US" sz="2000"/>
              <a:t>Petit guide de l’acceptation universelle: </a:t>
            </a:r>
            <a:r>
              <a:rPr lang="en-US" sz="2000" u="sng">
                <a:solidFill>
                  <a:schemeClr val="hlink"/>
                </a:solidFill>
                <a:hlinkClick r:id="rId4"/>
              </a:rPr>
              <a:t>UASG005</a:t>
            </a:r>
            <a:endParaRPr/>
          </a:p>
          <a:p>
            <a:pPr indent="-341313" lvl="1" marL="798513" rtl="0" algn="l">
              <a:lnSpc>
                <a:spcPct val="100000"/>
              </a:lnSpc>
              <a:spcBef>
                <a:spcPts val="500"/>
              </a:spcBef>
              <a:spcAft>
                <a:spcPts val="0"/>
              </a:spcAft>
              <a:buClr>
                <a:srgbClr val="000000"/>
              </a:buClr>
              <a:buSzPts val="1500"/>
              <a:buChar char="⚪"/>
            </a:pPr>
            <a:r>
              <a:rPr lang="en-US" sz="2000"/>
              <a:t>Introduction à l’acceptation universelle: </a:t>
            </a:r>
            <a:r>
              <a:rPr lang="en-US" sz="2000" u="sng">
                <a:solidFill>
                  <a:schemeClr val="hlink"/>
                </a:solidFill>
                <a:hlinkClick r:id="rId5"/>
              </a:rPr>
              <a:t>UASG007</a:t>
            </a:r>
            <a:endParaRPr/>
          </a:p>
          <a:p>
            <a:pPr indent="-341313" lvl="1" marL="798513" rtl="0" algn="l">
              <a:lnSpc>
                <a:spcPct val="100000"/>
              </a:lnSpc>
              <a:spcBef>
                <a:spcPts val="500"/>
              </a:spcBef>
              <a:spcAft>
                <a:spcPts val="0"/>
              </a:spcAft>
              <a:buClr>
                <a:srgbClr val="000000"/>
              </a:buClr>
              <a:buSzPts val="1500"/>
              <a:buChar char="⚪"/>
            </a:pPr>
            <a:r>
              <a:rPr lang="en-US" sz="2000"/>
              <a:t>Petit guide de l’EAI: </a:t>
            </a:r>
            <a:r>
              <a:rPr lang="en-US" sz="2000" u="sng">
                <a:solidFill>
                  <a:schemeClr val="hlink"/>
                </a:solidFill>
                <a:hlinkClick r:id="rId6"/>
              </a:rPr>
              <a:t>UASG014</a:t>
            </a:r>
            <a:endParaRPr/>
          </a:p>
          <a:p>
            <a:pPr indent="-341313" lvl="1" marL="798513" rtl="0" algn="l">
              <a:lnSpc>
                <a:spcPct val="100000"/>
              </a:lnSpc>
              <a:spcBef>
                <a:spcPts val="500"/>
              </a:spcBef>
              <a:spcAft>
                <a:spcPts val="0"/>
              </a:spcAft>
              <a:buClr>
                <a:srgbClr val="000000"/>
              </a:buClr>
              <a:buSzPts val="1500"/>
              <a:buChar char="⚪"/>
            </a:pPr>
            <a:r>
              <a:rPr lang="en-US" sz="2000"/>
              <a:t>EAI – Aperçu technique: </a:t>
            </a:r>
            <a:r>
              <a:rPr lang="en-US" sz="2000" u="sng">
                <a:solidFill>
                  <a:schemeClr val="hlink"/>
                </a:solidFill>
                <a:hlinkClick r:id="rId7"/>
              </a:rPr>
              <a:t>UASG012</a:t>
            </a:r>
            <a:endParaRPr/>
          </a:p>
          <a:p>
            <a:pPr indent="-341313" lvl="1" marL="798513" rtl="0" algn="l">
              <a:lnSpc>
                <a:spcPct val="100000"/>
              </a:lnSpc>
              <a:spcBef>
                <a:spcPts val="500"/>
              </a:spcBef>
              <a:spcAft>
                <a:spcPts val="0"/>
              </a:spcAft>
              <a:buClr>
                <a:srgbClr val="000000"/>
              </a:buClr>
              <a:buSzPts val="1500"/>
              <a:buChar char="⚪"/>
            </a:pPr>
            <a:r>
              <a:rPr lang="en-US" sz="2000"/>
              <a:t>EAI – Évaluation des principaux services et logiciels de messagerie: </a:t>
            </a:r>
            <a:r>
              <a:rPr lang="en-US" sz="2000" u="sng">
                <a:solidFill>
                  <a:schemeClr val="hlink"/>
                </a:solidFill>
                <a:hlinkClick r:id="rId8"/>
              </a:rPr>
              <a:t>UASG021B</a:t>
            </a:r>
            <a:endParaRPr/>
          </a:p>
          <a:p>
            <a:pPr indent="-341313" lvl="1" marL="798513" rtl="0" algn="l">
              <a:lnSpc>
                <a:spcPct val="100000"/>
              </a:lnSpc>
              <a:spcBef>
                <a:spcPts val="500"/>
              </a:spcBef>
              <a:spcAft>
                <a:spcPts val="0"/>
              </a:spcAft>
              <a:buClr>
                <a:srgbClr val="000000"/>
              </a:buClr>
              <a:buSzPts val="1500"/>
              <a:buChar char="⚪"/>
            </a:pPr>
            <a:r>
              <a:rPr lang="en-US" sz="2000"/>
              <a:t>Guide de l’</a:t>
            </a:r>
            <a:r>
              <a:rPr lang="en-US" sz="2000" u="sng">
                <a:solidFill>
                  <a:schemeClr val="hlink"/>
                </a:solidFill>
                <a:hlinkClick r:id="rId9"/>
              </a:rPr>
              <a:t>autocertification EAI</a:t>
            </a:r>
            <a:endParaRPr/>
          </a:p>
          <a:p>
            <a:pPr indent="-341313" lvl="1" marL="798513" rtl="0" algn="l">
              <a:lnSpc>
                <a:spcPct val="100000"/>
              </a:lnSpc>
              <a:spcBef>
                <a:spcPts val="500"/>
              </a:spcBef>
              <a:spcAft>
                <a:spcPts val="0"/>
              </a:spcAft>
              <a:buClr>
                <a:srgbClr val="000000"/>
              </a:buClr>
              <a:buSzPts val="1500"/>
              <a:buChar char="⚪"/>
            </a:pPr>
            <a:r>
              <a:rPr lang="en-US" sz="2000"/>
              <a:t>Cadre de préparation à l’acceptation universelle : </a:t>
            </a:r>
            <a:r>
              <a:rPr lang="en-US" sz="2000" u="sng">
                <a:solidFill>
                  <a:schemeClr val="hlink"/>
                </a:solidFill>
                <a:hlinkClick r:id="rId10"/>
              </a:rPr>
              <a:t>UASG026</a:t>
            </a:r>
            <a:endParaRPr/>
          </a:p>
          <a:p>
            <a:pPr indent="-341313" lvl="1" marL="798513" rtl="0" algn="l">
              <a:lnSpc>
                <a:spcPct val="100000"/>
              </a:lnSpc>
              <a:spcBef>
                <a:spcPts val="500"/>
              </a:spcBef>
              <a:spcAft>
                <a:spcPts val="0"/>
              </a:spcAft>
              <a:buClr>
                <a:srgbClr val="000000"/>
              </a:buClr>
              <a:buSzPts val="1500"/>
              <a:buChar char="⚪"/>
            </a:pPr>
            <a:r>
              <a:rPr lang="en-US" sz="2000"/>
              <a:t>Considérations liées au nommage des boîtes de messagerie internationalisées : </a:t>
            </a:r>
            <a:r>
              <a:rPr lang="en-US" sz="2000" u="sng">
                <a:solidFill>
                  <a:schemeClr val="hlink"/>
                </a:solidFill>
                <a:hlinkClick r:id="rId11"/>
              </a:rPr>
              <a:t>UASG028</a:t>
            </a:r>
            <a:endParaRPr/>
          </a:p>
          <a:p>
            <a:pPr indent="-341313" lvl="1" marL="798513" rtl="0" algn="l">
              <a:lnSpc>
                <a:spcPct val="100000"/>
              </a:lnSpc>
              <a:spcBef>
                <a:spcPts val="500"/>
              </a:spcBef>
              <a:spcAft>
                <a:spcPts val="0"/>
              </a:spcAft>
              <a:buClr>
                <a:srgbClr val="000000"/>
              </a:buClr>
              <a:buSzPts val="1500"/>
              <a:buChar char="⚪"/>
            </a:pPr>
            <a:r>
              <a:rPr lang="en-US" sz="2000"/>
              <a:t>Rapport d’évaluation de la prise en charge de l’EAI par les services et logiciels de messagerie : </a:t>
            </a:r>
            <a:r>
              <a:rPr lang="en-US" sz="2000" u="sng">
                <a:solidFill>
                  <a:schemeClr val="hlink"/>
                </a:solidFill>
                <a:hlinkClick r:id="rId12"/>
              </a:rPr>
              <a:t>UASG030</a:t>
            </a:r>
            <a:endParaRPr/>
          </a:p>
          <a:p>
            <a:pPr indent="-341313" lvl="1" marL="798513" rtl="0" algn="l">
              <a:lnSpc>
                <a:spcPct val="100000"/>
              </a:lnSpc>
              <a:spcBef>
                <a:spcPts val="500"/>
              </a:spcBef>
              <a:spcAft>
                <a:spcPts val="0"/>
              </a:spcAft>
              <a:buClr>
                <a:srgbClr val="000000"/>
              </a:buClr>
              <a:buSzPts val="1500"/>
              <a:buChar char="⚪"/>
            </a:pPr>
            <a:r>
              <a:rPr lang="en-US" sz="2000"/>
              <a:t>Exemples de code intégrant l’UA dans Java, Python et JavaScript - </a:t>
            </a:r>
            <a:r>
              <a:rPr lang="en-US" sz="2000" u="sng">
                <a:solidFill>
                  <a:schemeClr val="hlink"/>
                </a:solidFill>
                <a:hlinkClick r:id="rId13"/>
              </a:rPr>
              <a:t>UASG043</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sp>
        <p:nvSpPr>
          <p:cNvPr id="1235" name="Google Shape;1235;p4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Quelques ressources pertinentes</a:t>
            </a:r>
            <a:endParaRPr/>
          </a:p>
        </p:txBody>
      </p:sp>
      <p:pic>
        <p:nvPicPr>
          <p:cNvPr id="1236" name="Google Shape;1236;p45"/>
          <p:cNvPicPr preferRelativeResize="0"/>
          <p:nvPr/>
        </p:nvPicPr>
        <p:blipFill rotWithShape="1">
          <a:blip r:embed="rId1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46"/>
          <p:cNvSpPr txBox="1"/>
          <p:nvPr>
            <p:ph type="title"/>
          </p:nvPr>
        </p:nvSpPr>
        <p:spPr>
          <a:xfrm>
            <a:off x="420688" y="42863"/>
            <a:ext cx="11807825" cy="530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Participer à l’ICANN – Merci et questions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g2d9a316ff51_0_0"/>
          <p:cNvSpPr txBox="1"/>
          <p:nvPr>
            <p:ph type="title"/>
          </p:nvPr>
        </p:nvSpPr>
        <p:spPr>
          <a:xfrm>
            <a:off x="320750" y="46179"/>
            <a:ext cx="11685022" cy="570621"/>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B3458"/>
              </a:buClr>
              <a:buSzPts val="2800"/>
              <a:buFont typeface="Arial"/>
              <a:buNone/>
            </a:pPr>
            <a:r>
              <a:rPr lang="en-US" sz="2300"/>
              <a:t>Prise en charge de l’EAI sur l’ensemble des serveurs de messagerie sous des gTLD</a:t>
            </a:r>
            <a:endParaRPr/>
          </a:p>
        </p:txBody>
      </p:sp>
      <p:pic>
        <p:nvPicPr>
          <p:cNvPr id="921" name="Google Shape;921;g2d9a316ff51_0_0"/>
          <p:cNvPicPr preferRelativeResize="0"/>
          <p:nvPr/>
        </p:nvPicPr>
        <p:blipFill rotWithShape="1">
          <a:blip r:embed="rId3">
            <a:alphaModFix/>
          </a:blip>
          <a:srcRect b="0" l="0" r="0" t="0"/>
          <a:stretch/>
        </p:blipFill>
        <p:spPr>
          <a:xfrm>
            <a:off x="1160489" y="1001725"/>
            <a:ext cx="9871026" cy="4011900"/>
          </a:xfrm>
          <a:prstGeom prst="rect">
            <a:avLst/>
          </a:prstGeom>
          <a:noFill/>
          <a:ln>
            <a:noFill/>
          </a:ln>
        </p:spPr>
      </p:pic>
      <p:sp>
        <p:nvSpPr>
          <p:cNvPr id="922" name="Google Shape;922;g2d9a316ff51_0_0"/>
          <p:cNvSpPr txBox="1"/>
          <p:nvPr/>
        </p:nvSpPr>
        <p:spPr>
          <a:xfrm>
            <a:off x="320750" y="5117400"/>
            <a:ext cx="11505900" cy="8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Sur les 33,7 millions de serveurs de messagerie testés en janvier 2025, seuls 25,86 % d’entre eux prennent en charge les adresses de courrier électronique internationalisées.</a:t>
            </a:r>
            <a:endParaRPr/>
          </a:p>
          <a:p>
            <a:pPr indent="-85725" lvl="0" marL="274320" marR="0" rtl="0" algn="l">
              <a:lnSpc>
                <a:spcPct val="100000"/>
              </a:lnSpc>
              <a:spcBef>
                <a:spcPts val="36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g2d9a316ff51_0_0"/>
          <p:cNvSpPr txBox="1"/>
          <p:nvPr/>
        </p:nvSpPr>
        <p:spPr>
          <a:xfrm>
            <a:off x="3473075" y="5933400"/>
            <a:ext cx="4737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Source: </a:t>
            </a:r>
            <a:r>
              <a:rPr b="0" i="1" lang="en-US" sz="1400" u="sng" cap="none" strike="noStrike">
                <a:solidFill>
                  <a:srgbClr val="000000"/>
                </a:solidFill>
                <a:latin typeface="Open Sans"/>
                <a:ea typeface="Open Sans"/>
                <a:cs typeface="Open Sans"/>
                <a:sym typeface="Open Sans"/>
                <a:hlinkClick r:id="rId4">
                  <a:extLst>
                    <a:ext uri="{A12FA001-AC4F-418D-AE19-62706E023703}">
                      <ahyp:hlinkClr val="tx"/>
                    </a:ext>
                  </a:extLst>
                </a:hlinkClick>
              </a:rPr>
              <a:t>https://ithi.research.icann.org/graph-eai.html</a:t>
            </a:r>
            <a:r>
              <a:rPr b="0" i="1" lang="en-US" sz="1400" u="none" cap="none" strike="noStrike">
                <a:solidFill>
                  <a:srgbClr val="000000"/>
                </a:solidFill>
                <a:latin typeface="Open Sans"/>
                <a:ea typeface="Open Sans"/>
                <a:cs typeface="Open Sans"/>
                <a:sym typeface="Open Sans"/>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Structure de messages électroniques</a:t>
            </a:r>
            <a:endParaRPr/>
          </a:p>
        </p:txBody>
      </p:sp>
      <p:pic>
        <p:nvPicPr>
          <p:cNvPr id="930" name="Google Shape;930;p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id="931" name="Google Shape;931;p6"/>
          <p:cNvPicPr preferRelativeResize="0"/>
          <p:nvPr/>
        </p:nvPicPr>
        <p:blipFill rotWithShape="1">
          <a:blip r:embed="rId4">
            <a:alphaModFix/>
          </a:blip>
          <a:srcRect b="3148" l="0" r="21790" t="5232"/>
          <a:stretch/>
        </p:blipFill>
        <p:spPr>
          <a:xfrm>
            <a:off x="7172415" y="1393393"/>
            <a:ext cx="4972395" cy="3933495"/>
          </a:xfrm>
          <a:prstGeom prst="rect">
            <a:avLst/>
          </a:prstGeom>
          <a:noFill/>
          <a:ln>
            <a:noFill/>
          </a:ln>
        </p:spPr>
      </p:pic>
      <p:sp>
        <p:nvSpPr>
          <p:cNvPr id="932" name="Google Shape;932;p6"/>
          <p:cNvSpPr txBox="1"/>
          <p:nvPr>
            <p:ph idx="1" type="body"/>
          </p:nvPr>
        </p:nvSpPr>
        <p:spPr>
          <a:xfrm>
            <a:off x="358266" y="900503"/>
            <a:ext cx="7031885" cy="5348779"/>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solidFill>
                  <a:schemeClr val="accent1"/>
                </a:solidFill>
              </a:rPr>
              <a:t>Enveloppe</a:t>
            </a:r>
            <a:r>
              <a:rPr lang="en-US" sz="2000"/>
              <a:t> – Informations qui accompagnent un message en transit, notamment la ou les adresses auxquelles il est envoyé, et l’adresse de retour à laquelle les rapports d’erreur ou d’échec peuvent être envoyés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accent1"/>
                </a:solidFill>
              </a:rPr>
              <a:t>En-tête de message</a:t>
            </a:r>
            <a:r>
              <a:rPr lang="en-US" sz="2000"/>
              <a:t> – Une série de champs structurés avec un nom d'en-tête tels que De:, À: ou Objet:, suivi du contenu de l’en-tête</a:t>
            </a:r>
            <a:endParaRPr/>
          </a:p>
          <a:p>
            <a:pPr indent="-341313" lvl="1" marL="798513" rtl="0" algn="l">
              <a:lnSpc>
                <a:spcPct val="100000"/>
              </a:lnSpc>
              <a:spcBef>
                <a:spcPts val="500"/>
              </a:spcBef>
              <a:spcAft>
                <a:spcPts val="0"/>
              </a:spcAft>
              <a:buClr>
                <a:srgbClr val="000000"/>
              </a:buClr>
              <a:buSzPts val="1500"/>
              <a:buChar char="⚪"/>
            </a:pPr>
            <a:r>
              <a:rPr lang="en-US" sz="2000"/>
              <a:t>Format libre, tel que Objet:</a:t>
            </a:r>
            <a:endParaRPr/>
          </a:p>
          <a:p>
            <a:pPr indent="-341313" lvl="1" marL="798513" rtl="0" algn="l">
              <a:lnSpc>
                <a:spcPct val="100000"/>
              </a:lnSpc>
              <a:spcBef>
                <a:spcPts val="500"/>
              </a:spcBef>
              <a:spcAft>
                <a:spcPts val="0"/>
              </a:spcAft>
              <a:buClr>
                <a:srgbClr val="000000"/>
              </a:buClr>
              <a:buSzPts val="1500"/>
              <a:buChar char="⚪"/>
            </a:pPr>
            <a:r>
              <a:rPr lang="en-US" sz="2000"/>
              <a:t>Format fixe, tel que Date: et ID de message:</a:t>
            </a:r>
            <a:endParaRPr/>
          </a:p>
          <a:p>
            <a:pPr indent="-341313" lvl="1" marL="798513" rtl="0" algn="l">
              <a:lnSpc>
                <a:spcPct val="100000"/>
              </a:lnSpc>
              <a:spcBef>
                <a:spcPts val="500"/>
              </a:spcBef>
              <a:spcAft>
                <a:spcPts val="0"/>
              </a:spcAft>
              <a:buClr>
                <a:srgbClr val="000000"/>
              </a:buClr>
              <a:buSzPts val="1500"/>
              <a:buChar char="⚪"/>
            </a:pPr>
            <a:r>
              <a:rPr lang="en-US" sz="2000"/>
              <a:t>Une combinaison de format fixe et libre, telle que À:, De: et Cc: avec des adresses au format fixe et une zone de commentaire au format libre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accent1"/>
                </a:solidFill>
              </a:rPr>
              <a:t>Corps du message</a:t>
            </a:r>
            <a:r>
              <a:rPr lang="en-US" sz="2000"/>
              <a:t> – Le contenu d’un message, qui peut être du texte non formaté, ou une ou plusieurs parties MIME formatées ou encodées</a:t>
            </a:r>
            <a:endParaRPr/>
          </a:p>
        </p:txBody>
      </p:sp>
      <p:sp>
        <p:nvSpPr>
          <p:cNvPr id="933" name="Google Shape;933;p6"/>
          <p:cNvSpPr txBox="1"/>
          <p:nvPr/>
        </p:nvSpPr>
        <p:spPr>
          <a:xfrm>
            <a:off x="7387274" y="5599517"/>
            <a:ext cx="4804726" cy="43811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2000" u="none" cap="none" strike="noStrike">
                <a:solidFill>
                  <a:srgbClr val="000000"/>
                </a:solidFill>
                <a:latin typeface="Arial"/>
                <a:ea typeface="Arial"/>
                <a:cs typeface="Arial"/>
                <a:sym typeface="Arial"/>
              </a:rPr>
              <a:t>Pour en savoir plus, voir </a:t>
            </a:r>
            <a:r>
              <a:rPr b="0" i="0" lang="en-US" sz="2000" u="sng" cap="none" strike="noStrike">
                <a:solidFill>
                  <a:srgbClr val="000000"/>
                </a:solidFill>
                <a:latin typeface="Arial"/>
                <a:ea typeface="Arial"/>
                <a:cs typeface="Arial"/>
                <a:sym typeface="Arial"/>
                <a:hlinkClick r:id="rId5">
                  <a:extLst>
                    <a:ext uri="{A12FA001-AC4F-418D-AE19-62706E023703}">
                      <ahyp:hlinkClr val="tx"/>
                    </a:ext>
                  </a:extLst>
                </a:hlinkClick>
              </a:rPr>
              <a:t>EAI : aperçu technique.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Systèmes de messagerie</a:t>
            </a:r>
            <a:endParaRPr/>
          </a:p>
        </p:txBody>
      </p:sp>
      <p:pic>
        <p:nvPicPr>
          <p:cNvPr id="940" name="Google Shape;940;p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id="941" name="Google Shape;941;p7"/>
          <p:cNvPicPr preferRelativeResize="0"/>
          <p:nvPr/>
        </p:nvPicPr>
        <p:blipFill rotWithShape="1">
          <a:blip r:embed="rId4">
            <a:alphaModFix/>
          </a:blip>
          <a:srcRect b="0" l="5267" r="4665" t="0"/>
          <a:stretch/>
        </p:blipFill>
        <p:spPr>
          <a:xfrm>
            <a:off x="7461444" y="1274430"/>
            <a:ext cx="4683367" cy="3402500"/>
          </a:xfrm>
          <a:prstGeom prst="rect">
            <a:avLst/>
          </a:prstGeom>
          <a:noFill/>
          <a:ln>
            <a:noFill/>
          </a:ln>
        </p:spPr>
      </p:pic>
      <p:sp>
        <p:nvSpPr>
          <p:cNvPr id="942" name="Google Shape;942;p7"/>
          <p:cNvSpPr txBox="1"/>
          <p:nvPr>
            <p:ph idx="1" type="body"/>
          </p:nvPr>
        </p:nvSpPr>
        <p:spPr>
          <a:xfrm>
            <a:off x="203200" y="690880"/>
            <a:ext cx="7477760" cy="554836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1750">
                <a:solidFill>
                  <a:schemeClr val="accent1"/>
                </a:solidFill>
              </a:rPr>
              <a:t>MUA</a:t>
            </a:r>
            <a:r>
              <a:rPr lang="en-US" sz="1750"/>
              <a:t> – Mail User Agent ou client de messagerie - Programme client qu’une personne utilise pour envoyer, recevoir et gérer son courrier électronique.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1750">
                <a:solidFill>
                  <a:schemeClr val="accent1"/>
                </a:solidFill>
              </a:rPr>
              <a:t>MSA</a:t>
            </a:r>
            <a:r>
              <a:rPr lang="en-US" sz="1750"/>
              <a:t> – Mail Submission Agent ou agent de soumission de courrier électronique - Programme serveur qui reçoit le courrier électronique d’un MUA et le prépare à des fins de transmission et de distribution.</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1750">
                <a:solidFill>
                  <a:schemeClr val="accent1"/>
                </a:solidFill>
              </a:rPr>
              <a:t>MTA</a:t>
            </a:r>
            <a:r>
              <a:rPr lang="en-US" sz="1750"/>
              <a:t> – Mail Transfer Agent ou agent de transfert de courrier électronique - Programme serveur qui envoie et reçoit du courrier électronique vers et depuis d’autres hôtes Internet. Un MTA peut recevoir du courrier électronique d’un MSA et/ou distribuer du courrier électronique à un MDA.</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1750">
                <a:solidFill>
                  <a:schemeClr val="accent1"/>
                </a:solidFill>
              </a:rPr>
              <a:t>MDA</a:t>
            </a:r>
            <a:r>
              <a:rPr lang="en-US" sz="1750"/>
              <a:t> – Mail Delivery Agent ou agent de distribution de courrier électronique - Programme serveur qui gère le courrier électronique entrant et le stocke généralement dans une boîte de messagerie ou un dossier.</a:t>
            </a:r>
            <a:endParaRPr/>
          </a:p>
        </p:txBody>
      </p:sp>
      <p:sp>
        <p:nvSpPr>
          <p:cNvPr id="943" name="Google Shape;943;p7"/>
          <p:cNvSpPr txBox="1"/>
          <p:nvPr/>
        </p:nvSpPr>
        <p:spPr>
          <a:xfrm>
            <a:off x="420624" y="5454517"/>
            <a:ext cx="10642118" cy="57347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1750" u="none" cap="none" strike="noStrike">
                <a:solidFill>
                  <a:srgbClr val="000000"/>
                </a:solidFill>
                <a:latin typeface="Arial"/>
                <a:ea typeface="Arial"/>
                <a:cs typeface="Arial"/>
                <a:sym typeface="Arial"/>
              </a:rPr>
              <a:t>Ces agents créent et traitent l’enveloppe e-mail, l’en-tête de message et le corps du message et doivent être renforcés afin de traiter du texte Unicode sous un format UTF8 et de prendre en charge l’EAI.			  Pour en savoir plus, voir </a:t>
            </a:r>
            <a:r>
              <a:rPr b="0" i="0" lang="en-US" sz="1750" u="sng" cap="none" strike="noStrike">
                <a:solidFill>
                  <a:srgbClr val="000000"/>
                </a:solidFill>
                <a:latin typeface="Arial"/>
                <a:ea typeface="Arial"/>
                <a:cs typeface="Arial"/>
                <a:sym typeface="Arial"/>
                <a:hlinkClick r:id="rId5">
                  <a:extLst>
                    <a:ext uri="{A12FA001-AC4F-418D-AE19-62706E023703}">
                      <ahyp:hlinkClr val="tx"/>
                    </a:ext>
                  </a:extLst>
                </a:hlinkClick>
              </a:rPr>
              <a:t>EAI : aperçu technique.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8"/>
          <p:cNvSpPr txBox="1"/>
          <p:nvPr>
            <p:ph idx="1" type="body"/>
          </p:nvPr>
        </p:nvSpPr>
        <p:spPr>
          <a:xfrm>
            <a:off x="841366" y="1015806"/>
            <a:ext cx="10682514" cy="5093164"/>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400"/>
              <a:t>Qu’est-ce qu’assure l’EAI ?</a:t>
            </a:r>
            <a:endParaRPr/>
          </a:p>
          <a:p>
            <a:pPr indent="-341313" lvl="1" marL="798513" rtl="0" algn="l">
              <a:lnSpc>
                <a:spcPct val="100000"/>
              </a:lnSpc>
              <a:spcBef>
                <a:spcPts val="500"/>
              </a:spcBef>
              <a:spcAft>
                <a:spcPts val="0"/>
              </a:spcAft>
              <a:buClr>
                <a:srgbClr val="000000"/>
              </a:buClr>
              <a:buSzPts val="1800"/>
              <a:buChar char="⚪"/>
            </a:pPr>
            <a:r>
              <a:rPr lang="en-US" sz="2400"/>
              <a:t>Prise en charge d’UTF8 pour:</a:t>
            </a:r>
            <a:endParaRPr/>
          </a:p>
          <a:p>
            <a:pPr indent="-341313" lvl="2" marL="1255713" rtl="0" algn="l">
              <a:lnSpc>
                <a:spcPct val="100000"/>
              </a:lnSpc>
              <a:spcBef>
                <a:spcPts val="500"/>
              </a:spcBef>
              <a:spcAft>
                <a:spcPts val="0"/>
              </a:spcAft>
              <a:buClr>
                <a:srgbClr val="000000"/>
              </a:buClr>
              <a:buSzPts val="2400"/>
              <a:buChar char="•"/>
            </a:pPr>
            <a:r>
              <a:rPr lang="en-US" sz="2400"/>
              <a:t>Le nom de la boîte de messagerie (avant le signe @).</a:t>
            </a:r>
            <a:endParaRPr/>
          </a:p>
          <a:p>
            <a:pPr indent="-341313" lvl="2" marL="1255713" rtl="0" algn="l">
              <a:lnSpc>
                <a:spcPct val="100000"/>
              </a:lnSpc>
              <a:spcBef>
                <a:spcPts val="500"/>
              </a:spcBef>
              <a:spcAft>
                <a:spcPts val="0"/>
              </a:spcAft>
              <a:buClr>
                <a:srgbClr val="000000"/>
              </a:buClr>
              <a:buSzPts val="2400"/>
              <a:buChar char="•"/>
            </a:pPr>
            <a:r>
              <a:rPr lang="en-US" sz="2400"/>
              <a:t>Le nom de domaine (après le signe @).</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400"/>
              <a:t>Qu’est-ce que n’assure pas l’EAI ?</a:t>
            </a:r>
            <a:endParaRPr/>
          </a:p>
          <a:p>
            <a:pPr indent="-341313" lvl="1" marL="798513" rtl="0" algn="l">
              <a:lnSpc>
                <a:spcPct val="100000"/>
              </a:lnSpc>
              <a:spcBef>
                <a:spcPts val="500"/>
              </a:spcBef>
              <a:spcAft>
                <a:spcPts val="0"/>
              </a:spcAft>
              <a:buClr>
                <a:srgbClr val="000000"/>
              </a:buClr>
              <a:buSzPts val="1800"/>
              <a:buChar char="⚪"/>
            </a:pPr>
            <a:r>
              <a:rPr lang="en-US" sz="2400"/>
              <a:t>Prise en charge d’UTF8 dans:</a:t>
            </a:r>
            <a:endParaRPr/>
          </a:p>
          <a:p>
            <a:pPr indent="-341313" lvl="2" marL="1255713" rtl="0" algn="l">
              <a:lnSpc>
                <a:spcPct val="100000"/>
              </a:lnSpc>
              <a:spcBef>
                <a:spcPts val="500"/>
              </a:spcBef>
              <a:spcAft>
                <a:spcPts val="0"/>
              </a:spcAft>
              <a:buClr>
                <a:srgbClr val="000000"/>
              </a:buClr>
              <a:buSzPts val="2400"/>
              <a:buChar char="•"/>
            </a:pPr>
            <a:r>
              <a:rPr lang="en-US" sz="2400">
                <a:extLst>
                  <a:ext uri="http://customooxmlschemas.google.com/">
                    <go:slidesCustomData xmlns:go="http://customooxmlschemas.google.com/" textRoundtripDataId="0"/>
                  </a:ext>
                </a:extLst>
              </a:rPr>
              <a:t>La ligne objet.</a:t>
            </a:r>
            <a:endParaRPr/>
          </a:p>
          <a:p>
            <a:pPr indent="-341313" lvl="2" marL="1255713" rtl="0" algn="l">
              <a:lnSpc>
                <a:spcPct val="100000"/>
              </a:lnSpc>
              <a:spcBef>
                <a:spcPts val="500"/>
              </a:spcBef>
              <a:spcAft>
                <a:spcPts val="0"/>
              </a:spcAft>
              <a:buClr>
                <a:srgbClr val="000000"/>
              </a:buClr>
              <a:buSzPts val="2400"/>
              <a:buChar char="•"/>
            </a:pPr>
            <a:r>
              <a:rPr lang="en-US" sz="2400">
                <a:extLst>
                  <a:ext uri="http://customooxmlschemas.google.com/">
                    <go:slidesCustomData xmlns:go="http://customooxmlschemas.google.com/" textRoundtripDataId="1"/>
                  </a:ext>
                </a:extLst>
              </a:rPr>
              <a:t>Les commentaires de l’adresse.</a:t>
            </a:r>
            <a:endParaRPr/>
          </a:p>
          <a:p>
            <a:pPr indent="-341313" lvl="2" marL="1255713" rtl="0" algn="l">
              <a:lnSpc>
                <a:spcPct val="100000"/>
              </a:lnSpc>
              <a:spcBef>
                <a:spcPts val="500"/>
              </a:spcBef>
              <a:spcAft>
                <a:spcPts val="0"/>
              </a:spcAft>
              <a:buClr>
                <a:srgbClr val="000000"/>
              </a:buClr>
              <a:buSzPts val="2400"/>
              <a:buChar char="•"/>
            </a:pPr>
            <a:r>
              <a:rPr lang="en-US" sz="2400">
                <a:extLst>
                  <a:ext uri="http://customooxmlschemas.google.com/">
                    <go:slidesCustomData xmlns:go="http://customooxmlschemas.google.com/" textRoundtripDataId="2"/>
                  </a:ext>
                </a:extLst>
              </a:rPr>
              <a:t>Le corps du message.</a:t>
            </a:r>
            <a:endParaRPr/>
          </a:p>
          <a:p>
            <a:pPr indent="-341313" lvl="1" marL="798513" rtl="0" algn="l">
              <a:lnSpc>
                <a:spcPct val="100000"/>
              </a:lnSpc>
              <a:spcBef>
                <a:spcPts val="500"/>
              </a:spcBef>
              <a:spcAft>
                <a:spcPts val="0"/>
              </a:spcAft>
              <a:buClr>
                <a:srgbClr val="000000"/>
              </a:buClr>
              <a:buSzPts val="1800"/>
              <a:buChar char="⚪"/>
            </a:pPr>
            <a:r>
              <a:rPr lang="en-US" sz="2400"/>
              <a:t>Les MIME assurent toutes ces fonctions dans les courriers classiques.</a:t>
            </a:r>
            <a:endParaRPr/>
          </a:p>
          <a:p>
            <a:pPr indent="-341313" lvl="1" marL="798513" rtl="0" algn="l">
              <a:lnSpc>
                <a:spcPct val="100000"/>
              </a:lnSpc>
              <a:spcBef>
                <a:spcPts val="500"/>
              </a:spcBef>
              <a:spcAft>
                <a:spcPts val="0"/>
              </a:spcAft>
              <a:buClr>
                <a:srgbClr val="000000"/>
              </a:buClr>
              <a:buSzPts val="1800"/>
              <a:buChar char="⚪"/>
            </a:pPr>
            <a:r>
              <a:rPr lang="en-US" sz="2400"/>
              <a:t>L’utilisation de tout ensemble de caractères autre qu’UTF-8.</a:t>
            </a:r>
            <a:endParaRPr/>
          </a:p>
        </p:txBody>
      </p:sp>
      <p:sp>
        <p:nvSpPr>
          <p:cNvPr id="950" name="Google Shape;950;p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Internationalisation des adresses de courrier électronique </a:t>
            </a:r>
            <a:endParaRPr/>
          </a:p>
        </p:txBody>
      </p:sp>
      <p:pic>
        <p:nvPicPr>
          <p:cNvPr id="951" name="Google Shape;951;p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id="957" name="Google Shape;957;p9"/>
          <p:cNvPicPr preferRelativeResize="0"/>
          <p:nvPr/>
        </p:nvPicPr>
        <p:blipFill rotWithShape="1">
          <a:blip r:embed="rId3">
            <a:alphaModFix/>
          </a:blip>
          <a:srcRect b="0" l="0" r="0" t="0"/>
          <a:stretch/>
        </p:blipFill>
        <p:spPr>
          <a:xfrm>
            <a:off x="7611220" y="937384"/>
            <a:ext cx="4205422" cy="1326116"/>
          </a:xfrm>
          <a:prstGeom prst="rect">
            <a:avLst/>
          </a:prstGeom>
          <a:noFill/>
          <a:ln>
            <a:noFill/>
          </a:ln>
        </p:spPr>
      </p:pic>
      <p:sp>
        <p:nvSpPr>
          <p:cNvPr id="958" name="Google Shape;958;p9"/>
          <p:cNvSpPr txBox="1"/>
          <p:nvPr>
            <p:ph idx="1" type="body"/>
          </p:nvPr>
        </p:nvSpPr>
        <p:spPr>
          <a:xfrm>
            <a:off x="182880" y="751840"/>
            <a:ext cx="7540882" cy="561898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100">
                <a:solidFill>
                  <a:schemeClr val="accent1"/>
                </a:solidFill>
              </a:rPr>
              <a:t>Pas de prise en charge de l’EAI </a:t>
            </a:r>
            <a:r>
              <a:rPr lang="en-US" sz="2100">
                <a:solidFill>
                  <a:schemeClr val="dk1"/>
                </a:solidFill>
              </a:rPr>
              <a:t>- </a:t>
            </a:r>
            <a:r>
              <a:rPr lang="en-US" sz="2100"/>
              <a:t>Uniquement les adresses de courrier électronique ASCII prises en charges par les outils et services.</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100">
                <a:solidFill>
                  <a:schemeClr val="accent1"/>
                </a:solidFill>
              </a:rPr>
              <a:t>Niveau 1/Argent </a:t>
            </a:r>
            <a:r>
              <a:rPr lang="en-US" sz="2100">
                <a:solidFill>
                  <a:schemeClr val="dk1"/>
                </a:solidFill>
              </a:rPr>
              <a:t>-</a:t>
            </a:r>
            <a:r>
              <a:rPr lang="en-US" sz="2100">
                <a:solidFill>
                  <a:schemeClr val="accent1"/>
                </a:solidFill>
              </a:rPr>
              <a:t> </a:t>
            </a:r>
            <a:r>
              <a:rPr lang="en-US" sz="2100"/>
              <a:t>Possibilité d’échanger des courriers électroniques avec des adresses EAI.</a:t>
            </a:r>
            <a:endParaRPr/>
          </a:p>
          <a:p>
            <a:pPr indent="-341313" lvl="1" marL="798513" rtl="0" algn="l">
              <a:lnSpc>
                <a:spcPct val="100000"/>
              </a:lnSpc>
              <a:spcBef>
                <a:spcPts val="500"/>
              </a:spcBef>
              <a:spcAft>
                <a:spcPts val="0"/>
              </a:spcAft>
              <a:buClr>
                <a:srgbClr val="000000"/>
              </a:buClr>
              <a:buSzPts val="1800"/>
              <a:buChar char="⚪"/>
            </a:pPr>
            <a:r>
              <a:rPr lang="en-US" sz="2100"/>
              <a:t>Recevoir des courriers électroniques d’une adresse EAI.</a:t>
            </a:r>
            <a:endParaRPr/>
          </a:p>
          <a:p>
            <a:pPr indent="-341313" lvl="1" marL="798513" rtl="0" algn="l">
              <a:lnSpc>
                <a:spcPct val="100000"/>
              </a:lnSpc>
              <a:spcBef>
                <a:spcPts val="500"/>
              </a:spcBef>
              <a:spcAft>
                <a:spcPts val="0"/>
              </a:spcAft>
              <a:buClr>
                <a:srgbClr val="000000"/>
              </a:buClr>
              <a:buSzPts val="1800"/>
              <a:buChar char="⚪"/>
            </a:pPr>
            <a:r>
              <a:rPr lang="en-US" sz="2100"/>
              <a:t>Envoyer des courriers électroniques à une adresse EAI.</a:t>
            </a:r>
            <a:endParaRPr/>
          </a:p>
          <a:p>
            <a:pPr indent="-341313" lvl="1" marL="798513" rtl="0" algn="l">
              <a:lnSpc>
                <a:spcPct val="100000"/>
              </a:lnSpc>
              <a:spcBef>
                <a:spcPts val="500"/>
              </a:spcBef>
              <a:spcAft>
                <a:spcPts val="0"/>
              </a:spcAft>
              <a:buClr>
                <a:srgbClr val="000000"/>
              </a:buClr>
              <a:buSzPts val="1800"/>
              <a:buChar char="⚪"/>
            </a:pPr>
            <a:r>
              <a:rPr lang="en-US" sz="2100"/>
              <a:t>Impossibilité de créer une boîte de messagerie et un nom de domaine dans UTF8.</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100">
                <a:solidFill>
                  <a:schemeClr val="accent1"/>
                </a:solidFill>
              </a:rPr>
              <a:t>Niveau 2/Or </a:t>
            </a:r>
            <a:r>
              <a:rPr lang="en-US" sz="2100">
                <a:solidFill>
                  <a:schemeClr val="dk1"/>
                </a:solidFill>
              </a:rPr>
              <a:t>-</a:t>
            </a:r>
            <a:r>
              <a:rPr lang="en-US" sz="2100"/>
              <a:t> Possibilité de créer des adresses EAI. </a:t>
            </a:r>
            <a:endParaRPr/>
          </a:p>
          <a:p>
            <a:pPr indent="-341313" lvl="1" marL="798513" rtl="0" algn="l">
              <a:lnSpc>
                <a:spcPct val="100000"/>
              </a:lnSpc>
              <a:spcBef>
                <a:spcPts val="500"/>
              </a:spcBef>
              <a:spcAft>
                <a:spcPts val="0"/>
              </a:spcAft>
              <a:buClr>
                <a:srgbClr val="000000"/>
              </a:buClr>
              <a:buSzPts val="1800"/>
              <a:buChar char="⚪"/>
            </a:pPr>
            <a:r>
              <a:rPr lang="en-US" sz="2100"/>
              <a:t>Recevoir des courriers électroniques d’une adresse EAI.</a:t>
            </a:r>
            <a:endParaRPr/>
          </a:p>
          <a:p>
            <a:pPr indent="-341313" lvl="1" marL="798513" rtl="0" algn="l">
              <a:lnSpc>
                <a:spcPct val="100000"/>
              </a:lnSpc>
              <a:spcBef>
                <a:spcPts val="500"/>
              </a:spcBef>
              <a:spcAft>
                <a:spcPts val="0"/>
              </a:spcAft>
              <a:buClr>
                <a:srgbClr val="000000"/>
              </a:buClr>
              <a:buSzPts val="1800"/>
              <a:buChar char="⚪"/>
            </a:pPr>
            <a:r>
              <a:rPr lang="en-US" sz="2100"/>
              <a:t>Envoyer des courriers électroniques à une adresse EAI.</a:t>
            </a:r>
            <a:endParaRPr/>
          </a:p>
          <a:p>
            <a:pPr indent="-341313" lvl="1" marL="798513" rtl="0" algn="l">
              <a:lnSpc>
                <a:spcPct val="100000"/>
              </a:lnSpc>
              <a:spcBef>
                <a:spcPts val="500"/>
              </a:spcBef>
              <a:spcAft>
                <a:spcPts val="0"/>
              </a:spcAft>
              <a:buClr>
                <a:srgbClr val="000000"/>
              </a:buClr>
              <a:buSzPts val="1800"/>
              <a:buChar char="⚪"/>
            </a:pPr>
            <a:r>
              <a:rPr lang="en-US" sz="2100"/>
              <a:t>Possibilité de créer une boîte de messagerie et un nom de domaine dans UTF8.</a:t>
            </a:r>
            <a:endParaRPr/>
          </a:p>
          <a:p>
            <a:pPr indent="-227011" lvl="1" marL="798513" rtl="0" algn="l">
              <a:lnSpc>
                <a:spcPct val="100000"/>
              </a:lnSpc>
              <a:spcBef>
                <a:spcPts val="500"/>
              </a:spcBef>
              <a:spcAft>
                <a:spcPts val="0"/>
              </a:spcAft>
              <a:buClr>
                <a:srgbClr val="000000"/>
              </a:buClr>
              <a:buSzPts val="1800"/>
              <a:buNone/>
            </a:pPr>
            <a:r>
              <a:t/>
            </a:r>
            <a:endParaRPr sz="2100"/>
          </a:p>
          <a:p>
            <a:pPr indent="-227011" lvl="1" marL="798513" rtl="0" algn="l">
              <a:lnSpc>
                <a:spcPct val="100000"/>
              </a:lnSpc>
              <a:spcBef>
                <a:spcPts val="500"/>
              </a:spcBef>
              <a:spcAft>
                <a:spcPts val="0"/>
              </a:spcAft>
              <a:buClr>
                <a:srgbClr val="000000"/>
              </a:buClr>
              <a:buSzPts val="1800"/>
              <a:buNone/>
            </a:pPr>
            <a:r>
              <a:t/>
            </a:r>
            <a:endParaRPr sz="2100"/>
          </a:p>
        </p:txBody>
      </p:sp>
      <p:sp>
        <p:nvSpPr>
          <p:cNvPr id="959" name="Google Shape;959;p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Niveaux de mise en œuvre de l'EAI</a:t>
            </a:r>
            <a:endParaRPr/>
          </a:p>
        </p:txBody>
      </p:sp>
      <p:pic>
        <p:nvPicPr>
          <p:cNvPr id="960" name="Google Shape;960;p9"/>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2017-05-30T19:34:46Z</dcterms:created>
  <dc:creator>Julio Polito</dc:creator>
</cp:coreProperties>
</file>