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6858000" cx="12192000"/>
  <p:notesSz cx="6858000" cy="9144000"/>
  <p:embeddedFontLst>
    <p:embeddedFont>
      <p:font typeface="Arimo"/>
      <p:regular r:id="rId52"/>
      <p:bold r:id="rId53"/>
      <p:italic r:id="rId54"/>
      <p:boldItalic r:id="rId55"/>
    </p:embeddedFont>
    <p:embeddedFont>
      <p:font typeface="Open Sans Light"/>
      <p:regular r:id="rId56"/>
      <p:bold r:id="rId57"/>
      <p:italic r:id="rId58"/>
      <p:boldItalic r:id="rId59"/>
    </p:embeddedFont>
    <p:embeddedFont>
      <p:font typeface="Open Sans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64" roundtripDataSignature="AMtx7mjDDKS5gmyE1RuezCO5Z6QdRZc1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OpenSans-italic.fntdata"/><Relationship Id="rId61" Type="http://schemas.openxmlformats.org/officeDocument/2006/relationships/font" Target="fonts/OpenSans-bold.fntdata"/><Relationship Id="rId20" Type="http://schemas.openxmlformats.org/officeDocument/2006/relationships/slide" Target="slides/slide15.xml"/><Relationship Id="rId64" Type="http://customschemas.google.com/relationships/presentationmetadata" Target="metadata"/><Relationship Id="rId63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OpenSans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Arimo-bold.fntdata"/><Relationship Id="rId52" Type="http://schemas.openxmlformats.org/officeDocument/2006/relationships/font" Target="fonts/Arimo-regular.fntdata"/><Relationship Id="rId11" Type="http://schemas.openxmlformats.org/officeDocument/2006/relationships/slide" Target="slides/slide6.xml"/><Relationship Id="rId55" Type="http://schemas.openxmlformats.org/officeDocument/2006/relationships/font" Target="fonts/Arimo-boldItalic.fntdata"/><Relationship Id="rId10" Type="http://schemas.openxmlformats.org/officeDocument/2006/relationships/slide" Target="slides/slide5.xml"/><Relationship Id="rId54" Type="http://schemas.openxmlformats.org/officeDocument/2006/relationships/font" Target="fonts/Arimo-italic.fntdata"/><Relationship Id="rId13" Type="http://schemas.openxmlformats.org/officeDocument/2006/relationships/slide" Target="slides/slide8.xml"/><Relationship Id="rId57" Type="http://schemas.openxmlformats.org/officeDocument/2006/relationships/font" Target="fonts/OpenSansLight-bold.fntdata"/><Relationship Id="rId12" Type="http://schemas.openxmlformats.org/officeDocument/2006/relationships/slide" Target="slides/slide7.xml"/><Relationship Id="rId56" Type="http://schemas.openxmlformats.org/officeDocument/2006/relationships/font" Target="fonts/OpenSansLight-regular.fntdata"/><Relationship Id="rId15" Type="http://schemas.openxmlformats.org/officeDocument/2006/relationships/slide" Target="slides/slide10.xml"/><Relationship Id="rId59" Type="http://schemas.openxmlformats.org/officeDocument/2006/relationships/font" Target="fonts/OpenSansLight-boldItalic.fntdata"/><Relationship Id="rId14" Type="http://schemas.openxmlformats.org/officeDocument/2006/relationships/slide" Target="slides/slide9.xml"/><Relationship Id="rId58" Type="http://schemas.openxmlformats.org/officeDocument/2006/relationships/font" Target="fonts/OpenSans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7" name="Google Shape;8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8" name="Google Shape;86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3" name="Google Shape;9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4" name="Google Shape;96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2" name="Google Shape;9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3" name="Google Shape;97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0" name="Google Shape;98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5" name="Google Shape;9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6" name="Google Shape;98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3" name="Google Shape;9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4" name="Google Shape;99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1" name="Google Shape;100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7" name="Google Shape;1007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4" name="Google Shape;101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0" name="Google Shape;102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6" name="Google Shape;102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6" name="Google Shape;8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1" name="Google Shape;104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9" name="Google Shape;104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9" name="Google Shape;105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5" name="Google Shape;106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7" name="Google Shape;107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3" name="Google Shape;108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9" name="Google Shape;108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4" name="Google Shape;109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5" name="Google Shape;1095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3" name="Google Shape;110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8" name="Google Shape;110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9" name="Google Shape;1109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1" name="Google Shape;8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6" name="Google Shape;111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7" name="Google Shape;1117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4" name="Google Shape;112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9" name="Google Shape;112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0" name="Google Shape;1130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7" name="Google Shape;113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8" name="Google Shape;1138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5" name="Google Shape;11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6" name="Google Shape;1146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3" name="Google Shape;115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4" name="Google Shape;1154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1" name="Google Shape;116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6" name="Google Shape;116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7" name="Google Shape;1167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4" name="Google Shape;117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5" name="Google Shape;1175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2" name="Google Shape;118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9" name="Google Shape;9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0" name="Google Shape;91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7" name="Google Shape;118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5" name="Google Shape;119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6" name="Google Shape;1196;p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0" name="Google Shape;121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1" name="Google Shape;1211;p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8" name="Google Shape;1218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3" name="Google Shape;122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4" name="Google Shape;1224;p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1" name="Google Shape;123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2" name="Google Shape;1232;p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9" name="Google Shape;123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0" name="Google Shape;1240;p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2d9a316ff5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7" name="Google Shape;917;g2d9a316ff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Переключение на точку для каждого MX-сервера - несколько MX-серверов могут преобразовываться в одни и те же IP-адреса.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Полностью</a:t>
            </a:r>
            <a:r>
              <a:rPr lang="en-US"/>
              <a:t>: Все разрешенные IP прошли тестирование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Частично</a:t>
            </a:r>
            <a:r>
              <a:rPr lang="en-US"/>
              <a:t>: Некоторые IP прошли тестирование, другие нет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Нет: </a:t>
            </a:r>
            <a:r>
              <a:rPr lang="en-US"/>
              <a:t>Все IP Mx-серверов не прошли тесты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Без IP: </a:t>
            </a:r>
            <a:r>
              <a:rPr lang="en-US"/>
              <a:t>Ни один IP не удалось разрешить для MX-сервера (например, NXdomain)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Не проверено: </a:t>
            </a:r>
            <a:r>
              <a:rPr lang="en-US"/>
              <a:t>IP-адреса не удалось проверить (например, тайм-аут, отказ в подключении, специальные IP-адреса и т. д.)</a:t>
            </a:r>
            <a:endParaRPr/>
          </a:p>
        </p:txBody>
      </p:sp>
      <p:sp>
        <p:nvSpPr>
          <p:cNvPr id="918" name="Google Shape;918;g2d9a316ff5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7" name="Google Shape;92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6" name="Google Shape;9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7" name="Google Shape;93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7" name="Google Shape;94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4" name="Google Shape;9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5" name="Google Shape;95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24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5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9.png"/><Relationship Id="rId5" Type="http://schemas.openxmlformats.org/officeDocument/2006/relationships/image" Target="../media/image26.png"/><Relationship Id="rId19" Type="http://schemas.openxmlformats.org/officeDocument/2006/relationships/image" Target="../media/image42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3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38" y="4878388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8"/>
          <p:cNvSpPr/>
          <p:nvPr/>
        </p:nvSpPr>
        <p:spPr>
          <a:xfrm>
            <a:off x="1825625" y="6102350"/>
            <a:ext cx="44450" cy="444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48"/>
          <p:cNvCxnSpPr/>
          <p:nvPr/>
        </p:nvCxnSpPr>
        <p:spPr>
          <a:xfrm rot="10800000">
            <a:off x="0" y="6124575"/>
            <a:ext cx="179387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48"/>
          <p:cNvCxnSpPr/>
          <p:nvPr/>
        </p:nvCxnSpPr>
        <p:spPr>
          <a:xfrm rot="10800000">
            <a:off x="1892300" y="6124575"/>
            <a:ext cx="97218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8"/>
          <p:cNvSpPr/>
          <p:nvPr/>
        </p:nvSpPr>
        <p:spPr>
          <a:xfrm flipH="1">
            <a:off x="11642725" y="6102350"/>
            <a:ext cx="44450" cy="444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8"/>
          <p:cNvSpPr/>
          <p:nvPr/>
        </p:nvSpPr>
        <p:spPr>
          <a:xfrm flipH="1">
            <a:off x="11642725" y="3470275"/>
            <a:ext cx="44450" cy="460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48"/>
          <p:cNvCxnSpPr/>
          <p:nvPr/>
        </p:nvCxnSpPr>
        <p:spPr>
          <a:xfrm rot="10800000">
            <a:off x="1849438" y="3552825"/>
            <a:ext cx="0" cy="253047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8"/>
          <p:cNvSpPr/>
          <p:nvPr/>
        </p:nvSpPr>
        <p:spPr>
          <a:xfrm rot="-5400000">
            <a:off x="1847850" y="3495676"/>
            <a:ext cx="122237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30;p48"/>
          <p:cNvCxnSpPr/>
          <p:nvPr/>
        </p:nvCxnSpPr>
        <p:spPr>
          <a:xfrm rot="10800000">
            <a:off x="1898650" y="3494088"/>
            <a:ext cx="97155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48"/>
          <p:cNvSpPr txBox="1"/>
          <p:nvPr>
            <p:ph idx="1" type="body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8"/>
          <p:cNvSpPr txBox="1"/>
          <p:nvPr>
            <p:ph idx="2" type="body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8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8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8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6738" y="5194300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7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57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57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57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57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7025" y="4875213"/>
            <a:ext cx="1189038" cy="95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8"/>
          <p:cNvSpPr/>
          <p:nvPr/>
        </p:nvSpPr>
        <p:spPr>
          <a:xfrm>
            <a:off x="1825625" y="6102350"/>
            <a:ext cx="44450" cy="4445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58"/>
          <p:cNvCxnSpPr/>
          <p:nvPr/>
        </p:nvCxnSpPr>
        <p:spPr>
          <a:xfrm rot="10800000">
            <a:off x="0" y="6124575"/>
            <a:ext cx="1793875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58"/>
          <p:cNvCxnSpPr/>
          <p:nvPr/>
        </p:nvCxnSpPr>
        <p:spPr>
          <a:xfrm rot="10800000">
            <a:off x="1892300" y="6124575"/>
            <a:ext cx="972185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58"/>
          <p:cNvSpPr/>
          <p:nvPr/>
        </p:nvSpPr>
        <p:spPr>
          <a:xfrm flipH="1">
            <a:off x="11642725" y="6102350"/>
            <a:ext cx="44450" cy="4445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8"/>
          <p:cNvSpPr/>
          <p:nvPr/>
        </p:nvSpPr>
        <p:spPr>
          <a:xfrm flipH="1">
            <a:off x="11642725" y="3470275"/>
            <a:ext cx="44450" cy="46038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58"/>
          <p:cNvCxnSpPr/>
          <p:nvPr/>
        </p:nvCxnSpPr>
        <p:spPr>
          <a:xfrm rot="10800000">
            <a:off x="1849438" y="3552825"/>
            <a:ext cx="0" cy="2530475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58"/>
          <p:cNvSpPr/>
          <p:nvPr/>
        </p:nvSpPr>
        <p:spPr>
          <a:xfrm rot="-5400000">
            <a:off x="1847850" y="3495676"/>
            <a:ext cx="122237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58"/>
          <p:cNvCxnSpPr/>
          <p:nvPr/>
        </p:nvCxnSpPr>
        <p:spPr>
          <a:xfrm rot="10800000">
            <a:off x="1898650" y="3494088"/>
            <a:ext cx="97155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58"/>
          <p:cNvSpPr txBox="1"/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58"/>
          <p:cNvSpPr txBox="1"/>
          <p:nvPr>
            <p:ph idx="1" type="body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58"/>
          <p:cNvSpPr txBox="1"/>
          <p:nvPr>
            <p:ph idx="2" type="body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58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58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59"/>
          <p:cNvCxnSpPr/>
          <p:nvPr/>
        </p:nvCxnSpPr>
        <p:spPr>
          <a:xfrm rot="10800000">
            <a:off x="0" y="60801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59"/>
          <p:cNvCxnSpPr/>
          <p:nvPr/>
        </p:nvCxnSpPr>
        <p:spPr>
          <a:xfrm rot="10800000">
            <a:off x="0" y="6319838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7" name="Google Shape;11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9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9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5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0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1"/>
          <p:cNvSpPr/>
          <p:nvPr/>
        </p:nvSpPr>
        <p:spPr>
          <a:xfrm>
            <a:off x="0" y="6329363"/>
            <a:ext cx="12192000" cy="528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61"/>
          <p:cNvCxnSpPr/>
          <p:nvPr/>
        </p:nvCxnSpPr>
        <p:spPr>
          <a:xfrm rot="10800000">
            <a:off x="0" y="6080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8" name="Google Shape;12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61"/>
          <p:cNvCxnSpPr/>
          <p:nvPr/>
        </p:nvCxnSpPr>
        <p:spPr>
          <a:xfrm rot="10800000">
            <a:off x="0" y="6319838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61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1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6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2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4213"/>
            <a:ext cx="12192000" cy="556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2"/>
          <p:cNvSpPr/>
          <p:nvPr/>
        </p:nvSpPr>
        <p:spPr>
          <a:xfrm>
            <a:off x="0" y="790575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24000">
                <a:srgbClr val="CCE8F8">
                  <a:alpha val="44313"/>
                </a:srgbClr>
              </a:gs>
              <a:gs pos="69000">
                <a:srgbClr val="CCE8F8">
                  <a:alpha val="61568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2775"/>
            <a:ext cx="12192000" cy="5697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63"/>
          <p:cNvCxnSpPr/>
          <p:nvPr/>
        </p:nvCxnSpPr>
        <p:spPr>
          <a:xfrm rot="10800000">
            <a:off x="0" y="60801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63"/>
          <p:cNvCxnSpPr/>
          <p:nvPr/>
        </p:nvCxnSpPr>
        <p:spPr>
          <a:xfrm rot="10800000">
            <a:off x="0" y="6319838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63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3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6671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4"/>
          <p:cNvSpPr txBox="1"/>
          <p:nvPr/>
        </p:nvSpPr>
        <p:spPr>
          <a:xfrm>
            <a:off x="1149032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4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64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64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64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64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64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p64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64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64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6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5"/>
          <p:cNvSpPr txBox="1"/>
          <p:nvPr/>
        </p:nvSpPr>
        <p:spPr>
          <a:xfrm>
            <a:off x="1149032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65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65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65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65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65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65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65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5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5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6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66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66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8" name="Google Shape;17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6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66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66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66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66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66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66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66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6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6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6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9"/>
          <p:cNvSpPr/>
          <p:nvPr/>
        </p:nvSpPr>
        <p:spPr>
          <a:xfrm>
            <a:off x="0" y="6319838"/>
            <a:ext cx="12192000" cy="538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49"/>
          <p:cNvCxnSpPr/>
          <p:nvPr/>
        </p:nvCxnSpPr>
        <p:spPr>
          <a:xfrm>
            <a:off x="0" y="6319838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" name="Google Shape;4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9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9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49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6671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7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67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67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67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67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67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67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67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7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7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6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8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68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68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68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68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68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68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68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8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8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6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9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69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69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69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69"/>
          <p:cNvCxnSpPr/>
          <p:nvPr/>
        </p:nvCxnSpPr>
        <p:spPr>
          <a:xfrm rot="10800000">
            <a:off x="557213" y="2733675"/>
            <a:ext cx="0" cy="35448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69"/>
          <p:cNvSpPr/>
          <p:nvPr/>
        </p:nvSpPr>
        <p:spPr>
          <a:xfrm rot="-5400000">
            <a:off x="555625" y="2674938"/>
            <a:ext cx="122238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69"/>
          <p:cNvCxnSpPr/>
          <p:nvPr/>
        </p:nvCxnSpPr>
        <p:spPr>
          <a:xfrm rot="10800000">
            <a:off x="615950" y="2673350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p69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9"/>
          <p:cNvSpPr/>
          <p:nvPr/>
        </p:nvSpPr>
        <p:spPr>
          <a:xfrm flipH="1">
            <a:off x="11618913" y="2649538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9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9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69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938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0"/>
          <p:cNvSpPr/>
          <p:nvPr/>
        </p:nvSpPr>
        <p:spPr>
          <a:xfrm>
            <a:off x="0" y="6319838"/>
            <a:ext cx="12192000" cy="538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70"/>
          <p:cNvCxnSpPr/>
          <p:nvPr/>
        </p:nvCxnSpPr>
        <p:spPr>
          <a:xfrm>
            <a:off x="0" y="6319838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0" name="Google Shape;24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70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7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1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1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p71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71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71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71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71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71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71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71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71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71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71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71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71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71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71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71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71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2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2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72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72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72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72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72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72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72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" name="Google Shape;278;p7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7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7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7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7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7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7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7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7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7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4300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73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3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73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73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73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73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73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73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73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" name="Google Shape;300;p7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p7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7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7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7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7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7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7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7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7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74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4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74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74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74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74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74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74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74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7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7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7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7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p7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7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7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7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7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7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75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5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p75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75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75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75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75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75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75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7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7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7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7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Google Shape;348;p7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7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7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7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7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7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76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6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76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76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76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76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76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76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76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p7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Google Shape;367;p7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7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7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7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7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7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7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7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Google Shape;375;p7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0"/>
          <p:cNvPicPr preferRelativeResize="0"/>
          <p:nvPr/>
        </p:nvPicPr>
        <p:blipFill rotWithShape="1">
          <a:blip r:embed="rId2">
            <a:alphaModFix/>
          </a:blip>
          <a:srcRect b="7824" l="0" r="0" t="8972"/>
          <a:stretch/>
        </p:blipFill>
        <p:spPr>
          <a:xfrm>
            <a:off x="0" y="654050"/>
            <a:ext cx="12192000" cy="562133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77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77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77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77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77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77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77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6" name="Google Shape;386;p77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77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7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9" name="Google Shape;389;p7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7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7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7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p7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7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7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7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7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78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8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3" name="Google Shape;403;p78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" name="Google Shape;404;p78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5" name="Google Shape;405;p78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78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78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78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78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7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1" name="Google Shape;411;p7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7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7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7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7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7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7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7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Google Shape;419;p7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9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3" name="Google Shape;423;p79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4" name="Google Shape;42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79"/>
          <p:cNvSpPr txBox="1"/>
          <p:nvPr/>
        </p:nvSpPr>
        <p:spPr>
          <a:xfrm>
            <a:off x="1149032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6" name="Google Shape;426;p79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p79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8" name="Google Shape;428;p79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9" name="Google Shape;429;p79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0" name="Google Shape;430;p79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9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9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9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79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79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Google Shape;436;p79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79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Google Shape;438;p79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Google Shape;439;p79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0" name="Google Shape;440;p79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79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Google Shape;442;p79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80"/>
          <p:cNvSpPr txBox="1"/>
          <p:nvPr/>
        </p:nvSpPr>
        <p:spPr>
          <a:xfrm>
            <a:off x="1149032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80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8" name="Google Shape;448;p80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80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80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80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80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3" name="Google Shape;453;p80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80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80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8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8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8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8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Google Shape;460;p8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1" name="Google Shape;461;p8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2" name="Google Shape;462;p8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3" name="Google Shape;463;p8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8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8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81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1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Google Shape;471;p81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" name="Google Shape;472;p81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3" name="Google Shape;473;p81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4" name="Google Shape;474;p81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5" name="Google Shape;475;p81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6" name="Google Shape;476;p81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81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81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8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8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8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8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8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4" name="Google Shape;484;p8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Google Shape;485;p8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6" name="Google Shape;486;p8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8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p8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2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82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82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82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6" name="Google Shape;496;p82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7" name="Google Shape;497;p82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8" name="Google Shape;498;p82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9" name="Google Shape;499;p82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82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2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8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p8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8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8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6" name="Google Shape;506;p8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7" name="Google Shape;507;p8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8" name="Google Shape;508;p8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9" name="Google Shape;509;p8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8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1" name="Google Shape;511;p8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83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3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p83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8" name="Google Shape;518;p83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9" name="Google Shape;519;p83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0" name="Google Shape;520;p83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1" name="Google Shape;521;p83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2" name="Google Shape;522;p83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83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3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8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6" name="Google Shape;526;p8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8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8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8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0" name="Google Shape;530;p8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8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8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8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4" name="Google Shape;534;p8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4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84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p84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1" name="Google Shape;541;p84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2" name="Google Shape;542;p84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3" name="Google Shape;543;p84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4" name="Google Shape;544;p84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5" name="Google Shape;545;p84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4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84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9" name="Google Shape;549;p8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8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8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2" name="Google Shape;552;p8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3" name="Google Shape;553;p8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Google Shape;554;p8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5" name="Google Shape;555;p8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8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7" name="Google Shape;557;p8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5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85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3" name="Google Shape;563;p85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4" name="Google Shape;564;p85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5" name="Google Shape;565;p85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6" name="Google Shape;566;p85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7" name="Google Shape;567;p85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8" name="Google Shape;568;p85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85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5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Google Shape;572;p8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8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8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5" name="Google Shape;575;p8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Google Shape;576;p8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7" name="Google Shape;577;p8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8" name="Google Shape;578;p8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8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0" name="Google Shape;580;p8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6"/>
          <p:cNvSpPr txBox="1"/>
          <p:nvPr/>
        </p:nvSpPr>
        <p:spPr>
          <a:xfrm>
            <a:off x="11498263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6"/>
          <p:cNvSpPr/>
          <p:nvPr/>
        </p:nvSpPr>
        <p:spPr>
          <a:xfrm rot="-5400000">
            <a:off x="556419" y="1877219"/>
            <a:ext cx="120650" cy="119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6" name="Google Shape;586;p86"/>
          <p:cNvCxnSpPr/>
          <p:nvPr/>
        </p:nvCxnSpPr>
        <p:spPr>
          <a:xfrm rot="10800000">
            <a:off x="615950" y="1876425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7" name="Google Shape;587;p86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8" name="Google Shape;588;p86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9" name="Google Shape;589;p86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0" name="Google Shape;590;p86"/>
          <p:cNvCxnSpPr/>
          <p:nvPr/>
        </p:nvCxnSpPr>
        <p:spPr>
          <a:xfrm rot="10800000">
            <a:off x="557213" y="1936750"/>
            <a:ext cx="0" cy="4341813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1" name="Google Shape;591;p86"/>
          <p:cNvSpPr/>
          <p:nvPr/>
        </p:nvSpPr>
        <p:spPr>
          <a:xfrm>
            <a:off x="536575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86"/>
          <p:cNvSpPr/>
          <p:nvPr/>
        </p:nvSpPr>
        <p:spPr>
          <a:xfrm flipH="1">
            <a:off x="11618913" y="1852613"/>
            <a:ext cx="46037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86"/>
          <p:cNvSpPr/>
          <p:nvPr/>
        </p:nvSpPr>
        <p:spPr>
          <a:xfrm flipH="1">
            <a:off x="11614150" y="6297613"/>
            <a:ext cx="46038" cy="460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5" name="Google Shape;595;p8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8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p8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8" name="Google Shape;598;p8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9" name="Google Shape;599;p8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0" name="Google Shape;600;p8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1" name="Google Shape;601;p8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8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3" name="Google Shape;603;p8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51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87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87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9" name="Google Shape;609;p87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0" name="Google Shape;610;p87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1" name="Google Shape;611;p87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87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3" name="Google Shape;613;p87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4" name="Google Shape;614;p87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5" name="Google Shape;615;p87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6" name="Google Shape;616;p8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Google Shape;617;p87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Google Shape;618;p87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87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0" name="Google Shape;620;p87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1" name="Google Shape;621;p87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2" name="Google Shape;622;p87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5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8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88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628;p88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9" name="Google Shape;629;p88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0" name="Google Shape;630;p88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88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2" name="Google Shape;632;p88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3" name="Google Shape;633;p88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4" name="Google Shape;634;p88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5" name="Google Shape;635;p8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8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7" name="Google Shape;637;p8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8" name="Google Shape;638;p8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Google Shape;639;p8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0" name="Google Shape;640;p8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Google Shape;641;p8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89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89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" name="Google Shape;647;p89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8" name="Google Shape;648;p89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9" name="Google Shape;649;p89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0" name="Google Shape;650;p89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1" name="Google Shape;651;p89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2" name="Google Shape;652;p89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653;p89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4" name="Google Shape;654;p8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Google Shape;655;p8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6" name="Google Shape;656;p8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7" name="Google Shape;657;p8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8" name="Google Shape;658;p8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9" name="Google Shape;659;p8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0" name="Google Shape;660;p8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90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90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6" name="Google Shape;666;p90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7" name="Google Shape;667;p90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8" name="Google Shape;668;p90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9" name="Google Shape;669;p90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0" name="Google Shape;670;p90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1" name="Google Shape;671;p90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2" name="Google Shape;672;p90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3" name="Google Shape;673;p9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9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5" name="Google Shape;675;p9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Google Shape;676;p9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9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8" name="Google Shape;678;p9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9" name="Google Shape;679;p9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91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91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5" name="Google Shape;685;p91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6" name="Google Shape;686;p91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7" name="Google Shape;687;p91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8" name="Google Shape;688;p91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9" name="Google Shape;689;p91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0" name="Google Shape;690;p91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1" name="Google Shape;691;p91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2" name="Google Shape;692;p9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3" name="Google Shape;693;p9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4" name="Google Shape;694;p9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Google Shape;695;p9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6" name="Google Shape;696;p9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7" name="Google Shape;697;p9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8" name="Google Shape;698;p9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2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92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4" name="Google Shape;704;p92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5" name="Google Shape;705;p92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6" name="Google Shape;706;p92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7" name="Google Shape;707;p92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8" name="Google Shape;708;p92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9" name="Google Shape;709;p92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Google Shape;710;p92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1" name="Google Shape;711;p9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2" name="Google Shape;712;p9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3" name="Google Shape;713;p9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4" name="Google Shape;714;p9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9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6" name="Google Shape;716;p9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7" name="Google Shape;717;p9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00" y="6462713"/>
            <a:ext cx="365125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93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93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3" name="Google Shape;723;p93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4" name="Google Shape;724;p93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5" name="Google Shape;725;p93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93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7" name="Google Shape;727;p93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8" name="Google Shape;728;p93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9" name="Google Shape;729;p93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0" name="Google Shape;730;p9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1" name="Google Shape;731;p9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2" name="Google Shape;732;p9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Google Shape;733;p9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9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9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6" name="Google Shape;736;p9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2713"/>
            <a:ext cx="36671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94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94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p94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3" name="Google Shape;743;p94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4" name="Google Shape;744;p94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5" name="Google Shape;745;p94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6" name="Google Shape;746;p94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7" name="Google Shape;747;p94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8" name="Google Shape;748;p94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9" name="Google Shape;749;p9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9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9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9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3" name="Google Shape;753;p9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9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5" name="Google Shape;755;p9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5"/>
          <p:cNvSpPr/>
          <p:nvPr/>
        </p:nvSpPr>
        <p:spPr>
          <a:xfrm>
            <a:off x="3084513" y="685800"/>
            <a:ext cx="9107487" cy="1863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95"/>
          <p:cNvSpPr txBox="1"/>
          <p:nvPr/>
        </p:nvSpPr>
        <p:spPr>
          <a:xfrm>
            <a:off x="3390900" y="1552575"/>
            <a:ext cx="88011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95"/>
          <p:cNvSpPr txBox="1"/>
          <p:nvPr/>
        </p:nvSpPr>
        <p:spPr>
          <a:xfrm>
            <a:off x="3390900" y="1049338"/>
            <a:ext cx="6973888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95"/>
          <p:cNvSpPr/>
          <p:nvPr/>
        </p:nvSpPr>
        <p:spPr>
          <a:xfrm>
            <a:off x="0" y="685800"/>
            <a:ext cx="2976563" cy="1863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ANN_Logo_W.eps" id="761" name="Google Shape;76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8000" y="855663"/>
            <a:ext cx="1962150" cy="15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2" name="Google Shape;762;p95"/>
          <p:cNvGrpSpPr/>
          <p:nvPr/>
        </p:nvGrpSpPr>
        <p:grpSpPr>
          <a:xfrm>
            <a:off x="3402013" y="4227513"/>
            <a:ext cx="3416300" cy="366712"/>
            <a:chOff x="5325979" y="4715893"/>
            <a:chExt cx="3416667" cy="365760"/>
          </a:xfrm>
        </p:grpSpPr>
        <p:sp>
          <p:nvSpPr>
            <p:cNvPr id="763" name="Google Shape;763;p95"/>
            <p:cNvSpPr txBox="1"/>
            <p:nvPr/>
          </p:nvSpPr>
          <p:spPr>
            <a:xfrm>
              <a:off x="5792754" y="4734894"/>
              <a:ext cx="2949892" cy="34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7842_social_style_3_flikr-128.png" id="764" name="Google Shape;764;p95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5" name="Google Shape;765;p95"/>
          <p:cNvGrpSpPr/>
          <p:nvPr/>
        </p:nvGrpSpPr>
        <p:grpSpPr>
          <a:xfrm>
            <a:off x="3402013" y="4725988"/>
            <a:ext cx="3636962" cy="366712"/>
            <a:chOff x="1235726" y="5571713"/>
            <a:chExt cx="3636602" cy="365760"/>
          </a:xfrm>
        </p:grpSpPr>
        <p:sp>
          <p:nvSpPr>
            <p:cNvPr id="766" name="Google Shape;766;p95"/>
            <p:cNvSpPr txBox="1"/>
            <p:nvPr/>
          </p:nvSpPr>
          <p:spPr>
            <a:xfrm>
              <a:off x="1702405" y="5592296"/>
              <a:ext cx="3169923" cy="338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67" name="Google Shape;767;p95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8" name="Google Shape;768;p95"/>
          <p:cNvGrpSpPr/>
          <p:nvPr/>
        </p:nvGrpSpPr>
        <p:grpSpPr>
          <a:xfrm>
            <a:off x="3402013" y="2733675"/>
            <a:ext cx="2809875" cy="366713"/>
            <a:chOff x="1235726" y="3073176"/>
            <a:chExt cx="2809587" cy="365760"/>
          </a:xfrm>
        </p:grpSpPr>
        <p:sp>
          <p:nvSpPr>
            <p:cNvPr id="769" name="Google Shape;769;p95"/>
            <p:cNvSpPr txBox="1"/>
            <p:nvPr/>
          </p:nvSpPr>
          <p:spPr>
            <a:xfrm>
              <a:off x="1702403" y="3093760"/>
              <a:ext cx="2342910" cy="338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433_social_style_3_twiter-128.png" id="770" name="Google Shape;770;p9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1" name="Google Shape;771;p95"/>
          <p:cNvGrpSpPr/>
          <p:nvPr/>
        </p:nvGrpSpPr>
        <p:grpSpPr>
          <a:xfrm>
            <a:off x="3402013" y="3232150"/>
            <a:ext cx="3730625" cy="365125"/>
            <a:chOff x="1235727" y="3892739"/>
            <a:chExt cx="3730320" cy="365760"/>
          </a:xfrm>
        </p:grpSpPr>
        <p:sp>
          <p:nvSpPr>
            <p:cNvPr id="772" name="Google Shape;772;p95"/>
            <p:cNvSpPr txBox="1"/>
            <p:nvPr/>
          </p:nvSpPr>
          <p:spPr>
            <a:xfrm>
              <a:off x="1702414" y="3913413"/>
              <a:ext cx="3263633" cy="338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41_social_style_3_facebook-128.png" id="773" name="Google Shape;773;p95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4" name="Google Shape;774;p95"/>
          <p:cNvGrpSpPr/>
          <p:nvPr/>
        </p:nvGrpSpPr>
        <p:grpSpPr>
          <a:xfrm>
            <a:off x="3402013" y="3730625"/>
            <a:ext cx="3636962" cy="365125"/>
            <a:chOff x="1235726" y="4721075"/>
            <a:chExt cx="3636602" cy="365760"/>
          </a:xfrm>
        </p:grpSpPr>
        <p:pic>
          <p:nvPicPr>
            <p:cNvPr descr="1420948149_social_style_3_youtube-128.png" id="775" name="Google Shape;775;p95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6" name="Google Shape;776;p95"/>
            <p:cNvSpPr txBox="1"/>
            <p:nvPr/>
          </p:nvSpPr>
          <p:spPr>
            <a:xfrm>
              <a:off x="1702405" y="4735388"/>
              <a:ext cx="3169923" cy="338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95"/>
          <p:cNvGrpSpPr/>
          <p:nvPr/>
        </p:nvGrpSpPr>
        <p:grpSpPr>
          <a:xfrm>
            <a:off x="3402013" y="5722938"/>
            <a:ext cx="2586037" cy="365125"/>
            <a:chOff x="5325979" y="3073176"/>
            <a:chExt cx="2586167" cy="365760"/>
          </a:xfrm>
        </p:grpSpPr>
        <p:sp>
          <p:nvSpPr>
            <p:cNvPr id="778" name="Google Shape;778;p95"/>
            <p:cNvSpPr txBox="1"/>
            <p:nvPr/>
          </p:nvSpPr>
          <p:spPr>
            <a:xfrm>
              <a:off x="5792727" y="3093849"/>
              <a:ext cx="2119419" cy="338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9" name="Google Shape;779;p9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0" name="Google Shape;780;p95"/>
          <p:cNvGrpSpPr/>
          <p:nvPr/>
        </p:nvGrpSpPr>
        <p:grpSpPr>
          <a:xfrm>
            <a:off x="3402013" y="5224463"/>
            <a:ext cx="3416300" cy="365125"/>
            <a:chOff x="5325979" y="5571713"/>
            <a:chExt cx="3416667" cy="365760"/>
          </a:xfrm>
        </p:grpSpPr>
        <p:sp>
          <p:nvSpPr>
            <p:cNvPr id="781" name="Google Shape;781;p95"/>
            <p:cNvSpPr txBox="1"/>
            <p:nvPr/>
          </p:nvSpPr>
          <p:spPr>
            <a:xfrm>
              <a:off x="5792754" y="5592386"/>
              <a:ext cx="2949892" cy="338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82" name="Google Shape;782;p95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3" name="Google Shape;783;p95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95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96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96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96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2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59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52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97"/>
          <p:cNvGrpSpPr/>
          <p:nvPr/>
        </p:nvGrpSpPr>
        <p:grpSpPr>
          <a:xfrm>
            <a:off x="0" y="2109788"/>
            <a:ext cx="12265025" cy="4759325"/>
            <a:chOff x="0" y="2110371"/>
            <a:chExt cx="9198524" cy="4759071"/>
          </a:xfrm>
        </p:grpSpPr>
        <p:sp>
          <p:nvSpPr>
            <p:cNvPr id="792" name="Google Shape;792;p97"/>
            <p:cNvSpPr/>
            <p:nvPr/>
          </p:nvSpPr>
          <p:spPr>
            <a:xfrm>
              <a:off x="0" y="2110371"/>
              <a:ext cx="9198524" cy="4759071"/>
            </a:xfrm>
            <a:custGeom>
              <a:rect b="b" l="l" r="r" t="t"/>
              <a:pathLst>
                <a:path extrusionOk="0" h="5515904" w="919852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7"/>
            <p:cNvSpPr/>
            <p:nvPr/>
          </p:nvSpPr>
          <p:spPr>
            <a:xfrm>
              <a:off x="0" y="3175526"/>
              <a:ext cx="9143757" cy="3693916"/>
            </a:xfrm>
            <a:custGeom>
              <a:rect b="b" l="l" r="r" t="t"/>
              <a:pathLst>
                <a:path extrusionOk="0" h="6875638" w="6029715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footer.jpg" id="794" name="Google Shape;79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18250"/>
            <a:ext cx="12203113" cy="547688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97"/>
          <p:cNvSpPr txBox="1"/>
          <p:nvPr/>
        </p:nvSpPr>
        <p:spPr>
          <a:xfrm>
            <a:off x="9102725" y="64150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97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ection Header">
  <p:cSld name="5_Section Header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98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799" name="Google Shape;799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98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ection Header">
  <p:cSld name="6_Section Header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99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03" name="Google Shape;80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99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ection Header">
  <p:cSld name="7_Section Header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00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07" name="Google Shape;80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00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ection Header">
  <p:cSld name="8_Section Header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1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11" name="Google Shape;811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01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Section Header">
  <p:cSld name="10_Section Header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2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15" name="Google Shape;815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102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Section Header">
  <p:cSld name="11_Section Header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03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19" name="Google Shape;81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03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Section Header">
  <p:cSld name="12_Section Header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4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23" name="Google Shape;823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104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Section Header">
  <p:cSld name="15_Section Header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5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27" name="Google Shape;82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05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Section Header">
  <p:cSld name="16_Section Header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06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31" name="Google Shape;831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06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3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ection Header">
  <p:cSld name="4_Section Header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07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35" name="Google Shape;83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107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Section Header">
  <p:cSld name="17_Section Header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8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39" name="Google Shape;839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8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Section Header">
  <p:cSld name="18_Section Header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9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43" name="Google Shape;843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9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Section Header">
  <p:cSld name="19_Section Header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10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47" name="Google Shape;84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110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Section Header">
  <p:cSld name="20_Section Header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11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51" name="Google Shape;851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111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Section Header">
  <p:cSld name="21_Section Header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12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55" name="Google Shape;855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112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Section Header">
  <p:cSld name="22_Section Header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3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59" name="Google Shape;859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13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Section Header">
  <p:cSld name="23_Section Header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14"/>
          <p:cNvSpPr txBox="1"/>
          <p:nvPr>
            <p:ph type="title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863" name="Google Shape;863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318497"/>
            <a:ext cx="12202855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14"/>
          <p:cNvSpPr txBox="1"/>
          <p:nvPr/>
        </p:nvSpPr>
        <p:spPr>
          <a:xfrm>
            <a:off x="9102309" y="641496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4"/>
          <p:cNvSpPr/>
          <p:nvPr/>
        </p:nvSpPr>
        <p:spPr>
          <a:xfrm>
            <a:off x="0" y="6319838"/>
            <a:ext cx="12192000" cy="538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54"/>
          <p:cNvCxnSpPr/>
          <p:nvPr/>
        </p:nvCxnSpPr>
        <p:spPr>
          <a:xfrm>
            <a:off x="0" y="6319838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" name="Google Shape;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4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4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54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5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Ждем вас на сайте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icann.org</a:t>
            </a:r>
            <a:endParaRPr b="1" i="0" sz="150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6" name="Google Shape;66;p55"/>
          <p:cNvSpPr/>
          <p:nvPr/>
        </p:nvSpPr>
        <p:spPr>
          <a:xfrm>
            <a:off x="2415593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55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55"/>
          <p:cNvCxnSpPr/>
          <p:nvPr/>
        </p:nvCxnSpPr>
        <p:spPr>
          <a:xfrm rot="10800000">
            <a:off x="2504929" y="6320453"/>
            <a:ext cx="89245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55"/>
          <p:cNvSpPr/>
          <p:nvPr/>
        </p:nvSpPr>
        <p:spPr>
          <a:xfrm flipH="1">
            <a:off x="11480156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/>
          <p:nvPr/>
        </p:nvSpPr>
        <p:spPr>
          <a:xfrm flipH="1">
            <a:off x="11480156" y="2196678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55"/>
          <p:cNvCxnSpPr>
            <a:endCxn id="72" idx="0"/>
          </p:cNvCxnSpPr>
          <p:nvPr/>
        </p:nvCxnSpPr>
        <p:spPr>
          <a:xfrm rot="10800000">
            <a:off x="2446072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55"/>
          <p:cNvSpPr/>
          <p:nvPr/>
        </p:nvSpPr>
        <p:spPr>
          <a:xfrm rot="-5400000">
            <a:off x="2466366" y="2200155"/>
            <a:ext cx="121764" cy="162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55"/>
          <p:cNvCxnSpPr/>
          <p:nvPr/>
        </p:nvCxnSpPr>
        <p:spPr>
          <a:xfrm rot="10800000">
            <a:off x="2527253" y="2220449"/>
            <a:ext cx="892222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55"/>
          <p:cNvCxnSpPr/>
          <p:nvPr/>
        </p:nvCxnSpPr>
        <p:spPr>
          <a:xfrm rot="10800000">
            <a:off x="11582405" y="6320453"/>
            <a:ext cx="60959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55"/>
          <p:cNvCxnSpPr/>
          <p:nvPr/>
        </p:nvCxnSpPr>
        <p:spPr>
          <a:xfrm rot="10800000">
            <a:off x="11570752" y="2219538"/>
            <a:ext cx="62124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6" name="Google Shape;7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96772" y="2842544"/>
            <a:ext cx="3622562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5"/>
          <p:cNvSpPr/>
          <p:nvPr/>
        </p:nvSpPr>
        <p:spPr>
          <a:xfrm>
            <a:off x="531051" y="582025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55"/>
          <p:cNvCxnSpPr/>
          <p:nvPr/>
        </p:nvCxnSpPr>
        <p:spPr>
          <a:xfrm rot="10800000">
            <a:off x="3230" y="602086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55"/>
          <p:cNvCxnSpPr/>
          <p:nvPr/>
        </p:nvCxnSpPr>
        <p:spPr>
          <a:xfrm rot="10800000">
            <a:off x="616656" y="602084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55"/>
          <p:cNvSpPr txBox="1"/>
          <p:nvPr>
            <p:ph type="title"/>
          </p:nvPr>
        </p:nvSpPr>
        <p:spPr>
          <a:xfrm>
            <a:off x="498948" y="60675"/>
            <a:ext cx="11891997" cy="54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1" name="Google Shape;81;p55"/>
          <p:cNvGrpSpPr/>
          <p:nvPr/>
        </p:nvGrpSpPr>
        <p:grpSpPr>
          <a:xfrm>
            <a:off x="2773066" y="1275072"/>
            <a:ext cx="5862934" cy="760694"/>
            <a:chOff x="2079799" y="1275072"/>
            <a:chExt cx="4851411" cy="760694"/>
          </a:xfrm>
        </p:grpSpPr>
        <p:pic>
          <p:nvPicPr>
            <p:cNvPr id="82" name="Google Shape;82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9799" y="1275072"/>
              <a:ext cx="4287549" cy="760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55"/>
            <p:cNvSpPr/>
            <p:nvPr/>
          </p:nvSpPr>
          <p:spPr>
            <a:xfrm>
              <a:off x="3144079" y="1433789"/>
              <a:ext cx="3787131" cy="461665"/>
            </a:xfrm>
            <a:prstGeom prst="rect">
              <a:avLst/>
            </a:prstGeom>
            <a:solidFill>
              <a:srgbClr val="1768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Один мир, один интернет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325" y="5194300"/>
            <a:ext cx="1189038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6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C34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56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56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56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56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62" Type="http://schemas.openxmlformats.org/officeDocument/2006/relationships/slideLayout" Target="../slideLayouts/slideLayout61.xml"/><Relationship Id="rId61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19.xml"/><Relationship Id="rId64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21.xml"/><Relationship Id="rId66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20.xml"/><Relationship Id="rId65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23.xml"/><Relationship Id="rId68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22.xml"/><Relationship Id="rId67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69" Type="http://schemas.openxmlformats.org/officeDocument/2006/relationships/theme" Target="../theme/theme2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10.xml"/><Relationship Id="rId5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9.xml"/><Relationship Id="rId5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12.xml"/><Relationship Id="rId5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11.xml"/><Relationship Id="rId5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14.xml"/><Relationship Id="rId5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13.xml"/><Relationship Id="rId58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/>
          <p:nvPr/>
        </p:nvSpPr>
        <p:spPr>
          <a:xfrm>
            <a:off x="11483975" y="6445250"/>
            <a:ext cx="708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125" y="6464300"/>
            <a:ext cx="392113" cy="31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7"/>
          <p:cNvSpPr/>
          <p:nvPr/>
        </p:nvSpPr>
        <p:spPr>
          <a:xfrm>
            <a:off x="533400" y="585788"/>
            <a:ext cx="46038" cy="4445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47"/>
          <p:cNvCxnSpPr/>
          <p:nvPr/>
        </p:nvCxnSpPr>
        <p:spPr>
          <a:xfrm rot="10800000">
            <a:off x="3175" y="608013"/>
            <a:ext cx="4953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47"/>
          <p:cNvCxnSpPr/>
          <p:nvPr/>
        </p:nvCxnSpPr>
        <p:spPr>
          <a:xfrm rot="10800000">
            <a:off x="615950" y="608013"/>
            <a:ext cx="1157605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47"/>
          <p:cNvSpPr/>
          <p:nvPr/>
        </p:nvSpPr>
        <p:spPr>
          <a:xfrm>
            <a:off x="533400" y="6297613"/>
            <a:ext cx="46038" cy="46037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47"/>
          <p:cNvCxnSpPr/>
          <p:nvPr/>
        </p:nvCxnSpPr>
        <p:spPr>
          <a:xfrm rot="10800000">
            <a:off x="3175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47"/>
          <p:cNvCxnSpPr/>
          <p:nvPr/>
        </p:nvCxnSpPr>
        <p:spPr>
          <a:xfrm rot="10800000">
            <a:off x="615950" y="6319838"/>
            <a:ext cx="10958513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47"/>
          <p:cNvSpPr/>
          <p:nvPr/>
        </p:nvSpPr>
        <p:spPr>
          <a:xfrm flipH="1">
            <a:off x="11606213" y="6297613"/>
            <a:ext cx="46037" cy="46037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47"/>
          <p:cNvCxnSpPr/>
          <p:nvPr/>
        </p:nvCxnSpPr>
        <p:spPr>
          <a:xfrm>
            <a:off x="11696700" y="6319838"/>
            <a:ext cx="4953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uasg.tech/eai-certification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hyperlink" Target="https://tools.ietf.org/html/rfc5890" TargetMode="External"/><Relationship Id="rId5" Type="http://schemas.openxmlformats.org/officeDocument/2006/relationships/hyperlink" Target="https://data.iana.org/TLD/tlds-alpha-by-domain.txt" TargetMode="External"/><Relationship Id="rId6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ray@receive.net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ray@receive.ne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hyperlink" Target="https://uasg.tech/wp-content/uploads/documents/EAI-Software-Test%20Results-UASG030A.pdf" TargetMode="External"/><Relationship Id="rId5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40.png"/><Relationship Id="rId6" Type="http://schemas.openxmlformats.org/officeDocument/2006/relationships/image" Target="../media/image33.png"/><Relationship Id="rId7" Type="http://schemas.openxmlformats.org/officeDocument/2006/relationships/image" Target="../media/image43.png"/><Relationship Id="rId8" Type="http://schemas.openxmlformats.org/officeDocument/2006/relationships/image" Target="../media/image4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uasg.tech/wp-content/uploads/documents/UASG028-en-digital.pdf" TargetMode="External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icann.org/resources/pages/second-level-lgr-2015-06-21-en" TargetMode="External"/><Relationship Id="rId4" Type="http://schemas.openxmlformats.org/officeDocument/2006/relationships/hyperlink" Target="https://www.icann.org/resources/pages/lgr-toolset-2015-06-21-en" TargetMode="External"/><Relationship Id="rId5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lgrtool.icann.org/" TargetMode="External"/><Relationship Id="rId4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uasg.tech/eai-check/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3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uasg.tech/wp-content/uploads/2020/03/UASG_ICANN_Case_Study_UASG013C.2.pdf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4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uasg.tech/wp-content/uploads/documents/UASG007-en-digital.pdf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eai-certification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21B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download/uasg-043-ua-ready-code-samples-in-java-python-and-javascript-en/" TargetMode="External"/><Relationship Id="rId12" Type="http://schemas.openxmlformats.org/officeDocument/2006/relationships/hyperlink" Target="https://uasg.tech/wp-content/uploads/documents/UASG030-en-digital.pdf" TargetMode="External"/><Relationship Id="rId14" Type="http://schemas.openxmlformats.org/officeDocument/2006/relationships/image" Target="../media/image3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Relationship Id="rId4" Type="http://schemas.openxmlformats.org/officeDocument/2006/relationships/hyperlink" Target="https://ithi.research.icann.org/graph-eai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49.png"/><Relationship Id="rId5" Type="http://schemas.openxmlformats.org/officeDocument/2006/relationships/hyperlink" Target="https://uasg.tech/wp-content/uploads/documents/UASG012-en-digital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47.png"/><Relationship Id="rId5" Type="http://schemas.openxmlformats.org/officeDocument/2006/relationships/hyperlink" Target="https://uasg.tech/wp-content/uploads/documents/UASG012-en-digital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"/>
          <p:cNvSpPr txBox="1"/>
          <p:nvPr>
            <p:ph idx="2" type="body"/>
          </p:nvPr>
        </p:nvSpPr>
        <p:spPr>
          <a:xfrm>
            <a:off x="2228478" y="3675379"/>
            <a:ext cx="9295500" cy="799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Программа Дня UA</a:t>
            </a:r>
            <a:endParaRPr/>
          </a:p>
        </p:txBody>
      </p:sp>
      <p:sp>
        <p:nvSpPr>
          <p:cNvPr id="871" name="Google Shape;871;p1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Дата</a:t>
            </a:r>
            <a:endParaRPr/>
          </a:p>
        </p:txBody>
      </p:sp>
      <p:sp>
        <p:nvSpPr>
          <p:cNvPr id="872" name="Google Shape;872;p1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100"/>
              <a:t>Поддержка интернационализации адресов электронной почты (EAI) в почтовых серверах</a:t>
            </a:r>
            <a:endParaRPr/>
          </a:p>
        </p:txBody>
      </p:sp>
      <p:sp>
        <p:nvSpPr>
          <p:cNvPr id="873" name="Google Shape;873;p1"/>
          <p:cNvSpPr txBox="1"/>
          <p:nvPr/>
        </p:nvSpPr>
        <p:spPr>
          <a:xfrm>
            <a:off x="2228478" y="4635484"/>
            <a:ext cx="9295500" cy="799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Имя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Мероприятие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0"/>
          <p:cNvSpPr txBox="1"/>
          <p:nvPr>
            <p:ph idx="1" type="body"/>
          </p:nvPr>
        </p:nvSpPr>
        <p:spPr>
          <a:xfrm>
            <a:off x="739753" y="937384"/>
            <a:ext cx="10378189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UASG разработала подробные требования к поддержке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Подробный контрольный список.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Простой в использовании для проверки того, что продукт/сервис поддерживает EAI, включая периферийные функции, такие как адресная книга.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Используется группами контроля качества провайдеров услуг для проверки сервиса.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Доступно по адресу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uasg.tech/eai-certification</a:t>
            </a:r>
            <a:r>
              <a:rPr lang="en-US" sz="2000"/>
              <a:t>.</a:t>
            </a:r>
            <a:endParaRPr/>
          </a:p>
        </p:txBody>
      </p:sp>
      <p:sp>
        <p:nvSpPr>
          <p:cNvPr id="967" name="Google Shape;967;p1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Самоаттестация в области EAI</a:t>
            </a:r>
            <a:endParaRPr/>
          </a:p>
        </p:txBody>
      </p:sp>
      <p:pic>
        <p:nvPicPr>
          <p:cNvPr id="968" name="Google Shape;9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675" y="3919800"/>
            <a:ext cx="9320950" cy="20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1"/>
          <p:cNvSpPr txBox="1"/>
          <p:nvPr>
            <p:ph idx="1" type="body"/>
          </p:nvPr>
        </p:nvSpPr>
        <p:spPr>
          <a:xfrm>
            <a:off x="739754" y="937384"/>
            <a:ext cx="10485926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200"/>
              <a:t>Для доступа к готовому серверу, включающему популярное программное обеспечение, обращайтесь по адресу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UAProgram@icann.org</a:t>
            </a:r>
            <a:r>
              <a:rPr lang="en-US" sz="2200"/>
              <a:t>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Пакеты популярного, стабильного ПО.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Все сконфигурированы для поддержки EAI.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200"/>
              <a:t>Еще один пример универсального почтового сервера: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xmox.nl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Версия 0.x, еще не 1.0.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Сильный акцент на готовую функциональность, с EAI, DKIM, DMARC, DANE и т. д.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200"/>
              <a:t>Требуется сервер linux и глобальный IP-адрес.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Очень низкое потребление ресурсов.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Достаточно недорогого виртуального сервера.</a:t>
            </a:r>
            <a:endParaRPr/>
          </a:p>
        </p:txBody>
      </p:sp>
      <p:sp>
        <p:nvSpPr>
          <p:cNvPr id="976" name="Google Shape;976;p1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Бесплатные серверы с поддержкой EAI</a:t>
            </a:r>
            <a:endParaRPr/>
          </a:p>
        </p:txBody>
      </p:sp>
      <p:pic>
        <p:nvPicPr>
          <p:cNvPr id="977" name="Google Shape;97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2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Тест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3"/>
          <p:cNvSpPr txBox="1"/>
          <p:nvPr>
            <p:ph idx="1" type="body"/>
          </p:nvPr>
        </p:nvSpPr>
        <p:spPr>
          <a:xfrm>
            <a:off x="841365" y="1015806"/>
            <a:ext cx="10910923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Приложения отображают для пользователей интернационализированные доменные имена (IDN-домены) и интернационализированные адреса электронной почты (EAI) в следующих форматах кодирования: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US" sz="2400"/>
              <a:t>ASCII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US" sz="2400"/>
              <a:t>UTF-8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US" sz="2400"/>
              <a:t>UTF-16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US" sz="2400"/>
              <a:t>UTF-32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US" sz="2400"/>
              <a:t>Некоторые из перечисленных</a:t>
            </a:r>
            <a:endParaRPr/>
          </a:p>
          <a:p>
            <a:pPr indent="-2095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None/>
            </a:pPr>
            <a:r>
              <a:t/>
            </a:r>
            <a:endParaRPr sz="2800"/>
          </a:p>
        </p:txBody>
      </p:sp>
      <p:pic>
        <p:nvPicPr>
          <p:cNvPr id="989" name="Google Shape;9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1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Контрольная проверка 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4"/>
          <p:cNvSpPr txBox="1"/>
          <p:nvPr>
            <p:ph idx="1" type="body"/>
          </p:nvPr>
        </p:nvSpPr>
        <p:spPr>
          <a:xfrm>
            <a:off x="841366" y="1015806"/>
            <a:ext cx="10682514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Является ли </a:t>
            </a:r>
            <a:r>
              <a:rPr lang="en-US" sz="2400">
                <a:solidFill>
                  <a:srgbClr val="FF0000"/>
                </a:solidFill>
              </a:rPr>
              <a:t>.london </a:t>
            </a:r>
            <a:r>
              <a:rPr lang="en-US" sz="2400"/>
              <a:t>допустимым доменом верхнего уровня?</a:t>
            </a:r>
            <a:endParaRPr/>
          </a:p>
        </p:txBody>
      </p:sp>
      <p:pic>
        <p:nvPicPr>
          <p:cNvPr id="997" name="Google Shape;9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Контрольная проверка 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5"/>
          <p:cNvSpPr txBox="1"/>
          <p:nvPr>
            <p:ph type="title"/>
          </p:nvPr>
        </p:nvSpPr>
        <p:spPr>
          <a:xfrm>
            <a:off x="752850" y="1308848"/>
            <a:ext cx="10654290" cy="21201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Настройка конфигурации для поддержки EAI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6"/>
          <p:cNvSpPr txBox="1"/>
          <p:nvPr>
            <p:ph idx="1" type="body"/>
          </p:nvPr>
        </p:nvSpPr>
        <p:spPr>
          <a:xfrm>
            <a:off x="687300" y="1075775"/>
            <a:ext cx="11457600" cy="4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Нормализация строки в формате Unicode (UTF-8) перед обработкой, сохранением и т. п. Для IDN-доменов следует использовать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форму NFC</a:t>
            </a:r>
            <a:r>
              <a:rPr lang="en-US" sz="2000"/>
              <a:t>: e + ` (è: U+0065 U+0300) </a:t>
            </a:r>
            <a:r>
              <a:rPr lang="en-US" sz="2400"/>
              <a:t>=&gt; </a:t>
            </a:r>
            <a:r>
              <a:rPr lang="en-US" sz="2000"/>
              <a:t>è (U+00E8).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Поддержка обоих вариантов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представления меток IDN:</a:t>
            </a:r>
            <a:r>
              <a:rPr lang="en-US" sz="2000"/>
              <a:t> U-меток и A-меток. U-метки используются для отображения и сравнения; A-метки используются для обработки: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exâmple =&gt; exmple-xta =&gt; xn--exmple-xta.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Обязательно использовать версию IDNA2008, а не более старую IDNA2003.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Не следует использовать код/библиотеки, в которых домены верхнего уровня хранятся </a:t>
            </a:r>
            <a:br>
              <a:rPr lang="en-US" sz="2000"/>
            </a:br>
            <a:r>
              <a:rPr lang="en-US" sz="2000"/>
              <a:t>в статических списках, потому что они часто меняются. См. регулярно обновляемый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список доменов верхнего уровня IANA</a:t>
            </a:r>
            <a:r>
              <a:rPr lang="en-US" sz="2000"/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Не следует использовать регулярные выражения для проверки пользовательского ввода интернационализированных идентификаторов. Для IDN-доменов следует использовать библиотеки IDNA2008; локальную часть адреса EAI может быть сложно проверить.</a:t>
            </a:r>
            <a:endParaRPr/>
          </a:p>
        </p:txBody>
      </p:sp>
      <p:sp>
        <p:nvSpPr>
          <p:cNvPr id="1010" name="Google Shape;1010;p1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Предварительные условия для настройки EAI</a:t>
            </a:r>
            <a:endParaRPr/>
          </a:p>
        </p:txBody>
      </p:sp>
      <p:pic>
        <p:nvPicPr>
          <p:cNvPr id="1011" name="Google Shape;101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7"/>
          <p:cNvSpPr/>
          <p:nvPr/>
        </p:nvSpPr>
        <p:spPr>
          <a:xfrm>
            <a:off x="451298" y="1016451"/>
            <a:ext cx="10566472" cy="440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36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Когда электронная почта отправляется на адрес user@example.com, для нахождения сервера электронной почты получателя к DNS подается запрос записей MX для соответствующего домена.</a:t>
            </a:r>
            <a:endParaRPr/>
          </a:p>
          <a:p>
            <a:pPr indent="-342360" lvl="0" marL="343080" marR="0" rtl="0" algn="l">
              <a:lnSpc>
                <a:spcPct val="9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 примеру, для домена example.com записи MX могли бы быть такими:</a:t>
            </a:r>
            <a:endParaRPr/>
          </a:p>
          <a:p>
            <a:pPr indent="-340559" lvl="1" marL="7984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⚪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MX 10 server1.example.com</a:t>
            </a:r>
            <a:endParaRPr/>
          </a:p>
          <a:p>
            <a:pPr indent="-340559" lvl="1" marL="7984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⚪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MX 10 server2.example.com</a:t>
            </a:r>
            <a:endParaRPr/>
          </a:p>
          <a:p>
            <a:pPr indent="-340559" lvl="1" marL="7984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⚪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MX 20 server3.example.com</a:t>
            </a:r>
            <a:endParaRPr/>
          </a:p>
          <a:p>
            <a:pPr indent="-342360" lvl="0" marL="343080" marR="0" rtl="0" algn="l">
              <a:lnSpc>
                <a:spcPct val="9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Затем сервер электронной почты отправителя попытается подключиться </a:t>
            </a:r>
            <a:b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 server1 или к server2, поскольку для них указан одинаковый приоритет (10). Если ни один из серверов не ответит, будет сделана попытка подключиться к server3, для которого указан более низкий приоритет (20).</a:t>
            </a:r>
            <a:endParaRPr/>
          </a:p>
          <a:p>
            <a:pPr indent="-340559" lvl="1" marL="7984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⚪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Чем больше числовое значение, тем ниже приоритет.</a:t>
            </a:r>
            <a:endParaRPr/>
          </a:p>
          <a:p>
            <a:pPr indent="-226259" lvl="0" marL="3412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17"/>
          <p:cNvSpPr txBox="1"/>
          <p:nvPr>
            <p:ph type="title"/>
          </p:nvPr>
        </p:nvSpPr>
        <p:spPr>
          <a:xfrm>
            <a:off x="451298" y="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Почта: как найти сервер получателя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8"/>
          <p:cNvSpPr txBox="1"/>
          <p:nvPr>
            <p:ph type="title"/>
          </p:nvPr>
        </p:nvSpPr>
        <p:spPr>
          <a:xfrm>
            <a:off x="420624" y="46180"/>
            <a:ext cx="11180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Изменения протоколов электронной почты для обеспечения поддержки EAI</a:t>
            </a:r>
            <a:endParaRPr/>
          </a:p>
        </p:txBody>
      </p:sp>
      <p:sp>
        <p:nvSpPr>
          <p:cNvPr id="1023" name="Google Shape;1023;p18"/>
          <p:cNvSpPr txBox="1"/>
          <p:nvPr>
            <p:ph idx="1" type="body"/>
          </p:nvPr>
        </p:nvSpPr>
        <p:spPr>
          <a:xfrm>
            <a:off x="546130" y="1480534"/>
            <a:ext cx="11180826" cy="4418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200"/>
              <a:t>SMTP: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Внесены дополнения для поддержки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Предусмотрен сигнальный флаг (SMTPUTF8), сообщающий о поддержке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Для успешной доставки сообщения EAI должны поддерживать все серверы SMTP в цепочке доставки.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200"/>
              <a:t>POP/IMAP: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Внесены дополнения для должной поддержки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Предусмотрен сигнальный флаг, сообщающий о поддержке EAI.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Пример SMTPUTF8</a:t>
            </a:r>
            <a:endParaRPr/>
          </a:p>
        </p:txBody>
      </p:sp>
      <p:sp>
        <p:nvSpPr>
          <p:cNvPr id="1029" name="Google Shape;1029;p19"/>
          <p:cNvSpPr txBox="1"/>
          <p:nvPr/>
        </p:nvSpPr>
        <p:spPr>
          <a:xfrm>
            <a:off x="1675719" y="235158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&lt;connect&gt;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220 receive.net ESMTP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EHLO sender.org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250-8BITMIME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250-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SMTPUTF8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250 PIPELINING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MAIL FROM:&lt;猫王@普遍接受-测试.世界&gt;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SMTPUTF8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 250 Sender accepted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S:RCPT TO:&lt;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ray@receive.net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R:250 Recipient accepted</a:t>
            </a:r>
            <a:endParaRPr/>
          </a:p>
        </p:txBody>
      </p:sp>
      <p:pic>
        <p:nvPicPr>
          <p:cNvPr id="1030" name="Google Shape;10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2635" y="766061"/>
            <a:ext cx="10012111" cy="12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19"/>
          <p:cNvSpPr txBox="1"/>
          <p:nvPr/>
        </p:nvSpPr>
        <p:spPr>
          <a:xfrm>
            <a:off x="5060773" y="1015575"/>
            <a:ext cx="6549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SMTP</a:t>
            </a:r>
            <a:endParaRPr/>
          </a:p>
        </p:txBody>
      </p:sp>
      <p:sp>
        <p:nvSpPr>
          <p:cNvPr id="1032" name="Google Shape;1032;p19"/>
          <p:cNvSpPr txBox="1"/>
          <p:nvPr/>
        </p:nvSpPr>
        <p:spPr>
          <a:xfrm>
            <a:off x="4384473" y="1750535"/>
            <a:ext cx="1977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1033" name="Google Shape;1033;p19"/>
          <p:cNvSpPr txBox="1"/>
          <p:nvPr/>
        </p:nvSpPr>
        <p:spPr>
          <a:xfrm>
            <a:off x="6110293" y="1772050"/>
            <a:ext cx="222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1034" name="Google Shape;1034;p19"/>
          <p:cNvSpPr txBox="1"/>
          <p:nvPr/>
        </p:nvSpPr>
        <p:spPr>
          <a:xfrm>
            <a:off x="3646098" y="2188155"/>
            <a:ext cx="655022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Сервер S направляет электронную почту на сервер R</a:t>
            </a:r>
            <a:endParaRPr/>
          </a:p>
        </p:txBody>
      </p:sp>
      <p:sp>
        <p:nvSpPr>
          <p:cNvPr id="1035" name="Google Shape;1035;p19"/>
          <p:cNvSpPr txBox="1"/>
          <p:nvPr/>
        </p:nvSpPr>
        <p:spPr>
          <a:xfrm>
            <a:off x="6597161" y="2603742"/>
            <a:ext cx="462851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Явным образом указан флаг SMTPUTF8 (сигнализирующий о поддержке EAI)</a:t>
            </a:r>
            <a:endParaRPr/>
          </a:p>
        </p:txBody>
      </p:sp>
      <p:cxnSp>
        <p:nvCxnSpPr>
          <p:cNvPr id="1036" name="Google Shape;1036;p19"/>
          <p:cNvCxnSpPr>
            <a:stCxn id="1035" idx="1"/>
          </p:cNvCxnSpPr>
          <p:nvPr/>
        </p:nvCxnSpPr>
        <p:spPr>
          <a:xfrm flipH="1">
            <a:off x="4563761" y="2880741"/>
            <a:ext cx="2033400" cy="17124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37" name="Google Shape;1037;p19"/>
          <p:cNvCxnSpPr/>
          <p:nvPr/>
        </p:nvCxnSpPr>
        <p:spPr>
          <a:xfrm flipH="1">
            <a:off x="4563763" y="3196289"/>
            <a:ext cx="4039268" cy="8634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38" name="Google Shape;1038;p19"/>
          <p:cNvCxnSpPr/>
          <p:nvPr/>
        </p:nvCxnSpPr>
        <p:spPr>
          <a:xfrm>
            <a:off x="8603032" y="3196288"/>
            <a:ext cx="260883" cy="140042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Введение в интернационализацию адресов электронной почты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Пример SMTPUTF8</a:t>
            </a:r>
            <a:endParaRPr/>
          </a:p>
        </p:txBody>
      </p:sp>
      <p:sp>
        <p:nvSpPr>
          <p:cNvPr id="1044" name="Google Shape;1044;p20"/>
          <p:cNvSpPr txBox="1"/>
          <p:nvPr/>
        </p:nvSpPr>
        <p:spPr>
          <a:xfrm>
            <a:off x="1835700" y="1214894"/>
            <a:ext cx="8520600" cy="4417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S:DATA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R:354 Send your message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S:From: 猫王 &lt;猫王@普遍接受-测试.世界&gt;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S:To: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ray@receive.net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S:Subject: 我们要吃午饭吗?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S:How about lunch at 12:30?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R:250 Message accepted 389dck343fg34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S:QUIT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R:221 Sayonara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0"/>
          <p:cNvSpPr/>
          <p:nvPr/>
        </p:nvSpPr>
        <p:spPr>
          <a:xfrm>
            <a:off x="7431110" y="2112136"/>
            <a:ext cx="568540" cy="1815920"/>
          </a:xfrm>
          <a:prstGeom prst="rightBrace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0"/>
          <p:cNvSpPr txBox="1"/>
          <p:nvPr/>
        </p:nvSpPr>
        <p:spPr>
          <a:xfrm>
            <a:off x="7999650" y="2781837"/>
            <a:ext cx="3693240" cy="647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Сообщение электронной почты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1"/>
          <p:cNvSpPr/>
          <p:nvPr/>
        </p:nvSpPr>
        <p:spPr>
          <a:xfrm>
            <a:off x="934496" y="3909701"/>
            <a:ext cx="9873411" cy="225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Распространен также смешанный вариант: для одного пользователя используется почтовая программа, а для другого — веб-интерфейс службы электронной почты.</a:t>
            </a:r>
            <a:endParaRPr/>
          </a:p>
          <a:p>
            <a:pPr indent="-342360" lvl="0" marL="343080" marR="0" rtl="0" algn="l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Почтовый сервер — это агент передачи, или MTA; исходный и получающий серверы — соответственно агент отправки (MSA) и агент доставки (MDA) электронной почты.</a:t>
            </a:r>
            <a:endParaRPr/>
          </a:p>
          <a:p>
            <a:pPr indent="-342360" lvl="0" marL="343080" marR="0" rtl="0" algn="l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Пользователь может использовать клиентскую программу на настольном компьютере, ноутбуке или на мобильном телефоне.</a:t>
            </a:r>
            <a:endParaRPr/>
          </a:p>
        </p:txBody>
      </p:sp>
      <p:pic>
        <p:nvPicPr>
          <p:cNvPr id="1052" name="Google Shape;10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537" y="1078661"/>
            <a:ext cx="6323760" cy="7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537" y="2447741"/>
            <a:ext cx="6323760" cy="78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21"/>
          <p:cNvSpPr/>
          <p:nvPr/>
        </p:nvSpPr>
        <p:spPr>
          <a:xfrm>
            <a:off x="1749537" y="2063721"/>
            <a:ext cx="72668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Использование почтовых программ для обоих пользователей.</a:t>
            </a:r>
            <a:endParaRPr/>
          </a:p>
        </p:txBody>
      </p:sp>
      <p:sp>
        <p:nvSpPr>
          <p:cNvPr id="1055" name="Google Shape;1055;p21"/>
          <p:cNvSpPr/>
          <p:nvPr/>
        </p:nvSpPr>
        <p:spPr>
          <a:xfrm>
            <a:off x="1749537" y="3353241"/>
            <a:ext cx="79008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Использование веб-служб электронной почты для обоих пользователей.</a:t>
            </a:r>
            <a:endParaRPr/>
          </a:p>
        </p:txBody>
      </p:sp>
      <p:sp>
        <p:nvSpPr>
          <p:cNvPr id="1056" name="Google Shape;1056;p21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Цепочка доставки электронной почты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2"/>
          <p:cNvSpPr/>
          <p:nvPr/>
        </p:nvSpPr>
        <p:spPr>
          <a:xfrm>
            <a:off x="214975" y="782775"/>
            <a:ext cx="11759400" cy="5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7282" lvl="0" marL="3430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Каждый пользователь самостоятельно выбирает себе среду, программное обеспечение и конфигурацию для работы с электронной почтой.</a:t>
            </a:r>
            <a:endParaRPr sz="1900"/>
          </a:p>
          <a:p>
            <a:pPr indent="-357282" lvl="0" marL="343080" marR="0" rtl="0" algn="l">
              <a:lnSpc>
                <a:spcPct val="11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Отправитель не знает, в какой среде работает получатель электронной почты, то есть:</a:t>
            </a:r>
            <a:endParaRPr sz="1900"/>
          </a:p>
          <a:p>
            <a:pPr indent="-355481" lvl="1" marL="798480" marR="0" rtl="0" algn="l">
              <a:lnSpc>
                <a:spcPct val="11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⚪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Отправитель не знает, какие протоколы используются для доставки электронной почты.</a:t>
            </a:r>
            <a:endParaRPr sz="1900"/>
          </a:p>
          <a:p>
            <a:pPr indent="-355481" lvl="1" marL="798480" marR="0" rtl="0" algn="l">
              <a:lnSpc>
                <a:spcPct val="11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⚪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Отправитель не знает, поддерживает ли система получателя те или иные возможности электронной почты.</a:t>
            </a:r>
            <a:endParaRPr sz="1900"/>
          </a:p>
          <a:p>
            <a:pPr indent="-357282" lvl="0" marL="343080" marR="0" rtl="0" algn="l">
              <a:lnSpc>
                <a:spcPct val="110000"/>
              </a:lnSpc>
              <a:spcBef>
                <a:spcPts val="2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Доставка осуществляется через цепочку серверов электронной почты. </a:t>
            </a:r>
            <a:endParaRPr sz="1900"/>
          </a:p>
          <a:p>
            <a:pPr indent="-355481" lvl="1" marL="798480" marR="0" rtl="0" algn="l">
              <a:lnSpc>
                <a:spcPct val="11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⚪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Количество серверов электронной почты неизвестно.</a:t>
            </a:r>
            <a:endParaRPr sz="1900"/>
          </a:p>
          <a:p>
            <a:pPr indent="-355481" lvl="1" marL="798480" marR="0" rtl="0" algn="l">
              <a:lnSpc>
                <a:spcPct val="11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⚪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Фактическая цепочка серверов:</a:t>
            </a:r>
            <a:endParaRPr sz="1900"/>
          </a:p>
          <a:p>
            <a:pPr indent="-320240" lvl="2" marL="1255680" marR="0" rtl="0" algn="l">
              <a:lnSpc>
                <a:spcPct val="11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Изначально неизвестна.</a:t>
            </a:r>
            <a:endParaRPr sz="1900"/>
          </a:p>
          <a:p>
            <a:pPr indent="-320240" lvl="2" marL="1255680" marR="0" rtl="0" algn="l">
              <a:lnSpc>
                <a:spcPct val="11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Может меняться для каждого последующего отправляемого сообщения.</a:t>
            </a:r>
            <a:endParaRPr sz="1900"/>
          </a:p>
          <a:p>
            <a:pPr indent="-355481" lvl="1" marL="798480" marR="0" rtl="0" algn="l">
              <a:lnSpc>
                <a:spcPct val="11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⚪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Возможности, которые поддерживает каждый сервер электронной почты, неизвестны ни отправителю, ни остальным элементам цепочки доставки.</a:t>
            </a:r>
            <a:endParaRPr sz="1900"/>
          </a:p>
          <a:p>
            <a:pPr indent="-355480" lvl="1" marL="798479" marR="0" rtl="0" algn="l">
              <a:lnSpc>
                <a:spcPct val="11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⚪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Поддерживаемые возможности известны в любой момент только для одного (следующего) звена цепочки.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 txBox="1"/>
          <p:nvPr>
            <p:ph type="title"/>
          </p:nvPr>
        </p:nvSpPr>
        <p:spPr>
          <a:xfrm>
            <a:off x="420624" y="46180"/>
            <a:ext cx="1126083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Соображения относительно цепочки доставки электронной почты</a:t>
            </a:r>
            <a:br>
              <a:rPr lang="en-US" sz="2400"/>
            </a:b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23"/>
          <p:cNvSpPr txBox="1"/>
          <p:nvPr>
            <p:ph type="title"/>
          </p:nvPr>
        </p:nvSpPr>
        <p:spPr>
          <a:xfrm>
            <a:off x="420624" y="46180"/>
            <a:ext cx="1132941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Соображения относительно изменения протокола и цепочки доставки</a:t>
            </a:r>
            <a:endParaRPr/>
          </a:p>
        </p:txBody>
      </p:sp>
      <p:sp>
        <p:nvSpPr>
          <p:cNvPr id="1068" name="Google Shape;1068;p23"/>
          <p:cNvSpPr txBox="1"/>
          <p:nvPr/>
        </p:nvSpPr>
        <p:spPr>
          <a:xfrm>
            <a:off x="1645078" y="3429000"/>
            <a:ext cx="9247711" cy="2500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 отправлять и получать электронную почту с поддержкой EAI: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участники цепочки доставки должны быть обновлены для поддержки EAI.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хотя бы один сервер SMTP в цепочке доставки не поддерживает EAI, почта доставлена не будет.</a:t>
            </a:r>
            <a:endParaRPr/>
          </a:p>
        </p:txBody>
      </p:sp>
      <p:pic>
        <p:nvPicPr>
          <p:cNvPr id="1069" name="Google Shape;10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972" y="928255"/>
            <a:ext cx="10805055" cy="13468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p23"/>
          <p:cNvCxnSpPr/>
          <p:nvPr/>
        </p:nvCxnSpPr>
        <p:spPr>
          <a:xfrm rot="10800000">
            <a:off x="2402541" y="1977080"/>
            <a:ext cx="2779059" cy="134689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1" name="Google Shape;1071;p23"/>
          <p:cNvCxnSpPr/>
          <p:nvPr/>
        </p:nvCxnSpPr>
        <p:spPr>
          <a:xfrm rot="10800000">
            <a:off x="4141694" y="1977079"/>
            <a:ext cx="1039906" cy="134689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2" name="Google Shape;1072;p23"/>
          <p:cNvCxnSpPr/>
          <p:nvPr/>
        </p:nvCxnSpPr>
        <p:spPr>
          <a:xfrm flipH="1" rot="10800000">
            <a:off x="5181600" y="1977081"/>
            <a:ext cx="827902" cy="13468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3" name="Google Shape;1073;p23"/>
          <p:cNvCxnSpPr/>
          <p:nvPr/>
        </p:nvCxnSpPr>
        <p:spPr>
          <a:xfrm flipH="1" rot="10800000">
            <a:off x="5181600" y="1991782"/>
            <a:ext cx="2635624" cy="13321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4" name="Google Shape;1074;p23"/>
          <p:cNvCxnSpPr/>
          <p:nvPr/>
        </p:nvCxnSpPr>
        <p:spPr>
          <a:xfrm flipH="1" rot="10800000">
            <a:off x="5181600" y="1991782"/>
            <a:ext cx="4805082" cy="13321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4"/>
          <p:cNvSpPr txBox="1"/>
          <p:nvPr>
            <p:ph type="title"/>
          </p:nvPr>
        </p:nvSpPr>
        <p:spPr>
          <a:xfrm>
            <a:off x="420624" y="46180"/>
            <a:ext cx="1130655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Соображения относительно изменения протокола и цепочки доставки</a:t>
            </a:r>
            <a:endParaRPr/>
          </a:p>
        </p:txBody>
      </p:sp>
      <p:sp>
        <p:nvSpPr>
          <p:cNvPr id="1080" name="Google Shape;1080;p24"/>
          <p:cNvSpPr txBox="1"/>
          <p:nvPr>
            <p:ph idx="1" type="body"/>
          </p:nvPr>
        </p:nvSpPr>
        <p:spPr>
          <a:xfrm>
            <a:off x="840980" y="1488858"/>
            <a:ext cx="10337560" cy="4543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-US" sz="2200"/>
              <a:t>Что происходит, если один сервер электронной почты (SMTP) в цепочке доставки не поддерживает EAI?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Последний сервер, пытающийся отправить почту на следующий этап:</a:t>
            </a:r>
            <a:endParaRPr/>
          </a:p>
          <a:p>
            <a:pPr indent="-341313" lvl="2" marL="1255713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200"/>
              <a:t>Возвращает пользователю-отправителю сообщение о том, что почту доставить не удалось.</a:t>
            </a:r>
            <a:endParaRPr/>
          </a:p>
          <a:p>
            <a:pPr indent="-341313" lvl="2" marL="1255713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200"/>
              <a:t>Удаляет сообщение электронной почты.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Аналогично сообщению об ошибке, которое пользователь-отправитель получает в том случае, когда адрес электронной почты получателя не существует.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Дополнительные соображения</a:t>
            </a:r>
            <a:endParaRPr/>
          </a:p>
        </p:txBody>
      </p:sp>
      <p:sp>
        <p:nvSpPr>
          <p:cNvPr id="1086" name="Google Shape;1086;p25"/>
          <p:cNvSpPr txBox="1"/>
          <p:nvPr>
            <p:ph idx="1" type="body"/>
          </p:nvPr>
        </p:nvSpPr>
        <p:spPr>
          <a:xfrm>
            <a:off x="834658" y="1147899"/>
            <a:ext cx="10949671" cy="5127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-US" sz="2000"/>
              <a:t>Приведение к единому регистру: 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Пользователи, использующие символы ASCII, рассчитывают на то, что символы верхнего и нижнего регистров различаться не будут. К примеру, сообщения, адресованные PETER@example.com и peter@example.com, будут доставляться в один и тот же почтовый ящик.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Как правило, в большинстве программного обеспечения с поддержкой EAI такая функциональность приведения к единому регистру не реализуется автоматически.</a:t>
            </a:r>
            <a:endParaRPr/>
          </a:p>
          <a:p>
            <a:pPr indent="-342900" lvl="0" marL="34290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-US" sz="2000"/>
              <a:t>СПАМ: 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сообщения электронной почты с EAI могут восприниматься программными фильтрами как спам даже при включении соответствующих записей SPF/DKIM.</a:t>
            </a:r>
            <a:endParaRPr/>
          </a:p>
          <a:p>
            <a:pPr indent="-342900" lvl="0" marL="342900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-US" sz="2000"/>
              <a:t>Программное обеспечение/службы: </a:t>
            </a:r>
            <a:endParaRPr/>
          </a:p>
          <a:p>
            <a:pPr indent="-341313" lvl="1" marL="798513" rtl="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Не все серверные и клиентские программы и службы поддерживают интернационализацию адресов электронной почты (EAI).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6"/>
          <p:cNvSpPr txBox="1"/>
          <p:nvPr>
            <p:ph type="title"/>
          </p:nvPr>
        </p:nvSpPr>
        <p:spPr>
          <a:xfrm>
            <a:off x="752850" y="1308848"/>
            <a:ext cx="10117080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Поддержка EAI в основных инструментах и службах электронной почты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2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Поддержка EAI в основных инструментах и службах электронной почты (2020)</a:t>
            </a:r>
            <a:endParaRPr/>
          </a:p>
        </p:txBody>
      </p:sp>
      <p:pic>
        <p:nvPicPr>
          <p:cNvPr id="1098" name="Google Shape;10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27"/>
          <p:cNvSpPr/>
          <p:nvPr/>
        </p:nvSpPr>
        <p:spPr>
          <a:xfrm>
            <a:off x="7989757" y="1127134"/>
            <a:ext cx="3977453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2020 году ICANN провела детальное тестирование,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см. документ </a:t>
            </a: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«UASG030A: результаты тестирования поддержки EAI в программном обеспечении»</a:t>
            </a:r>
            <a:endParaRPr/>
          </a:p>
        </p:txBody>
      </p:sp>
      <p:pic>
        <p:nvPicPr>
          <p:cNvPr descr="Table&#10;&#10;Description automatically generated" id="1100" name="Google Shape;110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9002" y="671420"/>
            <a:ext cx="6046484" cy="551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8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Тест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29"/>
          <p:cNvSpPr txBox="1"/>
          <p:nvPr>
            <p:ph idx="1" type="body"/>
          </p:nvPr>
        </p:nvSpPr>
        <p:spPr>
          <a:xfrm>
            <a:off x="841366" y="1015806"/>
            <a:ext cx="10682514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Чтобы интернационализация адресов электронной почты (EAI) работала, программы передачи (MTA) должны поддерживать сигнальный флаг SMTPUTF8?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— верно или неверно?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id="1112" name="Google Shape;11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2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Контрольная проверка 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Универсальное принятие доменных имен и электронной почты</a:t>
            </a:r>
            <a:endParaRPr/>
          </a:p>
        </p:txBody>
      </p:sp>
      <p:sp>
        <p:nvSpPr>
          <p:cNvPr id="884" name="Google Shape;884;p3"/>
          <p:cNvSpPr/>
          <p:nvPr/>
        </p:nvSpPr>
        <p:spPr>
          <a:xfrm>
            <a:off x="926617" y="1536174"/>
            <a:ext cx="1032734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доменные имена и адреса электронной почты работают во всех программных приложениях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Стимулирование потребительского выбора, рост конкуренции и предоставление более широкого доступа конечным пользователям</a:t>
            </a:r>
            <a:endParaRPr/>
          </a:p>
        </p:txBody>
      </p:sp>
      <p:pic>
        <p:nvPicPr>
          <p:cNvPr id="885" name="Google Shape;8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6" name="Google Shape;886;p3"/>
          <p:cNvGrpSpPr/>
          <p:nvPr/>
        </p:nvGrpSpPr>
        <p:grpSpPr>
          <a:xfrm>
            <a:off x="1566121" y="3009869"/>
            <a:ext cx="9245383" cy="1295462"/>
            <a:chOff x="1927228" y="5269981"/>
            <a:chExt cx="8093862" cy="976513"/>
          </a:xfrm>
        </p:grpSpPr>
        <p:grpSp>
          <p:nvGrpSpPr>
            <p:cNvPr id="887" name="Google Shape;887;p3"/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888" name="Google Shape;888;p3"/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Принятие</a:t>
                </a:r>
                <a:endParaRPr/>
              </a:p>
            </p:txBody>
          </p:sp>
          <p:sp>
            <p:nvSpPr>
              <p:cNvPr id="889" name="Google Shape;889;p3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90" name="Google Shape;890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1" name="Google Shape;891;p3"/>
            <p:cNvGrpSpPr/>
            <p:nvPr/>
          </p:nvGrpSpPr>
          <p:grpSpPr>
            <a:xfrm>
              <a:off x="3582203" y="5273672"/>
              <a:ext cx="1314106" cy="967039"/>
              <a:chOff x="3554360" y="1646720"/>
              <a:chExt cx="2029993" cy="1634387"/>
            </a:xfrm>
          </p:grpSpPr>
          <p:sp>
            <p:nvSpPr>
              <p:cNvPr id="892" name="Google Shape;892;p3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"/>
              <p:cNvSpPr/>
              <p:nvPr/>
            </p:nvSpPr>
            <p:spPr>
              <a:xfrm>
                <a:off x="3572673" y="2829201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Проверка</a:t>
                </a:r>
                <a:endParaRPr/>
              </a:p>
            </p:txBody>
          </p:sp>
          <p:pic>
            <p:nvPicPr>
              <p:cNvPr descr="ua-capability-icons_wht_Validate.png" id="894" name="Google Shape;894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5" name="Google Shape;895;p3"/>
            <p:cNvGrpSpPr/>
            <p:nvPr/>
          </p:nvGrpSpPr>
          <p:grpSpPr>
            <a:xfrm>
              <a:off x="6892153" y="5269981"/>
              <a:ext cx="1302251" cy="968544"/>
              <a:chOff x="6331693" y="1643185"/>
              <a:chExt cx="2011680" cy="1636930"/>
            </a:xfrm>
          </p:grpSpPr>
          <p:sp>
            <p:nvSpPr>
              <p:cNvPr id="896" name="Google Shape;896;p3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"/>
              <p:cNvSpPr/>
              <p:nvPr/>
            </p:nvSpPr>
            <p:spPr>
              <a:xfrm>
                <a:off x="6331693" y="282820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Хранение</a:t>
                </a:r>
                <a:endParaRPr/>
              </a:p>
            </p:txBody>
          </p:sp>
          <p:pic>
            <p:nvPicPr>
              <p:cNvPr descr="ua-capability-icons_wht_Store.png" id="898" name="Google Shape;898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9" name="Google Shape;899;p3"/>
            <p:cNvGrpSpPr/>
            <p:nvPr/>
          </p:nvGrpSpPr>
          <p:grpSpPr>
            <a:xfrm>
              <a:off x="5237178" y="5269981"/>
              <a:ext cx="1302251" cy="970730"/>
              <a:chOff x="2202899" y="3852184"/>
              <a:chExt cx="2011680" cy="1640625"/>
            </a:xfrm>
          </p:grpSpPr>
          <p:sp>
            <p:nvSpPr>
              <p:cNvPr id="900" name="Google Shape;900;p3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"/>
              <p:cNvSpPr/>
              <p:nvPr/>
            </p:nvSpPr>
            <p:spPr>
              <a:xfrm>
                <a:off x="2202899" y="5040903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Процесс</a:t>
                </a:r>
                <a:endParaRPr/>
              </a:p>
            </p:txBody>
          </p:sp>
          <p:pic>
            <p:nvPicPr>
              <p:cNvPr descr="ua-capability-icons_wht_Process.png" id="902" name="Google Shape;902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3" name="Google Shape;903;p3"/>
            <p:cNvGrpSpPr/>
            <p:nvPr/>
          </p:nvGrpSpPr>
          <p:grpSpPr>
            <a:xfrm>
              <a:off x="8468025" y="5275764"/>
              <a:ext cx="1553065" cy="935346"/>
              <a:chOff x="4822625" y="3852184"/>
              <a:chExt cx="2399131" cy="1580823"/>
            </a:xfrm>
          </p:grpSpPr>
          <p:sp>
            <p:nvSpPr>
              <p:cNvPr id="904" name="Google Shape;904;p3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"/>
              <p:cNvSpPr/>
              <p:nvPr/>
            </p:nvSpPr>
            <p:spPr>
              <a:xfrm>
                <a:off x="4822625" y="5040904"/>
                <a:ext cx="2399131" cy="392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Отображение</a:t>
                </a:r>
                <a:endParaRPr/>
              </a:p>
            </p:txBody>
          </p:sp>
          <p:pic>
            <p:nvPicPr>
              <p:cNvPr descr="ua-capability-icons_wht_Display.png" id="906" name="Google Shape;906;p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0"/>
          <p:cNvSpPr txBox="1"/>
          <p:nvPr>
            <p:ph idx="1" type="body"/>
          </p:nvPr>
        </p:nvSpPr>
        <p:spPr>
          <a:xfrm>
            <a:off x="841366" y="1015806"/>
            <a:ext cx="10805054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Какие из следующих утверждение </a:t>
            </a:r>
            <a:r>
              <a:rPr i="1" lang="en-US" sz="2000"/>
              <a:t>верны</a:t>
            </a:r>
            <a:r>
              <a:rPr lang="en-US" sz="2000"/>
              <a:t> в отношении отправки и получения электронной почты с поддержкой EAI:  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Все участники/звенья цепочки доставки должны быть обновлены для поддержки EAI.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Если хотя бы один сервер SMTP в цепочке доставки не поддерживает EAI, почта доставлена не будет.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Серверы POP/IMAP могут доставлять клиентам, не поддерживающим EAI, сообщения без неподдерживаемых элементов, но такая работа не рекомендуется.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Ничто из вышеперечисленного.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id="1120" name="Google Shape;11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3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Контрольная проверка 4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1"/>
          <p:cNvSpPr txBox="1"/>
          <p:nvPr>
            <p:ph type="title"/>
          </p:nvPr>
        </p:nvSpPr>
        <p:spPr>
          <a:xfrm>
            <a:off x="752850" y="1308848"/>
            <a:ext cx="10100029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Соображения относительно имен почтовых ящиков, использующих EAI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2"/>
          <p:cNvSpPr txBox="1"/>
          <p:nvPr>
            <p:ph idx="1" type="body"/>
          </p:nvPr>
        </p:nvSpPr>
        <p:spPr>
          <a:xfrm>
            <a:off x="754742" y="1044389"/>
            <a:ext cx="10949578" cy="5208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UASG028</a:t>
            </a:r>
            <a:r>
              <a:rPr lang="en-US" sz="1600"/>
              <a:t> — Соображения относительно именования интернационализированных ящиков электронной почты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/>
              <a:t>Поддерживаемые системы письма: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Следует знать, чего ожидают пользователи в том, что касается систем письма, которые используются для записи имени почтового ящика и доменного имени.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Необходимо понимать сложности, связанные с использованием дополнительных систем письма (например, в том, что касается безопасности, возможности неправильного прочтения и т. п.).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/>
              <a:t> Длина строки имени почтового ящика: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Необходимо учитывать ограничения системы и ожидания пользователя.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Рассмотрите возможность использовать для ту же или аналогичную политику, что и для имен почтовых ящиков в формате ASCII.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/>
              <a:t>Сочетание разных систем письма: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Разрешать в той или иной степени сочетать разные системы письма следует только в тех случаях, когда это явно необходимо пользователям в соответствии с местными традициями.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Необходимо учитывать потенциальные проблемы в том, что касается безопасности и возможного неправильного прочтения из-за смешения разных систем письма при написании имен почтовых ящиков </a:t>
            </a:r>
            <a:br>
              <a:rPr lang="en-US" sz="1600"/>
            </a:br>
            <a:r>
              <a:rPr lang="en-US" sz="1600"/>
              <a:t>и доменных имен.</a:t>
            </a:r>
            <a:endParaRPr/>
          </a:p>
        </p:txBody>
      </p:sp>
      <p:sp>
        <p:nvSpPr>
          <p:cNvPr id="1133" name="Google Shape;1133;p3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Соображения относительно имен почтовых ящиков, использующих EAI </a:t>
            </a:r>
            <a:endParaRPr/>
          </a:p>
        </p:txBody>
      </p:sp>
      <p:pic>
        <p:nvPicPr>
          <p:cNvPr id="1134" name="Google Shape;113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33"/>
          <p:cNvSpPr txBox="1"/>
          <p:nvPr>
            <p:ph idx="1" type="body"/>
          </p:nvPr>
        </p:nvSpPr>
        <p:spPr>
          <a:xfrm>
            <a:off x="754743" y="1360579"/>
            <a:ext cx="10805056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Предотвращение использования недопустимых строк и строк, отображаемых нестабильно: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Проверьте, соответствует ли строка, которую планируется использовать в качестве имени почтового ящика,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справочным таблицам IDN</a:t>
            </a:r>
            <a:r>
              <a:rPr lang="en-US" sz="1800"/>
              <a:t>, и при необходимости измените ее.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Воспользуйтесь каким-либо инструментом проверки (например,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инструментом правил генерирования меток</a:t>
            </a:r>
            <a:r>
              <a:rPr lang="en-US" sz="1800"/>
              <a:t>), чтобы убедиться в допустимости выбранных строк имен почтовых ящиков.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Соображения относительно систем письма справа налево: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Старайтесь не допускать смешивания разных систем письма с письмом справа налево, поскольку это может вводить в заблуждение и создавать проблемы в области безопасности.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Соображения относительно псевдонимов и отображаемых имен: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Добавьте в пользовательский интерфейс возможность создавать псевдонимы в процессе выбора имени почтового ящика. Для названия почтового ящика с EAI можно разрешить использование псевдонима, записанного символами ASCII.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Можно также разрешить пользователю создавать дополнительные псевдонимы позже.</a:t>
            </a:r>
            <a:endParaRPr/>
          </a:p>
        </p:txBody>
      </p:sp>
      <p:sp>
        <p:nvSpPr>
          <p:cNvPr id="1141" name="Google Shape;1141;p3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Соображения относительно имен почтовых ящиков, использующих EAI </a:t>
            </a:r>
            <a:endParaRPr/>
          </a:p>
        </p:txBody>
      </p:sp>
      <p:pic>
        <p:nvPicPr>
          <p:cNvPr id="1142" name="Google Shape;114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4"/>
          <p:cNvSpPr txBox="1"/>
          <p:nvPr>
            <p:ph idx="1" type="body"/>
          </p:nvPr>
        </p:nvSpPr>
        <p:spPr>
          <a:xfrm>
            <a:off x="754742" y="1360579"/>
            <a:ext cx="1095257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Символы и знаки: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Следует избегать использования знаков и символов, отсутствующих на клавиатурах/устройствах ввода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Если это необходимо для вашего рынка, в набор разрешенных можно добавить такие часто используемые символы, как точка (.), подчеркивание (_), дефис (-) и плюс (+).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При необходимости использовать дополнительные символы убедитесь, что это не приведет </a:t>
            </a:r>
            <a:br>
              <a:rPr lang="en-US" sz="1800"/>
            </a:br>
            <a:r>
              <a:rPr lang="en-US" sz="1800"/>
              <a:t>к проблемам в области безопасности.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Нормализация символов Unicode: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Необходимо понимать тип нормализации, который используется в вашей системе.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Убедитесь, что ваша программа электронной почты выполняет сравнение имен независимо от типа формы нормализации.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Если тип нормализации можно выбрать, предпочтительнее использовать форму NFC.</a:t>
            </a:r>
            <a:endParaRPr/>
          </a:p>
        </p:txBody>
      </p:sp>
      <p:sp>
        <p:nvSpPr>
          <p:cNvPr id="1149" name="Google Shape;1149;p3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Соображения относительно имен почтовых ящиков, использующих EAI </a:t>
            </a:r>
            <a:endParaRPr/>
          </a:p>
        </p:txBody>
      </p:sp>
      <p:pic>
        <p:nvPicPr>
          <p:cNvPr id="1150" name="Google Shape;115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5"/>
          <p:cNvSpPr txBox="1"/>
          <p:nvPr>
            <p:ph idx="1" type="body"/>
          </p:nvPr>
        </p:nvSpPr>
        <p:spPr>
          <a:xfrm>
            <a:off x="754742" y="1120548"/>
            <a:ext cx="10952575" cy="5131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Соображения относительно того, что считается одинаковым: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Разработайте политику, которая позволяла бы определять «одинаковые» или эквивалентные имена почтовых ящиков с учетом используемой системы письма, ожиданий пользователей и технических возможностей вашей реализации.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В такой политике необходимо будет учитывать соображения использования таблиц IDN, преобразования регистров, разделителей, цифр и символов.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Старайтесь не создавать разные почтовые ящики с эквивалентными именами.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Дайте конечным пользователям возможность ознакомиться с вашими правилами, чтобы они понимали, какие символы и сочетания будут считаться допустимыми и какие строки могут быть эквивалентны друг другу.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Прочие соображения: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Записывайте доменные имена в виде интернационализированных строк, а не строк ASCII. Старайтесь не отображать альтернативный вариант записи в виде строки «xn--».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Некоторые клиенты электронной почты не могут автоматически сопоставлять формы имен ящиков электронной почты в виде U-меток и A-меток, так что убедитесь, что в вашей системе эти метки сопоставляются друг другу.</a:t>
            </a:r>
            <a:endParaRPr/>
          </a:p>
        </p:txBody>
      </p:sp>
      <p:sp>
        <p:nvSpPr>
          <p:cNvPr id="1157" name="Google Shape;1157;p3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Соображения относительно имен почтовых ящиков, использующих EAI </a:t>
            </a:r>
            <a:endParaRPr/>
          </a:p>
        </p:txBody>
      </p:sp>
      <p:pic>
        <p:nvPicPr>
          <p:cNvPr id="1158" name="Google Shape;11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36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Тест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7"/>
          <p:cNvSpPr txBox="1"/>
          <p:nvPr>
            <p:ph idx="1" type="body"/>
          </p:nvPr>
        </p:nvSpPr>
        <p:spPr>
          <a:xfrm>
            <a:off x="841365" y="1015806"/>
            <a:ext cx="10805055" cy="5019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Какие из следующих утверждений </a:t>
            </a:r>
            <a:r>
              <a:rPr i="1" lang="en-US" sz="2000"/>
              <a:t>не верны</a:t>
            </a:r>
            <a:r>
              <a:rPr lang="en-US" sz="2000"/>
              <a:t>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Универсальное принятие (UA) — это положение дел, при котором все допустимые доменные имена и адреса электронной почты правильно и единообразно принимаются, проверяются, хранятся, обрабатываются и отображаются.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Для обеспечения универсального принятия интернет-приложения и системы должны обрабатывать все домены верхнего уровня (TLD) последовательным образом, включая новые TLD общего пользования и все интернационализированные TLD.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Все доменные имена следует проверять на соответствие стандарту IDNA2003 «Интернационализированные доменные имена в приложениях».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A-label (A-метка) — это представление доменного имени в формате Unicode UTF8.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Font typeface="Arial"/>
              <a:buAutoNum type="alphaLcParenR"/>
            </a:pPr>
            <a:r>
              <a:rPr lang="en-US" sz="2000"/>
              <a:t>Формат A-label используется для представления имен почтовых ящиков в интернационализированных адресах электронной почты (EAI).</a:t>
            </a:r>
            <a:endParaRPr/>
          </a:p>
        </p:txBody>
      </p:sp>
      <p:pic>
        <p:nvPicPr>
          <p:cNvPr id="1170" name="Google Shape;11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3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Контрольная проверка 5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8"/>
          <p:cNvSpPr txBox="1"/>
          <p:nvPr>
            <p:ph idx="1" type="body"/>
          </p:nvPr>
        </p:nvSpPr>
        <p:spPr>
          <a:xfrm>
            <a:off x="841366" y="1015806"/>
            <a:ext cx="10682514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Что представляет собой A-label </a:t>
            </a:r>
            <a:r>
              <a:rPr lang="en-US" sz="2000">
                <a:solidFill>
                  <a:srgbClr val="FF0000"/>
                </a:solidFill>
              </a:rPr>
              <a:t>测试</a:t>
            </a:r>
            <a:r>
              <a:rPr lang="en-US" sz="2000"/>
              <a:t>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Подсказка: Вы можете воспользоваться инструментом: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https://lgrtool.icann.org/</a:t>
            </a:r>
            <a:r>
              <a:rPr lang="en-US" sz="2000"/>
              <a:t>  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id="1178" name="Google Shape;117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3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Контрольная проверка 6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9"/>
          <p:cNvSpPr txBox="1"/>
          <p:nvPr>
            <p:ph type="title"/>
          </p:nvPr>
        </p:nvSpPr>
        <p:spPr>
          <a:xfrm>
            <a:off x="752850" y="1308848"/>
            <a:ext cx="9430810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Поддерживают ли ваши приложения универсальное принятие?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Категории доменных имен и адресов электронной почты</a:t>
            </a:r>
            <a:endParaRPr/>
          </a:p>
        </p:txBody>
      </p:sp>
      <p:sp>
        <p:nvSpPr>
          <p:cNvPr id="913" name="Google Shape;913;p4"/>
          <p:cNvSpPr txBox="1"/>
          <p:nvPr>
            <p:ph idx="1" type="body"/>
          </p:nvPr>
        </p:nvSpPr>
        <p:spPr>
          <a:xfrm>
            <a:off x="824441" y="760487"/>
            <a:ext cx="11320370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Доменные имена и адреса электронной почты теперь можно использовать в записи символами местных языков: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Интернационализированные доменные имена (IDN-домены).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Интернационализация адреса электронной почты (EAI).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Для записи IDN-доменов и EAI-адресов используется формат UTF8 стандарта Unicode.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Доменные имена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Новые</a:t>
            </a:r>
            <a:r>
              <a:rPr lang="en-US" sz="2000"/>
              <a:t> доменные имена верхнего уровня:			example.</a:t>
            </a:r>
            <a:r>
              <a:rPr lang="en-US" sz="2000">
                <a:solidFill>
                  <a:srgbClr val="FF0000"/>
                </a:solidFill>
              </a:rPr>
              <a:t>sky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Длинные</a:t>
            </a:r>
            <a:r>
              <a:rPr lang="en-US" sz="2000"/>
              <a:t> доменные имена верхнего уровня:		example.</a:t>
            </a:r>
            <a:r>
              <a:rPr lang="en-US" sz="2000">
                <a:solidFill>
                  <a:srgbClr val="FF0000"/>
                </a:solidFill>
              </a:rPr>
              <a:t>abudhabi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Интернационализированные </a:t>
            </a:r>
            <a:r>
              <a:rPr lang="en-US" sz="2000"/>
              <a:t>доменные имена	</a:t>
            </a:r>
            <a:r>
              <a:rPr lang="en-US">
                <a:solidFill>
                  <a:srgbClr val="FF0000"/>
                </a:solidFill>
              </a:rPr>
              <a:t>普遍接受-测试.世界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Интернационализация адреса электронной почты (EAI)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ASCII@IDN											marc@</a:t>
            </a:r>
            <a:r>
              <a:rPr lang="en-US" sz="2000">
                <a:solidFill>
                  <a:srgbClr val="FF0000"/>
                </a:solidFill>
              </a:rPr>
              <a:t>société</a:t>
            </a:r>
            <a:r>
              <a:rPr lang="en-US" sz="2000"/>
              <a:t>.org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UTF8@ASCII										</a:t>
            </a:r>
            <a:r>
              <a:rPr lang="en-US" sz="2000">
                <a:solidFill>
                  <a:srgbClr val="FF0000"/>
                </a:solidFill>
              </a:rPr>
              <a:t>ईमेल</a:t>
            </a:r>
            <a:r>
              <a:rPr lang="en-US" sz="2000"/>
              <a:t>@example.com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											</a:t>
            </a:r>
            <a:r>
              <a:rPr lang="en-US" sz="2000">
                <a:solidFill>
                  <a:srgbClr val="FF0000"/>
                </a:solidFill>
              </a:rPr>
              <a:t>测试@普遍接受-测试.世界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UTF@IDN; в системах письма справа налево		</a:t>
            </a:r>
            <a:r>
              <a:rPr lang="en-US" sz="1800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ای-میل@ مثال.موقع  </a:t>
            </a:r>
            <a:r>
              <a:rPr lang="en-US" sz="2000">
                <a:solidFill>
                  <a:srgbClr val="FF0000"/>
                </a:solidFill>
              </a:rPr>
              <a:t>	</a:t>
            </a:r>
            <a:r>
              <a:rPr lang="en-US" sz="2000"/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14" name="Google Shape;9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Проверка поддержки EAI</a:t>
            </a:r>
            <a:endParaRPr/>
          </a:p>
        </p:txBody>
      </p:sp>
      <p:sp>
        <p:nvSpPr>
          <p:cNvPr id="1190" name="Google Shape;1190;p40"/>
          <p:cNvSpPr txBox="1"/>
          <p:nvPr>
            <p:ph idx="1" type="body"/>
          </p:nvPr>
        </p:nvSpPr>
        <p:spPr>
          <a:xfrm>
            <a:off x="682562" y="685614"/>
            <a:ext cx="10677100" cy="5293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Проверьте, поддерживает ли ваш сервер электронной почты интернационализацию адресов электронной почты (EAI):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https://uasg.tech/eai-check/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8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id="1191" name="Google Shape;119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website&#10;&#10;Description automatically generated" id="1192" name="Google Shape;1192;p40"/>
          <p:cNvPicPr preferRelativeResize="0"/>
          <p:nvPr/>
        </p:nvPicPr>
        <p:blipFill rotWithShape="1">
          <a:blip r:embed="rId5">
            <a:alphaModFix/>
          </a:blip>
          <a:srcRect b="7724" l="3866" r="5907" t="18548"/>
          <a:stretch/>
        </p:blipFill>
        <p:spPr>
          <a:xfrm>
            <a:off x="1965953" y="1752147"/>
            <a:ext cx="8260094" cy="4535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Путь ICANN к готовности к универсальному принятию — модель</a:t>
            </a:r>
            <a:endParaRPr/>
          </a:p>
        </p:txBody>
      </p:sp>
      <p:sp>
        <p:nvSpPr>
          <p:cNvPr id="1199" name="Google Shape;1199;p41"/>
          <p:cNvSpPr txBox="1"/>
          <p:nvPr>
            <p:ph idx="1" type="body"/>
          </p:nvPr>
        </p:nvSpPr>
        <p:spPr>
          <a:xfrm>
            <a:off x="812801" y="1035873"/>
            <a:ext cx="7496216" cy="5288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800"/>
              <a:t>Этап 1: Обновление служб для поддержки новых коротких </a:t>
            </a:r>
            <a:br>
              <a:rPr lang="en-US" sz="1800"/>
            </a:br>
            <a:r>
              <a:rPr lang="en-US" sz="1800"/>
              <a:t>и длинных TLD на основе символов ASCII.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800"/>
              <a:t>Этап 2: Обновление служб для поддержки интернационализированных доменных имен (IDN-доменов), записываемых символами, отличными от ASCII, в формате Unicode (U-label) и в представлении IDN-доменов в формате Punycode на основе символов ASCII (A-label).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800"/>
              <a:t>Этап 3: Обновление инфраструктуры и служб для поддержки адресов электронной почты, записываемых символами, </a:t>
            </a:r>
            <a:br>
              <a:rPr lang="en-US" sz="1800"/>
            </a:br>
            <a:r>
              <a:rPr lang="en-US" sz="1800"/>
              <a:t>отличными от ASCII.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 sz="1800"/>
              <a:t>Примечание: прежде чем инфраструктуру можно будет считать совместимой, интернационализацию адресов электронной почты (EAI) должны поддерживать все компоненты.</a:t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800"/>
              <a:t>Подробнее см.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Ситуационное исследование ICANN</a:t>
            </a:r>
            <a:endParaRPr/>
          </a:p>
        </p:txBody>
      </p:sp>
      <p:pic>
        <p:nvPicPr>
          <p:cNvPr id="1200" name="Google Shape;120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7133" y="784708"/>
            <a:ext cx="3557630" cy="52885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41"/>
          <p:cNvSpPr txBox="1"/>
          <p:nvPr/>
        </p:nvSpPr>
        <p:spPr>
          <a:xfrm>
            <a:off x="8645237" y="1343890"/>
            <a:ext cx="3013363" cy="877163"/>
          </a:xfrm>
          <a:prstGeom prst="rect">
            <a:avLst/>
          </a:prstGeom>
          <a:solidFill>
            <a:srgbClr val="41A4D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Обеспечить поддержку новых коротких и длинных TLD на основе ASCII</a:t>
            </a:r>
            <a:endParaRPr/>
          </a:p>
        </p:txBody>
      </p:sp>
      <p:sp>
        <p:nvSpPr>
          <p:cNvPr id="1203" name="Google Shape;1203;p41"/>
          <p:cNvSpPr txBox="1"/>
          <p:nvPr/>
        </p:nvSpPr>
        <p:spPr>
          <a:xfrm>
            <a:off x="8473785" y="5037056"/>
            <a:ext cx="3333405" cy="877163"/>
          </a:xfrm>
          <a:prstGeom prst="rect">
            <a:avLst/>
          </a:prstGeom>
          <a:solidFill>
            <a:srgbClr val="939A9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Обеспечить поддержку интернационализации адресов электронной почты (EAI)</a:t>
            </a:r>
            <a:endParaRPr/>
          </a:p>
        </p:txBody>
      </p:sp>
      <p:sp>
        <p:nvSpPr>
          <p:cNvPr id="1204" name="Google Shape;1204;p41"/>
          <p:cNvSpPr txBox="1"/>
          <p:nvPr/>
        </p:nvSpPr>
        <p:spPr>
          <a:xfrm>
            <a:off x="8610945" y="3235902"/>
            <a:ext cx="3127665" cy="877163"/>
          </a:xfrm>
          <a:prstGeom prst="rect">
            <a:avLst/>
          </a:prstGeom>
          <a:solidFill>
            <a:srgbClr val="FCB9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Обеспечить поддержку IDN TLD в Unicode или Punycode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41"/>
          <p:cNvSpPr txBox="1"/>
          <p:nvPr/>
        </p:nvSpPr>
        <p:spPr>
          <a:xfrm>
            <a:off x="9259873" y="2714157"/>
            <a:ext cx="1732150" cy="430887"/>
          </a:xfrm>
          <a:prstGeom prst="rect">
            <a:avLst/>
          </a:prstGeom>
          <a:solidFill>
            <a:srgbClr val="F69B4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ЭТАП 2</a:t>
            </a:r>
            <a:endParaRPr/>
          </a:p>
        </p:txBody>
      </p:sp>
      <p:sp>
        <p:nvSpPr>
          <p:cNvPr id="1206" name="Google Shape;1206;p41"/>
          <p:cNvSpPr txBox="1"/>
          <p:nvPr/>
        </p:nvSpPr>
        <p:spPr>
          <a:xfrm>
            <a:off x="9259873" y="875211"/>
            <a:ext cx="1732150" cy="430887"/>
          </a:xfrm>
          <a:prstGeom prst="rect">
            <a:avLst/>
          </a:prstGeom>
          <a:solidFill>
            <a:srgbClr val="1282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ЭТАП 1</a:t>
            </a:r>
            <a:endParaRPr/>
          </a:p>
        </p:txBody>
      </p:sp>
      <p:sp>
        <p:nvSpPr>
          <p:cNvPr id="1207" name="Google Shape;1207;p41"/>
          <p:cNvSpPr txBox="1"/>
          <p:nvPr/>
        </p:nvSpPr>
        <p:spPr>
          <a:xfrm>
            <a:off x="9312736" y="4533747"/>
            <a:ext cx="1732150" cy="430887"/>
          </a:xfrm>
          <a:prstGeom prst="rect">
            <a:avLst/>
          </a:prstGeom>
          <a:solidFill>
            <a:srgbClr val="6C727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ЭТАП 3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4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Дальнейшие действия и поддержка сообщества</a:t>
            </a:r>
            <a:endParaRPr/>
          </a:p>
        </p:txBody>
      </p:sp>
      <p:sp>
        <p:nvSpPr>
          <p:cNvPr id="1214" name="Google Shape;1214;p42"/>
          <p:cNvSpPr txBox="1"/>
          <p:nvPr>
            <p:ph idx="1" type="body"/>
          </p:nvPr>
        </p:nvSpPr>
        <p:spPr>
          <a:xfrm>
            <a:off x="812800" y="930569"/>
            <a:ext cx="10994390" cy="5380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600"/>
              <a:t>Группа управления по универсальному принятию (UASG) и ICANN продолжают проводить анализ несоответствий и принимать меры по исправлению недостатков, обучению и информированию специалистов: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 sz="1600"/>
              <a:t>Анализ несоответствий — социальные сети, браузеры, языки программирования, инструменты EAI и т. п.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 sz="1600"/>
              <a:t>Исправление — участие в технологических форумах (таких как Github) и составление отчетов об ошибках.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 sz="1600"/>
              <a:t>Обучение и информирование — в рамках местных инициатив и послов на местах.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rPr lang="en-US" sz="1600"/>
              <a:t>Мы просим сообщество помочь нам в достижении готовности к универсальному принятию, например, посредством следующего: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b="1" lang="en-US" sz="1600"/>
              <a:t>Повышение осведомленности </a:t>
            </a:r>
            <a:r>
              <a:rPr lang="en-US" sz="1600"/>
              <a:t>в сообществе о технических проблемах.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b="1" lang="en-US" sz="1600"/>
              <a:t>Обновление и использование систем, поддерживающих универсальное принятие, </a:t>
            </a:r>
            <a:r>
              <a:rPr lang="en-US" sz="1600"/>
              <a:t>на уровне сообщества, чтобы создать необходимый спрос, например, модернизация серверов электронной почты, использование электронной почты на местных языках.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b="1" lang="en-US" sz="1600"/>
              <a:t>Широкое продвижение </a:t>
            </a:r>
            <a:r>
              <a:rPr lang="en-US" sz="1600"/>
              <a:t>поддержки универсального принятия в различных системах (например, </a:t>
            </a:r>
            <a:br>
              <a:rPr lang="en-US" sz="1600"/>
            </a:br>
            <a:r>
              <a:rPr lang="en-US" sz="1600"/>
              <a:t>в государственных службах, в организациях частного сектора и т. д.).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rPr lang="en-US" sz="1600"/>
              <a:t>Эту деятельность можно проводить в сотрудничестве с местными инициативами в области универсального принятия и с послами по универсальному принятию.</a:t>
            </a:r>
            <a:endParaRPr/>
          </a:p>
        </p:txBody>
      </p:sp>
      <p:pic>
        <p:nvPicPr>
          <p:cNvPr id="1215" name="Google Shape;121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3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Участвуйте!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4"/>
          <p:cNvSpPr txBox="1"/>
          <p:nvPr>
            <p:ph idx="1" type="body"/>
          </p:nvPr>
        </p:nvSpPr>
        <p:spPr>
          <a:xfrm>
            <a:off x="812800" y="1470213"/>
            <a:ext cx="1080505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Для получения дополнительных сведений обращайтесь по адресам электронной почты: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info@uasg.tech</a:t>
            </a:r>
            <a:r>
              <a:rPr lang="en-US" sz="2000"/>
              <a:t> и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UAProgram@icann.org</a:t>
            </a:r>
            <a:r>
              <a:rPr lang="en-US" sz="2000"/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Все документы и презентации, посвященные универсальному принятию, представлены на: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https://uasg.tech</a:t>
            </a:r>
            <a:r>
              <a:rPr lang="en-US"/>
              <a:t> и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https://icann.org/ua</a:t>
            </a:r>
            <a:r>
              <a:rPr lang="en-US"/>
              <a:t>. </a:t>
            </a:r>
            <a:endParaRPr/>
          </a:p>
        </p:txBody>
      </p:sp>
      <p:sp>
        <p:nvSpPr>
          <p:cNvPr id="1227" name="Google Shape;1227;p4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Участвуйте!</a:t>
            </a:r>
            <a:endParaRPr/>
          </a:p>
        </p:txBody>
      </p:sp>
      <p:pic>
        <p:nvPicPr>
          <p:cNvPr id="1228" name="Google Shape;1228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45"/>
          <p:cNvSpPr txBox="1"/>
          <p:nvPr>
            <p:ph idx="1" type="body"/>
          </p:nvPr>
        </p:nvSpPr>
        <p:spPr>
          <a:xfrm>
            <a:off x="833124" y="1291266"/>
            <a:ext cx="10805055" cy="45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Полный список отчетов см. на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https://uasg.tech</a:t>
            </a:r>
            <a:r>
              <a:rPr lang="en-US" sz="2000"/>
              <a:t>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Краткое руководство по универсальному принятию: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UASG005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Основные сведения об универсальном принятии: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UASG007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Краткое руководство по EAI: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UASG014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EAI – общее техническое описание: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UASG012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EAI — оценка основных программ и служб электронной почты: </a:t>
            </a:r>
            <a:r>
              <a:rPr lang="en-US" sz="2000" u="sng">
                <a:solidFill>
                  <a:schemeClr val="hlink"/>
                </a:solidFill>
                <a:hlinkClick r:id="rId8"/>
              </a:rPr>
              <a:t>UASG021B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Руководство по </a:t>
            </a:r>
            <a:r>
              <a:rPr lang="en-US" sz="2000" u="sng">
                <a:solidFill>
                  <a:schemeClr val="hlink"/>
                </a:solidFill>
                <a:hlinkClick r:id="rId9"/>
              </a:rPr>
              <a:t>самоаттестации в области EAI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Концепция готовности к обеспечению универсального принятия: </a:t>
            </a:r>
            <a:r>
              <a:rPr lang="en-US" sz="2000" u="sng">
                <a:solidFill>
                  <a:schemeClr val="hlink"/>
                </a:solidFill>
                <a:hlinkClick r:id="rId10"/>
              </a:rPr>
              <a:t>UASG026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Соображения относительно именования интернационализированных ящиков электронной почты: </a:t>
            </a:r>
            <a:r>
              <a:rPr lang="en-US" sz="2000" u="sng">
                <a:solidFill>
                  <a:schemeClr val="hlink"/>
                </a:solidFill>
                <a:hlinkClick r:id="rId11"/>
              </a:rPr>
              <a:t>UASG028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Отчет об оценке поддержки EAI в почтовых программах и службах: </a:t>
            </a:r>
            <a:r>
              <a:rPr lang="en-US" sz="2000" u="sng">
                <a:solidFill>
                  <a:schemeClr val="hlink"/>
                </a:solidFill>
                <a:hlinkClick r:id="rId12"/>
              </a:rPr>
              <a:t>UASG030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Готовые к универсальному принятию примеры кода на языках программирования Java, Python и JavaScript – </a:t>
            </a:r>
            <a:r>
              <a:rPr lang="en-US" sz="2000" u="sng">
                <a:solidFill>
                  <a:schemeClr val="hlink"/>
                </a:solidFill>
                <a:hlinkClick r:id="rId13"/>
              </a:rPr>
              <a:t>UASG043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235" name="Google Shape;1235;p4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Некоторые актуальные материалы</a:t>
            </a:r>
            <a:endParaRPr/>
          </a:p>
        </p:txBody>
      </p:sp>
      <p:pic>
        <p:nvPicPr>
          <p:cNvPr id="1236" name="Google Shape;1236;p4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6"/>
          <p:cNvSpPr txBox="1"/>
          <p:nvPr>
            <p:ph type="title"/>
          </p:nvPr>
        </p:nvSpPr>
        <p:spPr>
          <a:xfrm>
            <a:off x="420688" y="42863"/>
            <a:ext cx="1180782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Взаимодействие с ICANN — благодарим вас! Вопросы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d9a316ff51_0_0"/>
          <p:cNvSpPr txBox="1"/>
          <p:nvPr>
            <p:ph type="title"/>
          </p:nvPr>
        </p:nvSpPr>
        <p:spPr>
          <a:xfrm>
            <a:off x="499872" y="46179"/>
            <a:ext cx="10683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Поддержка EAI серверами электронной почты в gTLD</a:t>
            </a:r>
            <a:endParaRPr/>
          </a:p>
        </p:txBody>
      </p:sp>
      <p:pic>
        <p:nvPicPr>
          <p:cNvPr id="921" name="Google Shape;921;g2d9a316ff5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89" y="1001725"/>
            <a:ext cx="9871026" cy="40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g2d9a316ff51_0_0"/>
          <p:cNvSpPr txBox="1"/>
          <p:nvPr/>
        </p:nvSpPr>
        <p:spPr>
          <a:xfrm>
            <a:off x="320750" y="5117400"/>
            <a:ext cx="11505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 33,7 млн серверов электронной почты, протестированных в январе 2025 года, только 25,86 % поддерживают интернационализированные адреса электронной почты.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2d9a316ff51_0_0"/>
          <p:cNvSpPr txBox="1"/>
          <p:nvPr/>
        </p:nvSpPr>
        <p:spPr>
          <a:xfrm>
            <a:off x="3473075" y="5902920"/>
            <a:ext cx="473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Источник: </a:t>
            </a:r>
            <a:r>
              <a:rPr b="0" i="1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Структура сообщений электронной почты</a:t>
            </a:r>
            <a:endParaRPr/>
          </a:p>
        </p:txBody>
      </p:sp>
      <p:pic>
        <p:nvPicPr>
          <p:cNvPr id="930" name="Google Shape;9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6"/>
          <p:cNvPicPr preferRelativeResize="0"/>
          <p:nvPr/>
        </p:nvPicPr>
        <p:blipFill rotWithShape="1">
          <a:blip r:embed="rId4">
            <a:alphaModFix/>
          </a:blip>
          <a:srcRect b="3148" l="0" r="21790" t="5232"/>
          <a:stretch/>
        </p:blipFill>
        <p:spPr>
          <a:xfrm>
            <a:off x="7172415" y="1393393"/>
            <a:ext cx="4972395" cy="3933495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6"/>
          <p:cNvSpPr txBox="1"/>
          <p:nvPr>
            <p:ph idx="1" type="body"/>
          </p:nvPr>
        </p:nvSpPr>
        <p:spPr>
          <a:xfrm>
            <a:off x="358266" y="900503"/>
            <a:ext cx="6814149" cy="534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>
                <a:solidFill>
                  <a:schemeClr val="accent1"/>
                </a:solidFill>
              </a:rPr>
              <a:t>Конверт</a:t>
            </a:r>
            <a:r>
              <a:rPr lang="en-US" sz="1600"/>
              <a:t> — информация, передающаяся вместе с сообщением </a:t>
            </a:r>
            <a:br>
              <a:rPr lang="en-US" sz="1600"/>
            </a:br>
            <a:r>
              <a:rPr lang="en-US" sz="1600"/>
              <a:t>по пути доставки, в том числе адрес или адреса, на которые </a:t>
            </a:r>
            <a:br>
              <a:rPr lang="en-US" sz="1600"/>
            </a:br>
            <a:r>
              <a:rPr lang="en-US" sz="1600"/>
              <a:t>оно направляется, а также обратный адрес, на который могут направляться сообщения об ошибках или о том, что выполнить доставку не удалось.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>
                <a:solidFill>
                  <a:schemeClr val="accent1"/>
                </a:solidFill>
              </a:rPr>
              <a:t>Заголовок сообщения</a:t>
            </a:r>
            <a:r>
              <a:rPr lang="en-US" sz="1600"/>
              <a:t> — набор структурированных полей данных </a:t>
            </a:r>
            <a:br>
              <a:rPr lang="en-US" sz="1600"/>
            </a:br>
            <a:r>
              <a:rPr lang="en-US" sz="1600"/>
              <a:t>с названием заголовка, например: «Кому:» или «Тема:», после которых следует собственно содержание заголовка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свободного формата, например, «Тема:»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фиксированного формата, например, «Дата:» и «Идентификатор сообщения:»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600"/>
              <a:t>Сочетание свободного и фиксированного формата, например, «Кому:», «Отправитель:» и «Копия:», в которых сочетаются адреса фиксированного формата и текст свободного формата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>
                <a:solidFill>
                  <a:schemeClr val="accent1"/>
                </a:solidFill>
              </a:rPr>
              <a:t>Тело сообщения</a:t>
            </a:r>
            <a:r>
              <a:rPr lang="en-US" sz="1600"/>
              <a:t> — содержание сообщения, которое может состоять из неформатированного текста или из одной или нескольких частей, форматированных или закодированных в формате MIME</a:t>
            </a:r>
            <a:endParaRPr/>
          </a:p>
        </p:txBody>
      </p:sp>
      <p:sp>
        <p:nvSpPr>
          <p:cNvPr id="933" name="Google Shape;933;p6"/>
          <p:cNvSpPr txBox="1"/>
          <p:nvPr/>
        </p:nvSpPr>
        <p:spPr>
          <a:xfrm>
            <a:off x="7524434" y="5569027"/>
            <a:ext cx="4804726" cy="438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Подробнее см. в документе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«EAI: техническое описание»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Системы электронной почты</a:t>
            </a:r>
            <a:endParaRPr/>
          </a:p>
        </p:txBody>
      </p:sp>
      <p:pic>
        <p:nvPicPr>
          <p:cNvPr id="940" name="Google Shape;9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7"/>
          <p:cNvPicPr preferRelativeResize="0"/>
          <p:nvPr/>
        </p:nvPicPr>
        <p:blipFill rotWithShape="1">
          <a:blip r:embed="rId4">
            <a:alphaModFix/>
          </a:blip>
          <a:srcRect b="0" l="5267" r="4665" t="0"/>
          <a:stretch/>
        </p:blipFill>
        <p:spPr>
          <a:xfrm>
            <a:off x="7461444" y="1274430"/>
            <a:ext cx="4683367" cy="34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7"/>
          <p:cNvSpPr txBox="1"/>
          <p:nvPr>
            <p:ph idx="1" type="body"/>
          </p:nvPr>
        </p:nvSpPr>
        <p:spPr>
          <a:xfrm>
            <a:off x="420625" y="929390"/>
            <a:ext cx="7040820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700">
                <a:solidFill>
                  <a:schemeClr val="accent1"/>
                </a:solidFill>
              </a:rPr>
              <a:t>MUA</a:t>
            </a:r>
            <a:r>
              <a:rPr lang="en-US" sz="1700"/>
              <a:t> — Mail User Agent (пользовательский агент электронной почты) — это клиентская программа, которую пользователь использует для отправки, получения и организации электронной почты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700">
                <a:solidFill>
                  <a:schemeClr val="accent1"/>
                </a:solidFill>
              </a:rPr>
              <a:t>MSA</a:t>
            </a:r>
            <a:r>
              <a:rPr lang="en-US" sz="1700"/>
              <a:t> — Mail Submission Agent (агент отправки почты) — серверная программа, которая получает почту от клиентской программы (MUA) и подготавливает ее к передаче и доставке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700">
                <a:solidFill>
                  <a:schemeClr val="accent1"/>
                </a:solidFill>
              </a:rPr>
              <a:t>MTA</a:t>
            </a:r>
            <a:r>
              <a:rPr lang="en-US" sz="1700"/>
              <a:t> — Mail Transfer Agent (агент передачи почты) — серверная программа, которая отправляет и получает почту с других интернет-узлов. MTA может получать почту от MSA и/или доставлять почту в MDA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700">
                <a:solidFill>
                  <a:schemeClr val="accent1"/>
                </a:solidFill>
              </a:rPr>
              <a:t>MDA</a:t>
            </a:r>
            <a:r>
              <a:rPr lang="en-US" sz="1700"/>
              <a:t> — Mail Delivery Agent (агент доставки почты) — серверная программа, которая обрабатывает входящую почту и обычно сохраняет ее в почтовом ящике или в папке</a:t>
            </a:r>
            <a:endParaRPr/>
          </a:p>
        </p:txBody>
      </p:sp>
      <p:sp>
        <p:nvSpPr>
          <p:cNvPr id="943" name="Google Shape;943;p7"/>
          <p:cNvSpPr txBox="1"/>
          <p:nvPr/>
        </p:nvSpPr>
        <p:spPr>
          <a:xfrm>
            <a:off x="420624" y="5310169"/>
            <a:ext cx="11260836" cy="103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Эти программы создают и обрабатывают конверт электронной почты, а также заголовок и тело сообщения, </a:t>
            </a:r>
            <a:b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именно эти программы нужно усовершенствовать, чтобы они могли обрабатывать текст Unicode в формате UTF8 для поддержки EAI. Подробнее см. в документе </a:t>
            </a:r>
            <a:r>
              <a:rPr b="0" i="0" lang="en-US" sz="17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«EAI: техническое описание»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8"/>
          <p:cNvSpPr txBox="1"/>
          <p:nvPr>
            <p:ph idx="1" type="body"/>
          </p:nvPr>
        </p:nvSpPr>
        <p:spPr>
          <a:xfrm>
            <a:off x="841366" y="1015806"/>
            <a:ext cx="10682514" cy="50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200"/>
              <a:t>Что такое EAI?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Поддержка UTF8 для: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200"/>
              <a:t>имени почтового ящика (часть адреса перед символом @).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200"/>
              <a:t>доменного имени (часть адреса после символа @).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200"/>
              <a:t>Что не относится к EAI?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Поддержка UTF8 для следующих элементов: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2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Строка темы.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2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Комментарии к адресу.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2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Тело сообщения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Поддержка всех этих элементов в обычной почте обеспечивается </a:t>
            </a:r>
            <a:br>
              <a:rPr lang="en-US" sz="2200"/>
            </a:br>
            <a:r>
              <a:rPr lang="en-US" sz="2200"/>
              <a:t>с помощью кодирования MIME.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200"/>
              <a:t>Использование любых наборов символов, отличных от UTF-8.</a:t>
            </a:r>
            <a:endParaRPr/>
          </a:p>
        </p:txBody>
      </p:sp>
      <p:sp>
        <p:nvSpPr>
          <p:cNvPr id="950" name="Google Shape;950;p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Интернационализация адреса электронной почты </a:t>
            </a:r>
            <a:endParaRPr/>
          </a:p>
        </p:txBody>
      </p:sp>
      <p:pic>
        <p:nvPicPr>
          <p:cNvPr id="951" name="Google Shape;9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Google Shape;9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1220" y="937384"/>
            <a:ext cx="4205422" cy="1326116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9"/>
          <p:cNvSpPr txBox="1"/>
          <p:nvPr>
            <p:ph idx="1" type="body"/>
          </p:nvPr>
        </p:nvSpPr>
        <p:spPr>
          <a:xfrm>
            <a:off x="739754" y="937384"/>
            <a:ext cx="7306966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>
                <a:solidFill>
                  <a:schemeClr val="accent1"/>
                </a:solidFill>
              </a:rPr>
              <a:t>Отсутствие поддержки EAI</a:t>
            </a:r>
            <a:r>
              <a:rPr lang="en-US" sz="2000"/>
              <a:t> — инструменты и службы поддерживают только адреса электронной почты, записанные символами ASCII.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>
                <a:solidFill>
                  <a:schemeClr val="accent1"/>
                </a:solidFill>
              </a:rPr>
              <a:t>Уровень 1/Серебряный </a:t>
            </a:r>
            <a:r>
              <a:rPr lang="en-US" sz="2000">
                <a:solidFill>
                  <a:schemeClr val="dk1"/>
                </a:solidFill>
              </a:rPr>
              <a:t>—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/>
              <a:t>возможность обмениваться электронной почтой с адресами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Получение электронной почты с адреса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Отправление электронной почты на адрес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Нельзя создавать почтовые ящики и доменные </a:t>
            </a:r>
            <a:br>
              <a:rPr lang="en-US" sz="2000"/>
            </a:br>
            <a:r>
              <a:rPr lang="en-US" sz="2000"/>
              <a:t>имена в кодировке UTF8.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>
                <a:solidFill>
                  <a:schemeClr val="accent1"/>
                </a:solidFill>
              </a:rPr>
              <a:t>Уровень 2/Золотой </a:t>
            </a:r>
            <a:r>
              <a:rPr lang="en-US" sz="2000">
                <a:solidFill>
                  <a:schemeClr val="dk1"/>
                </a:solidFill>
              </a:rPr>
              <a:t>—</a:t>
            </a:r>
            <a:r>
              <a:rPr lang="en-US" sz="2000"/>
              <a:t> возможность создавать адреса EAI.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Получение электронной почты с адреса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Отправление электронной почты на адрес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Можно создавать почтовые ящики и доменные имена в кодировке UTF8.</a:t>
            </a:r>
            <a:endParaRPr/>
          </a:p>
          <a:p>
            <a:pPr indent="-22701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 sz="2000"/>
          </a:p>
          <a:p>
            <a:pPr indent="-22701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959" name="Google Shape;959;p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Уровни реализации EAI</a:t>
            </a:r>
            <a:endParaRPr/>
          </a:p>
        </p:txBody>
      </p:sp>
      <p:pic>
        <p:nvPicPr>
          <p:cNvPr id="960" name="Google Shape;9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2017-05-30T19:34:46Z</dcterms:created>
  <dc:creator>Julio Polito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DE075953-B879-42F5-8A87-AB6259EA93E9</vt:lpwstr>
  </property>
  <property fmtid="{D5CDD505-2E9C-101B-9397-08002B2CF9AE}" pid="3" name="ArticulatePath">
    <vt:lpwstr>UA-EAI-Training-2hr-2025_LSPrep-ru</vt:lpwstr>
  </property>
</Properties>
</file>