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12192000"/>
  <p:notesSz cx="6858000" cy="9144000"/>
  <p:embeddedFontLst>
    <p:embeddedFont>
      <p:font typeface="Open Sans Light"/>
      <p:regular r:id="rId82"/>
      <p:bold r:id="rId83"/>
      <p:italic r:id="rId84"/>
      <p:boldItalic r:id="rId85"/>
    </p:embeddedFont>
    <p:embeddedFont>
      <p:font typeface="Open Sans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90" roundtripDataSignature="AMtx7mjmDbTlcZrd8h6sfiupnTsUyfa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OpenSansLight-italic.fntdata"/><Relationship Id="rId83" Type="http://schemas.openxmlformats.org/officeDocument/2006/relationships/font" Target="fonts/OpenSansLight-bold.fntdata"/><Relationship Id="rId42" Type="http://schemas.openxmlformats.org/officeDocument/2006/relationships/slide" Target="slides/slide37.xml"/><Relationship Id="rId86" Type="http://schemas.openxmlformats.org/officeDocument/2006/relationships/font" Target="fonts/OpenSans-regular.fntdata"/><Relationship Id="rId41" Type="http://schemas.openxmlformats.org/officeDocument/2006/relationships/slide" Target="slides/slide36.xml"/><Relationship Id="rId85" Type="http://schemas.openxmlformats.org/officeDocument/2006/relationships/font" Target="fonts/OpenSansLight-boldItalic.fntdata"/><Relationship Id="rId44" Type="http://schemas.openxmlformats.org/officeDocument/2006/relationships/slide" Target="slides/slide39.xml"/><Relationship Id="rId88" Type="http://schemas.openxmlformats.org/officeDocument/2006/relationships/font" Target="fonts/OpenSans-italic.fntdata"/><Relationship Id="rId43" Type="http://schemas.openxmlformats.org/officeDocument/2006/relationships/slide" Target="slides/slide38.xml"/><Relationship Id="rId87" Type="http://schemas.openxmlformats.org/officeDocument/2006/relationships/font" Target="fonts/OpenSans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OpenSans-boldItalic.fntdata"/><Relationship Id="rId80" Type="http://schemas.openxmlformats.org/officeDocument/2006/relationships/slide" Target="slides/slide75.xml"/><Relationship Id="rId82" Type="http://schemas.openxmlformats.org/officeDocument/2006/relationships/font" Target="fonts/OpenSansLight-regular.fntdata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0" Type="http://customschemas.google.com/relationships/presentationmetadata" Target="meta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0" name="Google Shape;8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9" name="Google Shape;90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8" name="Google Shape;91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4" name="Google Shape;92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2" name="Google Shape;93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9" name="Google Shape;9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5" name="Google Shape;94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53" name="Google Shape;95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62" name="Google Shape;96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2" name="Google Shape;97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0" name="Google Shape;9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1" name="Google Shape;981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9" name="Google Shape;98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7" name="Google Shape;99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5" name="Google Shape;1005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2" name="Google Shape;10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3" name="Google Shape;1013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2" name="Google Shape;102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9" name="Google Shape;10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0" name="Google Shape;103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9" name="Google Shape;10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0" name="Google Shape;104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8" name="Google Shape;1048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6" name="Google Shape;1056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3" name="Google Shape;106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4" name="Google Shape;1064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6" name="Google Shape;8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2" name="Google Shape;1072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0" name="Google Shape;1080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7" name="Google Shape;108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1" name="Google Shape;1101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8" name="Google Shape;110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6" name="Google Shape;1116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3" name="Google Shape;112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6" name="Google Shape;1146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3" name="Google Shape;1153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0" name="Google Shape;116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7" name="Google Shape;116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3" name="Google Shape;117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0" name="Google Shape;118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7" name="Google Shape;118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4" name="Google Shape;1194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1" name="Google Shape;1201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7" name="Google Shape;1207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9" name="Google Shape;82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4" name="Google Shape;121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5" name="Google Shape;1215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2" name="Google Shape;122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3" name="Google Shape;1223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0" name="Google Shape;1230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7" name="Google Shape;1237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4" name="Google Shape;124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0" name="Google Shape;125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1" name="Google Shape;1251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8" name="Google Shape;125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9" name="Google Shape;1259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6" name="Google Shape;126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7" name="Google Shape;1267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4" name="Google Shape;127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5" name="Google Shape;1275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2" name="Google Shape;128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3" name="Google Shape;1283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6" name="Google Shape;8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1" name="Google Shape;1291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8" name="Google Shape;129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5" name="Google Shape;1305;p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2" name="Google Shape;131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3" name="Google Shape;1313;p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1" name="Google Shape;1321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9" name="Google Shape;1329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6" name="Google Shape;133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7" name="Google Shape;1337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4" name="Google Shape;134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5" name="Google Shape;1345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2" name="Google Shape;135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3" name="Google Shape;1353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0" name="Google Shape;1360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95f6b36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g3395f6b3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التحول إلى خادم MX لكل نقطة - قد تقوم خوادم MX المتعددة بحل نفس عناوين IP.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كامل</a:t>
            </a:r>
            <a:r>
              <a:rPr lang="en-US"/>
              <a:t>: اجتازت جميع عناوين IP الاختبارات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جزئي</a:t>
            </a:r>
            <a:r>
              <a:rPr lang="en-US"/>
              <a:t>: اجتازت بعض عناوين IP الاختبارات، وفشل البعض في اجتيازها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لا يوجد:</a:t>
            </a:r>
            <a:r>
              <a:rPr lang="en-US"/>
              <a:t> فشلت عناوين IP لخادم MX جميعها في اجتياز الاختبارات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بدون IP:</a:t>
            </a:r>
            <a:r>
              <a:rPr lang="en-US"/>
              <a:t> لا يمكن حل أي عناوين IP لخادم MX (على سبيل المثال NXdomain)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لم يتم اختباره:</a:t>
            </a:r>
            <a:r>
              <a:rPr lang="en-US"/>
              <a:t> لا يمكن اختبار عناوين IP (على سبيل المثال، انتهاء المهلة، رفض الاتصالات، عناوين IP ذات الاستخدام الخاص، إلخ)</a:t>
            </a:r>
            <a:endParaRPr/>
          </a:p>
        </p:txBody>
      </p:sp>
      <p:sp>
        <p:nvSpPr>
          <p:cNvPr id="846" name="Google Shape;846;g3395f6b36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5" name="Google Shape;1365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5" name="Google Shape;137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6" name="Google Shape;1376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3" name="Google Shape;1383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0" name="Google Shape;1390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5" name="Google Shape;139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6" name="Google Shape;1396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3" name="Google Shape;140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4" name="Google Shape;1404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1" name="Google Shape;1411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6" name="Google Shape;85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4" name="Google Shape;8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1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4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2.png"/><Relationship Id="rId5" Type="http://schemas.openxmlformats.org/officeDocument/2006/relationships/image" Target="../media/image23.png"/><Relationship Id="rId19" Type="http://schemas.openxmlformats.org/officeDocument/2006/relationships/image" Target="../media/image25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8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8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8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8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8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7"/>
          <p:cNvSpPr txBox="1"/>
          <p:nvPr>
            <p:ph idx="1" type="body"/>
          </p:nvPr>
        </p:nvSpPr>
        <p:spPr>
          <a:xfrm>
            <a:off x="214952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87"/>
          <p:cNvSpPr txBox="1"/>
          <p:nvPr>
            <p:ph idx="2" type="body"/>
          </p:nvPr>
        </p:nvSpPr>
        <p:spPr>
          <a:xfrm>
            <a:off x="214952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87"/>
          <p:cNvSpPr txBox="1"/>
          <p:nvPr>
            <p:ph idx="3" type="body"/>
          </p:nvPr>
        </p:nvSpPr>
        <p:spPr>
          <a:xfrm>
            <a:off x="214952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3965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87"/>
          <p:cNvGrpSpPr/>
          <p:nvPr/>
        </p:nvGrpSpPr>
        <p:grpSpPr>
          <a:xfrm flipH="1">
            <a:off x="0" y="3470373"/>
            <a:ext cx="11687801" cy="2676998"/>
            <a:chOff x="0" y="3470373"/>
            <a:chExt cx="11687801" cy="2676998"/>
          </a:xfrm>
        </p:grpSpPr>
        <p:sp>
          <p:nvSpPr>
            <p:cNvPr id="101" name="Google Shape;101;p87"/>
            <p:cNvSpPr/>
            <p:nvPr/>
          </p:nvSpPr>
          <p:spPr>
            <a:xfrm>
              <a:off x="1825043" y="6101651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" name="Google Shape;102;p87"/>
            <p:cNvCxnSpPr/>
            <p:nvPr/>
          </p:nvCxnSpPr>
          <p:spPr>
            <a:xfrm rot="10800000">
              <a:off x="0" y="6124669"/>
              <a:ext cx="179387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87"/>
            <p:cNvCxnSpPr/>
            <p:nvPr/>
          </p:nvCxnSpPr>
          <p:spPr>
            <a:xfrm rot="10800000">
              <a:off x="1892734" y="6124511"/>
              <a:ext cx="972078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" name="Google Shape;104;p87"/>
            <p:cNvSpPr/>
            <p:nvPr/>
          </p:nvSpPr>
          <p:spPr>
            <a:xfrm flipH="1">
              <a:off x="11642081" y="6101651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7"/>
            <p:cNvSpPr/>
            <p:nvPr/>
          </p:nvSpPr>
          <p:spPr>
            <a:xfrm flipH="1">
              <a:off x="11642081" y="3470373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87"/>
            <p:cNvCxnSpPr/>
            <p:nvPr/>
          </p:nvCxnSpPr>
          <p:spPr>
            <a:xfrm rot="10800000">
              <a:off x="1849172" y="3552825"/>
              <a:ext cx="0" cy="2529959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87"/>
            <p:cNvSpPr/>
            <p:nvPr/>
          </p:nvSpPr>
          <p:spPr>
            <a:xfrm rot="-5400000">
              <a:off x="1847726" y="3495590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87"/>
            <p:cNvCxnSpPr/>
            <p:nvPr/>
          </p:nvCxnSpPr>
          <p:spPr>
            <a:xfrm rot="10800000">
              <a:off x="1899083" y="3494144"/>
              <a:ext cx="971443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9" name="Google Shape;109;p87"/>
          <p:cNvSpPr txBox="1"/>
          <p:nvPr>
            <p:ph type="title"/>
          </p:nvPr>
        </p:nvSpPr>
        <p:spPr>
          <a:xfrm>
            <a:off x="214952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87"/>
          <p:cNvSpPr txBox="1"/>
          <p:nvPr>
            <p:ph idx="4" type="body"/>
          </p:nvPr>
        </p:nvSpPr>
        <p:spPr>
          <a:xfrm>
            <a:off x="214951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8"/>
          <p:cNvSpPr txBox="1"/>
          <p:nvPr>
            <p:ph type="title"/>
          </p:nvPr>
        </p:nvSpPr>
        <p:spPr>
          <a:xfrm>
            <a:off x="420624" y="46180"/>
            <a:ext cx="1127261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8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6" name="Google Shape;116;p8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8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89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90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1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9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9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9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9" name="Google Shape;129;p9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91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9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9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92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92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3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93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3" name="Google Shape;143;p93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144" name="Google Shape;144;p93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" name="Google Shape;145;p93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93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93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8" name="Google Shape;148;p93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" name="Google Shape;149;p93"/>
            <p:cNvCxnSpPr>
              <a:endCxn id="150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" name="Google Shape;150;p93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" name="Google Shape;151;p93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2" name="Google Shape;152;p93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93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9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9" name="Google Shape;159;p94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160" name="Google Shape;160;p94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1" name="Google Shape;161;p94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94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94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4" name="Google Shape;164;p94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" name="Google Shape;165;p94"/>
            <p:cNvCxnSpPr>
              <a:endCxn id="166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94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7" name="Google Shape;167;p94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8" name="Google Shape;168;p94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94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9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75" name="Google Shape;175;p95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176" name="Google Shape;176;p95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p95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95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95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" name="Google Shape;180;p95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95"/>
            <p:cNvCxnSpPr>
              <a:endCxn id="182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95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3" name="Google Shape;183;p95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p95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95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9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1" name="Google Shape;191;p96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192" name="Google Shape;192;p96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" name="Google Shape;193;p96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96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96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6" name="Google Shape;196;p96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7" name="Google Shape;197;p96"/>
            <p:cNvCxnSpPr>
              <a:endCxn id="198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96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9" name="Google Shape;199;p96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0" name="Google Shape;200;p96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96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9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9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7" name="Google Shape;207;p97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208" name="Google Shape;208;p97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" name="Google Shape;209;p97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97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" name="Google Shape;211;p97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2" name="Google Shape;212;p97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" name="Google Shape;213;p97"/>
            <p:cNvCxnSpPr>
              <a:endCxn id="214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4" name="Google Shape;214;p97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" name="Google Shape;215;p97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6" name="Google Shape;216;p97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97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9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3" name="Google Shape;223;p98"/>
          <p:cNvGrpSpPr/>
          <p:nvPr/>
        </p:nvGrpSpPr>
        <p:grpSpPr>
          <a:xfrm flipH="1">
            <a:off x="3230" y="2649757"/>
            <a:ext cx="12188771" cy="3693650"/>
            <a:chOff x="3230" y="2649757"/>
            <a:chExt cx="12188771" cy="3693650"/>
          </a:xfrm>
        </p:grpSpPr>
        <p:sp>
          <p:nvSpPr>
            <p:cNvPr id="224" name="Google Shape;224;p98"/>
            <p:cNvSpPr/>
            <p:nvPr/>
          </p:nvSpPr>
          <p:spPr>
            <a:xfrm>
              <a:off x="536845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5" name="Google Shape;225;p98"/>
            <p:cNvCxnSpPr/>
            <p:nvPr/>
          </p:nvCxnSpPr>
          <p:spPr>
            <a:xfrm rot="10800000">
              <a:off x="3230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98"/>
            <p:cNvCxnSpPr/>
            <p:nvPr/>
          </p:nvCxnSpPr>
          <p:spPr>
            <a:xfrm rot="10800000">
              <a:off x="616655" y="6320547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98"/>
            <p:cNvCxnSpPr/>
            <p:nvPr/>
          </p:nvCxnSpPr>
          <p:spPr>
            <a:xfrm>
              <a:off x="11696282" y="6320547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8" name="Google Shape;228;p98"/>
            <p:cNvSpPr/>
            <p:nvPr/>
          </p:nvSpPr>
          <p:spPr>
            <a:xfrm flipH="1">
              <a:off x="11619649" y="264975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" name="Google Shape;229;p98"/>
            <p:cNvCxnSpPr>
              <a:endCxn id="230" idx="0"/>
            </p:cNvCxnSpPr>
            <p:nvPr/>
          </p:nvCxnSpPr>
          <p:spPr>
            <a:xfrm rot="10800000">
              <a:off x="557799" y="2734410"/>
              <a:ext cx="0" cy="35445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98"/>
            <p:cNvSpPr/>
            <p:nvPr/>
          </p:nvSpPr>
          <p:spPr>
            <a:xfrm rot="-5400000">
              <a:off x="556353" y="2674974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" name="Google Shape;231;p98"/>
            <p:cNvCxnSpPr/>
            <p:nvPr/>
          </p:nvCxnSpPr>
          <p:spPr>
            <a:xfrm rot="10800000">
              <a:off x="616655" y="2673528"/>
              <a:ext cx="1095727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2" name="Google Shape;232;p98"/>
            <p:cNvSpPr/>
            <p:nvPr/>
          </p:nvSpPr>
          <p:spPr>
            <a:xfrm flipH="1">
              <a:off x="11614601" y="6297687"/>
              <a:ext cx="45720" cy="45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98"/>
          <p:cNvSpPr txBox="1"/>
          <p:nvPr/>
        </p:nvSpPr>
        <p:spPr>
          <a:xfrm>
            <a:off x="-132630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0266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9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99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9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9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99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10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10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10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100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4" name="Google Shape;25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01"/>
          <p:cNvGrpSpPr/>
          <p:nvPr/>
        </p:nvGrpSpPr>
        <p:grpSpPr>
          <a:xfrm flipH="1">
            <a:off x="3230" y="585223"/>
            <a:ext cx="12188770" cy="45720"/>
            <a:chOff x="3230" y="585223"/>
            <a:chExt cx="12188770" cy="45720"/>
          </a:xfrm>
        </p:grpSpPr>
        <p:sp>
          <p:nvSpPr>
            <p:cNvPr id="257" name="Google Shape;257;p101"/>
            <p:cNvSpPr/>
            <p:nvPr/>
          </p:nvSpPr>
          <p:spPr>
            <a:xfrm>
              <a:off x="533670" y="585223"/>
              <a:ext cx="45720" cy="4572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Google Shape;258;p101"/>
            <p:cNvCxnSpPr/>
            <p:nvPr/>
          </p:nvCxnSpPr>
          <p:spPr>
            <a:xfrm rot="10800000">
              <a:off x="3230" y="608083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101"/>
            <p:cNvCxnSpPr/>
            <p:nvPr/>
          </p:nvCxnSpPr>
          <p:spPr>
            <a:xfrm rot="10800000">
              <a:off x="616656" y="608083"/>
              <a:ext cx="11575344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0" name="Google Shape;260;p10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10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10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10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10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10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0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0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10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10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10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10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0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10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7" name="Google Shape;27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10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0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p10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0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0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10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10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0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0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0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10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10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10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10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0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9" name="Google Shape;29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10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10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10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10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10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10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0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10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0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0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10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10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0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0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10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0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1" name="Google Shape;32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0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10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10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10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0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10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10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10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10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0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10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10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10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0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10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0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3" name="Google Shape;34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0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0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10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10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10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0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0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10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10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0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0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10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0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10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0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10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0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5" name="Google Shape;36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0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10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10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10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10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10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10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10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0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10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0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8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8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80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7" name="Google Shape;38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0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10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10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10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10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10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10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10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0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0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10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0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9" name="Google Shape;409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0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0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10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10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10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10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10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0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10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10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10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0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10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0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10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10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0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10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10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10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10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0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Google Shape;441;p10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09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109"/>
          <p:cNvCxnSpPr>
            <a:endCxn id="430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10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10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10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10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1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4" name="Google Shape;454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10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1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11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11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1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1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11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11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11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11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1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Google Shape;466;p11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7" name="Google Shape;467;p11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11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11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11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1" name="Google Shape;471;p11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1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1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7" name="Google Shape;47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1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1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11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11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1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1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11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11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11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11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1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11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90" name="Google Shape;490;p11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11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11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3" name="Google Shape;493;p11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" name="Google Shape;494;p11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1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1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0" name="Google Shape;50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1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11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11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11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1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p11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Google Shape;508;p11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Google Shape;509;p11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Google Shape;510;p11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11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2" name="Google Shape;512;p11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13" name="Google Shape;513;p11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11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11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11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11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1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23" name="Google Shape;52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1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1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11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11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1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11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0" name="Google Shape;530;p11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11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11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11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11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6" name="Google Shape;536;p11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11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11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11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11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1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1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1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6" name="Google Shape;54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1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1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11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11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1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11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Google Shape;553;p11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11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11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6" name="Google Shape;556;p11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1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11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9" name="Google Shape;559;p11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0" name="Google Shape;560;p11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1" name="Google Shape;561;p11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p11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3" name="Google Shape;563;p11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1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1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11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9" name="Google Shape;569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1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1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11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11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1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1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11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Google Shape;577;p11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11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9" name="Google Shape;579;p11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11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Google Shape;581;p11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82" name="Google Shape;582;p11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11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11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11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6" name="Google Shape;586;p1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1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1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1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2" name="Google Shape;59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1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11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6" name="Google Shape;596;p11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11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1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9" name="Google Shape;599;p11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Google Shape;600;p11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Google Shape;601;p11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11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11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11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05" name="Google Shape;605;p11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11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11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11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9" name="Google Shape;609;p11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1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1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1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p11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6" name="Google Shape;616;p11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p11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11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11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11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1" name="Google Shape;62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1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1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11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5" name="Google Shape;625;p11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6" name="Google Shape;626;p11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Google Shape;627;p1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1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9" name="Google Shape;629;p11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0" name="Google Shape;630;p1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1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4" name="Google Shape;63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1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1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p11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11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11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p11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11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11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11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4" name="Google Shape;644;p11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" name="Google Shape;645;p11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6" name="Google Shape;646;p1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7" name="Google Shape;647;p1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8" name="Google Shape;648;p11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p1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11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3" name="Google Shape;653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1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1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Google Shape;656;p11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Google Shape;657;p11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8" name="Google Shape;658;p11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11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p11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11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11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3" name="Google Shape;663;p11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4" name="Google Shape;664;p11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5" name="Google Shape;665;p1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1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7" name="Google Shape;667;p11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8" name="Google Shape;668;p1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2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2" name="Google Shape;672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2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2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12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12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12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12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12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p12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12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2" name="Google Shape;682;p12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3" name="Google Shape;683;p12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p1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5" name="Google Shape;685;p1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6" name="Google Shape;686;p12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1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2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2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2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12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12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Google Shape;696;p12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Google Shape;697;p12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12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p12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12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1" name="Google Shape;701;p12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2" name="Google Shape;702;p12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p1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" name="Google Shape;704;p1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5" name="Google Shape;705;p12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1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2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0" name="Google Shape;71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2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2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12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12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12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p12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12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8" name="Google Shape;718;p12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12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0" name="Google Shape;720;p12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1" name="Google Shape;721;p12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2" name="Google Shape;722;p1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3" name="Google Shape;723;p1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4" name="Google Shape;724;p12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5" name="Google Shape;725;p1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9" name="Google Shape;729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2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2" name="Google Shape;732;p12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p12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12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12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12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7" name="Google Shape;737;p1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12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9" name="Google Shape;739;p12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0" name="Google Shape;740;p12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1" name="Google Shape;741;p12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2" name="Google Shape;742;p12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3" name="Google Shape;743;p12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12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2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8" name="Google Shape;748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12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12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Google Shape;753;p12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12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12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6" name="Google Shape;756;p12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12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12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9" name="Google Shape;759;p12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0" name="Google Shape;760;p12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12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2" name="Google Shape;762;p12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3" name="Google Shape;763;p12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5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25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25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2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2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0" name="Google Shape;770;p12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71" name="Google Shape;771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25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73" name="Google Shape;773;p125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74" name="Google Shape;774;p1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5" name="Google Shape;775;p125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76" name="Google Shape;776;p125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77" name="Google Shape;777;p12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125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9" name="Google Shape;779;p125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80" name="Google Shape;780;p12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1" name="Google Shape;781;p125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82" name="Google Shape;782;p125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83" name="Google Shape;783;p12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125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85" name="Google Shape;785;p12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6" name="Google Shape;786;p125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125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8" name="Google Shape;788;p125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9" name="Google Shape;789;p1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0" name="Google Shape;790;p125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91" name="Google Shape;791;p125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92" name="Google Shape;792;p12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12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126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7" name="Google Shape;79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2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3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3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4"/>
          <p:cNvSpPr/>
          <p:nvPr/>
        </p:nvSpPr>
        <p:spPr>
          <a:xfrm>
            <a:off x="-11383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4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4"/>
          <p:cNvSpPr txBox="1"/>
          <p:nvPr>
            <p:ph type="title"/>
          </p:nvPr>
        </p:nvSpPr>
        <p:spPr>
          <a:xfrm>
            <a:off x="-280605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4"/>
          <p:cNvSpPr txBox="1"/>
          <p:nvPr/>
        </p:nvSpPr>
        <p:spPr>
          <a:xfrm>
            <a:off x="-55037" y="6450482"/>
            <a:ext cx="10598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|  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4"/>
          <p:cNvSpPr txBox="1"/>
          <p:nvPr/>
        </p:nvSpPr>
        <p:spPr>
          <a:xfrm>
            <a:off x="1903748" y="2385360"/>
            <a:ext cx="3222747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زورونا على </a:t>
            </a: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4"/>
          <p:cNvSpPr/>
          <p:nvPr/>
        </p:nvSpPr>
        <p:spPr>
          <a:xfrm>
            <a:off x="241882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84"/>
          <p:cNvCxnSpPr/>
          <p:nvPr/>
        </p:nvCxnSpPr>
        <p:spPr>
          <a:xfrm rot="10800000">
            <a:off x="3230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84"/>
          <p:cNvCxnSpPr/>
          <p:nvPr/>
        </p:nvCxnSpPr>
        <p:spPr>
          <a:xfrm rot="10800000">
            <a:off x="250815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84"/>
          <p:cNvSpPr/>
          <p:nvPr/>
        </p:nvSpPr>
        <p:spPr>
          <a:xfrm flipH="1">
            <a:off x="11483385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84"/>
          <p:cNvCxnSpPr/>
          <p:nvPr/>
        </p:nvCxnSpPr>
        <p:spPr>
          <a:xfrm rot="10800000">
            <a:off x="11585634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001" y="2833741"/>
            <a:ext cx="3348398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4"/>
          <p:cNvSpPr/>
          <p:nvPr/>
        </p:nvSpPr>
        <p:spPr>
          <a:xfrm flipH="1">
            <a:off x="2498785" y="2211932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84"/>
          <p:cNvCxnSpPr/>
          <p:nvPr/>
        </p:nvCxnSpPr>
        <p:spPr>
          <a:xfrm rot="10800000">
            <a:off x="11476848" y="2275632"/>
            <a:ext cx="0" cy="3986784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84"/>
          <p:cNvSpPr/>
          <p:nvPr/>
        </p:nvSpPr>
        <p:spPr>
          <a:xfrm>
            <a:off x="11326940" y="2222254"/>
            <a:ext cx="162352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84"/>
          <p:cNvCxnSpPr/>
          <p:nvPr/>
        </p:nvCxnSpPr>
        <p:spPr>
          <a:xfrm rot="10800000">
            <a:off x="2577675" y="2222255"/>
            <a:ext cx="88528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5" name="Google Shape;65;p84"/>
          <p:cNvGrpSpPr/>
          <p:nvPr/>
        </p:nvGrpSpPr>
        <p:grpSpPr>
          <a:xfrm>
            <a:off x="5974080" y="1241250"/>
            <a:ext cx="5262334" cy="692948"/>
            <a:chOff x="3697517" y="1241250"/>
            <a:chExt cx="4729793" cy="692948"/>
          </a:xfrm>
        </p:grpSpPr>
        <p:sp>
          <p:nvSpPr>
            <p:cNvPr id="66" name="Google Shape;66;p84"/>
            <p:cNvSpPr/>
            <p:nvPr/>
          </p:nvSpPr>
          <p:spPr>
            <a:xfrm>
              <a:off x="3697517" y="1327749"/>
              <a:ext cx="37871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عالم واحد، إنترنت واحد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" name="Google Shape;67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8816" y="1241250"/>
              <a:ext cx="868494" cy="6929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84"/>
          <p:cNvSpPr/>
          <p:nvPr/>
        </p:nvSpPr>
        <p:spPr>
          <a:xfrm>
            <a:off x="11355663" y="600012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84"/>
          <p:cNvCxnSpPr/>
          <p:nvPr/>
        </p:nvCxnSpPr>
        <p:spPr>
          <a:xfrm rot="10800000">
            <a:off x="11435064" y="608083"/>
            <a:ext cx="789208" cy="1726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84"/>
          <p:cNvCxnSpPr/>
          <p:nvPr/>
        </p:nvCxnSpPr>
        <p:spPr>
          <a:xfrm rot="10800000">
            <a:off x="-11383" y="608083"/>
            <a:ext cx="1132636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5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85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85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5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" name="Google Shape;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5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6"/>
          <p:cNvSpPr txBox="1"/>
          <p:nvPr>
            <p:ph type="title"/>
          </p:nvPr>
        </p:nvSpPr>
        <p:spPr>
          <a:xfrm>
            <a:off x="196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6"/>
          <p:cNvSpPr txBox="1"/>
          <p:nvPr>
            <p:ph idx="1" type="body"/>
          </p:nvPr>
        </p:nvSpPr>
        <p:spPr>
          <a:xfrm>
            <a:off x="196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86"/>
          <p:cNvSpPr txBox="1"/>
          <p:nvPr>
            <p:ph idx="2" type="body"/>
          </p:nvPr>
        </p:nvSpPr>
        <p:spPr>
          <a:xfrm>
            <a:off x="196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86"/>
          <p:cNvSpPr txBox="1"/>
          <p:nvPr>
            <p:ph idx="3" type="body"/>
          </p:nvPr>
        </p:nvSpPr>
        <p:spPr>
          <a:xfrm>
            <a:off x="196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71577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6"/>
          <p:cNvSpPr/>
          <p:nvPr/>
        </p:nvSpPr>
        <p:spPr>
          <a:xfrm flipH="1">
            <a:off x="9817038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86"/>
          <p:cNvCxnSpPr/>
          <p:nvPr/>
        </p:nvCxnSpPr>
        <p:spPr>
          <a:xfrm>
            <a:off x="9893929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86"/>
          <p:cNvCxnSpPr/>
          <p:nvPr/>
        </p:nvCxnSpPr>
        <p:spPr>
          <a:xfrm>
            <a:off x="74286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86"/>
          <p:cNvSpPr/>
          <p:nvPr/>
        </p:nvSpPr>
        <p:spPr>
          <a:xfrm>
            <a:off x="0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6"/>
          <p:cNvSpPr/>
          <p:nvPr/>
        </p:nvSpPr>
        <p:spPr>
          <a:xfrm>
            <a:off x="0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86"/>
          <p:cNvCxnSpPr/>
          <p:nvPr/>
        </p:nvCxnSpPr>
        <p:spPr>
          <a:xfrm rot="10800000">
            <a:off x="9838629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86"/>
          <p:cNvSpPr/>
          <p:nvPr/>
        </p:nvSpPr>
        <p:spPr>
          <a:xfrm flipH="1" rot="5400000">
            <a:off x="9718311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86"/>
          <p:cNvCxnSpPr/>
          <p:nvPr/>
        </p:nvCxnSpPr>
        <p:spPr>
          <a:xfrm>
            <a:off x="74286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86"/>
          <p:cNvSpPr txBox="1"/>
          <p:nvPr>
            <p:ph idx="4" type="body"/>
          </p:nvPr>
        </p:nvSpPr>
        <p:spPr>
          <a:xfrm>
            <a:off x="196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/>
          <p:nvPr/>
        </p:nvSpPr>
        <p:spPr>
          <a:xfrm>
            <a:off x="38100" y="6445466"/>
            <a:ext cx="5412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43299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77"/>
          <p:cNvGrpSpPr/>
          <p:nvPr/>
        </p:nvGrpSpPr>
        <p:grpSpPr>
          <a:xfrm flipH="1">
            <a:off x="3230" y="585223"/>
            <a:ext cx="12188770" cy="45720"/>
            <a:chOff x="3230" y="585223"/>
            <a:chExt cx="12188770" cy="45720"/>
          </a:xfrm>
        </p:grpSpPr>
        <p:sp>
          <p:nvSpPr>
            <p:cNvPr id="13" name="Google Shape;13;p77"/>
            <p:cNvSpPr/>
            <p:nvPr/>
          </p:nvSpPr>
          <p:spPr>
            <a:xfrm>
              <a:off x="533670" y="585223"/>
              <a:ext cx="45720" cy="45720"/>
            </a:xfrm>
            <a:prstGeom prst="ellipse">
              <a:avLst/>
            </a:pr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14;p77"/>
            <p:cNvCxnSpPr/>
            <p:nvPr/>
          </p:nvCxnSpPr>
          <p:spPr>
            <a:xfrm rot="10800000">
              <a:off x="3230" y="608083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77"/>
            <p:cNvCxnSpPr/>
            <p:nvPr/>
          </p:nvCxnSpPr>
          <p:spPr>
            <a:xfrm rot="10800000">
              <a:off x="616656" y="608083"/>
              <a:ext cx="11575344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" name="Google Shape;16;p7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7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hyperlink" Target="https://uasg.tech/wp-content/uploads/documents/UASG012-en-digital.pdf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gif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unicode.org/reports/tr46/" TargetMode="External"/><Relationship Id="rId4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owasp.org/www-community/OWASP_Validation_Regex_Repository" TargetMode="External"/><Relationship Id="rId4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howtodoinjava.com/regex/java-regex-validate-email-address/" TargetMode="External"/><Relationship Id="rId4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firstname.lastname@gmail.com" TargetMode="External"/><Relationship Id="rId4" Type="http://schemas.openxmlformats.org/officeDocument/2006/relationships/hyperlink" Target="mailto:firstnamelastname@gmail.com" TargetMode="External"/><Relationship Id="rId5" Type="http://schemas.openxmlformats.org/officeDocument/2006/relationships/hyperlink" Target="https://uasg.tech/download/uasg-028-considerations-for-naming-internationalized-email-mailboxes-en/" TargetMode="External"/><Relationship Id="rId6" Type="http://schemas.openxmlformats.org/officeDocument/2006/relationships/image" Target="../media/image2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hyperlink" Target="https://ithi.research.icann.org/graph-eai.html" TargetMode="External"/><Relationship Id="rId5" Type="http://schemas.openxmlformats.org/officeDocument/2006/relationships/image" Target="../media/image2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2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2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28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"/>
          <p:cNvSpPr txBox="1"/>
          <p:nvPr>
            <p:ph type="title"/>
          </p:nvPr>
        </p:nvSpPr>
        <p:spPr>
          <a:xfrm>
            <a:off x="553082" y="0"/>
            <a:ext cx="1080216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البرمجة من أجل دعم القبول الشامل لأسماء النطاقات وعناوين البريد الإلكتروني</a:t>
            </a:r>
            <a:endParaRPr/>
          </a:p>
        </p:txBody>
      </p:sp>
      <p:sp>
        <p:nvSpPr>
          <p:cNvPr id="803" name="Google Shape;803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اليوم الشهر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</a:t>
            </a:r>
            <a:endParaRPr/>
          </a:p>
        </p:txBody>
      </p:sp>
      <p:sp>
        <p:nvSpPr>
          <p:cNvPr id="804" name="Google Shape;804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برنامج يوم القبول الشامل</a:t>
            </a:r>
            <a:endParaRPr/>
          </a:p>
        </p:txBody>
      </p:sp>
      <p:sp>
        <p:nvSpPr>
          <p:cNvPr id="805" name="Google Shape;805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0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أنظمة البريد الإلكتروني ودعم تدويل عناوين البريد الإلكتروني</a:t>
            </a:r>
            <a:endParaRPr/>
          </a:p>
        </p:txBody>
      </p:sp>
      <p:pic>
        <p:nvPicPr>
          <p:cNvPr id="912" name="Google Shape;912;p10"/>
          <p:cNvPicPr preferRelativeResize="0"/>
          <p:nvPr/>
        </p:nvPicPr>
        <p:blipFill rotWithShape="1">
          <a:blip r:embed="rId3">
            <a:alphaModFix/>
          </a:blip>
          <a:srcRect b="0" l="5267" r="4665" t="0"/>
          <a:stretch/>
        </p:blipFill>
        <p:spPr>
          <a:xfrm>
            <a:off x="827722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0"/>
          <p:cNvSpPr txBox="1"/>
          <p:nvPr>
            <p:ph idx="1" type="body"/>
          </p:nvPr>
        </p:nvSpPr>
        <p:spPr>
          <a:xfrm>
            <a:off x="4817326" y="929390"/>
            <a:ext cx="6891453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يجب أن تكون جميع برامج إدارة البريد الإلكتروني مهيأة لإرسال واستقبال عناوين البريد الإلكتروني المدوَّلة. انظر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تدويل عناوين البريد الإلكتروني: نظرة عامة فنية</a:t>
            </a:r>
            <a:r>
              <a:rPr lang="en-US" sz="2000"/>
              <a:t> للحصول على التفاصيل.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MUA</a:t>
            </a:r>
            <a:r>
              <a:rPr lang="en-US" sz="2000"/>
              <a:t> – وكيل ومستخدم البريد: برنامج عميل يستخدمه الشخص من أجل إرسال واستقبال وإدارة البريد.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MSA</a:t>
            </a:r>
            <a:r>
              <a:rPr lang="en-US" sz="2000"/>
              <a:t> – وكيل تسليم البريد: برنامج خادم يستخدم البريد من وكيل MUA ويقوم بإعداده من أجل الإرسال والتسليم.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MTA</a:t>
            </a:r>
            <a:r>
              <a:rPr lang="en-US" sz="2000"/>
              <a:t> – وكيل نقل البريد: برنامج خادم يقدم بإرسال واستقبال البريد من وإلى مضيفي الإنترنت الآخرين. يمكن لوكيل MTA إرسال البريد من وكيل MSA و/أو تسليم البريد إلى وكيل MDA.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MDA</a:t>
            </a:r>
            <a:r>
              <a:rPr lang="en-US" sz="2000"/>
              <a:t> – وكيل تسليم البريد: برنامج خادم يعالج البريد الوارد ويقوم بشكل نموذجي بتخزينه في صندوق وراد أو مجلد.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914" name="Google Shape;9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39" y="3741880"/>
            <a:ext cx="4096904" cy="129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"/>
          <p:cNvSpPr txBox="1"/>
          <p:nvPr>
            <p:ph type="title"/>
          </p:nvPr>
        </p:nvSpPr>
        <p:spPr>
          <a:xfrm>
            <a:off x="752850" y="1308848"/>
            <a:ext cx="1043182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الاختبار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2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سؤال الاختبار 1</a:t>
            </a:r>
            <a:endParaRPr/>
          </a:p>
        </p:txBody>
      </p:sp>
      <p:sp>
        <p:nvSpPr>
          <p:cNvPr id="927" name="Google Shape;927;p12"/>
          <p:cNvSpPr txBox="1"/>
          <p:nvPr>
            <p:ph idx="1" type="body"/>
          </p:nvPr>
        </p:nvSpPr>
        <p:spPr>
          <a:xfrm>
            <a:off x="657923" y="1010858"/>
            <a:ext cx="11050858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لتدعيم الأنظمة بحيث تكون جاهزة للقبول الشامل (UA)، ما الفئات ذات الصلة مما يلي من فئات أسماء النطاقات وعناوين البريد الإلكتروني؟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أسماء النطاقات بنظام الترميز ASCII.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أسماء النطاقات المدوَّلة (IDN).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عناوين البريد الإلكتروني المدوَّلة (EAI).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جميع ما سبق.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فقط رقم 2 ورقم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28" name="Google Shape;9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3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سؤال الاختبار 1</a:t>
            </a:r>
            <a:endParaRPr/>
          </a:p>
        </p:txBody>
      </p:sp>
      <p:sp>
        <p:nvSpPr>
          <p:cNvPr id="935" name="Google Shape;935;p13"/>
          <p:cNvSpPr txBox="1"/>
          <p:nvPr>
            <p:ph idx="1" type="body"/>
          </p:nvPr>
        </p:nvSpPr>
        <p:spPr>
          <a:xfrm>
            <a:off x="824441" y="1010858"/>
            <a:ext cx="1086203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لتدعيم الأنظمة بحيث تكون جاهزة للقبول الشامل (UA)، ما الفئات ذات الصلة مما يلي من فئات أسماء النطاقات وعناوين البريد الإلكتروني؟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أسماء النطاقات بنظام الترميز ASCII.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أسماء النطاقات المدوَّلة (IDN).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عناوين البريد الإلكتروني المدوَّلة (EAI).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جميع ما سبق.</a:t>
            </a:r>
            <a:endParaRPr/>
          </a:p>
          <a:p>
            <a:pPr indent="-457200" lvl="1" marL="9128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فقط رقم 2 ورقم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36" name="Google Shape;9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4"/>
          <p:cNvSpPr txBox="1"/>
          <p:nvPr>
            <p:ph type="title"/>
          </p:nvPr>
        </p:nvSpPr>
        <p:spPr>
          <a:xfrm>
            <a:off x="752850" y="1308848"/>
            <a:ext cx="10677150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أساسيات اليونيكود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5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الحرف ومجموعات الحروف</a:t>
            </a:r>
            <a:endParaRPr/>
          </a:p>
        </p:txBody>
      </p:sp>
      <p:sp>
        <p:nvSpPr>
          <p:cNvPr id="948" name="Google Shape;948;p15"/>
          <p:cNvSpPr txBox="1"/>
          <p:nvPr>
            <p:ph idx="1" type="body"/>
          </p:nvPr>
        </p:nvSpPr>
        <p:spPr>
          <a:xfrm>
            <a:off x="824442" y="1010858"/>
            <a:ext cx="10873188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تتكون </a:t>
            </a:r>
            <a:r>
              <a:rPr b="0" i="0" lang="en-US" sz="2000">
                <a:solidFill>
                  <a:schemeClr val="dk1"/>
                </a:solidFill>
              </a:rPr>
              <a:t>العلامة أو السلسلة </a:t>
            </a:r>
            <a:r>
              <a:rPr lang="en-US" sz="2000">
                <a:solidFill>
                  <a:schemeClr val="dk1"/>
                </a:solidFill>
              </a:rPr>
              <a:t>مثل</a:t>
            </a:r>
            <a:r>
              <a:rPr b="0" i="0" lang="en-US" sz="2000">
                <a:solidFill>
                  <a:schemeClr val="dk1"/>
                </a:solidFill>
              </a:rPr>
              <a:t> أهلا، أو नमस्ते، أو Hello من حروف.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 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H  e  l   l     o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عنصر الكتابة عبارة عن وحدة من المعلومات تُستخدم من أجل تنظيم أو ضبط أو تمثيل بيانات نصية.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أمثلة على عناصر الكتابة: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الحروف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الأرقام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عناصر الكتابة الخاصة مثل </a:t>
            </a:r>
            <a:r>
              <a:rPr b="0" i="0" lang="en-US" sz="2000">
                <a:solidFill>
                  <a:schemeClr val="dk1"/>
                </a:solidFill>
              </a:rPr>
              <a:t>الرموز الحسابية وعلامات الترقيم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أحرف التحكم – في الغالب غير مرئية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يقوم نظام الترميز المعياري الأمريكي لتبادل المعلوماتASCII) ) بتشفير عناصر الكتابة المستخدمة في الحوسبة بما في ذلك الحروف a-z والأرقام 0-9 وغيرها.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9" name="Google Shape;9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نقطة الترميز</a:t>
            </a:r>
            <a:endParaRPr/>
          </a:p>
        </p:txBody>
      </p:sp>
      <p:sp>
        <p:nvSpPr>
          <p:cNvPr id="956" name="Google Shape;956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نقطة الترميز عبارة عن رقم مخصص من أجل تمثيل عنصر كتابة مجرد في منظومة لتمثيل النصوص.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descr="3.3.5 Character Encoding" id="957" name="Google Shape;957;p16"/>
          <p:cNvPicPr preferRelativeResize="0"/>
          <p:nvPr/>
        </p:nvPicPr>
        <p:blipFill rotWithShape="1">
          <a:blip r:embed="rId3">
            <a:alphaModFix/>
          </a:blip>
          <a:srcRect b="64531" l="50521" r="0" t="8896"/>
          <a:stretch/>
        </p:blipFill>
        <p:spPr>
          <a:xfrm>
            <a:off x="1973579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7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نقطة الترميز</a:t>
            </a:r>
            <a:endParaRPr/>
          </a:p>
        </p:txBody>
      </p:sp>
      <p:sp>
        <p:nvSpPr>
          <p:cNvPr id="965" name="Google Shape;965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نقطة الترميز عبارة عن رقم مخصص من أجل تمثيل عنصر كتابة مجرد في منظومة لتمثيل النصوص.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66" name="Google Shape;9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67" name="Google Shape;967;p17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973579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7"/>
          <p:cNvSpPr/>
          <p:nvPr/>
        </p:nvSpPr>
        <p:spPr>
          <a:xfrm>
            <a:off x="2214858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8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الصورة الرمزية للحرف</a:t>
            </a:r>
            <a:endParaRPr/>
          </a:p>
        </p:txBody>
      </p:sp>
      <p:sp>
        <p:nvSpPr>
          <p:cNvPr id="975" name="Google Shape;975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التمثيل المطبعي لعناصر الكتابة هو ما يطلق عليه اسم الصورة الرمزية للحرف.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الإنجليزية: </a:t>
            </a:r>
            <a:r>
              <a:rPr i="1" lang="en-US" sz="20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>
                <a:solidFill>
                  <a:srgbClr val="3B3835"/>
                </a:solidFill>
              </a:rPr>
              <a:t>، a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غالبًا ما يكون لكل حرف في العربية أربعة صور رمزية للحروف استنادًا إلى مكان كتابته في أي سلسلة.</a:t>
            </a:r>
            <a:r>
              <a:rPr lang="en-US" sz="2000">
                <a:solidFill>
                  <a:srgbClr val="3B3835"/>
                </a:solidFill>
              </a:rPr>
              <a:t> على سبيل المثال، بالنسبة </a:t>
            </a:r>
            <a:r>
              <a:rPr lang="en-US" sz="2000"/>
              <a:t>لحرف الغين في اللغة العربية فإن له أربعة صور رمزية وهي</a:t>
            </a:r>
            <a:r>
              <a:rPr b="0" i="0" lang="en-US" sz="20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ويمكن كتابة/عرض اللغات من اليمين لليسار ومن اليسار لليمين لكن قراءة البيانات تكون على أساس ترتيب الضغط فوق المفاتيح في أي ملف ولا تعتمد على اتجاه الكتابة.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descr="Context-dependent and Directional Text - Complex-Text Languages - An  Overview" id="976" name="Google Shape;9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966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9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عناصر الكتابة</a:t>
            </a:r>
            <a:endParaRPr/>
          </a:p>
        </p:txBody>
      </p:sp>
      <p:sp>
        <p:nvSpPr>
          <p:cNvPr id="984" name="Google Shape;984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ترميز عناصر الكتابة هو التخطيط من تعريف مجموعة عناصر كتابة إلى وحدات الأكواد الفعلية المستخدمة في تمثيل البيانات.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يصف الترميز كيفية ترميز نطاق أكواد إلى وحدات بايت وكيفية ترميز وحدات البايت إلى نقاط الأكواد.</a:t>
            </a:r>
            <a:endParaRPr/>
          </a:p>
        </p:txBody>
      </p:sp>
      <p:pic>
        <p:nvPicPr>
          <p:cNvPr id="985" name="Google Shape;9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"/>
          <p:cNvSpPr txBox="1"/>
          <p:nvPr>
            <p:ph idx="1" type="body"/>
          </p:nvPr>
        </p:nvSpPr>
        <p:spPr>
          <a:xfrm>
            <a:off x="754742" y="1553737"/>
            <a:ext cx="10853677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مقدمة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نظرة عامة على القبول الشامل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الاختبار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أساسيات اليونيكود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أساسيات لكل من أسماء النطاقات المدوَّلة وتدويل عناوين البريد الإلكتروني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برمجة للقبول الشامل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معالجة أسماء النطاقات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معالجة عنوان البريد الإلكتروني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الخلاصة</a:t>
            </a:r>
            <a:endParaRPr/>
          </a:p>
        </p:txBody>
      </p:sp>
      <p:sp>
        <p:nvSpPr>
          <p:cNvPr id="812" name="Google Shape;812;p2"/>
          <p:cNvSpPr txBox="1"/>
          <p:nvPr>
            <p:ph type="title"/>
          </p:nvPr>
        </p:nvSpPr>
        <p:spPr>
          <a:xfrm>
            <a:off x="420624" y="46180"/>
            <a:ext cx="1127760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جدول الأعمال</a:t>
            </a:r>
            <a:endParaRPr/>
          </a:p>
        </p:txBody>
      </p:sp>
      <p:pic>
        <p:nvPicPr>
          <p:cNvPr id="813" name="Google Shape;8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0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لمحة تاريخية موجزة</a:t>
            </a:r>
            <a:endParaRPr/>
          </a:p>
        </p:txBody>
      </p:sp>
      <p:sp>
        <p:nvSpPr>
          <p:cNvPr id="992" name="Google Shape;992;p20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عنصر كتابة بنظام ASCII الأساسي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وفردي من 7 بت، مقتصر على حد أقصى 128 عنصر كتابة.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عنصر كتابة بنظام ASCII الممتد وفردي من 8 بت، مقتصر على حد أقصى 256 عنصر كتابة.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يمكن أن يحتوي ترميز نظام ASCII على ما يكفي من عناصر الكتابة لتغطية جميع اللغات.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لذلك فقد تم تطوير أنظمة ترميز مختلفة من أجل تعيين أرقام لرموز الكتابة من أجل مختلف اللغات ونصوص الكتابة، وهو ما أحدث مشكلات في التشغيل البيني.</a:t>
            </a:r>
            <a:endParaRPr/>
          </a:p>
        </p:txBody>
      </p:sp>
      <p:pic>
        <p:nvPicPr>
          <p:cNvPr id="993" name="Google Shape;9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1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معيار Unicode</a:t>
            </a:r>
            <a:endParaRPr/>
          </a:p>
        </p:txBody>
      </p:sp>
      <p:sp>
        <p:nvSpPr>
          <p:cNvPr id="1000" name="Google Shape;1000;p21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المعيار المستخدم في التمثيل الرقمي لعناصر الكتابة المستخدمة في كتابة جميع لغات العالم.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عناصر الكتابة المنظمة في مستوى النصوص.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يوفر يونيكود وسيلة موحدة في تخزين وبحث وتبادل النصوص في أي لغة.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حيث تستخدمه جميع أجهزة الكمبيوتر الحديثة كما أنه الأساس في معالجة النصوص على الإنترنت.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عدد المنافذ التي تمثل لغات العالم هي 0000 – 10FFFF.  انظر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/https://unicode.org/charts</a:t>
            </a:r>
            <a:r>
              <a:rPr lang="en-US" sz="2000"/>
              <a:t> لمعرفة تغطية النصوص ونطاقات الترميز.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1001" name="Google Shape;10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يونيكود</a:t>
            </a:r>
            <a:endParaRPr/>
          </a:p>
        </p:txBody>
      </p:sp>
      <p:sp>
        <p:nvSpPr>
          <p:cNvPr id="1008" name="Google Shape;1008;p22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يمكن تنفيذ يونيكود من خلال طرق ترميز مختلفة لعناصر الكتابة.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UTF-16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UTF-32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يستخدم ترميز UTF-8 بشكل عام في نظام اسم النطاق.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صيغة UTF-8 عبارة عن ترميز عناصر كتابة متغير الطول.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يجري UTF-8 ترميزًا لنطاق الأكواد بواحد إلى أربع وحدات بايت، بقراءة بايت واحد في المرة الواحدة: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بنظام ASCII، يستخدم 1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العربية، يستخدم 2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الديفنغارية، يستخدم 3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الصينية يستخدم 4 بايت.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إذن بالنسبة للقراءة في مستوى وحدات البايت، يتعين علينا تحديد الترميز قبل قراءة الملفات.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1009" name="Google Shape;10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3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مرحباً أيها العالم: Python</a:t>
            </a:r>
            <a:endParaRPr/>
          </a:p>
        </p:txBody>
      </p:sp>
      <p:sp>
        <p:nvSpPr>
          <p:cNvPr id="1016" name="Google Shape;1016;p2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1017" name="Google Shape;10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3"/>
          <p:cNvSpPr/>
          <p:nvPr/>
        </p:nvSpPr>
        <p:spPr>
          <a:xfrm>
            <a:off x="543356" y="763601"/>
            <a:ext cx="10027800" cy="20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input: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inputstr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#default character encoding is UTF-8</a:t>
            </a:r>
            <a:b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1" sz="1800" u="none" cap="none" strike="noStrike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"Input data is: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(inputstr)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4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مرحباً أيها العالم: Java</a:t>
            </a:r>
            <a:endParaRPr/>
          </a:p>
        </p:txBody>
      </p:sp>
      <p:pic>
        <p:nvPicPr>
          <p:cNvPr id="1025" name="Google Shape;10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4"/>
          <p:cNvSpPr txBox="1"/>
          <p:nvPr/>
        </p:nvSpPr>
        <p:spPr>
          <a:xfrm>
            <a:off x="748241" y="8584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import java.util.Scanner;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public class ReadWriteUnicode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	public static void main(String[]args)  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Scanner scr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System.out.println("Enter your input");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String Input = scr.nextLine();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//default character encoding is UTF-8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System.out.println("Receieved input is: "+Input);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5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يونيكود - قراءة/كتابة الملفات بلغة Python</a:t>
            </a:r>
            <a:endParaRPr/>
          </a:p>
        </p:txBody>
      </p:sp>
      <p:sp>
        <p:nvSpPr>
          <p:cNvPr id="1033" name="Google Shape;1033;p2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قراءة ملف UTF-8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كتابة ملف UTF-8</a:t>
            </a:r>
            <a:endParaRPr/>
          </a:p>
        </p:txBody>
      </p:sp>
      <p:pic>
        <p:nvPicPr>
          <p:cNvPr id="1034" name="Google Shape;10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25"/>
          <p:cNvSpPr/>
          <p:nvPr/>
        </p:nvSpPr>
        <p:spPr>
          <a:xfrm>
            <a:off x="1156951" y="1540364"/>
            <a:ext cx="62505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'r'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line </a:t>
            </a: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(line)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5"/>
          <p:cNvSpPr/>
          <p:nvPr/>
        </p:nvSpPr>
        <p:spPr>
          <a:xfrm>
            <a:off x="1156951" y="3758344"/>
            <a:ext cx="63882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“filepath"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'w'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data_to_write=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'اُن کے وکلا کی کوشش ہو گی'</a:t>
            </a:r>
            <a:b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file2.writelines(data_to_write)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6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يونيكود - قراءة الملفات بلغة Java</a:t>
            </a:r>
            <a:endParaRPr/>
          </a:p>
        </p:txBody>
      </p:sp>
      <p:pic>
        <p:nvPicPr>
          <p:cNvPr id="1043" name="Google Shape;10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26"/>
          <p:cNvSpPr txBox="1"/>
          <p:nvPr/>
        </p:nvSpPr>
        <p:spPr>
          <a:xfrm>
            <a:off x="824441" y="786926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public void ReadFile(String filename){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try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FileInputStream fis = new FileInputStream(filename); 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InputStreamReader isr = new InputStreamReader(fis, StandardCharsets.UTF_8)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BufferedReader br = new BufferedReader(isr);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line ="";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while((line = br.readLine())!=null)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System.out.println(line);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System.err.println(ex.toString());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7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يونيكود - كتابة الملفات بلغة Java</a:t>
            </a:r>
            <a:endParaRPr/>
          </a:p>
        </p:txBody>
      </p:sp>
      <p:pic>
        <p:nvPicPr>
          <p:cNvPr id="1051" name="Google Shape;10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27"/>
          <p:cNvSpPr txBox="1"/>
          <p:nvPr/>
        </p:nvSpPr>
        <p:spPr>
          <a:xfrm>
            <a:off x="420624" y="786926"/>
            <a:ext cx="117714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public void WriteFile(String filename, String text){      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try{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FileOutputStream fis = new FileOutputStream(filename);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OutputStreamWriter osw = new OutputStreamWriter(fis,StandardCharsets.UTF_8);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BufferedWriter bw = new BufferedWriter(osw);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bw.write(text);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bw.flush();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System.err.println(ex.toString());    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8"/>
          <p:cNvSpPr txBox="1"/>
          <p:nvPr>
            <p:ph type="title"/>
          </p:nvPr>
        </p:nvSpPr>
        <p:spPr>
          <a:xfrm>
            <a:off x="420624" y="46180"/>
            <a:ext cx="1131058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التطبيع</a:t>
            </a:r>
            <a:endParaRPr/>
          </a:p>
        </p:txBody>
      </p:sp>
      <p:sp>
        <p:nvSpPr>
          <p:cNvPr id="1059" name="Google Shape;1059;p28"/>
          <p:cNvSpPr txBox="1"/>
          <p:nvPr>
            <p:ph idx="1" type="body"/>
          </p:nvPr>
        </p:nvSpPr>
        <p:spPr>
          <a:xfrm>
            <a:off x="768458" y="136456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هناك العديد من طرق ترميز بعض الصور الرمزية في يونيكود: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è = U+00E8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ٓ + ا = آ  =U+0627 U+0653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السلسلة التالية يمكن أن تكون موجودة في مجموعة كاملة في شكل السلسلة التالية الأولى، حيث تكون سلسلة الإدخال في نموذج السلسلة التالية، أدناه. لذلك سوف تكون نتيجة البحث فارغة.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 آدم (U+0622 U+062F U+0645)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آدم (U+0627 U+0653 U+062F U+0645)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وبالنسبة للبحث والفرز وأي من عمليات السلاسل، فإننا بحاجة إلى التطبيع.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إذ يضمن التطبيع أن يكون التمثيل النهائي هو نفسه، حتى وإن قام المستخدمون بالكتابة بشكل مختلف</a:t>
            </a:r>
            <a:endParaRPr/>
          </a:p>
        </p:txBody>
      </p:sp>
      <p:pic>
        <p:nvPicPr>
          <p:cNvPr id="1060" name="Google Shape;10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9"/>
          <p:cNvSpPr txBox="1"/>
          <p:nvPr>
            <p:ph type="title"/>
          </p:nvPr>
        </p:nvSpPr>
        <p:spPr>
          <a:xfrm>
            <a:off x="420624" y="46180"/>
            <a:ext cx="1131058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التطبيع</a:t>
            </a:r>
            <a:endParaRPr/>
          </a:p>
        </p:txBody>
      </p:sp>
      <p:sp>
        <p:nvSpPr>
          <p:cNvPr id="1067" name="Google Shape;1067;p29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فيما يلي مختلف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أشكال التطبيع</a:t>
            </a:r>
            <a:r>
              <a:rPr lang="en-US" sz="2000"/>
              <a:t> المحددة من خلال يونيكود: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D أو (NFD)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C أو (NFC)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KD أو (NFKD)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KC أو (NFKC)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 أسماء النطاقات، يستخدم NFC.</a:t>
            </a:r>
            <a:endParaRPr/>
          </a:p>
        </p:txBody>
      </p:sp>
      <p:pic>
        <p:nvPicPr>
          <p:cNvPr id="1068" name="Google Shape;10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نظرة عامة على القبول الشامل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0"/>
          <p:cNvSpPr txBox="1"/>
          <p:nvPr>
            <p:ph type="title"/>
          </p:nvPr>
        </p:nvSpPr>
        <p:spPr>
          <a:xfrm>
            <a:off x="420624" y="46180"/>
            <a:ext cx="1131045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كود التطبيع - Python</a:t>
            </a:r>
            <a:endParaRPr/>
          </a:p>
        </p:txBody>
      </p:sp>
      <p:pic>
        <p:nvPicPr>
          <p:cNvPr id="1075" name="Google Shape;10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0"/>
          <p:cNvSpPr txBox="1"/>
          <p:nvPr/>
        </p:nvSpPr>
        <p:spPr>
          <a:xfrm>
            <a:off x="420624" y="750720"/>
            <a:ext cx="11586600" cy="20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input_str =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take input from user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normalized_input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,input_str)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user input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(normalized_input)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1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كود التطبيع - Java</a:t>
            </a:r>
            <a:endParaRPr/>
          </a:p>
        </p:txBody>
      </p:sp>
      <p:pic>
        <p:nvPicPr>
          <p:cNvPr id="1083" name="Google Shape;10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31"/>
          <p:cNvSpPr txBox="1"/>
          <p:nvPr/>
        </p:nvSpPr>
        <p:spPr>
          <a:xfrm>
            <a:off x="748241" y="8584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com.ibm.icu.text.Normalizer2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Scanner sc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Normalizer2 norm = Normalizer2.getNFCInstance(); //get NFC object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input;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 = sc.nextline();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normalized_input = norm.normalize(input);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2"/>
          <p:cNvSpPr txBox="1"/>
          <p:nvPr>
            <p:ph type="title"/>
          </p:nvPr>
        </p:nvSpPr>
        <p:spPr>
          <a:xfrm>
            <a:off x="752849" y="1308848"/>
            <a:ext cx="10431824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أسماء النطاقات المدوّلة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3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أسماء النطاقات</a:t>
            </a:r>
            <a:endParaRPr/>
          </a:p>
        </p:txBody>
      </p:sp>
      <p:sp>
        <p:nvSpPr>
          <p:cNvPr id="1096" name="Google Shape;1096;p33"/>
          <p:cNvSpPr txBox="1"/>
          <p:nvPr>
            <p:ph idx="1" type="body"/>
          </p:nvPr>
        </p:nvSpPr>
        <p:spPr>
          <a:xfrm>
            <a:off x="776157" y="1227326"/>
            <a:ext cx="10865716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اسم النطاق عبارة عن مجموعة مسميات أو سلاسل مرتبة: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www.example.co.uk</a:t>
            </a:r>
            <a:r>
              <a:rPr lang="en-US" sz="2000"/>
              <a:t>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 ونطاق المستوى الأعلى (TLD) هو التسمية إلى أقصى اليمين: "uk".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نطاق المستوى الثاني: "co".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نطاق المستوى الثالث: "example".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 البداية، كانت نطاقات TLD مكونة فقط من حرفين أو ثلاثة أحرف (على سبيل المثال، </a:t>
            </a:r>
            <a:r>
              <a:rPr lang="en-US" sz="2000">
                <a:solidFill>
                  <a:schemeClr val="accent1"/>
                </a:solidFill>
              </a:rPr>
              <a:t>ca. وcom.</a:t>
            </a:r>
            <a:r>
              <a:rPr lang="en-US" sz="2000"/>
              <a:t>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أما الآن فقد يمكن أن تكون نطاقات TLD عبارة عن سلاسل طويلة (على سبيل المثال </a:t>
            </a:r>
            <a:r>
              <a:rPr lang="en-US" sz="2000">
                <a:solidFill>
                  <a:schemeClr val="accent1"/>
                </a:solidFill>
              </a:rPr>
              <a:t>info. وgoogle. وengineering.</a:t>
            </a:r>
            <a:r>
              <a:rPr lang="en-US" sz="2000"/>
              <a:t>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ونطاقات TLD المفوضة في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منطقة الجذر</a:t>
            </a:r>
            <a:r>
              <a:rPr lang="en-US" sz="2000"/>
              <a:t> قد تتغير بمرور الوقت، ومن ثم يمكن أن تصبح أي قائمة مثبتة عتيقة الطراز.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كل علامة مكونة من 63 ثُمانِية.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لا يمكن أن يكون اسم النطاق الإجمالي أكثر من 255 (بما في ذلك الفواصل).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97" name="Google Shape;109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4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أسماء النطاقات المدوَّلة (IDN)</a:t>
            </a:r>
            <a:endParaRPr/>
          </a:p>
        </p:txBody>
      </p:sp>
      <p:sp>
        <p:nvSpPr>
          <p:cNvPr id="1104" name="Google Shape;1104;p34"/>
          <p:cNvSpPr txBox="1"/>
          <p:nvPr>
            <p:ph idx="1" type="body"/>
          </p:nvPr>
        </p:nvSpPr>
        <p:spPr>
          <a:xfrm>
            <a:off x="1032634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يمكن أن تكون أسماء النطاقات أيضًا مدوَّلة عندما تحتوي واحدة من العلامات على الأقل على أحد عناصر الكتابة غير ASCII.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على سبيل المثال: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www.exâmple.ca</a:t>
            </a:r>
            <a:r>
              <a:rPr lang="en-US" sz="2000"/>
              <a:t> ، </a:t>
            </a:r>
            <a:r>
              <a:rPr lang="en-US" sz="2000">
                <a:solidFill>
                  <a:schemeClr val="accent1"/>
                </a:solidFill>
              </a:rPr>
              <a:t>普遍接受-测试.世界.</a:t>
            </a:r>
            <a:r>
              <a:rPr lang="en-US" sz="2000"/>
              <a:t> ، </a:t>
            </a:r>
            <a:r>
              <a:rPr lang="en-US" sz="2000">
                <a:solidFill>
                  <a:schemeClr val="accent1"/>
                </a:solidFill>
              </a:rPr>
              <a:t>صحة.مصر</a:t>
            </a:r>
            <a:r>
              <a:rPr lang="en-US" sz="2000"/>
              <a:t>,</a:t>
            </a:r>
            <a:r>
              <a:rPr lang="en-US" sz="2000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ثمة نموذجان متقابلان من مسميات النطاقات ذات أسماء النطاقات المدوَّلة: علامة U وعلامة A.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المستخدمين البشر يستخدمون إصدار IDN الذي يطلق عليه مسميات U (التي تستخدم UTF-8 نسقًا لها): </a:t>
            </a:r>
            <a:r>
              <a:rPr lang="en-US" sz="2000">
                <a:solidFill>
                  <a:schemeClr val="accent1"/>
                </a:solidFill>
              </a:rPr>
              <a:t>exâmple</a:t>
            </a:r>
            <a:endParaRPr sz="2000">
              <a:solidFill>
                <a:schemeClr val="accent1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تستخدم التطبيقات أو الأنظمة داخليًا الترميز بمنظومة الأسكي A-label التي تعادل نظام ASCII: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أخذ إدخال المستخدم مع التطبيع والفحص في مقابل IDNA2008 لتكوين U-label باسم نطاق مدوَّل.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تحويل U-label إلى بيونيكود (باستخدام RFC3492).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إضافة البادئة "xn--" لتعريف سلسلة ASCII على أنها A-label لاسم نطاق مدوَّل.</a:t>
            </a:r>
            <a:endParaRPr/>
          </a:p>
          <a:p>
            <a:pPr indent="-457200" lvl="3" marL="1487487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exâmple </a:t>
            </a:r>
            <a:r>
              <a:rPr lang="en-US" sz="2000">
                <a:solidFill>
                  <a:schemeClr val="dk1"/>
                </a:solidFill>
              </a:rPr>
              <a:t>=&gt; </a:t>
            </a:r>
            <a:r>
              <a:rPr lang="en-US" sz="2000">
                <a:solidFill>
                  <a:schemeClr val="accent1"/>
                </a:solidFill>
              </a:rPr>
              <a:t>exmple-xta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xn--exmple-xta</a:t>
            </a:r>
            <a:endParaRPr sz="2000">
              <a:solidFill>
                <a:schemeClr val="accent1"/>
              </a:solidFill>
            </a:endParaRPr>
          </a:p>
          <a:p>
            <a:pPr indent="-457200" lvl="3" marL="1487487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普遍接受-测试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--f38am99bqvcd5liy1cxsg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xn----f38am99bqvcd5liy1cxsg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استخدام أحدث معيار لاسم النطاق المدوَّل IDN المسمى IDNA2008 لأسماء النطاقات المدوَّلة IDN.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عدم استخدام المكتبات لإصدار IDNA2003 القديم.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05" name="Google Shape;110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5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تحويل محوّل مسميات U </a:t>
            </a:r>
            <a:r>
              <a:rPr lang="en-US"/>
              <a:t>=&gt;</a:t>
            </a:r>
            <a:r>
              <a:rPr lang="en-US"/>
              <a:t> مسميات A: Python</a:t>
            </a:r>
            <a:endParaRPr/>
          </a:p>
        </p:txBody>
      </p:sp>
      <p:pic>
        <p:nvPicPr>
          <p:cNvPr id="1111" name="Google Shape;111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35"/>
          <p:cNvSpPr txBox="1"/>
          <p:nvPr/>
        </p:nvSpPr>
        <p:spPr>
          <a:xfrm>
            <a:off x="586872" y="1031212"/>
            <a:ext cx="11787300" cy="35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#U-label to A-label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domainName_ulabel = idna.decode(domainName_alabel)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(domainName_ulabel)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6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تحويل محوّل مسميات U </a:t>
            </a:r>
            <a:r>
              <a:rPr lang="en-US"/>
              <a:t>=&gt;</a:t>
            </a:r>
            <a:r>
              <a:rPr lang="en-US"/>
              <a:t> مسميات A: Java	</a:t>
            </a:r>
            <a:endParaRPr/>
          </a:p>
        </p:txBody>
      </p:sp>
      <p:sp>
        <p:nvSpPr>
          <p:cNvPr id="1119" name="Google Shape;1119;p36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المكونات الدولية ليونيكود (ICU).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المكتبة القياسية الذهبية ليونيكود. وضعتها IBM والآن يديرها Unicode. وذلك بالتوافق مع معايير اليونيكود.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يستند تحويل أسماء النطاقات المدوَّلة في التطبيقات IDNA إلى يونيكود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UTS46</a:t>
            </a:r>
            <a:r>
              <a:rPr lang="en-US" sz="2000"/>
              <a:t>، والذي يدعم التحول من IDNA2003 إلى IDNA2008. وعلى الرغم من ذلك، من الممكن تكوينه بحيث لا يدعم التحول (موصى بذلك).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يشتمل تحويل IDNA على التطبيع لكل IDNA (جيد!).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التأكد من عدم وجود أخطاء في التحويل من خلال استدعاء info.hasErrors().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لأسماء النطاقات المدوَّلة IDN، ضبط الخيارات لتقييد التحقق من الصحة والاستخدام على IDNA2008.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تنفذ الطرق الثابتة IDNA2003، وتنفذ الطرق غير الثابتة IDNA2008.</a:t>
            </a:r>
            <a:endParaRPr/>
          </a:p>
        </p:txBody>
      </p:sp>
      <p:pic>
        <p:nvPicPr>
          <p:cNvPr id="1120" name="Google Shape;112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"/>
          <p:cNvSpPr txBox="1"/>
          <p:nvPr>
            <p:ph type="title"/>
          </p:nvPr>
        </p:nvSpPr>
        <p:spPr>
          <a:xfrm>
            <a:off x="420624" y="46180"/>
            <a:ext cx="1130482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تحويل محوّل مسميات U </a:t>
            </a:r>
            <a:r>
              <a:rPr lang="en-US"/>
              <a:t>=&gt;</a:t>
            </a:r>
            <a:r>
              <a:rPr lang="en-US"/>
              <a:t> مسميات A: Java	</a:t>
            </a:r>
            <a:endParaRPr/>
          </a:p>
        </p:txBody>
      </p:sp>
      <p:pic>
        <p:nvPicPr>
          <p:cNvPr id="1127" name="Google Shape;11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7"/>
          <p:cNvSpPr txBox="1"/>
          <p:nvPr/>
        </p:nvSpPr>
        <p:spPr>
          <a:xfrm>
            <a:off x="291799" y="748359"/>
            <a:ext cx="119094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convertULabeltoALabel(String Ulabel)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idnaInstance.nameToASCII(Ulabel,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Alabel;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8"/>
          <p:cNvSpPr txBox="1"/>
          <p:nvPr>
            <p:ph type="title"/>
          </p:nvPr>
        </p:nvSpPr>
        <p:spPr>
          <a:xfrm>
            <a:off x="420624" y="46180"/>
            <a:ext cx="1125337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تحويل محوّل مسميات U </a:t>
            </a:r>
            <a:r>
              <a:rPr lang="en-US"/>
              <a:t>=&gt;</a:t>
            </a:r>
            <a:r>
              <a:rPr lang="en-US"/>
              <a:t> مسميات A: Java	</a:t>
            </a:r>
            <a:endParaRPr/>
          </a:p>
        </p:txBody>
      </p:sp>
      <p:pic>
        <p:nvPicPr>
          <p:cNvPr id="1135" name="Google Shape;11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38"/>
          <p:cNvSpPr txBox="1"/>
          <p:nvPr/>
        </p:nvSpPr>
        <p:spPr>
          <a:xfrm>
            <a:off x="291159" y="750347"/>
            <a:ext cx="11748600" cy="57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convertALabeltoULabel(String Alabel)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Ulabel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IDNA.NONTRANSITIONAL_TO_UNICODE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idnaInstance.nameToUnicode(Alabel,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Ulabel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Ulabel;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9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اسم النطاق</a:t>
            </a:r>
            <a:endParaRPr/>
          </a:p>
        </p:txBody>
      </p:sp>
      <p:pic>
        <p:nvPicPr>
          <p:cNvPr id="1142" name="Google Shape;11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"/>
          <p:cNvSpPr txBox="1"/>
          <p:nvPr>
            <p:ph type="title"/>
          </p:nvPr>
        </p:nvSpPr>
        <p:spPr>
          <a:xfrm>
            <a:off x="420624" y="48278"/>
            <a:ext cx="11310459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القبول الشامل لأسماء النطاقات والبريد الإلكتروني</a:t>
            </a:r>
            <a:endParaRPr/>
          </a:p>
        </p:txBody>
      </p:sp>
      <p:sp>
        <p:nvSpPr>
          <p:cNvPr id="824" name="Google Shape;824;p4"/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الهدف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أن تعمل جميع أسماء النطاقات وعناوين البريد الإلكتروني في جميع التطبيقات البرمجية.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التأثير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تعزيز اختيار المستهلك، وتحسين المنافسة، وتوفير وصول أوسع للمستخدمين النهائيين.</a:t>
            </a:r>
            <a:endParaRPr/>
          </a:p>
        </p:txBody>
      </p:sp>
      <p:pic>
        <p:nvPicPr>
          <p:cNvPr id="825" name="Google Shape;8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0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التحقق من صحة اسم النطاق</a:t>
            </a:r>
            <a:endParaRPr/>
          </a:p>
        </p:txBody>
      </p:sp>
      <p:sp>
        <p:nvSpPr>
          <p:cNvPr id="1149" name="Google Shape;1149;p40"/>
          <p:cNvSpPr txBox="1"/>
          <p:nvPr>
            <p:ph idx="1" type="body"/>
          </p:nvPr>
        </p:nvSpPr>
        <p:spPr>
          <a:xfrm>
            <a:off x="824441" y="1241613"/>
            <a:ext cx="10884339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التحقق من صحة </a:t>
            </a:r>
            <a:r>
              <a:rPr lang="en-US"/>
              <a:t>بناء الجملة: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ASCII: RFC1035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مؤلفة من حروف وأرقام وواصلة.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أقصى طول هو 255 ثُمانِية مع وصول كل تسمية لحد أقصى 63 ثُمانِية.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IDN: IDNA2008 (RFCs 5890-5894)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مسميات A صحيحة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مسميات U صحيحة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50" name="Google Shape;11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1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اسم نطاق: Python</a:t>
            </a:r>
            <a:endParaRPr/>
          </a:p>
        </p:txBody>
      </p:sp>
      <p:pic>
        <p:nvPicPr>
          <p:cNvPr id="1156" name="Google Shape;11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41"/>
          <p:cNvSpPr txBox="1"/>
          <p:nvPr/>
        </p:nvSpPr>
        <p:spPr>
          <a:xfrm>
            <a:off x="111264" y="653156"/>
            <a:ext cx="120405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#U-label to A-label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2"/>
          <p:cNvSpPr txBox="1"/>
          <p:nvPr>
            <p:ph type="title"/>
          </p:nvPr>
        </p:nvSpPr>
        <p:spPr>
          <a:xfrm>
            <a:off x="420624" y="46180"/>
            <a:ext cx="1131045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اسم نطاق: Java</a:t>
            </a:r>
            <a:endParaRPr/>
          </a:p>
        </p:txBody>
      </p:sp>
      <p:pic>
        <p:nvPicPr>
          <p:cNvPr id="1163" name="Google Shape;11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42"/>
          <p:cNvSpPr txBox="1"/>
          <p:nvPr/>
        </p:nvSpPr>
        <p:spPr>
          <a:xfrm>
            <a:off x="420624" y="748145"/>
            <a:ext cx="11724300" cy="5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boolean isValidDomain(String DomainName)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idnaInstance.nameToASCII(DomainName,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3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حل أسماء النطاقات</a:t>
            </a:r>
            <a:endParaRPr/>
          </a:p>
        </p:txBody>
      </p:sp>
      <p:pic>
        <p:nvPicPr>
          <p:cNvPr id="1170" name="Google Shape;11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4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حل أسماء النطاقات</a:t>
            </a:r>
            <a:endParaRPr/>
          </a:p>
        </p:txBody>
      </p:sp>
      <p:sp>
        <p:nvSpPr>
          <p:cNvPr id="1176" name="Google Shape;1176;p44"/>
          <p:cNvSpPr txBox="1"/>
          <p:nvPr>
            <p:ph idx="1" type="body"/>
          </p:nvPr>
        </p:nvSpPr>
        <p:spPr>
          <a:xfrm>
            <a:off x="824441" y="1241613"/>
            <a:ext cx="10806281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بعد التوثيق، يقوم برنامج بعد ذلك باستخدام معرف أسماء النطاقات في شكل: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يجب حل اسم النطاق في نظام اسم النطاق DNS.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طريقة تقليدية في إجراء حل للاسم المضيف ولا يمكن استخدام حل المقابس من أجل أسماء النطاقات المدوَّلة IDN.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نحتاج لما يلي:</a:t>
            </a:r>
            <a:endParaRPr/>
          </a:p>
          <a:p>
            <a:pPr indent="-457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تناول إدخال المستخدم وقم بالتطبيع</a:t>
            </a:r>
            <a:endParaRPr/>
          </a:p>
          <a:p>
            <a:pPr indent="-457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تحويل تسمية U إلى تسمية A بنظام (IDNA2008)</a:t>
            </a:r>
            <a:endParaRPr/>
          </a:p>
          <a:p>
            <a:pPr indent="-4572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استخدام تسمية A من أجل حل اسم المضيف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77" name="Google Shape;11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5"/>
          <p:cNvSpPr txBox="1"/>
          <p:nvPr>
            <p:ph type="title"/>
          </p:nvPr>
        </p:nvSpPr>
        <p:spPr>
          <a:xfrm>
            <a:off x="420624" y="46180"/>
            <a:ext cx="1131045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حل أسماء النطاقات – Python</a:t>
            </a:r>
            <a:endParaRPr/>
          </a:p>
        </p:txBody>
      </p:sp>
      <p:pic>
        <p:nvPicPr>
          <p:cNvPr id="1183" name="Google Shape;118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45"/>
          <p:cNvSpPr txBox="1"/>
          <p:nvPr/>
        </p:nvSpPr>
        <p:spPr>
          <a:xfrm>
            <a:off x="586270" y="853724"/>
            <a:ext cx="109377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socket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domainName=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 form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domainName_alabelForm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#get IP address of the domain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ip = socket.gethostbyname(domainName_alabelForm)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(ip)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(ex)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6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حل أسماء النطاقات – Java</a:t>
            </a:r>
            <a:endParaRPr/>
          </a:p>
        </p:txBody>
      </p:sp>
      <p:sp>
        <p:nvSpPr>
          <p:cNvPr id="1190" name="Google Shape;1190;p46"/>
          <p:cNvSpPr txBox="1"/>
          <p:nvPr>
            <p:ph idx="1" type="body"/>
          </p:nvPr>
        </p:nvSpPr>
        <p:spPr>
          <a:xfrm>
            <a:off x="616616" y="895256"/>
            <a:ext cx="11014106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التطبيع وتحويل تسمية U إلى تسمية A هو نفس ما تمت مناقشته من قبل.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java.net.InetAddress;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try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InetAddress ad = InetAddress.getByName(domainNameAlabelForm);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String ip = ad.getHostAddress(); // returns ip for domain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System.out.println(ip);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catch (Exception ex)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System.out.println(ex.toString()); //Unknown host exception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91" name="Google Shape;11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7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تخزين أسماء النطاقات</a:t>
            </a:r>
            <a:endParaRPr/>
          </a:p>
        </p:txBody>
      </p:sp>
      <p:sp>
        <p:nvSpPr>
          <p:cNvPr id="1197" name="Google Shape;1197;p47"/>
          <p:cNvSpPr txBox="1"/>
          <p:nvPr>
            <p:ph idx="1" type="body"/>
          </p:nvPr>
        </p:nvSpPr>
        <p:spPr>
          <a:xfrm>
            <a:off x="824441" y="1241613"/>
            <a:ext cx="10717071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نحتاج لضمان دعم قاعدة البيانات وتكوينها لنظام UTF-8.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SQL، على سبيل المثال، MySQL وOracle وMicrosoft SQL Server.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ضبط أسماء النطاقات لحد أقصى: 255 ثُمانِية، 63 ثُمانِية لكل تسمية.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في UTF-8 الأصلي، طول متغير.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توصية باستخدام أعمدة سلاسل متغيرة الطول.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دراسة/التحقق من محرك/أداة نماذج العلاقة بين الكيانات (ORM) إذا كنت تستخدم إحداها.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noSQL، على سبيل المثال MongoDB وCouchDB وCassandra وHBase وRedis وRiak وNeo4J.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 بالفعل بطول متغير.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تخزين واستعادة سواء تسمية U أو تسمية A في حقل بشكل متسق.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يمكنك أيضًا تخزين كل من تسمية U وتسمية A في حقول منفصلة.</a:t>
            </a:r>
            <a:endParaRPr/>
          </a:p>
        </p:txBody>
      </p:sp>
      <p:pic>
        <p:nvPicPr>
          <p:cNvPr id="1198" name="Google Shape;119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8"/>
          <p:cNvSpPr txBox="1"/>
          <p:nvPr>
            <p:ph type="title"/>
          </p:nvPr>
        </p:nvSpPr>
        <p:spPr>
          <a:xfrm>
            <a:off x="752849" y="1308848"/>
            <a:ext cx="10253405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تدويل عناوين البريد الإلكتروني (EAI)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9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عنوان البريد الإلكتروني</a:t>
            </a:r>
            <a:endParaRPr/>
          </a:p>
        </p:txBody>
      </p:sp>
      <p:sp>
        <p:nvSpPr>
          <p:cNvPr id="1210" name="Google Shape;1210;p49"/>
          <p:cNvSpPr txBox="1"/>
          <p:nvPr>
            <p:ph idx="1" type="body"/>
          </p:nvPr>
        </p:nvSpPr>
        <p:spPr>
          <a:xfrm>
            <a:off x="812800" y="1170175"/>
            <a:ext cx="10907132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بناء جملة عنوان البريد الإلكتروني: </a:t>
            </a:r>
            <a:r>
              <a:rPr lang="en-US" sz="2000">
                <a:solidFill>
                  <a:schemeClr val="accent1"/>
                </a:solidFill>
              </a:rPr>
              <a:t>mailboxName@domainName.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يحتوي البريد الإلكتروني على </a:t>
            </a:r>
            <a:r>
              <a:rPr lang="en-US" sz="2000">
                <a:solidFill>
                  <a:schemeClr val="dk1"/>
                </a:solidFill>
              </a:rPr>
              <a:t>اسم علبة البريد.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يحتوي البريد الإلكتروني </a:t>
            </a:r>
            <a:r>
              <a:rPr lang="en-US" sz="2000">
                <a:solidFill>
                  <a:schemeClr val="dk1"/>
                </a:solidFill>
              </a:rPr>
              <a:t>اسم نطاق.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وقد يكون اسم النطاق بنظام ASCII أو IDN.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فعلى سبيل المثال:</a:t>
            </a:r>
            <a:endParaRPr/>
          </a:p>
          <a:p>
            <a:pPr indent="0" lvl="3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1" name="Google Shape;121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فئات أسماء النطاقات وعناوين البريد الإلكتروني</a:t>
            </a:r>
            <a:endParaRPr/>
          </a:p>
        </p:txBody>
      </p:sp>
      <p:sp>
        <p:nvSpPr>
          <p:cNvPr id="832" name="Google Shape;832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بات من الممكن الآن الحصول على أسماء نطاقات وعناوين بريد إلكتروني باللغات والنصوص المحلية باستخدام صيغة التحويل الموحد UTF8.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النطاقات المدوَّلة (IDN)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 تدويل عناوين البريد الإلكتروني (EAI)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أسماء النطاقات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نطاقات مستوى أعلى </a:t>
            </a:r>
            <a:r>
              <a:rPr b="1" lang="en-US" sz="2000"/>
              <a:t>أحدث</a:t>
            </a:r>
            <a:r>
              <a:rPr lang="en-US" sz="2000"/>
              <a:t>:		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نطاقات مستوى أعلى </a:t>
            </a:r>
            <a:r>
              <a:rPr b="1" lang="en-US" sz="2000"/>
              <a:t>أطول</a:t>
            </a:r>
            <a:r>
              <a:rPr lang="en-US" sz="2000"/>
              <a:t>:		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النطاقات </a:t>
            </a:r>
            <a:r>
              <a:rPr b="1" lang="en-US" sz="2000"/>
              <a:t>المدوَّلة</a:t>
            </a:r>
            <a:r>
              <a:rPr lang="en-US" sz="2000"/>
              <a:t>:					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عناوين البريد الإلكتروني المدوَّلة (EAI)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right-to-left scripts	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33" name="Google Shape;8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0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تدويل عناوين البريد الإلكتروني EAI</a:t>
            </a:r>
            <a:endParaRPr/>
          </a:p>
        </p:txBody>
      </p:sp>
      <p:sp>
        <p:nvSpPr>
          <p:cNvPr id="1218" name="Google Shape;1218;p50"/>
          <p:cNvSpPr txBox="1"/>
          <p:nvPr>
            <p:ph idx="1" type="body"/>
          </p:nvPr>
        </p:nvSpPr>
        <p:spPr>
          <a:xfrm>
            <a:off x="812800" y="1170175"/>
            <a:ext cx="1089598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يحتوي تدويل عناوين البريد الإلكتروني على اسم علبة البريد باستخدام Unicode (بتنسيق UTF-8).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 وقد يكون اسم النطاق بنظام ASCII أو IDN.	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فعلى سبيل المثال: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 すし@ xn--exmple-xta.ca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9" name="Google Shape;121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1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نموذج عناوين البريد الإلكتروني</a:t>
            </a:r>
            <a:endParaRPr/>
          </a:p>
        </p:txBody>
      </p:sp>
      <p:sp>
        <p:nvSpPr>
          <p:cNvPr id="1226" name="Google Shape;1226;p51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وأيضًا name@xn--exmple-xta.ca يمثلان عنوان بريد إلكتروني متطابق.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يجب أن تكون للتطبيق القدرة على معالجة الشكلين باعتبارهما متطابقين.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استخدام A-label أو U-label على المستوى الداخلي وبشكل متسق، لكن يجب عدم الخلط بين A-label وU-label.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توصية فنية: يجب أن تتم المعالجة الخلفية في A-label، وU-label للفحص البصري.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على سبيل المثال، تسجيل مستخدم جديد في التطبيق باستخدام A-label المكافئة.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27" name="Google Shape;122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2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البريد الإلكتروني: السمات الاعتيادية للبريد الإلكتروني (Regex)</a:t>
            </a:r>
            <a:endParaRPr/>
          </a:p>
        </p:txBody>
      </p:sp>
      <p:sp>
        <p:nvSpPr>
          <p:cNvPr id="1233" name="Google Shape;1233;p5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أساسي: something@something.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^(.+)@(.+)$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من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owasp.org</a:t>
            </a:r>
            <a:r>
              <a:rPr lang="en-US" sz="2000"/>
              <a:t> (الأمن):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[^[a-zA-Z0-9_+&amp;*-]+(?:\.[a-zA-Z0-9_+&amp;*-]+)*@(?:[a-zA-Z0-9-]+\.)+[a-zA-Z]{2,7}$].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لا يدعم تدويل عناوين البريد الإلكتروني، على سبيل المثال اسم صندوق الوارد في UTF8 غير مسموح به: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[a-zA-Z0-9_+&amp;*-].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لا يدعم نطاق مستوى أعلى بنظام ASCII أطول من 7 أحرف:</a:t>
            </a:r>
            <a:r>
              <a:rPr lang="en-US" sz="2000">
                <a:solidFill>
                  <a:schemeClr val="accent1"/>
                </a:solidFill>
              </a:rPr>
              <a:t> [a-zA-Z]{2,7}.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لا يدعم مسميات U في نطاقات المستوى الأعلى ذات أسماء النطاقات المدوَّلة:</a:t>
            </a:r>
            <a:r>
              <a:rPr lang="en-US" sz="2000">
                <a:solidFill>
                  <a:schemeClr val="accent1"/>
                </a:solidFill>
              </a:rPr>
              <a:t> [a-zA-Z].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لكن OWASP هو مرجع THE للأمن.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ولذلك، قد ينتهي بك المآل إلى أن يلجأ فريقك الأمني إلى استخدام Regex متوافق مع القبول الشامل بدلًا من "المعيار" الواحد من OWASP.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34" name="Google Shape;1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السمات الاعتيادية للبريد الإلكتروني (Regex)</a:t>
            </a:r>
            <a:endParaRPr/>
          </a:p>
        </p:txBody>
      </p:sp>
      <p:sp>
        <p:nvSpPr>
          <p:cNvPr id="1240" name="Google Shape;1240;p53"/>
          <p:cNvSpPr txBox="1"/>
          <p:nvPr>
            <p:ph idx="1" type="body"/>
          </p:nvPr>
        </p:nvSpPr>
        <p:spPr>
          <a:xfrm>
            <a:off x="420623" y="1213088"/>
            <a:ext cx="11288157" cy="478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مثال على Regex المقترح في المنتديات السابقة ex: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قائمة المقترحات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^[A-Za-z0-9+_.-]+@(.+)$ </a:t>
            </a:r>
            <a:r>
              <a:rPr lang="en-US" sz="2000">
                <a:solidFill>
                  <a:srgbClr val="FF0000"/>
                </a:solidFill>
              </a:rPr>
              <a:t>لا تدعم UTF8 في اسم صندوق البريد.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^[a-zA-Z0-9_!#$%&amp;’*+/=?`{|}~^.-]+@[a-zA-Z0-9.-]+$ </a:t>
            </a:r>
            <a:r>
              <a:rPr lang="en-US" sz="2000">
                <a:solidFill>
                  <a:srgbClr val="FF0000"/>
                </a:solidFill>
              </a:rPr>
              <a:t>لا تدعم مسميات U.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^[a-zA-Z0-9_!#$%&amp;’*+/=?`{|}~^-]+(?:\\.[a-zA-Z0-9_!#$%&amp;’*+/=?`{|}~^-]+)*@[a-zA-Z0-9-]+(?:\\.[a-zA-Z0-9-]+)*$ </a:t>
            </a:r>
            <a:r>
              <a:rPr lang="en-US" sz="2000">
                <a:solidFill>
                  <a:srgbClr val="FF0000"/>
                </a:solidFill>
              </a:rPr>
              <a:t>لا تدعم مسميات U.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^[\\w!#$%&amp;’*+/=?`{|}~^-]+(?:\\.[\\w!#$%&amp;’*+/=?`{|}~^-]+)*@(?:[a-zA-Z0-9-]+\\.)+[a-zA-Z]{2,6}$ </a:t>
            </a:r>
            <a:r>
              <a:rPr lang="en-US" sz="2000">
                <a:solidFill>
                  <a:srgbClr val="FF0000"/>
                </a:solidFill>
              </a:rPr>
              <a:t>لها قيود على الطول بالنسبة لنطاق TLD بين 2-6 عناصر كتابة.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يمكن للمرء التوصل إلى Regex متوافق مع EAI-IDN من خلال استخدام سمات نقاط أكواد يونيكود.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لأسماء النطاقات المدوَّلة، سوف يكون الأمر أشبه بإعادة تنفيذ قواعد بروتوكول IDNA في regex!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بالنظر إلى أن كلا جانبي EAI قد يكون له UTF8، فإن regex واحد لتدويل EAI يمكن أن يكون .*@.* وهو ما يتحقق فقط من وجود الحرف '@'.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41" name="Google Shape;124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4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توثيق البريد الإلكتروني</a:t>
            </a:r>
            <a:endParaRPr/>
          </a:p>
        </p:txBody>
      </p:sp>
      <p:pic>
        <p:nvPicPr>
          <p:cNvPr id="1247" name="Google Shape;124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5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عناوين البريد الإلكتروني</a:t>
            </a:r>
            <a:endParaRPr/>
          </a:p>
        </p:txBody>
      </p:sp>
      <p:sp>
        <p:nvSpPr>
          <p:cNvPr id="1254" name="Google Shape;1254;p55"/>
          <p:cNvSpPr txBox="1"/>
          <p:nvPr>
            <p:ph idx="1" type="body"/>
          </p:nvPr>
        </p:nvSpPr>
        <p:spPr>
          <a:xfrm>
            <a:off x="812800" y="1170175"/>
            <a:ext cx="10907132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يحتوي البريد الإلكتروني على </a:t>
            </a:r>
            <a:r>
              <a:rPr lang="en-US" sz="2000">
                <a:solidFill>
                  <a:schemeClr val="dk1"/>
                </a:solidFill>
              </a:rPr>
              <a:t>اسم علبة البريد.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يحتوي البريد الإلكتروني </a:t>
            </a:r>
            <a:r>
              <a:rPr lang="en-US" sz="2000">
                <a:solidFill>
                  <a:schemeClr val="dk1"/>
                </a:solidFill>
              </a:rPr>
              <a:t>اسم نطاق.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التحقق من صحة DomainName هو نفس الشيء كسابقه.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يتطلب التحقق من صحة mailboxName سلسلة UTF8 صحيحة.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يحدد المدير المحلي سياسة من أجل mailboxName.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سياسة Gmail‏: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firstname.lastname@gmail.com</a:t>
            </a:r>
            <a:r>
              <a:rPr lang="en-US" sz="2000">
                <a:solidFill>
                  <a:schemeClr val="dk1"/>
                </a:solidFill>
              </a:rPr>
              <a:t> مكافئة لـ </a:t>
            </a:r>
            <a:r>
              <a:rPr lang="en-US" sz="2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firstnamelastname@gmail.com.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إرشادات توجيهية من أجل mailboxName متاحة من </a:t>
            </a:r>
            <a:r>
              <a:rPr lang="en-US" sz="2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المجموعة التوجيهية للقبول الشامل UASG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1255" name="Google Shape;1255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6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تدويل عناوين البريد الإلكتروني - Python</a:t>
            </a:r>
            <a:endParaRPr/>
          </a:p>
        </p:txBody>
      </p:sp>
      <p:pic>
        <p:nvPicPr>
          <p:cNvPr id="1262" name="Google Shape;126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56"/>
          <p:cNvSpPr txBox="1"/>
          <p:nvPr/>
        </p:nvSpPr>
        <p:spPr>
          <a:xfrm>
            <a:off x="586270" y="853724"/>
            <a:ext cx="109377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socket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domainName=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 form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domainName_alabelForm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#get IP address of the domain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ip = socket.gethostbyname(domainName_alabelForm)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(ip)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(ex)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7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تدويل عناوين البريد الإلكتروني - Java</a:t>
            </a:r>
            <a:endParaRPr/>
          </a:p>
        </p:txBody>
      </p:sp>
      <p:sp>
        <p:nvSpPr>
          <p:cNvPr id="1270" name="Google Shape;1270;p57"/>
          <p:cNvSpPr txBox="1"/>
          <p:nvPr>
            <p:ph idx="1" type="body"/>
          </p:nvPr>
        </p:nvSpPr>
        <p:spPr>
          <a:xfrm>
            <a:off x="527608" y="773648"/>
            <a:ext cx="11192323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وحدة التوثيق المشتركة Apache: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لها وحدات توثيق لكل من النطاقات والبريد الإلكتروني.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لا تستخدمها لأنها تعتمد على قائمة نطاقات مستوى أعلى ثابتة</a:t>
            </a:r>
            <a:r>
              <a:rPr lang="en-US" sz="2000">
                <a:solidFill>
                  <a:schemeClr val="dk1"/>
                </a:solidFill>
              </a:rPr>
              <a:t>!</a:t>
            </a:r>
            <a:r>
              <a:rPr lang="en-US" sz="2000">
                <a:solidFill>
                  <a:srgbClr val="FF0000"/>
                </a:solidFill>
              </a:rPr>
              <a:t> قديمة!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1271" name="Google Shape;127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8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تدويل عناوين البريد الإلكتروني - Java</a:t>
            </a:r>
            <a:endParaRPr/>
          </a:p>
        </p:txBody>
      </p:sp>
      <p:pic>
        <p:nvPicPr>
          <p:cNvPr id="1278" name="Google Shape;12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58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 Download the list of TLDs on ICANN website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*/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static String[] retrieveTlds()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String IANA_TLD_LIST_URL = "https://data.iana.org/TLD/tlds-alpha-by-domain.txt";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StringBuilder out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try (BufferedInputStream in = new BufferedInputStream(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new URL(IANA_TLD_LIST_URL).openStream()))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byte[] dataBuffer = new byte[1024];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 bytesRead;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while ((bytesRead = in.read(dataBuffer, 0, 1024)) != -1)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out.append(new String(dataBuffer, 0, bytesRead));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catch (IOException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handle exception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Arrays.stream(out.toString().split("\n"))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.filter(s -&gt; !s.startsWith("#"))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.map(String::toLowerCase).distinct().toArray(String[]::new);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9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تدويل عناوين البريد الإلكتروني - Java</a:t>
            </a:r>
            <a:endParaRPr/>
          </a:p>
        </p:txBody>
      </p:sp>
      <p:pic>
        <p:nvPicPr>
          <p:cNvPr id="1286" name="Google Shape;128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59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public static DomainValidator createDomainValidatorInstance(String domain,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boolean 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List&lt;Item&gt; domains = new ArrayList&lt;&gt;();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if (use_actual_domains)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domains.add(new Item(GENERIC_PLUS, retrieveTlds()));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tld = domain;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(domain.contains("."))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tld = domain.substring(domain.lastIndexOf(".") + 1);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Convert TLD to A-Label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domainConverted = convertULabeltoALabel(tld);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if there is an error, do nothing, validator will fail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(domainConverted!="")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domains.add(new Item(GENERIC_PLUS, new String[]{domainConverted}));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DomainValidator.getInstance(false, domains);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"/>
          <p:cNvSpPr txBox="1"/>
          <p:nvPr>
            <p:ph type="title"/>
          </p:nvPr>
        </p:nvSpPr>
        <p:spPr>
          <a:xfrm>
            <a:off x="420623" y="48278"/>
            <a:ext cx="11277005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قبول مواقع الويب لعناوين البريد الإلكتروني</a:t>
            </a:r>
            <a:endParaRPr/>
          </a:p>
        </p:txBody>
      </p:sp>
      <p:sp>
        <p:nvSpPr>
          <p:cNvPr id="840" name="Google Shape;840;p6"/>
          <p:cNvSpPr txBox="1"/>
          <p:nvPr/>
        </p:nvSpPr>
        <p:spPr>
          <a:xfrm>
            <a:off x="6452835" y="2760788"/>
            <a:ext cx="5322849" cy="96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معدلات قبول تدويل عناوين البريد الإلكتروني EAI (باللغة المحلية) في حقول النماذج على 1000 موقع ويب محلي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(ستُنشر بيانات الدراسة لعام 2025 على الموقع (UASG.tech</a:t>
            </a:r>
            <a:endParaRPr b="1" i="0" sz="19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41" name="Google Shape;841;p6"/>
          <p:cNvPicPr preferRelativeResize="0"/>
          <p:nvPr/>
        </p:nvPicPr>
        <p:blipFill rotWithShape="1">
          <a:blip r:embed="rId3">
            <a:alphaModFix/>
          </a:blip>
          <a:srcRect b="0" l="0" r="0" t="6697"/>
          <a:stretch/>
        </p:blipFill>
        <p:spPr>
          <a:xfrm>
            <a:off x="420623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0"/>
          <p:cNvSpPr txBox="1"/>
          <p:nvPr>
            <p:ph type="title"/>
          </p:nvPr>
        </p:nvSpPr>
        <p:spPr>
          <a:xfrm>
            <a:off x="420624" y="46180"/>
            <a:ext cx="1131045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توثيق تدويل عناوين البريد الإلكتروني - Java</a:t>
            </a:r>
            <a:endParaRPr/>
          </a:p>
        </p:txBody>
      </p:sp>
      <p:pic>
        <p:nvPicPr>
          <p:cNvPr id="1294" name="Google Shape;12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60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 boolean isValidEmail(String emailaddress){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emailaddress = Normalizer2.getNFCInstance().normalize(emailaddress);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String[]emailparts = emailaddress.split("@");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if(emailparts.length==2){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mailboxname = emailparts[0];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 = emailparts[1];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domainNameAlabelForm =convertULabeltoALabel(domainName);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EmailValidator em = new EmailValidator(false, false,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createDomainValidatorInstance(domainName,true));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if(em.isValid(mailboxname+"@"+domainNameAlabelForm)){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}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catch (Exception ex)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System.out.println(ex.toString());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else{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1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إرسال واستلام البريد الإلكتروني</a:t>
            </a:r>
            <a:endParaRPr/>
          </a:p>
        </p:txBody>
      </p:sp>
      <p:pic>
        <p:nvPicPr>
          <p:cNvPr id="1301" name="Google Shape;130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62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</a:t>
            </a:r>
            <a:endParaRPr/>
          </a:p>
        </p:txBody>
      </p:sp>
      <p:sp>
        <p:nvSpPr>
          <p:cNvPr id="1308" name="Google Shape;1308;p62"/>
          <p:cNvSpPr txBox="1"/>
          <p:nvPr>
            <p:ph idx="1" type="body"/>
          </p:nvPr>
        </p:nvSpPr>
        <p:spPr>
          <a:xfrm>
            <a:off x="812800" y="74067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يجب أن تكون لنا القدرة على الإرسال لأي من الشكلين: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يجب أن تكون لنا القدرة على الاستلام لأي من الشكلين: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يجب أن يكون تخزين البريد الإلكتروني متسقًا مع اسم النطاق بأي شكل سواء A-label أو U-label.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الإرسال/الاستلام الخلفي يجب أن يديره خادم البريد.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عملية التسليم (تطبيق واجهة أمامية --&gt; خادم بريد إلكتروني).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المكتبات المستخدمة في عملية التسليم يجب أن تكون متوافقة مع تدويل عناوين البريد الإلكتروني EAI.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خادم البريد يجب أن يكون متوافقًا أيضًا مع تدويل عناوين البريد الإلكتروني EAI.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أما عن كيفية جعل خادم البريد متوافقًا مع EAI فهو موضوع خارج نطاق هذا التدريب.</a:t>
            </a:r>
            <a:endParaRPr/>
          </a:p>
        </p:txBody>
      </p:sp>
      <p:pic>
        <p:nvPicPr>
          <p:cNvPr id="1309" name="Google Shape;13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3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Python</a:t>
            </a:r>
            <a:endParaRPr/>
          </a:p>
        </p:txBody>
      </p:sp>
      <p:sp>
        <p:nvSpPr>
          <p:cNvPr id="1316" name="Google Shape;1316;p63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يمكن استخدام Smtplib من أجل إرسال رسائل بريد إلكتروني متوافقة مع EAI.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لا يقوم بتوثيق امتثال النطاقات مع IDNA 2008، ولذلك يجب استخدام طريقة توثيق أخرى قبل محاولة إرسال أي بريد إلكتروني.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على سبيل المثال، استخدام مكتبة وحدة توثيق البريد الإلكتروني email-validator.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17" name="Google Shape;131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64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Python</a:t>
            </a:r>
            <a:endParaRPr/>
          </a:p>
        </p:txBody>
      </p:sp>
      <p:pic>
        <p:nvPicPr>
          <p:cNvPr id="1324" name="Google Shape;132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64"/>
          <p:cNvSpPr txBox="1"/>
          <p:nvPr/>
        </p:nvSpPr>
        <p:spPr>
          <a:xfrm>
            <a:off x="129310" y="656346"/>
            <a:ext cx="11453100" cy="59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'kévin@example.com'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local_part, domain = to.rsplit(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domain_normalized= unicodedata.normalize(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,domain)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.join((local_part,idna.encode(domain_normalized).decode(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'ascii’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validated = validate_email(to, </a:t>
            </a:r>
            <a:r>
              <a:rPr lang="en-US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#validate email address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validated: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host=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port=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 = smtplib.SMTP(host, port)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smtp.set_debuglevel(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smtp.login(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‘useremail’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’password'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sender=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‘ua@test.org'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subject=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'hi'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content=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'content here'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msg = EmailMessage()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msg.set_content(content)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'Subject'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subject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'From'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sender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'to'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]=to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smtp.send_message(msg, sender, to)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smtp.quit()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logger.info(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"Email sent to '{to}'"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smtplib.SMTPNotSupportedError: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The server does not support the SMTPUTF8 option, you may want to perform downgrading</a:t>
            </a:r>
            <a:b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logger.warning(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"The SMTP server {host}:{port} does not support the SMTPUTF8 option"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raise</a:t>
            </a:r>
            <a:endParaRPr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65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Java</a:t>
            </a:r>
            <a:endParaRPr/>
          </a:p>
        </p:txBody>
      </p:sp>
      <p:sp>
        <p:nvSpPr>
          <p:cNvPr id="1332" name="Google Shape;1332;p65"/>
          <p:cNvSpPr txBox="1"/>
          <p:nvPr>
            <p:ph idx="1" type="body"/>
          </p:nvPr>
        </p:nvSpPr>
        <p:spPr>
          <a:xfrm>
            <a:off x="479460" y="837666"/>
            <a:ext cx="11240472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lang="en-US" sz="1800"/>
              <a:t>يمكن استخدام Jakarta Mail لإرسال البريد الإلكتروني.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com.sun.mail.smtp.SMTPTransport;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jakarta.mail.MessagingException;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jakarta.mail.PasswordAuthentication;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jakarta.mail.Session;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jakarta.mail.internet.InternetAddress;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jakarta.mail.internet.MimeMessage;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java.util.Date;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java.util.Properties;     </a:t>
            </a:r>
            <a:endParaRPr/>
          </a:p>
        </p:txBody>
      </p:sp>
      <p:pic>
        <p:nvPicPr>
          <p:cNvPr id="1333" name="Google Shape;133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66"/>
          <p:cNvSpPr txBox="1"/>
          <p:nvPr>
            <p:ph type="title"/>
          </p:nvPr>
        </p:nvSpPr>
        <p:spPr>
          <a:xfrm>
            <a:off x="420624" y="46180"/>
            <a:ext cx="112658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Java</a:t>
            </a:r>
            <a:endParaRPr/>
          </a:p>
        </p:txBody>
      </p:sp>
      <p:pic>
        <p:nvPicPr>
          <p:cNvPr id="1340" name="Google Shape;134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66"/>
          <p:cNvSpPr txBox="1"/>
          <p:nvPr/>
        </p:nvSpPr>
        <p:spPr>
          <a:xfrm>
            <a:off x="479460" y="837666"/>
            <a:ext cx="110445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boolean sendEmail(String to, String host, String sender, 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subject, String content,String username,String password){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if(isValidEmail(to))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Properties props =  new Properties();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props.put("mail.smtp.host", host);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props.put("mail.smtp.port", "587");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props.put("mail.smtp.auth",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props.put("mail.smtp.starttls.enable",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enable UTF-8 support, mandatory for EAI support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props.put("mail.mime.allowutf8", true);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Session session = Session.getInstance(props,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new jakarta.mail.Authenticator()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protected PasswordAuthentication getPasswordAuthentication()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return new PasswordAuthentication(username, password);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});                    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7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Java(2)</a:t>
            </a:r>
            <a:endParaRPr/>
          </a:p>
        </p:txBody>
      </p:sp>
      <p:pic>
        <p:nvPicPr>
          <p:cNvPr id="1348" name="Google Shape;134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67"/>
          <p:cNvSpPr txBox="1"/>
          <p:nvPr/>
        </p:nvSpPr>
        <p:spPr>
          <a:xfrm>
            <a:off x="300940" y="629916"/>
            <a:ext cx="117387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Jakarta mail is EAI compliant with 2 issues: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domains that are not NFC normalized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some unicode domains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In such case, first try to normalize, then convert domain to A-label. We do normalization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first to get an email address the closest possible to the user input because once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converted in A-label it may be displayed as is to the user.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*/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String[] add_parts = to.split("@");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mailboxName = add_parts[0];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 = add_parts[1];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domainNameNormalized =Normalizer2.getNFCInstance().normalize(domainName);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domainNameAlabelForm = convertULabeltoALabel(domainNameNormalized);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compliantTo = mailboxName+"@"+domainNameAlabelForm;</a:t>
            </a:r>
            <a:endParaRPr sz="19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8"/>
          <p:cNvSpPr txBox="1"/>
          <p:nvPr>
            <p:ph type="title"/>
          </p:nvPr>
        </p:nvSpPr>
        <p:spPr>
          <a:xfrm>
            <a:off x="420624" y="46180"/>
            <a:ext cx="112881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الإرسال والاستلام – Java(3)</a:t>
            </a:r>
            <a:endParaRPr/>
          </a:p>
        </p:txBody>
      </p:sp>
      <p:pic>
        <p:nvPicPr>
          <p:cNvPr id="1356" name="Google Shape;135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68"/>
          <p:cNvSpPr txBox="1"/>
          <p:nvPr/>
        </p:nvSpPr>
        <p:spPr>
          <a:xfrm>
            <a:off x="300940" y="629916"/>
            <a:ext cx="11738700" cy="6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try (Transport transport = session.getTransport())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if </a:t>
            </a:r>
            <a:r>
              <a:rPr lang="en-US" sz="12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(transport instanceof SMTPTransport &amp;&amp; !((SMTPTransport) transport).supportsExtension("SMTPUTF8")) </a:t>
            </a: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MimeMessage message = new MimeMessage(session);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//set message headers for internationalized content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message.addHeader("Content-type", "text/HTML; charset=UTF-8");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message.addHeader("Content-Transfer-Encoding", "8bit");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message.addHeader("format", "flowed");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message.setFrom(new InternetAddress(sender));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message.setSubject(subject,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message.setText(content,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message.setSentDate(new Date());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message.setRecipient(Message.RecipientType.TO, new InternetAddress(compliantTo));           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Transport.send(message);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 catch (Exception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System.out.println(String.format("Failed to send email to %s: %s", to, e));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else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{ return false;}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catch (MessagingException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ignore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false;}</a:t>
            </a:r>
            <a:endParaRPr sz="19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69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الخلاصة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395f6b3654_0_0"/>
          <p:cNvSpPr txBox="1"/>
          <p:nvPr>
            <p:ph type="title"/>
          </p:nvPr>
        </p:nvSpPr>
        <p:spPr>
          <a:xfrm>
            <a:off x="499872" y="46179"/>
            <a:ext cx="11186606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700"/>
              <a:t>دعم تدويل عناوين البريد الإلكتروني EAI عبر خوادم البريد الإلكتروني ضمن نطاقات gTLD</a:t>
            </a:r>
            <a:endParaRPr/>
          </a:p>
        </p:txBody>
      </p:sp>
      <p:pic>
        <p:nvPicPr>
          <p:cNvPr id="849" name="Google Shape;849;g3395f6b36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093" y="1001725"/>
            <a:ext cx="9871026" cy="4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g3395f6b3654_0_0"/>
          <p:cNvSpPr txBox="1"/>
          <p:nvPr/>
        </p:nvSpPr>
        <p:spPr>
          <a:xfrm>
            <a:off x="33451" y="5117400"/>
            <a:ext cx="11915860" cy="569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من بين 33.7 مليون خادم بريد إلكتروني خضعت للاختبار في يناير/كانون الثاني 2025، أظهرت نسبة 25.86% فقط الدعم لعناوين البريد الإلكتروني المدوَّلة.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g3395f6b3654_0_0"/>
          <p:cNvSpPr txBox="1"/>
          <p:nvPr/>
        </p:nvSpPr>
        <p:spPr>
          <a:xfrm>
            <a:off x="3573436" y="5813555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المصدر: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endParaRPr/>
          </a:p>
        </p:txBody>
      </p:sp>
      <p:pic>
        <p:nvPicPr>
          <p:cNvPr id="852" name="Google Shape;852;g3395f6b365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70"/>
          <p:cNvSpPr txBox="1"/>
          <p:nvPr>
            <p:ph type="title"/>
          </p:nvPr>
        </p:nvSpPr>
        <p:spPr>
          <a:xfrm>
            <a:off x="6096000" y="48278"/>
            <a:ext cx="5623932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دعم لغات البرمجة</a:t>
            </a:r>
            <a:endParaRPr/>
          </a:p>
        </p:txBody>
      </p:sp>
      <p:sp>
        <p:nvSpPr>
          <p:cNvPr id="1368" name="Google Shape;1368;p70"/>
          <p:cNvSpPr txBox="1"/>
          <p:nvPr/>
        </p:nvSpPr>
        <p:spPr>
          <a:xfrm>
            <a:off x="6338190" y="870761"/>
            <a:ext cx="5258904" cy="282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لاحظ أن البعض قد تحسن منذ ذلك الحين.</a:t>
            </a:r>
            <a:endParaRPr/>
          </a:p>
        </p:txBody>
      </p:sp>
      <p:grpSp>
        <p:nvGrpSpPr>
          <p:cNvPr id="1369" name="Google Shape;1369;p70"/>
          <p:cNvGrpSpPr/>
          <p:nvPr/>
        </p:nvGrpSpPr>
        <p:grpSpPr>
          <a:xfrm>
            <a:off x="6073698" y="1374733"/>
            <a:ext cx="5981700" cy="4868905"/>
            <a:chOff x="241300" y="1336633"/>
            <a:chExt cx="5981700" cy="5048945"/>
          </a:xfrm>
        </p:grpSpPr>
        <p:pic>
          <p:nvPicPr>
            <p:cNvPr id="1370" name="Google Shape;1370;p70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1" name="Google Shape;1371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2" name="Google Shape;137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082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71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للحصول على خادم جاهز بما في ذلك البرامج الشائعة، يُرجى إرسال بريد إلكتروني إلى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حزم البرامج الشائعة والمستقرة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كلها مهيأة لدعم تدويل عناوين البريد الإلكتروني EAI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مثال على خادم بريد إلكتروني متكامل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آخر</a:t>
            </a:r>
            <a:r>
              <a:rPr lang="en-US" sz="2000"/>
              <a:t>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الإصدار 0.x، لم يصل بعد إلى 1.0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التركيز القوي على العمل خارج الصندوق، باستخدام EAI وDKIM وDMARC وDANE وما إلى ذلك.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يحتاج كلاهما إلى خادم Linux وعنوان IP عمومي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استخدام الموارد منخفض جدًا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يكفي الخادم الافتراضي منخفض التكلفة</a:t>
            </a:r>
            <a:endParaRPr/>
          </a:p>
        </p:txBody>
      </p:sp>
      <p:sp>
        <p:nvSpPr>
          <p:cNvPr id="1379" name="Google Shape;1379;p71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خوادم مجانية بدعم تدويل عناوين البريد الإلكتروني EAI</a:t>
            </a:r>
            <a:endParaRPr/>
          </a:p>
        </p:txBody>
      </p:sp>
      <p:pic>
        <p:nvPicPr>
          <p:cNvPr id="1380" name="Google Shape;138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72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الخلاصة</a:t>
            </a:r>
            <a:endParaRPr/>
          </a:p>
        </p:txBody>
      </p:sp>
      <p:sp>
        <p:nvSpPr>
          <p:cNvPr id="1386" name="Google Shape;1386;p7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يجب الحذر من أن معرفات UA قد لا تكون مدعومة بالكامل في البرمجيات والمكتبات.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استخدام المكتبات وأطر العمل الصحيحة.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تعديل الكود الخاص بك من أجل دعم القبول الشامل بصورة صحيحة.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إجراء اختبار للوحدات والنظم من خلال استخدام حالات اختبار القبول الشامل لضمان أن برامجك جاهزة للقبول الشامل.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87" name="Google Shape;138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73"/>
          <p:cNvSpPr txBox="1"/>
          <p:nvPr>
            <p:ph type="title"/>
          </p:nvPr>
        </p:nvSpPr>
        <p:spPr>
          <a:xfrm>
            <a:off x="752850" y="1308848"/>
            <a:ext cx="1028685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 بادر بالمشاركة!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74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لمزيد من المعلومات حول القبول الشامل UA، أرسل بريدًا إلكترونيًا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أو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اطلع على جميع مستندات المجموعة التوجيهية للقبول الشامل UASG والمواد على: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2000"/>
              <a:t> و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https://icann.org/ua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sp>
        <p:nvSpPr>
          <p:cNvPr id="1399" name="Google Shape;1399;p74"/>
          <p:cNvSpPr txBox="1"/>
          <p:nvPr>
            <p:ph type="title"/>
          </p:nvPr>
        </p:nvSpPr>
        <p:spPr>
          <a:xfrm>
            <a:off x="420624" y="46180"/>
            <a:ext cx="1129930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بادر بالمشاركة!</a:t>
            </a:r>
            <a:endParaRPr/>
          </a:p>
        </p:txBody>
      </p:sp>
      <p:pic>
        <p:nvPicPr>
          <p:cNvPr id="1400" name="Google Shape;1400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5"/>
          <p:cNvSpPr txBox="1"/>
          <p:nvPr>
            <p:ph idx="1" type="body"/>
          </p:nvPr>
        </p:nvSpPr>
        <p:spPr>
          <a:xfrm>
            <a:off x="833124" y="1497006"/>
            <a:ext cx="10995461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راجع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 للاطلاع على قائمة كاملة بالتقارير.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الدليل السريع للقبول الشامل: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مقدمة حول القبول الشامل: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دليل سريع إلى تدويل عناوين البريد الإلكتروني: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تدويل عناوين البريد الإلكتروني – نظرة عامة فنية: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امتثال القبول الشامل لبعض مكتبات لغات وأطر عمل البرمجة –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تدويل عناوين البريد الإلكتروني EAI - تقييم برامج وخدمات البريد الإلكتروني الرئيسية: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إطار عمل الجاهزية للقبول الشامل: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اعتبارات تسمية صناديق وارد البريد الإلكتروني المدوَّل: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تقييم دعم تدويل عناوين البريد الإلكتروني في تقرير برامج وخدمات البريد الإلكتروني: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القبول الشامل لأنظمة إدارة المحتوى (CMS) المرحلة 1 – WordPress: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عينات أكواد جاهزة للقبول الشامل باستخدام Java وPython وJavaScript‏ - </a:t>
            </a:r>
            <a:r>
              <a:rPr lang="en-US" sz="2000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07" name="Google Shape;1407;p75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بعض المواد ذات الصلة</a:t>
            </a:r>
            <a:endParaRPr/>
          </a:p>
        </p:txBody>
      </p:sp>
      <p:pic>
        <p:nvPicPr>
          <p:cNvPr id="1408" name="Google Shape;1408;p7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6"/>
          <p:cNvSpPr txBox="1"/>
          <p:nvPr>
            <p:ph type="title"/>
          </p:nvPr>
        </p:nvSpPr>
        <p:spPr>
          <a:xfrm>
            <a:off x="420624" y="42394"/>
            <a:ext cx="1133276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تواصل مع ICANN - شكرًا لكم واطرحوا أسئلتكم</a:t>
            </a:r>
            <a:endParaRPr/>
          </a:p>
        </p:txBody>
      </p:sp>
      <p:sp>
        <p:nvSpPr>
          <p:cNvPr id="1414" name="Google Shape;1414;p76"/>
          <p:cNvSpPr txBox="1"/>
          <p:nvPr/>
        </p:nvSpPr>
        <p:spPr>
          <a:xfrm>
            <a:off x="7193280" y="2368624"/>
            <a:ext cx="4066792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البريد الإلكتروني: sarmad.hussain@icann.org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"/>
          <p:cNvSpPr txBox="1"/>
          <p:nvPr>
            <p:ph idx="1" type="body"/>
          </p:nvPr>
        </p:nvSpPr>
        <p:spPr>
          <a:xfrm>
            <a:off x="812800" y="1343601"/>
            <a:ext cx="10784468" cy="5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دعم جميع أسماء النطاقات بما في ذلك أسماء النطاقات المدوَّلة (IDN) وجميع عناوين البريد الإلكتروني، بما في ذلك عناوين البريد الإلكتروني المدوَّلة (EAI):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القبول: يمكن للمستخدم إدخال أحرف من نصه المحلي في حقل نصي.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التحقق من الصحة: يقبل البرنامج الأحرف ويتعرف بصلاحيتها.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العملية: يجري النظام عمليات باستخدام الأحرف.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التخزين: يمكن لقاعدة البيانات تخزين النص من دون كسر أو إتلاف.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العرض: عند إحضار المعلومات من قاعدة البيانات تُعرض عرضًا صحيحًا.</a:t>
            </a:r>
            <a:endParaRPr/>
          </a:p>
        </p:txBody>
      </p:sp>
      <p:sp>
        <p:nvSpPr>
          <p:cNvPr id="859" name="Google Shape;859;p8"/>
          <p:cNvSpPr txBox="1"/>
          <p:nvPr>
            <p:ph type="title"/>
          </p:nvPr>
        </p:nvSpPr>
        <p:spPr>
          <a:xfrm>
            <a:off x="420624" y="46180"/>
            <a:ext cx="1127700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نطاق جاهزية القبول الشامل للمبرمجين</a:t>
            </a:r>
            <a:endParaRPr/>
          </a:p>
        </p:txBody>
      </p:sp>
      <p:grpSp>
        <p:nvGrpSpPr>
          <p:cNvPr id="860" name="Google Shape;860;p8"/>
          <p:cNvGrpSpPr/>
          <p:nvPr/>
        </p:nvGrpSpPr>
        <p:grpSpPr>
          <a:xfrm>
            <a:off x="2510942" y="2232012"/>
            <a:ext cx="8747176" cy="1295462"/>
            <a:chOff x="1953434" y="5269981"/>
            <a:chExt cx="7657707" cy="976513"/>
          </a:xfrm>
        </p:grpSpPr>
        <p:grpSp>
          <p:nvGrpSpPr>
            <p:cNvPr id="861" name="Google Shape;861;p8"/>
            <p:cNvGrpSpPr/>
            <p:nvPr/>
          </p:nvGrpSpPr>
          <p:grpSpPr>
            <a:xfrm>
              <a:off x="8308881" y="5273672"/>
              <a:ext cx="1302260" cy="972822"/>
              <a:chOff x="10678747" y="1643185"/>
              <a:chExt cx="2011693" cy="1644160"/>
            </a:xfrm>
          </p:grpSpPr>
          <p:sp>
            <p:nvSpPr>
              <p:cNvPr id="862" name="Google Shape;862;p8"/>
              <p:cNvSpPr/>
              <p:nvPr/>
            </p:nvSpPr>
            <p:spPr>
              <a:xfrm>
                <a:off x="10678754" y="2835438"/>
                <a:ext cx="2011686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القبول</a:t>
                </a: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10678747" y="1643185"/>
                <a:ext cx="2011677" cy="1188719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64" name="Google Shape;864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387833" y="1900022"/>
                <a:ext cx="562358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5" name="Google Shape;865;p8"/>
            <p:cNvGrpSpPr/>
            <p:nvPr/>
          </p:nvGrpSpPr>
          <p:grpSpPr>
            <a:xfrm>
              <a:off x="6712170" y="5273672"/>
              <a:ext cx="1501162" cy="948464"/>
              <a:chOff x="8389441" y="1646720"/>
              <a:chExt cx="2318951" cy="1602995"/>
            </a:xfrm>
          </p:grpSpPr>
          <p:sp>
            <p:nvSpPr>
              <p:cNvPr id="866" name="Google Shape;866;p8"/>
              <p:cNvSpPr/>
              <p:nvPr/>
            </p:nvSpPr>
            <p:spPr>
              <a:xfrm>
                <a:off x="8461602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8389441" y="2857613"/>
                <a:ext cx="2318951" cy="392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التحقق من الصحة</a:t>
                </a:r>
                <a:endParaRPr/>
              </a:p>
            </p:txBody>
          </p:sp>
          <p:pic>
            <p:nvPicPr>
              <p:cNvPr descr="ua-capability-icons_wht_Validate.png" id="868" name="Google Shape;868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077589" y="1895569"/>
                <a:ext cx="779704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9" name="Google Shape;869;p8"/>
            <p:cNvGrpSpPr/>
            <p:nvPr/>
          </p:nvGrpSpPr>
          <p:grpSpPr>
            <a:xfrm>
              <a:off x="3568909" y="5269981"/>
              <a:ext cx="1302252" cy="968544"/>
              <a:chOff x="1198041" y="1643185"/>
              <a:chExt cx="2011682" cy="1636930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1198041" y="1643185"/>
                <a:ext cx="2011679" cy="1188721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1198042" y="2828208"/>
                <a:ext cx="2011681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التخزين</a:t>
                </a:r>
                <a:endParaRPr/>
              </a:p>
            </p:txBody>
          </p:sp>
          <p:pic>
            <p:nvPicPr>
              <p:cNvPr descr="ua-capability-icons_wht_Store.png" id="872" name="Google Shape;872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65841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3" name="Google Shape;873;p8"/>
            <p:cNvGrpSpPr/>
            <p:nvPr/>
          </p:nvGrpSpPr>
          <p:grpSpPr>
            <a:xfrm>
              <a:off x="5188368" y="5269981"/>
              <a:ext cx="1302254" cy="970730"/>
              <a:chOff x="2127498" y="3852184"/>
              <a:chExt cx="2011683" cy="1640625"/>
            </a:xfrm>
          </p:grpSpPr>
          <p:sp>
            <p:nvSpPr>
              <p:cNvPr id="874" name="Google Shape;874;p8"/>
              <p:cNvSpPr/>
              <p:nvPr/>
            </p:nvSpPr>
            <p:spPr>
              <a:xfrm>
                <a:off x="2127498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2127500" y="5040904"/>
                <a:ext cx="2011681" cy="451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العملية</a:t>
                </a:r>
                <a:endParaRPr/>
              </a:p>
            </p:txBody>
          </p:sp>
          <p:pic>
            <p:nvPicPr>
              <p:cNvPr descr="ua-capability-icons_wht_Process.png" id="876" name="Google Shape;876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611358" y="4119754"/>
                <a:ext cx="1027281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7" name="Google Shape;877;p8"/>
            <p:cNvGrpSpPr/>
            <p:nvPr/>
          </p:nvGrpSpPr>
          <p:grpSpPr>
            <a:xfrm>
              <a:off x="1953434" y="5275764"/>
              <a:ext cx="1302252" cy="970730"/>
              <a:chOff x="-5240931" y="3852184"/>
              <a:chExt cx="2011681" cy="1640625"/>
            </a:xfrm>
          </p:grpSpPr>
          <p:sp>
            <p:nvSpPr>
              <p:cNvPr id="878" name="Google Shape;878;p8"/>
              <p:cNvSpPr/>
              <p:nvPr/>
            </p:nvSpPr>
            <p:spPr>
              <a:xfrm>
                <a:off x="-5240931" y="3852184"/>
                <a:ext cx="2011681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-5238228" y="5040904"/>
                <a:ext cx="2008976" cy="451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العرض</a:t>
                </a:r>
                <a:endParaRPr/>
              </a:p>
            </p:txBody>
          </p:sp>
          <p:pic>
            <p:nvPicPr>
              <p:cNvPr descr="ua-capability-icons_wht_Display.png" id="880" name="Google Shape;880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-4473350" y="4126904"/>
                <a:ext cx="489490" cy="633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881" name="Google Shape;88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"/>
          <p:cNvSpPr txBox="1"/>
          <p:nvPr>
            <p:ph type="title"/>
          </p:nvPr>
        </p:nvSpPr>
        <p:spPr>
          <a:xfrm>
            <a:off x="420624" y="48278"/>
            <a:ext cx="11299308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سلسلة التكنولوجيات من أجل النظر في القبول الشامل</a:t>
            </a:r>
            <a:endParaRPr/>
          </a:p>
        </p:txBody>
      </p:sp>
      <p:grpSp>
        <p:nvGrpSpPr>
          <p:cNvPr id="887" name="Google Shape;887;p9"/>
          <p:cNvGrpSpPr/>
          <p:nvPr/>
        </p:nvGrpSpPr>
        <p:grpSpPr>
          <a:xfrm>
            <a:off x="624468" y="762435"/>
            <a:ext cx="7172749" cy="5333128"/>
            <a:chOff x="-144323" y="651"/>
            <a:chExt cx="7172749" cy="5333128"/>
          </a:xfrm>
        </p:grpSpPr>
        <p:cxnSp>
          <p:nvCxnSpPr>
            <p:cNvPr id="888" name="Google Shape;888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9" name="Google Shape;889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 txBox="1"/>
            <p:nvPr/>
          </p:nvSpPr>
          <p:spPr>
            <a:xfrm>
              <a:off x="0" y="45255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التطبيقات ومواقع الويب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 وICANN.org وAmazon.com والمواقع المخصصة عالميًا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 وGoogle-Docs وSafari وAcrobat والتطبيقات المخصصة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1" name="Google Shape;891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2" name="Google Shape;892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 txBox="1"/>
            <p:nvPr/>
          </p:nvSpPr>
          <p:spPr>
            <a:xfrm>
              <a:off x="-144323" y="1067277"/>
              <a:ext cx="7172749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وسائل التواصل الاجتماعي ومحركات البحث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 وBing وSafari وFirefox وبرامج التصفح المحلية (على سبيل المثال الصينية)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 وInstagram وTwitter وSkype وWeChat وWhatsApp وViber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4" name="Google Shape;894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5" name="Google Shape;895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9"/>
            <p:cNvSpPr txBox="1"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لغات وأطر عمل البرمجة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 وJava وSwift وC# وPHP وPython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 وSpring وNET core. وJ2EE وWordPress وSAP وOracle</a:t>
              </a:r>
              <a:endParaRPr/>
            </a:p>
          </p:txBody>
        </p:sp>
        <p:cxnSp>
          <p:nvCxnSpPr>
            <p:cNvPr id="897" name="Google Shape;897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8" name="Google Shape;898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 txBox="1"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المنصات ونظم التشغيل وأدوات النظم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 وWindows وLinux وAndroid وApp Stores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 وOpenLDAP وOpenSSL وPing وTelnet</a:t>
              </a:r>
              <a:endParaRPr/>
            </a:p>
          </p:txBody>
        </p:sp>
        <p:cxnSp>
          <p:nvCxnSpPr>
            <p:cNvPr id="900" name="Google Shape;900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901" name="Google Shape;901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 txBox="1"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المعايير وممارسات الاختبار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RFCs وW3C HTML وUnicode CLDR وWHATWG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المعايير المستندة إلى الصناعة (الصحة والطيران، ...)</a:t>
              </a:r>
              <a:endParaRPr/>
            </a:p>
          </p:txBody>
        </p:sp>
      </p:grpSp>
      <p:sp>
        <p:nvSpPr>
          <p:cNvPr id="903" name="Google Shape;903;p9"/>
          <p:cNvSpPr txBox="1"/>
          <p:nvPr/>
        </p:nvSpPr>
        <p:spPr>
          <a:xfrm>
            <a:off x="8785161" y="3038982"/>
            <a:ext cx="31679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قبول وتوثيق ومعالجة وتخزين وعرض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جميع أسماء النطاق وعناوين البريد الإلكتروني.</a:t>
            </a:r>
            <a:endParaRPr/>
          </a:p>
        </p:txBody>
      </p:sp>
      <p:sp>
        <p:nvSpPr>
          <p:cNvPr id="904" name="Google Shape;904;p9"/>
          <p:cNvSpPr/>
          <p:nvPr/>
        </p:nvSpPr>
        <p:spPr>
          <a:xfrm>
            <a:off x="7994855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5" name="Google Shape;9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9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4A4A6780-93AE-4791-9DCC-016403D8A64C</vt:lpwstr>
  </property>
  <property fmtid="{D5CDD505-2E9C-101B-9397-08002B2CF9AE}" pid="3" name="ArticulatePath">
    <vt:lpwstr>UA-Programming-Training-2hr-2025_LSPrep-ar</vt:lpwstr>
  </property>
</Properties>
</file>