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</p:sldIdLst>
  <p:sldSz cy="6858000" cx="12192000"/>
  <p:notesSz cx="6858000" cy="9144000"/>
  <p:embeddedFontLst>
    <p:embeddedFont>
      <p:font typeface="Open Sans Light"/>
      <p:regular r:id="rId82"/>
      <p:bold r:id="rId83"/>
      <p:italic r:id="rId84"/>
      <p:boldItalic r:id="rId85"/>
    </p:embeddedFont>
    <p:embeddedFont>
      <p:font typeface="Open Sans"/>
      <p:regular r:id="rId86"/>
      <p:bold r:id="rId87"/>
      <p:italic r:id="rId88"/>
      <p:boldItalic r:id="rId8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41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90" roundtripDataSignature="AMtx7mh8hnrhcvoZphLhYFI3xcKSuac6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16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84" Type="http://schemas.openxmlformats.org/officeDocument/2006/relationships/font" Target="fonts/OpenSansLight-italic.fntdata"/><Relationship Id="rId83" Type="http://schemas.openxmlformats.org/officeDocument/2006/relationships/font" Target="fonts/OpenSansLight-bold.fntdata"/><Relationship Id="rId42" Type="http://schemas.openxmlformats.org/officeDocument/2006/relationships/slide" Target="slides/slide37.xml"/><Relationship Id="rId86" Type="http://schemas.openxmlformats.org/officeDocument/2006/relationships/font" Target="fonts/OpenSans-regular.fntdata"/><Relationship Id="rId41" Type="http://schemas.openxmlformats.org/officeDocument/2006/relationships/slide" Target="slides/slide36.xml"/><Relationship Id="rId85" Type="http://schemas.openxmlformats.org/officeDocument/2006/relationships/font" Target="fonts/OpenSansLight-boldItalic.fntdata"/><Relationship Id="rId44" Type="http://schemas.openxmlformats.org/officeDocument/2006/relationships/slide" Target="slides/slide39.xml"/><Relationship Id="rId88" Type="http://schemas.openxmlformats.org/officeDocument/2006/relationships/font" Target="fonts/OpenSans-italic.fntdata"/><Relationship Id="rId43" Type="http://schemas.openxmlformats.org/officeDocument/2006/relationships/slide" Target="slides/slide38.xml"/><Relationship Id="rId87" Type="http://schemas.openxmlformats.org/officeDocument/2006/relationships/font" Target="fonts/OpenSans-bold.fntdata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9" Type="http://schemas.openxmlformats.org/officeDocument/2006/relationships/font" Target="fonts/OpenSans-boldItalic.fntdata"/><Relationship Id="rId80" Type="http://schemas.openxmlformats.org/officeDocument/2006/relationships/slide" Target="slides/slide75.xml"/><Relationship Id="rId82" Type="http://schemas.openxmlformats.org/officeDocument/2006/relationships/font" Target="fonts/OpenSansLight-regular.fntdata"/><Relationship Id="rId81" Type="http://schemas.openxmlformats.org/officeDocument/2006/relationships/slide" Target="slides/slide7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slide" Target="slides/slide72.xml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79" Type="http://schemas.openxmlformats.org/officeDocument/2006/relationships/slide" Target="slides/slide74.xml"/><Relationship Id="rId34" Type="http://schemas.openxmlformats.org/officeDocument/2006/relationships/slide" Target="slides/slide29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90" Type="http://customschemas.google.com/relationships/presentationmetadata" Target="metadata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3" name="Google Shape;79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0" name="Google Shape;90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1" name="Google Shape;901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0" name="Google Shape;910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5" name="Google Shape;91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6" name="Google Shape;916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3" name="Google Shape;92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4" name="Google Shape;924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1" name="Google Shape;931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6" name="Google Shape;93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37" name="Google Shape;937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4" name="Google Shape;94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https://bournetocode.com/projects/GCSE_Computing_Fundamentals/pages/3-3-5-ascii.html</a:t>
            </a:r>
            <a:endParaRPr/>
          </a:p>
        </p:txBody>
      </p:sp>
      <p:sp>
        <p:nvSpPr>
          <p:cNvPr id="945" name="Google Shape;945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https://bournetocode.com/projects/GCSE_Computing_Fundamentals/pages/3-3-5-ascii.html</a:t>
            </a:r>
            <a:endParaRPr/>
          </a:p>
        </p:txBody>
      </p:sp>
      <p:sp>
        <p:nvSpPr>
          <p:cNvPr id="954" name="Google Shape;954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3" name="Google Shape;96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64" name="Google Shape;964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2" name="Google Shape;97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73" name="Google Shape;973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1" name="Google Shape;80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2" name="Google Shape;802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0" name="Google Shape;98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81" name="Google Shape;981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8" name="Google Shape;98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9" name="Google Shape;989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6" name="Google Shape;99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7" name="Google Shape;997;p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4" name="Google Shape;100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5" name="Google Shape;1005;p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3" name="Google Shape;101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4" name="Google Shape;1014;p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1" name="Google Shape;102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2" name="Google Shape;1022;p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1" name="Google Shape;103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2" name="Google Shape;1032;p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9" name="Google Shape;103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0" name="Google Shape;1040;p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7" name="Google Shape;1047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8" name="Google Shape;1048;p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5" name="Google Shape;1055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6" name="Google Shape;1056;p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9" name="Google Shape;80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3" name="Google Shape;106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4" name="Google Shape;1064;p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1" name="Google Shape;1071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2" name="Google Shape;1072;p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9" name="Google Shape;1079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4" name="Google Shape;1084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5" name="Google Shape;1085;p3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2" name="Google Shape;1092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3" name="Google Shape;1093;p3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0" name="Google Shape;1100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7" name="Google Shape;1107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8" name="Google Shape;1108;p3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5" name="Google Shape;1115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6" name="Google Shape;1116;p3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3" name="Google Shape;1123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4" name="Google Shape;1124;p3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9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1" name="Google Shape;1131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4" name="Google Shape;81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7" name="Google Shape;1137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8" name="Google Shape;1138;p4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3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5" name="Google Shape;1145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2" name="Google Shape;1152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9" name="Google Shape;1159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3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5" name="Google Shape;1165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2" name="Google Shape;1172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9" name="Google Shape;1179;p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6" name="Google Shape;1186;p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3" name="Google Shape;1193;p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8" name="Google Shape;1198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9" name="Google Shape;1199;p4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1" name="Google Shape;8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2" name="Google Shape;822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4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6" name="Google Shape;1206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7" name="Google Shape;1207;p5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4" name="Google Shape;1214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5" name="Google Shape;1215;p5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0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2" name="Google Shape;1222;p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9" name="Google Shape;1229;p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6" name="Google Shape;1236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2" name="Google Shape;1242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3" name="Google Shape;1243;p5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8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0" name="Google Shape;1250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1" name="Google Shape;1251;p5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6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8" name="Google Shape;1258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9" name="Google Shape;1259;p5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4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6" name="Google Shape;1266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7" name="Google Shape;1267;p5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4" name="Google Shape;1274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5" name="Google Shape;1275;p5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9" name="Google Shape;8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0" name="Google Shape;830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0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2" name="Google Shape;1282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3" name="Google Shape;1283;p6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8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0" name="Google Shape;1290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4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6" name="Google Shape;1296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7" name="Google Shape;1297;p6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2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4" name="Google Shape;1304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5" name="Google Shape;1305;p6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0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p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2" name="Google Shape;1312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3" name="Google Shape;1313;p6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8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p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0" name="Google Shape;1320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1" name="Google Shape;1321;p6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8" name="Google Shape;1328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9" name="Google Shape;1329;p6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6" name="Google Shape;1336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7" name="Google Shape;1337;p6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4" name="Google Shape;1344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5" name="Google Shape;1345;p6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2" name="Google Shape;1352;p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3395f6b365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8" name="Google Shape;838;g3395f6b365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Cambio a un punto por servidor MX - Varios servidores MX pueden resolver a las mismas direcciones IP.</a:t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Total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Todos las IP resueltas superaron las pruebas</a:t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Parcial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Algunas IP superaron las pruebas y otras no las superaron</a:t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Ninguna: 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Todas las IP del servidor MX no superaron las pruebas</a:t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Ninguna IP: 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Ninguna IP pudo resolverse para el servidor MX (por ejemplo, NXdomain)</a:t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probada: 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se pudieron probar las IP (por ejemplo, tiempo de espera agotado, conexiones rechazadas, IP de uso especial, etc.)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39" name="Google Shape;839;g3395f6b365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5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7" name="Google Shape;1357;p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5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7" name="Google Shape;1367;p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8" name="Google Shape;1368;p7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3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5" name="Google Shape;1375;p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0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p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2" name="Google Shape;1382;p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p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7" name="Google Shape;1387;p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8" name="Google Shape;1388;p7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5" name="Google Shape;1395;p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6" name="Google Shape;1396;p7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3" name="Google Shape;1403;p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7" name="Google Shape;84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8" name="Google Shape;848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6" name="Google Shape;87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5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5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5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5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5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5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5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5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5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5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5.png"/></Relationships>
</file>

<file path=ppt/slideLayouts/_rels/slideLayout48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slideshare.net/icannpresentations" TargetMode="External"/><Relationship Id="rId11" Type="http://schemas.openxmlformats.org/officeDocument/2006/relationships/image" Target="../media/image27.png"/><Relationship Id="rId10" Type="http://schemas.openxmlformats.org/officeDocument/2006/relationships/hyperlink" Target="http://twitter.com/icann" TargetMode="External"/><Relationship Id="rId21" Type="http://schemas.openxmlformats.org/officeDocument/2006/relationships/hyperlink" Target="http://linkedin.com/company/icann" TargetMode="External"/><Relationship Id="rId13" Type="http://schemas.openxmlformats.org/officeDocument/2006/relationships/hyperlink" Target="http://facebook.com/icannorg" TargetMode="External"/><Relationship Id="rId12" Type="http://schemas.openxmlformats.org/officeDocument/2006/relationships/hyperlink" Target="https://www.facebook.com/icannorg" TargetMode="Externa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hyperlink" Target="https://www.flickr.com/photos/icann" TargetMode="External"/><Relationship Id="rId4" Type="http://schemas.openxmlformats.org/officeDocument/2006/relationships/hyperlink" Target="http://flickr.com/photos/icann" TargetMode="External"/><Relationship Id="rId9" Type="http://schemas.openxmlformats.org/officeDocument/2006/relationships/hyperlink" Target="https://www.twitter.com/icann" TargetMode="External"/><Relationship Id="rId15" Type="http://schemas.openxmlformats.org/officeDocument/2006/relationships/hyperlink" Target="http://youtube.com/user/ICANNnews" TargetMode="External"/><Relationship Id="rId14" Type="http://schemas.openxmlformats.org/officeDocument/2006/relationships/image" Target="../media/image32.png"/><Relationship Id="rId17" Type="http://schemas.openxmlformats.org/officeDocument/2006/relationships/hyperlink" Target="https://www.youtube.com/user/ICANNnews" TargetMode="External"/><Relationship Id="rId16" Type="http://schemas.openxmlformats.org/officeDocument/2006/relationships/image" Target="../media/image23.png"/><Relationship Id="rId5" Type="http://schemas.openxmlformats.org/officeDocument/2006/relationships/image" Target="../media/image28.png"/><Relationship Id="rId19" Type="http://schemas.openxmlformats.org/officeDocument/2006/relationships/image" Target="../media/image22.png"/><Relationship Id="rId6" Type="http://schemas.openxmlformats.org/officeDocument/2006/relationships/hyperlink" Target="https://www.linkedin.com/company/icann" TargetMode="External"/><Relationship Id="rId18" Type="http://schemas.openxmlformats.org/officeDocument/2006/relationships/hyperlink" Target="https://soundcloud.com/icann" TargetMode="External"/><Relationship Id="rId7" Type="http://schemas.openxmlformats.org/officeDocument/2006/relationships/hyperlink" Target="http://linkedin.com/company/icann" TargetMode="External"/><Relationship Id="rId8" Type="http://schemas.openxmlformats.org/officeDocument/2006/relationships/image" Target="../media/image2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1 White" showMasterSp="0">
  <p:cSld name="Cover 1 Whit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8"/>
          <p:cNvSpPr txBox="1"/>
          <p:nvPr>
            <p:ph type="title"/>
          </p:nvPr>
        </p:nvSpPr>
        <p:spPr>
          <a:xfrm>
            <a:off x="553082" y="0"/>
            <a:ext cx="10788321" cy="25333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78"/>
          <p:cNvSpPr txBox="1"/>
          <p:nvPr>
            <p:ph idx="1" type="body"/>
          </p:nvPr>
        </p:nvSpPr>
        <p:spPr>
          <a:xfrm>
            <a:off x="566928" y="3553576"/>
            <a:ext cx="10788321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78"/>
          <p:cNvSpPr txBox="1"/>
          <p:nvPr>
            <p:ph idx="2" type="body"/>
          </p:nvPr>
        </p:nvSpPr>
        <p:spPr>
          <a:xfrm>
            <a:off x="566928" y="4279392"/>
            <a:ext cx="10788321" cy="273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78"/>
          <p:cNvSpPr txBox="1"/>
          <p:nvPr>
            <p:ph idx="3" type="body"/>
          </p:nvPr>
        </p:nvSpPr>
        <p:spPr>
          <a:xfrm>
            <a:off x="566928" y="4553712"/>
            <a:ext cx="10788321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5" name="Google Shape;25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7596" y="5193792"/>
            <a:ext cx="1189829" cy="95186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78"/>
          <p:cNvSpPr txBox="1"/>
          <p:nvPr>
            <p:ph idx="4" type="body"/>
          </p:nvPr>
        </p:nvSpPr>
        <p:spPr>
          <a:xfrm>
            <a:off x="548639" y="2837138"/>
            <a:ext cx="10808208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2 Decorative">
  <p:cSld name="Cover 2 Decorative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87"/>
          <p:cNvSpPr txBox="1"/>
          <p:nvPr>
            <p:ph idx="1" type="body"/>
          </p:nvPr>
        </p:nvSpPr>
        <p:spPr>
          <a:xfrm>
            <a:off x="2228479" y="4617720"/>
            <a:ext cx="9295500" cy="575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87"/>
          <p:cNvSpPr txBox="1"/>
          <p:nvPr>
            <p:ph idx="2" type="body"/>
          </p:nvPr>
        </p:nvSpPr>
        <p:spPr>
          <a:xfrm>
            <a:off x="2228479" y="5199656"/>
            <a:ext cx="9295500" cy="3905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87"/>
          <p:cNvSpPr txBox="1"/>
          <p:nvPr>
            <p:ph idx="3" type="body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8" name="Google Shape;98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6044" y="4878445"/>
            <a:ext cx="11938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87"/>
          <p:cNvSpPr/>
          <p:nvPr/>
        </p:nvSpPr>
        <p:spPr>
          <a:xfrm>
            <a:off x="1825043" y="6101651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" name="Google Shape;100;p87"/>
          <p:cNvCxnSpPr/>
          <p:nvPr/>
        </p:nvCxnSpPr>
        <p:spPr>
          <a:xfrm rot="10800000">
            <a:off x="0" y="6124669"/>
            <a:ext cx="1793872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1" name="Google Shape;101;p87"/>
          <p:cNvCxnSpPr/>
          <p:nvPr/>
        </p:nvCxnSpPr>
        <p:spPr>
          <a:xfrm rot="10800000">
            <a:off x="1892734" y="6124511"/>
            <a:ext cx="9720781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2" name="Google Shape;102;p87"/>
          <p:cNvSpPr/>
          <p:nvPr/>
        </p:nvSpPr>
        <p:spPr>
          <a:xfrm flipH="1">
            <a:off x="11642081" y="6101651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87"/>
          <p:cNvSpPr/>
          <p:nvPr/>
        </p:nvSpPr>
        <p:spPr>
          <a:xfrm flipH="1">
            <a:off x="11642081" y="347037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" name="Google Shape;104;p87"/>
          <p:cNvCxnSpPr/>
          <p:nvPr/>
        </p:nvCxnSpPr>
        <p:spPr>
          <a:xfrm rot="10800000">
            <a:off x="1849172" y="3552825"/>
            <a:ext cx="0" cy="2529959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5" name="Google Shape;105;p87"/>
          <p:cNvSpPr/>
          <p:nvPr/>
        </p:nvSpPr>
        <p:spPr>
          <a:xfrm rot="-5400000">
            <a:off x="1847726" y="3495590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6" name="Google Shape;106;p87"/>
          <p:cNvCxnSpPr/>
          <p:nvPr/>
        </p:nvCxnSpPr>
        <p:spPr>
          <a:xfrm rot="10800000">
            <a:off x="1899083" y="3494144"/>
            <a:ext cx="9714432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7" name="Google Shape;107;p87"/>
          <p:cNvSpPr txBox="1"/>
          <p:nvPr>
            <p:ph type="title"/>
          </p:nvPr>
        </p:nvSpPr>
        <p:spPr>
          <a:xfrm>
            <a:off x="2228479" y="2020824"/>
            <a:ext cx="92955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Google Shape;108;p87"/>
          <p:cNvSpPr txBox="1"/>
          <p:nvPr>
            <p:ph idx="4" type="body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Background Slide">
  <p:cSld name="Blank Background Slid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8"/>
          <p:cNvSpPr txBox="1"/>
          <p:nvPr>
            <p:ph type="title"/>
          </p:nvPr>
        </p:nvSpPr>
        <p:spPr>
          <a:xfrm>
            <a:off x="420624" y="46180"/>
            <a:ext cx="10847122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-Width Photo" showMasterSp="0">
  <p:cSld name="Full-Width Photo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9"/>
          <p:cNvSpPr/>
          <p:nvPr>
            <p:ph idx="2" type="pic"/>
          </p:nvPr>
        </p:nvSpPr>
        <p:spPr>
          <a:xfrm>
            <a:off x="0" y="616645"/>
            <a:ext cx="12192000" cy="5696712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89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14" name="Google Shape;114;p89"/>
          <p:cNvCxnSpPr/>
          <p:nvPr/>
        </p:nvCxnSpPr>
        <p:spPr>
          <a:xfrm rot="10800000">
            <a:off x="0" y="608083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" name="Google Shape;115;p89"/>
          <p:cNvCxnSpPr/>
          <p:nvPr/>
        </p:nvCxnSpPr>
        <p:spPr>
          <a:xfrm rot="10800000">
            <a:off x="0" y="6320547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6" name="Google Shape;116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89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(No Header/Footer)" showMasterSp="0">
  <p:cSld name="Blank (No Header/Footer)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0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90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half page image" showMasterSp="0">
  <p:cSld name="Title half page image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1"/>
          <p:cNvSpPr/>
          <p:nvPr/>
        </p:nvSpPr>
        <p:spPr>
          <a:xfrm>
            <a:off x="0" y="6329943"/>
            <a:ext cx="12192000" cy="5280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4" name="Google Shape;124;p91"/>
          <p:cNvCxnSpPr/>
          <p:nvPr/>
        </p:nvCxnSpPr>
        <p:spPr>
          <a:xfrm rot="10800000">
            <a:off x="0" y="60808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5" name="Google Shape;125;p91"/>
          <p:cNvSpPr/>
          <p:nvPr>
            <p:ph idx="2" type="pic"/>
          </p:nvPr>
        </p:nvSpPr>
        <p:spPr>
          <a:xfrm>
            <a:off x="8965" y="614512"/>
            <a:ext cx="4655184" cy="5696712"/>
          </a:xfrm>
          <a:prstGeom prst="rect">
            <a:avLst/>
          </a:prstGeom>
          <a:noFill/>
          <a:ln>
            <a:noFill/>
          </a:ln>
        </p:spPr>
      </p:sp>
      <p:pic>
        <p:nvPicPr>
          <p:cNvPr id="126" name="Google Shape;126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91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28" name="Google Shape;128;p91"/>
          <p:cNvCxnSpPr/>
          <p:nvPr/>
        </p:nvCxnSpPr>
        <p:spPr>
          <a:xfrm rot="10800000">
            <a:off x="0" y="6320547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9" name="Google Shape;129;p91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ternate Background 3" showMasterSp="0">
  <p:cSld name="Alternate Background 3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13037"/>
            <a:ext cx="12192000" cy="56968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" name="Google Shape;132;p92"/>
          <p:cNvCxnSpPr/>
          <p:nvPr/>
        </p:nvCxnSpPr>
        <p:spPr>
          <a:xfrm rot="10800000">
            <a:off x="0" y="608083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3" name="Google Shape;133;p92"/>
          <p:cNvCxnSpPr/>
          <p:nvPr/>
        </p:nvCxnSpPr>
        <p:spPr>
          <a:xfrm rot="10800000">
            <a:off x="0" y="6320547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4" name="Google Shape;134;p92"/>
          <p:cNvSpPr txBox="1"/>
          <p:nvPr>
            <p:ph type="title"/>
          </p:nvPr>
        </p:nvSpPr>
        <p:spPr>
          <a:xfrm>
            <a:off x="420624" y="48278"/>
            <a:ext cx="10208224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92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1" showMasterSp="0">
  <p:cSld name="Agenda 1.1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93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0" name="Google Shape;140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93"/>
          <p:cNvSpPr txBox="1"/>
          <p:nvPr/>
        </p:nvSpPr>
        <p:spPr>
          <a:xfrm>
            <a:off x="1149013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93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" name="Google Shape;143;p93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4" name="Google Shape;144;p93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5" name="Google Shape;145;p93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6" name="Google Shape;146;p93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7" name="Google Shape;147;p93"/>
          <p:cNvCxnSpPr>
            <a:endCxn id="148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8" name="Google Shape;148;p93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9" name="Google Shape;149;p93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0" name="Google Shape;150;p93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Google Shape;151;p93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2" showMasterSp="0">
  <p:cSld name="Agenda 1.2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21638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94"/>
          <p:cNvSpPr txBox="1"/>
          <p:nvPr/>
        </p:nvSpPr>
        <p:spPr>
          <a:xfrm>
            <a:off x="1149013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94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57" name="Google Shape;157;p94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8" name="Google Shape;158;p94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9" name="Google Shape;159;p94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0" name="Google Shape;160;p94"/>
          <p:cNvCxnSpPr>
            <a:endCxn id="161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1" name="Google Shape;161;p94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2" name="Google Shape;162;p94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3" name="Google Shape;163;p94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4" name="Google Shape;164;p94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94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94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3" showMasterSp="0">
  <p:cSld name="Agenda 1.3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Google Shape;169;p95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0" name="Google Shape;170;p95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71" name="Google Shape;171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95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95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74" name="Google Shape;174;p95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5" name="Google Shape;175;p95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6" name="Google Shape;176;p95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7" name="Google Shape;177;p95"/>
          <p:cNvCxnSpPr>
            <a:endCxn id="178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8" name="Google Shape;178;p95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9" name="Google Shape;179;p95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0" name="Google Shape;180;p95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1" name="Google Shape;181;p95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95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95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4" showMasterSp="0">
  <p:cSld name="Agenda 1.4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96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96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89" name="Google Shape;189;p96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0" name="Google Shape;190;p96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1" name="Google Shape;191;p96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2" name="Google Shape;192;p96"/>
          <p:cNvCxnSpPr>
            <a:endCxn id="193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3" name="Google Shape;193;p96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4" name="Google Shape;194;p96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5" name="Google Shape;195;p96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6" name="Google Shape;196;p96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96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96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9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79"/>
          <p:cNvSpPr txBox="1"/>
          <p:nvPr>
            <p:ph idx="1" type="body"/>
          </p:nvPr>
        </p:nvSpPr>
        <p:spPr>
          <a:xfrm>
            <a:off x="812800" y="1470213"/>
            <a:ext cx="10543117" cy="4571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9087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9087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⚪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»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5" showMasterSp="0">
  <p:cSld name="Agenda 1.5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97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97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04" name="Google Shape;204;p97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5" name="Google Shape;205;p97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6" name="Google Shape;206;p97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7" name="Google Shape;207;p97"/>
          <p:cNvCxnSpPr>
            <a:endCxn id="208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8" name="Google Shape;208;p97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9" name="Google Shape;209;p97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0" name="Google Shape;210;p97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1" name="Google Shape;211;p97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97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97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6" showMasterSp="0">
  <p:cSld name="Agenda 1.6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98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98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19" name="Google Shape;219;p98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0" name="Google Shape;220;p98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1" name="Google Shape;221;p98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2" name="Google Shape;222;p98"/>
          <p:cNvCxnSpPr>
            <a:endCxn id="223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3" name="Google Shape;223;p98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4" name="Google Shape;224;p98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5" name="Google Shape;225;p98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6" name="Google Shape;226;p98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98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98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Divider 1">
  <p:cSld name="Agenda Divider 1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99"/>
          <p:cNvSpPr/>
          <p:nvPr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2" name="Google Shape;232;p99"/>
          <p:cNvCxnSpPr/>
          <p:nvPr/>
        </p:nvCxnSpPr>
        <p:spPr>
          <a:xfrm>
            <a:off x="0" y="6320547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3" name="Google Shape;233;p99"/>
          <p:cNvSpPr txBox="1"/>
          <p:nvPr>
            <p:ph idx="1" type="body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DD9C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DD9C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4" name="Google Shape;234;p99"/>
          <p:cNvSpPr txBox="1"/>
          <p:nvPr>
            <p:ph type="title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35" name="Google Shape;235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99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Divider 3">
  <p:cSld name="Agenda Divider 3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725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00"/>
          <p:cNvSpPr/>
          <p:nvPr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0" name="Google Shape;240;p100"/>
          <p:cNvCxnSpPr/>
          <p:nvPr/>
        </p:nvCxnSpPr>
        <p:spPr>
          <a:xfrm>
            <a:off x="0" y="6320547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1" name="Google Shape;241;p100"/>
          <p:cNvSpPr txBox="1"/>
          <p:nvPr>
            <p:ph idx="1" type="body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DD9C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DD9C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2" name="Google Shape;242;p100"/>
          <p:cNvSpPr txBox="1"/>
          <p:nvPr>
            <p:ph type="title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3" name="Google Shape;243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00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1" showMasterSp="0">
  <p:cSld name="Presenters Divider 1.1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01"/>
          <p:cNvSpPr txBox="1"/>
          <p:nvPr>
            <p:ph type="title"/>
          </p:nvPr>
        </p:nvSpPr>
        <p:spPr>
          <a:xfrm>
            <a:off x="416306" y="42394"/>
            <a:ext cx="10483281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8" name="Google Shape;248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01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01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1" name="Google Shape;251;p101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2" name="Google Shape;252;p101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3" name="Google Shape;253;p101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4" name="Google Shape;254;p101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5" name="Google Shape;255;p101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6" name="Google Shape;256;p101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7" name="Google Shape;257;p101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8" name="Google Shape;258;p101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101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101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1" name="Google Shape;261;p101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2" name="Google Shape;262;p101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3" name="Google Shape;263;p101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4" name="Google Shape;264;p101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101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6" name="Google Shape;266;p101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2" showMasterSp="0">
  <p:cSld name="Presenters Divider 1.2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414"/>
            <a:ext cx="122163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02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70" name="Google Shape;270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02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02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3" name="Google Shape;273;p102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4" name="Google Shape;274;p102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5" name="Google Shape;275;p102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6" name="Google Shape;276;p102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7" name="Google Shape;277;p102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8" name="Google Shape;278;p102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9" name="Google Shape;279;p102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0" name="Google Shape;280;p102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102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102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3" name="Google Shape;283;p102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4" name="Google Shape;284;p102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5" name="Google Shape;285;p102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6" name="Google Shape;286;p102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p102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8" name="Google Shape;288;p102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3" showMasterSp="0">
  <p:cSld name="Presenters Divider 1.3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03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92" name="Google Shape;292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03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03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5" name="Google Shape;295;p103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6" name="Google Shape;296;p103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7" name="Google Shape;297;p103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8" name="Google Shape;298;p103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9" name="Google Shape;299;p103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0" name="Google Shape;300;p103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1" name="Google Shape;301;p103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2" name="Google Shape;302;p103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p103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103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5" name="Google Shape;305;p103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6" name="Google Shape;306;p103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7" name="Google Shape;307;p103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8" name="Google Shape;308;p103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p103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0" name="Google Shape;310;p103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4" showMasterSp="0">
  <p:cSld name="Presenters Divider 1.4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04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14" name="Google Shape;314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04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04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7" name="Google Shape;317;p104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8" name="Google Shape;318;p104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9" name="Google Shape;319;p104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0" name="Google Shape;320;p104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1" name="Google Shape;321;p104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2" name="Google Shape;322;p104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3" name="Google Shape;323;p104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4" name="Google Shape;324;p104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p104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p104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7" name="Google Shape;327;p104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8" name="Google Shape;328;p104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9" name="Google Shape;329;p104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0" name="Google Shape;330;p104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104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2" name="Google Shape;332;p104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 1.5" showMasterSp="0">
  <p:cSld name="Presenters Divider  1.5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05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36" name="Google Shape;336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105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05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9" name="Google Shape;339;p105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0" name="Google Shape;340;p105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1" name="Google Shape;341;p105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2" name="Google Shape;342;p105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3" name="Google Shape;343;p105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4" name="Google Shape;344;p105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5" name="Google Shape;345;p105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6" name="Google Shape;346;p105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p105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p105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9" name="Google Shape;349;p105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0" name="Google Shape;350;p105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1" name="Google Shape;351;p105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2" name="Google Shape;352;p105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p105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4" name="Google Shape;354;p105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6" showMasterSp="0">
  <p:cSld name="Presenters Divider 1.6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106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8" name="Google Shape;358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106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06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1" name="Google Shape;361;p106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2" name="Google Shape;362;p106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3" name="Google Shape;363;p106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4" name="Google Shape;364;p106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5" name="Google Shape;365;p106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6" name="Google Shape;366;p106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7" name="Google Shape;367;p106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8" name="Google Shape;368;p106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9" name="Google Shape;369;p106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0" name="Google Shape;370;p106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1" name="Google Shape;371;p106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2" name="Google Shape;372;p106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3" name="Google Shape;373;p106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4" name="Google Shape;374;p106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5" name="Google Shape;375;p106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6" name="Google Shape;376;p106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Divider 2">
  <p:cSld name="Agenda Divider 2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80"/>
          <p:cNvSpPr/>
          <p:nvPr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" name="Google Shape;33;p80"/>
          <p:cNvCxnSpPr/>
          <p:nvPr/>
        </p:nvCxnSpPr>
        <p:spPr>
          <a:xfrm>
            <a:off x="0" y="6320547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" name="Google Shape;34;p80"/>
          <p:cNvSpPr txBox="1"/>
          <p:nvPr>
            <p:ph idx="1" type="body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DD9C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DD9C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80"/>
          <p:cNvSpPr txBox="1"/>
          <p:nvPr>
            <p:ph type="title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6" name="Google Shape;36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80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7" showMasterSp="0">
  <p:cSld name="Presenters Divider 1.7"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107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80" name="Google Shape;380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107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07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3" name="Google Shape;383;p107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4" name="Google Shape;384;p107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5" name="Google Shape;385;p107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6" name="Google Shape;386;p107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7" name="Google Shape;387;p107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8" name="Google Shape;388;p107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9" name="Google Shape;389;p107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0" name="Google Shape;390;p107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p107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2" name="Google Shape;392;p107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3" name="Google Shape;393;p107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4" name="Google Shape;394;p107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5" name="Google Shape;395;p107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6" name="Google Shape;396;p107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7" name="Google Shape;397;p107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8" name="Google Shape;398;p107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8" showMasterSp="0">
  <p:cSld name="Presenters Divider 1.8"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108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02" name="Google Shape;402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108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08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5" name="Google Shape;405;p108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6" name="Google Shape;406;p108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7" name="Google Shape;407;p108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8" name="Google Shape;408;p108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9" name="Google Shape;409;p108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0" name="Google Shape;410;p108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1" name="Google Shape;411;p108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2" name="Google Shape;412;p108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3" name="Google Shape;413;p108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4" name="Google Shape;414;p108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5" name="Google Shape;415;p108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6" name="Google Shape;416;p108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7" name="Google Shape;417;p108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8" name="Google Shape;418;p108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9" name="Google Shape;419;p108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0" name="Google Shape;420;p108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1" showMasterSp="0">
  <p:cSld name="Presenters Divider 2.1"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109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4" name="Google Shape;424;p109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5" name="Google Shape;425;p109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6" name="Google Shape;426;p109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7" name="Google Shape;427;p109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8" name="Google Shape;428;p109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9" name="Google Shape;429;p109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0" name="Google Shape;430;p109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1" name="Google Shape;431;p109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2" name="Google Shape;432;p109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3" name="Google Shape;433;p109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4" name="Google Shape;434;p109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35" name="Google Shape;435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109"/>
          <p:cNvSpPr txBox="1"/>
          <p:nvPr/>
        </p:nvSpPr>
        <p:spPr>
          <a:xfrm>
            <a:off x="1149013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7" name="Google Shape;437;p109"/>
          <p:cNvCxnSpPr>
            <a:endCxn id="423" idx="0"/>
          </p:cNvCxnSpPr>
          <p:nvPr/>
        </p:nvCxnSpPr>
        <p:spPr>
          <a:xfrm rot="10800000">
            <a:off x="557799" y="1936549"/>
            <a:ext cx="0" cy="43422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8" name="Google Shape;438;p109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9" name="Google Shape;439;p109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0" name="Google Shape;440;p109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1" name="Google Shape;441;p109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09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09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2" showMasterSp="0">
  <p:cSld name="Presenters Divider 2.2"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1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413"/>
            <a:ext cx="122163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10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7" name="Google Shape;447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110"/>
          <p:cNvSpPr txBox="1"/>
          <p:nvPr/>
        </p:nvSpPr>
        <p:spPr>
          <a:xfrm>
            <a:off x="11490366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10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0" name="Google Shape;450;p110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1" name="Google Shape;451;p110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2" name="Google Shape;452;p110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3" name="Google Shape;453;p110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4" name="Google Shape;454;p110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5" name="Google Shape;455;p110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6" name="Google Shape;456;p110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7" name="Google Shape;457;p110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8" name="Google Shape;458;p110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9" name="Google Shape;459;p110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460" name="Google Shape;460;p110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1" name="Google Shape;461;p110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2" name="Google Shape;462;p110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3" name="Google Shape;463;p110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4" name="Google Shape;464;p110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10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10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3" showMasterSp="0">
  <p:cSld name="Presenters Divider 2.3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111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70" name="Google Shape;470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111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11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3" name="Google Shape;473;p111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4" name="Google Shape;474;p111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5" name="Google Shape;475;p111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6" name="Google Shape;476;p111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Google Shape;477;p111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8" name="Google Shape;478;p111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9" name="Google Shape;479;p111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0" name="Google Shape;480;p111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111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2" name="Google Shape;482;p111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483" name="Google Shape;483;p111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4" name="Google Shape;484;p111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5" name="Google Shape;485;p111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6" name="Google Shape;486;p111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7" name="Google Shape;487;p111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111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111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4" showMasterSp="0">
  <p:cSld name="Presenters Divider 2.4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112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93" name="Google Shape;493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112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112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6" name="Google Shape;496;p112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7" name="Google Shape;497;p112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8" name="Google Shape;498;p112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9" name="Google Shape;499;p112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0" name="Google Shape;500;p112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1" name="Google Shape;501;p112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2" name="Google Shape;502;p112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3" name="Google Shape;503;p112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4" name="Google Shape;504;p112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5" name="Google Shape;505;p112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06" name="Google Shape;506;p112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7" name="Google Shape;507;p112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8" name="Google Shape;508;p112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9" name="Google Shape;509;p112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0" name="Google Shape;510;p112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12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12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5" showMasterSp="0">
  <p:cSld name="Presenters Divider 2.5"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Google Shape;514;p1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113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16" name="Google Shape;516;p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113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13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9" name="Google Shape;519;p113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0" name="Google Shape;520;p113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1" name="Google Shape;521;p113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2" name="Google Shape;522;p113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3" name="Google Shape;523;p113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4" name="Google Shape;524;p113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5" name="Google Shape;525;p113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6" name="Google Shape;526;p113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7" name="Google Shape;527;p113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8" name="Google Shape;528;p113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29" name="Google Shape;529;p113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0" name="Google Shape;530;p113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1" name="Google Shape;531;p113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2" name="Google Shape;532;p113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3" name="Google Shape;533;p113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13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13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6" showMasterSp="0">
  <p:cSld name="Presenters Divider 2.6"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1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114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39" name="Google Shape;539;p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114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14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2" name="Google Shape;542;p114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3" name="Google Shape;543;p114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4" name="Google Shape;544;p114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5" name="Google Shape;545;p114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6" name="Google Shape;546;p114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7" name="Google Shape;547;p114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8" name="Google Shape;548;p114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9" name="Google Shape;549;p114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0" name="Google Shape;550;p114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1" name="Google Shape;551;p114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52" name="Google Shape;552;p114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3" name="Google Shape;553;p114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4" name="Google Shape;554;p114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5" name="Google Shape;555;p114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6" name="Google Shape;556;p114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14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14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7" showMasterSp="0">
  <p:cSld name="Presenters Divider 2.7"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Google Shape;560;p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115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62" name="Google Shape;562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115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115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5" name="Google Shape;565;p115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6" name="Google Shape;566;p115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7" name="Google Shape;567;p115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8" name="Google Shape;568;p115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9" name="Google Shape;569;p115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0" name="Google Shape;570;p115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1" name="Google Shape;571;p115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2" name="Google Shape;572;p115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3" name="Google Shape;573;p115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4" name="Google Shape;574;p115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75" name="Google Shape;575;p115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6" name="Google Shape;576;p115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7" name="Google Shape;577;p115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8" name="Google Shape;578;p115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9" name="Google Shape;579;p115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15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115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8" showMasterSp="0">
  <p:cSld name="Presenters Divider 2.8"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Google Shape;583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" y="-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116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85" name="Google Shape;585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116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116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8" name="Google Shape;588;p116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9" name="Google Shape;589;p116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0" name="Google Shape;590;p116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1" name="Google Shape;591;p116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2" name="Google Shape;592;p116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3" name="Google Shape;593;p116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4" name="Google Shape;594;p116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5" name="Google Shape;595;p116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6" name="Google Shape;596;p116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7" name="Google Shape;597;p116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98" name="Google Shape;598;p116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9" name="Google Shape;599;p116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0" name="Google Shape;600;p116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1" name="Google Shape;601;p116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2" name="Google Shape;602;p116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116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116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ternate Background 2">
  <p:cSld name="Alternate Background 2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81"/>
          <p:cNvPicPr preferRelativeResize="0"/>
          <p:nvPr/>
        </p:nvPicPr>
        <p:blipFill rotWithShape="1">
          <a:blip r:embed="rId2">
            <a:alphaModFix/>
          </a:blip>
          <a:srcRect b="7824" l="0" r="0" t="8972"/>
          <a:stretch/>
        </p:blipFill>
        <p:spPr>
          <a:xfrm>
            <a:off x="0" y="654425"/>
            <a:ext cx="12192000" cy="562086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81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1" showMasterSp="0">
  <p:cSld name="Presenters Divider 3.1"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" name="Google Shape;606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117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8" name="Google Shape;608;p117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9" name="Google Shape;609;p117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0" name="Google Shape;610;p117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1" name="Google Shape;611;p117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2" name="Google Shape;612;p117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3" name="Google Shape;613;p117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14" name="Google Shape;614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117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117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7" name="Google Shape;617;p117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8" name="Google Shape;618;p117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9" name="Google Shape;619;p117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0" name="Google Shape;620;p117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1" name="Google Shape;621;p117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2" name="Google Shape;622;p117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3" name="Google Shape;623;p117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2" showMasterSp="0">
  <p:cSld name="Presenters Divider 3.2"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Google Shape;625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414"/>
            <a:ext cx="122163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118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27" name="Google Shape;627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118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118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0" name="Google Shape;630;p118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1" name="Google Shape;631;p118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2" name="Google Shape;632;p118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3" name="Google Shape;633;p118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4" name="Google Shape;634;p118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5" name="Google Shape;635;p118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6" name="Google Shape;636;p118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7" name="Google Shape;637;p118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8" name="Google Shape;638;p118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9" name="Google Shape;639;p118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0" name="Google Shape;640;p118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1" name="Google Shape;641;p118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2" name="Google Shape;642;p118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3" showMasterSp="0">
  <p:cSld name="Presenters Divider 3.3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Google Shape;644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119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6" name="Google Shape;646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119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119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9" name="Google Shape;649;p119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0" name="Google Shape;650;p119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1" name="Google Shape;651;p119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2" name="Google Shape;652;p119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3" name="Google Shape;653;p119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4" name="Google Shape;654;p119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5" name="Google Shape;655;p119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6" name="Google Shape;656;p119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7" name="Google Shape;657;p119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8" name="Google Shape;658;p119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9" name="Google Shape;659;p119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0" name="Google Shape;660;p119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1" name="Google Shape;661;p119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4" showMasterSp="0">
  <p:cSld name="Presenters Divider 3.4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" name="Google Shape;663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120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65" name="Google Shape;665;p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120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120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8" name="Google Shape;668;p120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9" name="Google Shape;669;p120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0" name="Google Shape;670;p120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1" name="Google Shape;671;p120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2" name="Google Shape;672;p120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3" name="Google Shape;673;p120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4" name="Google Shape;674;p120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5" name="Google Shape;675;p120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6" name="Google Shape;676;p120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7" name="Google Shape;677;p120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8" name="Google Shape;678;p120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9" name="Google Shape;679;p120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0" name="Google Shape;680;p120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5" showMasterSp="0">
  <p:cSld name="Presenters Divider 3.5"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2" name="Google Shape;682;p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121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84" name="Google Shape;684;p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p121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121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7" name="Google Shape;687;p121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8" name="Google Shape;688;p121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9" name="Google Shape;689;p121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0" name="Google Shape;690;p121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1" name="Google Shape;691;p121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2" name="Google Shape;692;p121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3" name="Google Shape;693;p121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4" name="Google Shape;694;p121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5" name="Google Shape;695;p121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6" name="Google Shape;696;p121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7" name="Google Shape;697;p121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8" name="Google Shape;698;p121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9" name="Google Shape;699;p121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6" showMasterSp="0">
  <p:cSld name="Presenters Divider 3.6"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" name="Google Shape;701;p1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122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03" name="Google Shape;703;p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122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122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6" name="Google Shape;706;p122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7" name="Google Shape;707;p122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8" name="Google Shape;708;p122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9" name="Google Shape;709;p122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0" name="Google Shape;710;p122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1" name="Google Shape;711;p122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2" name="Google Shape;712;p122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3" name="Google Shape;713;p122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4" name="Google Shape;714;p122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5" name="Google Shape;715;p122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6" name="Google Shape;716;p122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7" name="Google Shape;717;p122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8" name="Google Shape;718;p122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7" showMasterSp="0">
  <p:cSld name="Presenters Divider 3.7"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" name="Google Shape;720;p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p123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22" name="Google Shape;722;p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123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123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5" name="Google Shape;725;p123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6" name="Google Shape;726;p123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7" name="Google Shape;727;p123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8" name="Google Shape;728;p123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9" name="Google Shape;729;p123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0" name="Google Shape;730;p123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1" name="Google Shape;731;p123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32" name="Google Shape;732;p123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3" name="Google Shape;733;p123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4" name="Google Shape;734;p123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35" name="Google Shape;735;p123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6" name="Google Shape;736;p123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7" name="Google Shape;737;p123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8" showMasterSp="0">
  <p:cSld name="Presenters Divider 3.8"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9" name="Google Shape;739;p1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" y="-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Google Shape;740;p124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41" name="Google Shape;741;p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124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124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4" name="Google Shape;744;p124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5" name="Google Shape;745;p124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6" name="Google Shape;746;p124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7" name="Google Shape;747;p124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8" name="Google Shape;748;p124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9" name="Google Shape;749;p124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0" name="Google Shape;750;p124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1" name="Google Shape;751;p124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2" name="Google Shape;752;p124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3" name="Google Shape;753;p124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4" name="Google Shape;754;p124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5" name="Google Shape;755;p124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6" name="Google Shape;756;p124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gage with ICANN White">
  <p:cSld name="Engage with ICANN White"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125"/>
          <p:cNvSpPr/>
          <p:nvPr/>
        </p:nvSpPr>
        <p:spPr>
          <a:xfrm>
            <a:off x="3084875" y="685225"/>
            <a:ext cx="9107124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125"/>
          <p:cNvSpPr txBox="1"/>
          <p:nvPr/>
        </p:nvSpPr>
        <p:spPr>
          <a:xfrm>
            <a:off x="3391319" y="1552703"/>
            <a:ext cx="8800679" cy="329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Visit us at </a:t>
            </a: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icann.org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125"/>
          <p:cNvSpPr txBox="1"/>
          <p:nvPr/>
        </p:nvSpPr>
        <p:spPr>
          <a:xfrm>
            <a:off x="3391319" y="1049145"/>
            <a:ext cx="6974253" cy="3259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 and Questions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125"/>
          <p:cNvSpPr/>
          <p:nvPr/>
        </p:nvSpPr>
        <p:spPr>
          <a:xfrm>
            <a:off x="2" y="685225"/>
            <a:ext cx="2977273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25"/>
          <p:cNvSpPr txBox="1"/>
          <p:nvPr>
            <p:ph idx="1" type="body"/>
          </p:nvPr>
        </p:nvSpPr>
        <p:spPr>
          <a:xfrm>
            <a:off x="3391319" y="1865312"/>
            <a:ext cx="7964599" cy="3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3" name="Google Shape;763;p125"/>
          <p:cNvSpPr txBox="1"/>
          <p:nvPr>
            <p:ph type="title"/>
          </p:nvPr>
        </p:nvSpPr>
        <p:spPr>
          <a:xfrm>
            <a:off x="420624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ICANN_Logo_W.eps" id="764" name="Google Shape;764;p1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7392" y="856105"/>
            <a:ext cx="1962493" cy="15231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5" name="Google Shape;765;p125"/>
          <p:cNvGrpSpPr/>
          <p:nvPr/>
        </p:nvGrpSpPr>
        <p:grpSpPr>
          <a:xfrm>
            <a:off x="3402135" y="4228306"/>
            <a:ext cx="3416667" cy="365760"/>
            <a:chOff x="5325979" y="4715893"/>
            <a:chExt cx="3416667" cy="365760"/>
          </a:xfrm>
        </p:grpSpPr>
        <p:sp>
          <p:nvSpPr>
            <p:cNvPr id="766" name="Google Shape;766;p125"/>
            <p:cNvSpPr txBox="1"/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flickr.com/icann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1420947842_social_style_3_flikr-128.png" id="767" name="Google Shape;767;p125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8" name="Google Shape;768;p125"/>
          <p:cNvGrpSpPr/>
          <p:nvPr/>
        </p:nvGrpSpPr>
        <p:grpSpPr>
          <a:xfrm>
            <a:off x="3402135" y="4726326"/>
            <a:ext cx="3636602" cy="365760"/>
            <a:chOff x="1235726" y="5571713"/>
            <a:chExt cx="3636602" cy="365760"/>
          </a:xfrm>
        </p:grpSpPr>
        <p:sp>
          <p:nvSpPr>
            <p:cNvPr id="769" name="Google Shape;769;p125"/>
            <p:cNvSpPr txBox="1"/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6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linkedin/company/icann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1420948164_social_style_3_in-128.png" id="770" name="Google Shape;770;p125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71" name="Google Shape;771;p125"/>
          <p:cNvGrpSpPr/>
          <p:nvPr/>
        </p:nvGrpSpPr>
        <p:grpSpPr>
          <a:xfrm>
            <a:off x="3402135" y="2734246"/>
            <a:ext cx="2809587" cy="365760"/>
            <a:chOff x="1235726" y="3073176"/>
            <a:chExt cx="2809587" cy="365760"/>
          </a:xfrm>
        </p:grpSpPr>
        <p:sp>
          <p:nvSpPr>
            <p:cNvPr id="772" name="Google Shape;772;p125"/>
            <p:cNvSpPr txBox="1"/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9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@icann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1420948433_social_style_3_twiter-128.png" id="773" name="Google Shape;773;p125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74" name="Google Shape;774;p125"/>
          <p:cNvGrpSpPr/>
          <p:nvPr/>
        </p:nvGrpSpPr>
        <p:grpSpPr>
          <a:xfrm>
            <a:off x="3402135" y="3232266"/>
            <a:ext cx="3730320" cy="365760"/>
            <a:chOff x="1235727" y="3892739"/>
            <a:chExt cx="3730320" cy="365760"/>
          </a:xfrm>
        </p:grpSpPr>
        <p:sp>
          <p:nvSpPr>
            <p:cNvPr id="775" name="Google Shape;775;p125"/>
            <p:cNvSpPr txBox="1"/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12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facebook.com/icannorg 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1420948141_social_style_3_facebook-128.png" id="776" name="Google Shape;776;p125">
              <a:hlinkClick r:id="rId13"/>
            </p:cNvPr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77" name="Google Shape;777;p125"/>
          <p:cNvGrpSpPr/>
          <p:nvPr/>
        </p:nvGrpSpPr>
        <p:grpSpPr>
          <a:xfrm>
            <a:off x="3402135" y="3730286"/>
            <a:ext cx="3636602" cy="365760"/>
            <a:chOff x="1235726" y="4721075"/>
            <a:chExt cx="3636602" cy="365760"/>
          </a:xfrm>
        </p:grpSpPr>
        <p:pic>
          <p:nvPicPr>
            <p:cNvPr descr="1420948149_social_style_3_youtube-128.png" id="778" name="Google Shape;778;p125">
              <a:hlinkClick r:id="rId15"/>
            </p:cNvPr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9" name="Google Shape;779;p125"/>
            <p:cNvSpPr txBox="1"/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17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youtube.com/icannnews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0" name="Google Shape;780;p125"/>
          <p:cNvGrpSpPr/>
          <p:nvPr/>
        </p:nvGrpSpPr>
        <p:grpSpPr>
          <a:xfrm>
            <a:off x="3402135" y="5722367"/>
            <a:ext cx="2586167" cy="365760"/>
            <a:chOff x="5325979" y="3073176"/>
            <a:chExt cx="2586167" cy="365760"/>
          </a:xfrm>
        </p:grpSpPr>
        <p:sp>
          <p:nvSpPr>
            <p:cNvPr id="781" name="Google Shape;781;p125"/>
            <p:cNvSpPr txBox="1"/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18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soundcloud/icann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82" name="Google Shape;782;p125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83" name="Google Shape;783;p125"/>
          <p:cNvGrpSpPr/>
          <p:nvPr/>
        </p:nvGrpSpPr>
        <p:grpSpPr>
          <a:xfrm>
            <a:off x="3402135" y="5224346"/>
            <a:ext cx="3416667" cy="365760"/>
            <a:chOff x="5325979" y="5571713"/>
            <a:chExt cx="3416667" cy="365760"/>
          </a:xfrm>
        </p:grpSpPr>
        <p:sp>
          <p:nvSpPr>
            <p:cNvPr id="784" name="Google Shape;784;p125"/>
            <p:cNvSpPr txBox="1"/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20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slideshare/icannpresentations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1420948164_social_style_3_in-128.png" id="785" name="Google Shape;785;p125">
              <a:hlinkClick r:id="rId21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Full-Width Photo" showMasterSp="0">
  <p:cSld name="1_Full-Width Photo"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26"/>
          <p:cNvSpPr/>
          <p:nvPr>
            <p:ph idx="2" type="pic"/>
          </p:nvPr>
        </p:nvSpPr>
        <p:spPr>
          <a:xfrm>
            <a:off x="-16764" y="616645"/>
            <a:ext cx="12225528" cy="5696712"/>
          </a:xfrm>
          <a:prstGeom prst="rect">
            <a:avLst/>
          </a:prstGeom>
          <a:noFill/>
          <a:ln cap="flat" cmpd="sng" w="1905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8" name="Google Shape;788;p126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89" name="Google Shape;789;p1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790" name="Google Shape;790;p126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ternate Background 1">
  <p:cSld name="Alternate Background 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2"/>
          <p:cNvPicPr preferRelativeResize="0"/>
          <p:nvPr/>
        </p:nvPicPr>
        <p:blipFill rotWithShape="1">
          <a:blip r:embed="rId2">
            <a:alphaModFix/>
          </a:blip>
          <a:srcRect b="8780" l="0" r="0" t="10075"/>
          <a:stretch/>
        </p:blipFill>
        <p:spPr>
          <a:xfrm>
            <a:off x="0" y="683491"/>
            <a:ext cx="12192000" cy="5564909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82"/>
          <p:cNvSpPr/>
          <p:nvPr/>
        </p:nvSpPr>
        <p:spPr>
          <a:xfrm>
            <a:off x="0" y="790814"/>
            <a:ext cx="12192000" cy="5346700"/>
          </a:xfrm>
          <a:prstGeom prst="rect">
            <a:avLst/>
          </a:prstGeom>
          <a:gradFill>
            <a:gsLst>
              <a:gs pos="0">
                <a:srgbClr val="FFFFFF">
                  <a:alpha val="74509"/>
                </a:srgbClr>
              </a:gs>
              <a:gs pos="24000">
                <a:srgbClr val="CCE8F8">
                  <a:alpha val="44313"/>
                </a:srgbClr>
              </a:gs>
              <a:gs pos="69000">
                <a:srgbClr val="CCE8F8">
                  <a:alpha val="61568"/>
                </a:srgbClr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82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1_Bulle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3"/>
          <p:cNvSpPr txBox="1"/>
          <p:nvPr>
            <p:ph type="title"/>
          </p:nvPr>
        </p:nvSpPr>
        <p:spPr>
          <a:xfrm>
            <a:off x="499872" y="46179"/>
            <a:ext cx="106840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83"/>
          <p:cNvSpPr txBox="1"/>
          <p:nvPr>
            <p:ph idx="1" type="body"/>
          </p:nvPr>
        </p:nvSpPr>
        <p:spPr>
          <a:xfrm>
            <a:off x="812800" y="1470212"/>
            <a:ext cx="10543200" cy="45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9087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9087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⚪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–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»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gage with ICANN Blue" showMasterSp="0">
  <p:cSld name="Engage with ICANN Blu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4"/>
          <p:cNvSpPr txBox="1"/>
          <p:nvPr/>
        </p:nvSpPr>
        <p:spPr>
          <a:xfrm>
            <a:off x="2921748" y="2425013"/>
            <a:ext cx="8440953" cy="3470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Visiten </a:t>
            </a:r>
            <a:r>
              <a:rPr b="1" i="0" lang="en-US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icann.org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84"/>
          <p:cNvSpPr txBox="1"/>
          <p:nvPr/>
        </p:nvSpPr>
        <p:spPr>
          <a:xfrm>
            <a:off x="498950" y="862602"/>
            <a:ext cx="9870957" cy="39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84"/>
          <p:cNvSpPr/>
          <p:nvPr/>
        </p:nvSpPr>
        <p:spPr>
          <a:xfrm>
            <a:off x="527320" y="585223"/>
            <a:ext cx="6096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" name="Google Shape;53;p84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" name="Google Shape;54;p84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" name="Google Shape;55;p84"/>
          <p:cNvSpPr/>
          <p:nvPr/>
        </p:nvSpPr>
        <p:spPr>
          <a:xfrm>
            <a:off x="2415593" y="6297593"/>
            <a:ext cx="6096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" name="Google Shape;56;p84"/>
          <p:cNvCxnSpPr/>
          <p:nvPr/>
        </p:nvCxnSpPr>
        <p:spPr>
          <a:xfrm rot="10800000">
            <a:off x="1" y="6320453"/>
            <a:ext cx="238722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84"/>
          <p:cNvCxnSpPr/>
          <p:nvPr/>
        </p:nvCxnSpPr>
        <p:spPr>
          <a:xfrm rot="10800000">
            <a:off x="2504929" y="6320453"/>
            <a:ext cx="89245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84"/>
          <p:cNvSpPr/>
          <p:nvPr/>
        </p:nvSpPr>
        <p:spPr>
          <a:xfrm flipH="1">
            <a:off x="11480156" y="6297593"/>
            <a:ext cx="6096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84"/>
          <p:cNvSpPr/>
          <p:nvPr/>
        </p:nvSpPr>
        <p:spPr>
          <a:xfrm flipH="1">
            <a:off x="11480156" y="2196678"/>
            <a:ext cx="6096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" name="Google Shape;60;p84"/>
          <p:cNvCxnSpPr>
            <a:endCxn id="61" idx="0"/>
          </p:cNvCxnSpPr>
          <p:nvPr/>
        </p:nvCxnSpPr>
        <p:spPr>
          <a:xfrm rot="10800000">
            <a:off x="2446072" y="2281331"/>
            <a:ext cx="0" cy="3997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" name="Google Shape;61;p84"/>
          <p:cNvSpPr/>
          <p:nvPr/>
        </p:nvSpPr>
        <p:spPr>
          <a:xfrm rot="-5400000">
            <a:off x="2466366" y="2200155"/>
            <a:ext cx="121764" cy="16235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" name="Google Shape;62;p84"/>
          <p:cNvCxnSpPr/>
          <p:nvPr/>
        </p:nvCxnSpPr>
        <p:spPr>
          <a:xfrm rot="10800000">
            <a:off x="2527253" y="2220449"/>
            <a:ext cx="892222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" name="Google Shape;63;p84"/>
          <p:cNvCxnSpPr/>
          <p:nvPr/>
        </p:nvCxnSpPr>
        <p:spPr>
          <a:xfrm rot="10800000">
            <a:off x="11582405" y="6320453"/>
            <a:ext cx="609596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" name="Google Shape;64;p84"/>
          <p:cNvCxnSpPr/>
          <p:nvPr/>
        </p:nvCxnSpPr>
        <p:spPr>
          <a:xfrm rot="10800000">
            <a:off x="11570752" y="2219538"/>
            <a:ext cx="62124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5" name="Google Shape;65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96771" y="2842544"/>
            <a:ext cx="3560005" cy="323670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84"/>
          <p:cNvSpPr txBox="1"/>
          <p:nvPr>
            <p:ph type="title"/>
          </p:nvPr>
        </p:nvSpPr>
        <p:spPr>
          <a:xfrm>
            <a:off x="499872" y="42394"/>
            <a:ext cx="11808013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67" name="Google Shape;67;p84"/>
          <p:cNvGrpSpPr/>
          <p:nvPr/>
        </p:nvGrpSpPr>
        <p:grpSpPr>
          <a:xfrm>
            <a:off x="2773065" y="1039938"/>
            <a:ext cx="5512519" cy="760694"/>
            <a:chOff x="2079799" y="1039938"/>
            <a:chExt cx="4980738" cy="760694"/>
          </a:xfrm>
        </p:grpSpPr>
        <p:pic>
          <p:nvPicPr>
            <p:cNvPr id="68" name="Google Shape;68;p8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79799" y="1039938"/>
              <a:ext cx="4287549" cy="7606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84"/>
            <p:cNvSpPr/>
            <p:nvPr/>
          </p:nvSpPr>
          <p:spPr>
            <a:xfrm>
              <a:off x="3164205" y="1188973"/>
              <a:ext cx="3896332" cy="532270"/>
            </a:xfrm>
            <a:prstGeom prst="rect">
              <a:avLst/>
            </a:prstGeom>
            <a:solidFill>
              <a:srgbClr val="1768B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Un monde, una Internet</a:t>
              </a:r>
              <a:endPara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1 Blue" showMasterSp="0">
  <p:cSld name="Cover 1 Blu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85"/>
          <p:cNvSpPr txBox="1"/>
          <p:nvPr>
            <p:ph type="title"/>
          </p:nvPr>
        </p:nvSpPr>
        <p:spPr>
          <a:xfrm>
            <a:off x="550863" y="1"/>
            <a:ext cx="10805054" cy="25333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85"/>
          <p:cNvSpPr txBox="1"/>
          <p:nvPr>
            <p:ph idx="1" type="body"/>
          </p:nvPr>
        </p:nvSpPr>
        <p:spPr>
          <a:xfrm>
            <a:off x="550863" y="3553574"/>
            <a:ext cx="10805054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85"/>
          <p:cNvSpPr txBox="1"/>
          <p:nvPr>
            <p:ph idx="2" type="body"/>
          </p:nvPr>
        </p:nvSpPr>
        <p:spPr>
          <a:xfrm>
            <a:off x="550863" y="4279392"/>
            <a:ext cx="10805054" cy="273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85"/>
          <p:cNvSpPr txBox="1"/>
          <p:nvPr>
            <p:ph idx="3" type="body"/>
          </p:nvPr>
        </p:nvSpPr>
        <p:spPr>
          <a:xfrm>
            <a:off x="550863" y="4553415"/>
            <a:ext cx="10805054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6" name="Google Shape;76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7217" y="5193792"/>
            <a:ext cx="11938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85"/>
          <p:cNvSpPr txBox="1"/>
          <p:nvPr>
            <p:ph idx="4" type="body"/>
          </p:nvPr>
        </p:nvSpPr>
        <p:spPr>
          <a:xfrm>
            <a:off x="548640" y="2837138"/>
            <a:ext cx="10808208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2 White" showMasterSp="0">
  <p:cSld name="Cover 2 Whit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6"/>
          <p:cNvSpPr txBox="1"/>
          <p:nvPr>
            <p:ph type="title"/>
          </p:nvPr>
        </p:nvSpPr>
        <p:spPr>
          <a:xfrm>
            <a:off x="2228479" y="2020824"/>
            <a:ext cx="9299448" cy="13258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86"/>
          <p:cNvSpPr txBox="1"/>
          <p:nvPr>
            <p:ph idx="1" type="body"/>
          </p:nvPr>
        </p:nvSpPr>
        <p:spPr>
          <a:xfrm>
            <a:off x="2228479" y="4617720"/>
            <a:ext cx="9299448" cy="5784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86"/>
          <p:cNvSpPr txBox="1"/>
          <p:nvPr>
            <p:ph idx="2" type="body"/>
          </p:nvPr>
        </p:nvSpPr>
        <p:spPr>
          <a:xfrm>
            <a:off x="2228479" y="5199656"/>
            <a:ext cx="9299448" cy="3905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86"/>
          <p:cNvSpPr txBox="1"/>
          <p:nvPr>
            <p:ph idx="3" type="body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3" name="Google Shape;83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6395" y="4874480"/>
            <a:ext cx="1189829" cy="951863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86"/>
          <p:cNvSpPr/>
          <p:nvPr/>
        </p:nvSpPr>
        <p:spPr>
          <a:xfrm>
            <a:off x="1825043" y="6101651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" name="Google Shape;85;p86"/>
          <p:cNvCxnSpPr/>
          <p:nvPr/>
        </p:nvCxnSpPr>
        <p:spPr>
          <a:xfrm rot="10800000">
            <a:off x="0" y="6124669"/>
            <a:ext cx="1793872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6" name="Google Shape;86;p86"/>
          <p:cNvCxnSpPr/>
          <p:nvPr/>
        </p:nvCxnSpPr>
        <p:spPr>
          <a:xfrm rot="10800000">
            <a:off x="1892734" y="6124511"/>
            <a:ext cx="9720781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7" name="Google Shape;87;p86"/>
          <p:cNvSpPr/>
          <p:nvPr/>
        </p:nvSpPr>
        <p:spPr>
          <a:xfrm flipH="1">
            <a:off x="11642081" y="6101651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86"/>
          <p:cNvSpPr/>
          <p:nvPr/>
        </p:nvSpPr>
        <p:spPr>
          <a:xfrm flipH="1">
            <a:off x="11642081" y="3470373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" name="Google Shape;89;p86"/>
          <p:cNvCxnSpPr/>
          <p:nvPr/>
        </p:nvCxnSpPr>
        <p:spPr>
          <a:xfrm rot="10800000">
            <a:off x="1849172" y="3552825"/>
            <a:ext cx="0" cy="2529959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" name="Google Shape;90;p86"/>
          <p:cNvSpPr/>
          <p:nvPr/>
        </p:nvSpPr>
        <p:spPr>
          <a:xfrm rot="-5400000">
            <a:off x="1847726" y="3495590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1" name="Google Shape;91;p86"/>
          <p:cNvCxnSpPr/>
          <p:nvPr/>
        </p:nvCxnSpPr>
        <p:spPr>
          <a:xfrm rot="10800000">
            <a:off x="1899083" y="3494144"/>
            <a:ext cx="9714432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2" name="Google Shape;92;p86"/>
          <p:cNvSpPr txBox="1"/>
          <p:nvPr>
            <p:ph idx="4" type="body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40.xml"/><Relationship Id="rId44" Type="http://schemas.openxmlformats.org/officeDocument/2006/relationships/slideLayout" Target="../slideLayouts/slideLayout43.xml"/><Relationship Id="rId43" Type="http://schemas.openxmlformats.org/officeDocument/2006/relationships/slideLayout" Target="../slideLayouts/slideLayout42.xml"/><Relationship Id="rId46" Type="http://schemas.openxmlformats.org/officeDocument/2006/relationships/slideLayout" Target="../slideLayouts/slideLayout45.xml"/><Relationship Id="rId45" Type="http://schemas.openxmlformats.org/officeDocument/2006/relationships/slideLayout" Target="../slideLayouts/slideLayout44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48" Type="http://schemas.openxmlformats.org/officeDocument/2006/relationships/slideLayout" Target="../slideLayouts/slideLayout47.xml"/><Relationship Id="rId47" Type="http://schemas.openxmlformats.org/officeDocument/2006/relationships/slideLayout" Target="../slideLayouts/slideLayout46.xml"/><Relationship Id="rId49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6.xml"/><Relationship Id="rId36" Type="http://schemas.openxmlformats.org/officeDocument/2006/relationships/slideLayout" Target="../slideLayouts/slideLayout35.xml"/><Relationship Id="rId39" Type="http://schemas.openxmlformats.org/officeDocument/2006/relationships/slideLayout" Target="../slideLayouts/slideLayout38.xml"/><Relationship Id="rId38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8.xml"/><Relationship Id="rId51" Type="http://schemas.openxmlformats.org/officeDocument/2006/relationships/theme" Target="../theme/theme1.xml"/><Relationship Id="rId50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7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7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77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" name="Google Shape;13;p77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" name="Google Shape;14;p77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" name="Google Shape;15;p77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Google Shape;16;p77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" name="Google Shape;17;p77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77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" name="Google Shape;19;p77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153">
          <p15:clr>
            <a:srgbClr val="F26B43"/>
          </p15:clr>
        </p15:guide>
        <p15:guide id="4" pos="512">
          <p15:clr>
            <a:srgbClr val="F26B43"/>
          </p15:clr>
        </p15:guide>
        <p15:guide id="5" pos="347">
          <p15:clr>
            <a:srgbClr val="F26B43"/>
          </p15:clr>
        </p15:guide>
        <p15:guide id="6" pos="7324">
          <p15:clr>
            <a:srgbClr val="F26B43"/>
          </p15:clr>
        </p15:guide>
        <p15:guide id="7" orient="horz" pos="4105">
          <p15:clr>
            <a:srgbClr val="F26B43"/>
          </p15:clr>
        </p15:guide>
        <p15:guide id="8" orient="horz" pos="384">
          <p15:clr>
            <a:srgbClr val="F26B43"/>
          </p15:clr>
        </p15:guide>
        <p15:guide id="9" orient="horz" pos="3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Relationship Id="rId4" Type="http://schemas.openxmlformats.org/officeDocument/2006/relationships/image" Target="../media/image34.png"/><Relationship Id="rId5" Type="http://schemas.openxmlformats.org/officeDocument/2006/relationships/hyperlink" Target="https://uasg.tech/wp-content/uploads/documents/UASG012-en-digital.pdf" TargetMode="External"/><Relationship Id="rId6" Type="http://schemas.openxmlformats.org/officeDocument/2006/relationships/image" Target="../media/image4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Relationship Id="rId4" Type="http://schemas.openxmlformats.org/officeDocument/2006/relationships/image" Target="../media/image3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Relationship Id="rId4" Type="http://schemas.openxmlformats.org/officeDocument/2006/relationships/image" Target="../media/image3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Relationship Id="rId4" Type="http://schemas.openxmlformats.org/officeDocument/2006/relationships/image" Target="../media/image39.gif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unicode.org/charts/" TargetMode="External"/><Relationship Id="rId4" Type="http://schemas.openxmlformats.org/officeDocument/2006/relationships/image" Target="../media/image2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unicode.org/reports/tr15/" TargetMode="External"/><Relationship Id="rId4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://www.ejemplo.co.uk/" TargetMode="External"/><Relationship Id="rId4" Type="http://schemas.openxmlformats.org/officeDocument/2006/relationships/hyperlink" Target="https://data.iana.org/TLD/tlds-alpha-by-domain.txt" TargetMode="External"/><Relationship Id="rId5" Type="http://schemas.openxmlformats.org/officeDocument/2006/relationships/image" Target="../media/image2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2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unicode.org/reports/tr46/" TargetMode="External"/><Relationship Id="rId4" Type="http://schemas.openxmlformats.org/officeDocument/2006/relationships/image" Target="../media/image2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6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6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6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6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6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6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hyperlink" Target="mailto:myname@example.org" TargetMode="External"/><Relationship Id="rId4" Type="http://schemas.openxmlformats.org/officeDocument/2006/relationships/image" Target="../media/image2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26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6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hyperlink" Target="https://owasp.org/www-community/OWASP_Validation_Regex_Repository" TargetMode="External"/><Relationship Id="rId4" Type="http://schemas.openxmlformats.org/officeDocument/2006/relationships/image" Target="../media/image26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hyperlink" Target="https://howtodoinjava.com/regex/java-regex-validate-email-address/" TargetMode="External"/><Relationship Id="rId4" Type="http://schemas.openxmlformats.org/officeDocument/2006/relationships/image" Target="../media/image26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6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hyperlink" Target="mailto:nombre.apellido@gmail.com" TargetMode="External"/><Relationship Id="rId4" Type="http://schemas.openxmlformats.org/officeDocument/2006/relationships/hyperlink" Target="mailto:nombreapellido@gmail.com" TargetMode="External"/><Relationship Id="rId5" Type="http://schemas.openxmlformats.org/officeDocument/2006/relationships/hyperlink" Target="https://uasg.tech/download/uasg-028-considerations-for-naming-internationalized-email-mailboxes-en/" TargetMode="External"/><Relationship Id="rId6" Type="http://schemas.openxmlformats.org/officeDocument/2006/relationships/image" Target="../media/image26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6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6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6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Relationship Id="rId4" Type="http://schemas.openxmlformats.org/officeDocument/2006/relationships/image" Target="../media/image40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6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6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26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26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6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6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26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6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26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Relationship Id="rId4" Type="http://schemas.openxmlformats.org/officeDocument/2006/relationships/hyperlink" Target="https://ithi.research.icann.org/graph-eai.html" TargetMode="Externa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0.xml"/><Relationship Id="rId3" Type="http://schemas.openxmlformats.org/officeDocument/2006/relationships/hyperlink" Target="https://uasg.tech/wp-content/uploads/documents/UASG018A-en-digital.pdf" TargetMode="External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hyperlink" Target="mailto:UAProgram@icann.org" TargetMode="External"/><Relationship Id="rId4" Type="http://schemas.openxmlformats.org/officeDocument/2006/relationships/hyperlink" Target="https://xmox.nl/" TargetMode="External"/><Relationship Id="rId5" Type="http://schemas.openxmlformats.org/officeDocument/2006/relationships/image" Target="../media/image26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26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hyperlink" Target="mailto:info@uasg.tech" TargetMode="External"/><Relationship Id="rId4" Type="http://schemas.openxmlformats.org/officeDocument/2006/relationships/hyperlink" Target="mailto:UAProgram@icann.org" TargetMode="External"/><Relationship Id="rId5" Type="http://schemas.openxmlformats.org/officeDocument/2006/relationships/hyperlink" Target="https://uasg.tech/" TargetMode="External"/><Relationship Id="rId6" Type="http://schemas.openxmlformats.org/officeDocument/2006/relationships/hyperlink" Target="https://icann.org/ua" TargetMode="External"/><Relationship Id="rId7" Type="http://schemas.openxmlformats.org/officeDocument/2006/relationships/image" Target="../media/image26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Relationship Id="rId3" Type="http://schemas.openxmlformats.org/officeDocument/2006/relationships/hyperlink" Target="https://uasg.tech/" TargetMode="External"/><Relationship Id="rId4" Type="http://schemas.openxmlformats.org/officeDocument/2006/relationships/hyperlink" Target="https://uasg.tech/wp-content/uploads/documents/UASG005-en-digital.pdf" TargetMode="External"/><Relationship Id="rId9" Type="http://schemas.openxmlformats.org/officeDocument/2006/relationships/hyperlink" Target="https://uasg.tech/wp-content/uploads/documents/UASG021B-en-digital.pdf" TargetMode="External"/><Relationship Id="rId5" Type="http://schemas.openxmlformats.org/officeDocument/2006/relationships/hyperlink" Target="https://uasg.tech/wp-content/uploads/documents/UASG007-en-digital.pdf" TargetMode="External"/><Relationship Id="rId6" Type="http://schemas.openxmlformats.org/officeDocument/2006/relationships/hyperlink" Target="https://uasg.tech/wp-content/uploads/documents/UASG014-en-digital.pdf" TargetMode="External"/><Relationship Id="rId7" Type="http://schemas.openxmlformats.org/officeDocument/2006/relationships/hyperlink" Target="https://uasg.tech/wp-content/uploads/documents/UASG012-en-digital.pdf" TargetMode="External"/><Relationship Id="rId8" Type="http://schemas.openxmlformats.org/officeDocument/2006/relationships/hyperlink" Target="https://uasg.tech/wp-content/uploads/documents/UASG018A-en-digital.pdf" TargetMode="External"/><Relationship Id="rId11" Type="http://schemas.openxmlformats.org/officeDocument/2006/relationships/hyperlink" Target="https://uasg.tech/wp-content/uploads/documents/UASG028-en-digital.pdf" TargetMode="External"/><Relationship Id="rId10" Type="http://schemas.openxmlformats.org/officeDocument/2006/relationships/hyperlink" Target="https://uasg.tech/wp-content/uploads/documents/UASG026-en-digital.pdf" TargetMode="External"/><Relationship Id="rId13" Type="http://schemas.openxmlformats.org/officeDocument/2006/relationships/hyperlink" Target="https://uasg.tech/wp-content/uploads/documents/UASG032-en-digital.pdf" TargetMode="External"/><Relationship Id="rId12" Type="http://schemas.openxmlformats.org/officeDocument/2006/relationships/hyperlink" Target="https://uasg.tech/wp-content/uploads/documents/UASG030-en-digital.pdf" TargetMode="External"/><Relationship Id="rId15" Type="http://schemas.openxmlformats.org/officeDocument/2006/relationships/image" Target="../media/image26.png"/><Relationship Id="rId14" Type="http://schemas.openxmlformats.org/officeDocument/2006/relationships/hyperlink" Target="https://uasg.tech/download/uasg-043-ua-ready-code-samples-in-java-python-and-javascript-en/" TargetMode="Externa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6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Relationship Id="rId4" Type="http://schemas.openxmlformats.org/officeDocument/2006/relationships/image" Target="../media/image29.png"/><Relationship Id="rId5" Type="http://schemas.openxmlformats.org/officeDocument/2006/relationships/image" Target="../media/image36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1"/>
          <p:cNvSpPr txBox="1"/>
          <p:nvPr>
            <p:ph type="title"/>
          </p:nvPr>
        </p:nvSpPr>
        <p:spPr>
          <a:xfrm>
            <a:off x="553082" y="0"/>
            <a:ext cx="11234727" cy="25333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3600"/>
              <a:buFont typeface="Arial"/>
              <a:buNone/>
            </a:pPr>
            <a:r>
              <a:rPr lang="en-US"/>
              <a:t>Programación para la compatibilidad de la Aceptación Universal de nombres de dominio y direcciones de correo electrónico</a:t>
            </a:r>
            <a:endParaRPr/>
          </a:p>
        </p:txBody>
      </p:sp>
      <p:sp>
        <p:nvSpPr>
          <p:cNvPr id="796" name="Google Shape;796;p1"/>
          <p:cNvSpPr txBox="1"/>
          <p:nvPr>
            <p:ph idx="3" type="body"/>
          </p:nvPr>
        </p:nvSpPr>
        <p:spPr>
          <a:xfrm>
            <a:off x="566928" y="4755604"/>
            <a:ext cx="10788321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None/>
            </a:pPr>
            <a:r>
              <a:rPr lang="en-US"/>
              <a:t>Día - mes - 2025</a:t>
            </a:r>
            <a:endParaRPr/>
          </a:p>
        </p:txBody>
      </p:sp>
      <p:sp>
        <p:nvSpPr>
          <p:cNvPr id="797" name="Google Shape;797;p1"/>
          <p:cNvSpPr txBox="1"/>
          <p:nvPr>
            <p:ph idx="4" type="body"/>
          </p:nvPr>
        </p:nvSpPr>
        <p:spPr>
          <a:xfrm>
            <a:off x="547041" y="2455029"/>
            <a:ext cx="10808208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None/>
            </a:pP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None/>
            </a:pPr>
            <a:r>
              <a:rPr lang="en-US"/>
              <a:t>Programa del Día de la Aceptación Universal</a:t>
            </a:r>
            <a:endParaRPr/>
          </a:p>
        </p:txBody>
      </p:sp>
      <p:sp>
        <p:nvSpPr>
          <p:cNvPr id="798" name="Google Shape;798;p1"/>
          <p:cNvSpPr txBox="1"/>
          <p:nvPr>
            <p:ph idx="1" type="body"/>
          </p:nvPr>
        </p:nvSpPr>
        <p:spPr>
          <a:xfrm>
            <a:off x="566928" y="3553576"/>
            <a:ext cx="10788321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10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Sistemas de correo electrónico y compatibilidad con EAI</a:t>
            </a:r>
            <a:endParaRPr/>
          </a:p>
        </p:txBody>
      </p:sp>
      <p:pic>
        <p:nvPicPr>
          <p:cNvPr id="904" name="Google Shape;90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Google Shape;905;p10"/>
          <p:cNvPicPr preferRelativeResize="0"/>
          <p:nvPr/>
        </p:nvPicPr>
        <p:blipFill rotWithShape="1">
          <a:blip r:embed="rId4">
            <a:alphaModFix/>
          </a:blip>
          <a:srcRect b="0" l="5267" r="4665" t="0"/>
          <a:stretch/>
        </p:blipFill>
        <p:spPr>
          <a:xfrm>
            <a:off x="7897595" y="929390"/>
            <a:ext cx="3709739" cy="2695153"/>
          </a:xfrm>
          <a:prstGeom prst="rect">
            <a:avLst/>
          </a:prstGeom>
          <a:noFill/>
          <a:ln>
            <a:noFill/>
          </a:ln>
        </p:spPr>
      </p:pic>
      <p:sp>
        <p:nvSpPr>
          <p:cNvPr id="906" name="Google Shape;906;p10"/>
          <p:cNvSpPr txBox="1"/>
          <p:nvPr>
            <p:ph idx="1" type="body"/>
          </p:nvPr>
        </p:nvSpPr>
        <p:spPr>
          <a:xfrm>
            <a:off x="420625" y="817424"/>
            <a:ext cx="6984516" cy="54114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/>
              <a:t>Todos los agentes de correo electrónico deben estar configurados para enviar y recibir direcciones de correo electrónico internacionalizadas. Ver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EAI: un resumen técnico</a:t>
            </a:r>
            <a:r>
              <a:rPr lang="en-US"/>
              <a:t> para obtener más información.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>
                <a:solidFill>
                  <a:schemeClr val="accent1"/>
                </a:solidFill>
              </a:rPr>
              <a:t>MUA</a:t>
            </a:r>
            <a:r>
              <a:rPr lang="en-US"/>
              <a:t> – Agente de usuario de correo (Mail User Agent): programa cliente que una persona utiliza para enviar, recibir y gestionar correo.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>
                <a:solidFill>
                  <a:schemeClr val="accent1"/>
                </a:solidFill>
              </a:rPr>
              <a:t>MSA</a:t>
            </a:r>
            <a:r>
              <a:rPr lang="en-US"/>
              <a:t> – Agente de envío de correo (Mail Submission Agent programa servidor que recibe correo de un MUA y lo prepara para su transmisión y entrega.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>
                <a:solidFill>
                  <a:schemeClr val="accent1"/>
                </a:solidFill>
              </a:rPr>
              <a:t>MTA</a:t>
            </a:r>
            <a:r>
              <a:rPr lang="en-US"/>
              <a:t> – Agente de transferencia de correo (Mail Transfer Agent): programa servidor que envía y recibe correo desde y hacia otros hosts de Internet Un MTA puede recibir correo de un MSA y/o entregar correo a un MDA.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>
                <a:solidFill>
                  <a:schemeClr val="accent1"/>
                </a:solidFill>
              </a:rPr>
              <a:t>MDA</a:t>
            </a:r>
            <a:r>
              <a:rPr lang="en-US"/>
              <a:t> – Agente de entrega de correo (Mail Delivery Agent): programa servidor que gestiona el correo entrante y normalmente lo almacena en un buzón o carpeta.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907" name="Google Shape;907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04012" y="4388649"/>
            <a:ext cx="4096904" cy="1291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1"/>
          <p:cNvSpPr txBox="1"/>
          <p:nvPr>
            <p:ph type="title"/>
          </p:nvPr>
        </p:nvSpPr>
        <p:spPr>
          <a:xfrm>
            <a:off x="752850" y="1308848"/>
            <a:ext cx="9215903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en-US"/>
              <a:t>Evaluación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12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Evaluación 1 Pregunta</a:t>
            </a:r>
            <a:endParaRPr/>
          </a:p>
        </p:txBody>
      </p:sp>
      <p:sp>
        <p:nvSpPr>
          <p:cNvPr id="919" name="Google Shape;919;p12"/>
          <p:cNvSpPr txBox="1"/>
          <p:nvPr>
            <p:ph idx="1" type="body"/>
          </p:nvPr>
        </p:nvSpPr>
        <p:spPr>
          <a:xfrm>
            <a:off x="824441" y="1010858"/>
            <a:ext cx="1054311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Para mejorar los sistemas para que estén preparados para la Aceptación Universal (UA), ¿cuáles de las siguientes categorías de nombres de dominio y direcciones de correo electrónico son relevantes?</a:t>
            </a:r>
            <a:endParaRPr/>
          </a:p>
          <a:p>
            <a:pPr indent="-457200" lvl="1" marL="9128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2000"/>
              <a:t>Nombres de dominio en ASCII.</a:t>
            </a:r>
            <a:endParaRPr/>
          </a:p>
          <a:p>
            <a:pPr indent="-457200" lvl="1" marL="9128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2000"/>
              <a:t>Nombres de Dominio Internacionalizados (IDN).</a:t>
            </a:r>
            <a:endParaRPr/>
          </a:p>
          <a:p>
            <a:pPr indent="-457200" lvl="1" marL="9128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2000"/>
              <a:t>Direcciones de correo electrónico internacionalizadas (EAI).</a:t>
            </a:r>
            <a:endParaRPr/>
          </a:p>
          <a:p>
            <a:pPr indent="-457200" lvl="1" marL="9128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2000"/>
              <a:t>Todas las opciones anteriores.</a:t>
            </a:r>
            <a:endParaRPr/>
          </a:p>
          <a:p>
            <a:pPr indent="-457200" lvl="1" marL="9128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2000"/>
              <a:t>Solo 2 y 3.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/>
          </a:p>
        </p:txBody>
      </p:sp>
      <p:pic>
        <p:nvPicPr>
          <p:cNvPr id="920" name="Google Shape;92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13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Evaluación 1 Pregunta</a:t>
            </a:r>
            <a:endParaRPr/>
          </a:p>
        </p:txBody>
      </p:sp>
      <p:sp>
        <p:nvSpPr>
          <p:cNvPr id="927" name="Google Shape;927;p13"/>
          <p:cNvSpPr txBox="1"/>
          <p:nvPr>
            <p:ph idx="1" type="body"/>
          </p:nvPr>
        </p:nvSpPr>
        <p:spPr>
          <a:xfrm>
            <a:off x="824441" y="1010858"/>
            <a:ext cx="1054311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Para mejorar los sistemas para que estén preparados para la Aceptación Universal (UA), ¿cuáles de las siguientes categorías de nombres de dominio y direcciones de correo electrónico son relevantes?</a:t>
            </a:r>
            <a:endParaRPr/>
          </a:p>
          <a:p>
            <a:pPr indent="-457200" lvl="1" marL="9128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2000"/>
              <a:t>Nombres de dominio en ASCII.</a:t>
            </a:r>
            <a:endParaRPr/>
          </a:p>
          <a:p>
            <a:pPr indent="-457200" lvl="1" marL="9128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2000"/>
              <a:t>Nombres de Dominio Internacionalizados (IDN).</a:t>
            </a:r>
            <a:endParaRPr/>
          </a:p>
          <a:p>
            <a:pPr indent="-457200" lvl="1" marL="9128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2000"/>
              <a:t>Direcciones de correo electrónico internacionalizadas (EAI).</a:t>
            </a:r>
            <a:endParaRPr/>
          </a:p>
          <a:p>
            <a:pPr indent="-457200" lvl="1" marL="9128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050"/>
              </a:buClr>
              <a:buSzPts val="1500"/>
              <a:buFont typeface="Arial"/>
              <a:buAutoNum type="arabicPeriod"/>
            </a:pPr>
            <a:r>
              <a:rPr lang="en-US" sz="2000">
                <a:solidFill>
                  <a:srgbClr val="00B050"/>
                </a:solidFill>
              </a:rPr>
              <a:t>Todas las opciones anteriores.</a:t>
            </a:r>
            <a:endParaRPr/>
          </a:p>
          <a:p>
            <a:pPr indent="-457200" lvl="1" marL="9128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2000"/>
              <a:t>Solo 2 y 3.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/>
          </a:p>
        </p:txBody>
      </p:sp>
      <p:pic>
        <p:nvPicPr>
          <p:cNvPr id="928" name="Google Shape;92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14"/>
          <p:cNvSpPr txBox="1"/>
          <p:nvPr>
            <p:ph type="title"/>
          </p:nvPr>
        </p:nvSpPr>
        <p:spPr>
          <a:xfrm>
            <a:off x="752850" y="1308848"/>
            <a:ext cx="10804566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en-US"/>
              <a:t>Fundamentos de Unicode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15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Carácter y conjunto de caracteres</a:t>
            </a:r>
            <a:endParaRPr/>
          </a:p>
        </p:txBody>
      </p:sp>
      <p:sp>
        <p:nvSpPr>
          <p:cNvPr id="940" name="Google Shape;940;p15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lang="en-US" sz="2000">
                <a:solidFill>
                  <a:schemeClr val="dk1"/>
                </a:solidFill>
              </a:rPr>
              <a:t>Una etiqueta o cadena de caracteres como</a:t>
            </a:r>
            <a:r>
              <a:rPr b="0" i="0" lang="en-US" sz="2000">
                <a:solidFill>
                  <a:schemeClr val="dk1"/>
                </a:solidFill>
              </a:rPr>
              <a:t> أهلا, नमस्ते, Hola está formada por caracteres.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b="0" i="0" lang="en-US" sz="2000">
                <a:solidFill>
                  <a:schemeClr val="dk1"/>
                </a:solidFill>
              </a:rPr>
              <a:t>Hello </a:t>
            </a:r>
            <a:r>
              <a:rPr lang="en-US" sz="2000">
                <a:solidFill>
                  <a:schemeClr val="dk1"/>
                </a:solidFill>
              </a:rPr>
              <a:t>--&gt; </a:t>
            </a:r>
            <a:r>
              <a:rPr lang="en-US" sz="2000">
                <a:solidFill>
                  <a:schemeClr val="dk1"/>
                </a:solidFill>
              </a:rPr>
              <a:t> </a:t>
            </a:r>
            <a:r>
              <a:rPr b="0" i="0" lang="en-US" sz="2000">
                <a:solidFill>
                  <a:schemeClr val="dk1"/>
                </a:solidFill>
              </a:rPr>
              <a:t> H  e  l   l     o</a:t>
            </a:r>
            <a:endParaRPr sz="2000"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chemeClr val="dk1"/>
                </a:solidFill>
              </a:rPr>
              <a:t>Un carácter es una unidad de información utilizada para la organización, el control o la representación de datos textuales.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b="0" i="0" lang="en-US" sz="2000">
                <a:solidFill>
                  <a:schemeClr val="dk1"/>
                </a:solidFill>
              </a:rPr>
              <a:t>Ejemplos de caracteres: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b="0" i="0" lang="en-US" sz="2000">
                <a:solidFill>
                  <a:schemeClr val="dk1"/>
                </a:solidFill>
              </a:rPr>
              <a:t>Letras 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b="0" i="0" lang="en-US" sz="2000">
                <a:solidFill>
                  <a:schemeClr val="dk1"/>
                </a:solidFill>
              </a:rPr>
              <a:t>Dígitos 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2000">
                <a:solidFill>
                  <a:schemeClr val="dk1"/>
                </a:solidFill>
              </a:rPr>
              <a:t>Caracteres especiales, es decir, símbolos matemáticos, signos de puntuación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b="0" i="0" lang="en-US" sz="2000">
                <a:solidFill>
                  <a:schemeClr val="dk1"/>
                </a:solidFill>
              </a:rPr>
              <a:t>Caracteres de control - generalmente no visibles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>
                <a:solidFill>
                  <a:schemeClr val="dk1"/>
                </a:solidFill>
              </a:rPr>
              <a:t>El Código Estadounidense Estándar para el Intercambio de Información (</a:t>
            </a:r>
            <a:r>
              <a:rPr b="0" i="0" lang="en-US" sz="2000">
                <a:solidFill>
                  <a:schemeClr val="dk1"/>
                </a:solidFill>
              </a:rPr>
              <a:t>ASCII) codifica caracteres utilizados en informática lo cual incluye letras a-z, dígitos 0-9 y otros.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41" name="Google Shape;94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16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Punto de código</a:t>
            </a:r>
            <a:endParaRPr/>
          </a:p>
        </p:txBody>
      </p:sp>
      <p:sp>
        <p:nvSpPr>
          <p:cNvPr id="948" name="Google Shape;948;p16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lang="en-US" sz="2000">
                <a:solidFill>
                  <a:srgbClr val="3B3835"/>
                </a:solidFill>
              </a:rPr>
              <a:t>Un punto de código es un valor, o posición, para un carácter, en cualquier conjunto de caracteres codificados.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rgbClr val="3B3835"/>
                </a:solidFill>
              </a:rPr>
              <a:t>El punto de código es un número asignado para representar un carácter abstracto en un sistema de representación de texto.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/>
          </a:p>
        </p:txBody>
      </p:sp>
      <p:pic>
        <p:nvPicPr>
          <p:cNvPr id="949" name="Google Shape;94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.3.5 Character Encoding" id="950" name="Google Shape;950;p16"/>
          <p:cNvPicPr preferRelativeResize="0"/>
          <p:nvPr/>
        </p:nvPicPr>
        <p:blipFill rotWithShape="1">
          <a:blip r:embed="rId4">
            <a:alphaModFix/>
          </a:blip>
          <a:srcRect b="64531" l="50521" r="0" t="8896"/>
          <a:stretch/>
        </p:blipFill>
        <p:spPr>
          <a:xfrm>
            <a:off x="1527532" y="2710004"/>
            <a:ext cx="9136935" cy="3319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17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Punto de código</a:t>
            </a:r>
            <a:endParaRPr/>
          </a:p>
        </p:txBody>
      </p:sp>
      <p:sp>
        <p:nvSpPr>
          <p:cNvPr id="957" name="Google Shape;957;p17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lang="en-US" sz="2000">
                <a:solidFill>
                  <a:srgbClr val="3B3835"/>
                </a:solidFill>
              </a:rPr>
              <a:t>Un punto de código es un valor, o posición, para un carácter, en cualquier conjunto de caracteres codificados.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rgbClr val="3B3835"/>
                </a:solidFill>
              </a:rPr>
              <a:t>El punto de código es un número asignado para representar un carácter abstracto en un sistema de representación de texto.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/>
          </a:p>
        </p:txBody>
      </p:sp>
      <p:pic>
        <p:nvPicPr>
          <p:cNvPr id="958" name="Google Shape;95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.3.5 Character Encoding" id="959" name="Google Shape;959;p17"/>
          <p:cNvPicPr preferRelativeResize="0"/>
          <p:nvPr/>
        </p:nvPicPr>
        <p:blipFill rotWithShape="1">
          <a:blip r:embed="rId4">
            <a:alphaModFix/>
          </a:blip>
          <a:srcRect b="64531" l="50521" r="0" t="8896"/>
          <a:stretch/>
        </p:blipFill>
        <p:spPr>
          <a:xfrm>
            <a:off x="1527532" y="2710001"/>
            <a:ext cx="9136935" cy="3319766"/>
          </a:xfrm>
          <a:prstGeom prst="rect">
            <a:avLst/>
          </a:prstGeom>
          <a:noFill/>
          <a:ln>
            <a:noFill/>
          </a:ln>
        </p:spPr>
      </p:pic>
      <p:sp>
        <p:nvSpPr>
          <p:cNvPr id="960" name="Google Shape;960;p17"/>
          <p:cNvSpPr/>
          <p:nvPr/>
        </p:nvSpPr>
        <p:spPr>
          <a:xfrm>
            <a:off x="1701903" y="3472563"/>
            <a:ext cx="3872921" cy="466531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18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Glifo</a:t>
            </a:r>
            <a:endParaRPr/>
          </a:p>
        </p:txBody>
      </p:sp>
      <p:sp>
        <p:nvSpPr>
          <p:cNvPr id="967" name="Google Shape;967;p18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rgbClr val="3B3835"/>
                </a:solidFill>
              </a:rPr>
              <a:t> La representación tipográfica de un carácter se denomina glifo.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B3835"/>
              </a:buClr>
              <a:buSzPts val="1500"/>
              <a:buChar char="⚪"/>
            </a:pPr>
            <a:r>
              <a:rPr lang="en-US" sz="2000">
                <a:solidFill>
                  <a:srgbClr val="3B3835"/>
                </a:solidFill>
              </a:rPr>
              <a:t>Inglés: </a:t>
            </a:r>
            <a:r>
              <a:rPr i="1" lang="en-US" sz="2000">
                <a:solidFill>
                  <a:srgbClr val="3B38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0" i="0" lang="en-US" sz="2000">
                <a:solidFill>
                  <a:srgbClr val="3B3835"/>
                </a:solidFill>
              </a:rPr>
              <a:t>, a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B3835"/>
              </a:buClr>
              <a:buSzPts val="1500"/>
              <a:buChar char="⚪"/>
            </a:pPr>
            <a:r>
              <a:rPr b="0" i="0" lang="en-US" sz="2000">
                <a:solidFill>
                  <a:srgbClr val="3B3835"/>
                </a:solidFill>
              </a:rPr>
              <a:t>Cada letra árabe suele tener cuatro glifos en función del lugar de la cadena de caracteres en el que aparezca. </a:t>
            </a:r>
            <a:r>
              <a:rPr lang="en-US" sz="2000"/>
              <a:t>Por ejemplo, para la LETRA ÁRABE GHAIN los cuatro glifos son</a:t>
            </a:r>
            <a:r>
              <a:rPr b="0" i="0" lang="en-US" sz="2000">
                <a:solidFill>
                  <a:srgbClr val="3B3835"/>
                </a:solidFill>
              </a:rPr>
              <a:t>:</a:t>
            </a:r>
            <a:endParaRPr/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sz="2000">
              <a:solidFill>
                <a:srgbClr val="3B3835"/>
              </a:solidFill>
            </a:endParaRPr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b="0" i="0" sz="2000">
              <a:solidFill>
                <a:srgbClr val="3B3835"/>
              </a:solidFill>
            </a:endParaRPr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sz="2000">
              <a:solidFill>
                <a:srgbClr val="3B3835"/>
              </a:solidFill>
            </a:endParaRPr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b="0" i="0" sz="2000">
              <a:solidFill>
                <a:srgbClr val="3B3835"/>
              </a:solidFill>
            </a:endParaRPr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sz="2000">
              <a:solidFill>
                <a:srgbClr val="3B3835"/>
              </a:solidFill>
            </a:endParaRPr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b="0" i="0" sz="2000">
              <a:solidFill>
                <a:srgbClr val="3B3835"/>
              </a:solidFill>
            </a:endParaRPr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sz="2000">
              <a:solidFill>
                <a:srgbClr val="3B3835"/>
              </a:solidFill>
            </a:endParaRPr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B3835"/>
              </a:buClr>
              <a:buSzPts val="1500"/>
              <a:buChar char="⚪"/>
            </a:pPr>
            <a:r>
              <a:rPr lang="en-US" sz="2000">
                <a:solidFill>
                  <a:srgbClr val="3B3835"/>
                </a:solidFill>
              </a:rPr>
              <a:t>Los idiomas pueden escribirse/visualizarse en orden de derecha a izquierda y de izquierda a derecha, pero la lectura de los datos se basa en el orden de pulsación de las teclas en un archivo y no depende de la dirección de escritura.</a:t>
            </a:r>
            <a:endParaRPr/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b="0" i="0" sz="2000">
              <a:solidFill>
                <a:srgbClr val="3B3835"/>
              </a:solidFill>
            </a:endParaRPr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b="0" i="0" sz="2000">
              <a:solidFill>
                <a:srgbClr val="3B383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/>
          </a:p>
        </p:txBody>
      </p:sp>
      <p:pic>
        <p:nvPicPr>
          <p:cNvPr id="968" name="Google Shape;96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text-dependent and Directional Text - Complex-Text Languages - An  Overview" id="969" name="Google Shape;96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92628" y="2498183"/>
            <a:ext cx="1783637" cy="2171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19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Codificación de caracteres</a:t>
            </a:r>
            <a:endParaRPr/>
          </a:p>
        </p:txBody>
      </p:sp>
      <p:sp>
        <p:nvSpPr>
          <p:cNvPr id="976" name="Google Shape;976;p19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rgbClr val="000000"/>
                </a:solidFill>
              </a:rPr>
              <a:t>La codificación de caracteres es la correspondencia entre la definición de un conjunto de caracteres y las unidades de código utilizadas para representar los datos.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Una codificación describe cómo codificar puntos de código en bytes y cómo descodificar bytes en puntos de código.</a:t>
            </a:r>
            <a:endParaRPr/>
          </a:p>
        </p:txBody>
      </p:sp>
      <p:pic>
        <p:nvPicPr>
          <p:cNvPr id="977" name="Google Shape;97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2"/>
          <p:cNvSpPr txBox="1"/>
          <p:nvPr>
            <p:ph idx="1" type="body"/>
          </p:nvPr>
        </p:nvSpPr>
        <p:spPr>
          <a:xfrm>
            <a:off x="754743" y="1553737"/>
            <a:ext cx="10682514" cy="4410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Introducción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Descripción general de la Aceptación Universal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Evaluación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Fundamentos de Unicode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Fundamentos para los IDN y la EAI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Programación para la Aceptación Universal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Procesamiento de nombres de dominio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Procesamiento de direcciones de correo electrónico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Conclusión</a:t>
            </a:r>
            <a:endParaRPr/>
          </a:p>
        </p:txBody>
      </p:sp>
      <p:sp>
        <p:nvSpPr>
          <p:cNvPr id="805" name="Google Shape;805;p2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Temario</a:t>
            </a:r>
            <a:endParaRPr/>
          </a:p>
        </p:txBody>
      </p:sp>
      <p:pic>
        <p:nvPicPr>
          <p:cNvPr id="806" name="Google Shape;80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20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Breve historia</a:t>
            </a:r>
            <a:endParaRPr/>
          </a:p>
        </p:txBody>
      </p:sp>
      <p:sp>
        <p:nvSpPr>
          <p:cNvPr id="984" name="Google Shape;984;p20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ASCII básico:</a:t>
            </a:r>
            <a:r>
              <a:rPr b="0" i="0"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 un único carácter de 7 bits, limitado a un máximo de 128 caracteres.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ASCII extendido: un único carácter de 8 bits, limitado a un máximo de 256 caracteres.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La codificación ASCII podía contener suficientes caracteres para cubrir todos los idiomas.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Por lo tanto, se desarrollaron diferentes sistemas de codificación para asignar números a los caracteres de los distintos idiomas y códigos de escritura, lo que generó problemas de interoperabilidad.</a:t>
            </a:r>
            <a:endParaRPr/>
          </a:p>
        </p:txBody>
      </p:sp>
      <p:pic>
        <p:nvPicPr>
          <p:cNvPr id="985" name="Google Shape;98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21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Estándar Unicode</a:t>
            </a:r>
            <a:endParaRPr/>
          </a:p>
        </p:txBody>
      </p:sp>
      <p:sp>
        <p:nvSpPr>
          <p:cNvPr id="992" name="Google Shape;992;p21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El estándar para la representación digital de los caracteres utilizados en la escritura de todos los idiomas del mundo.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Caracteres organizados a nivel de código de escritura.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Unicode proporciona un medio uniforme para almacenar, buscar e intercambiar texto en cualquier idioma.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Lo utilizan todas las computadoras modernas y es la base para procesar texto en Internet.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La cantidad de intervalos para representar los idiomas del mundo es 0000 – 10FFFF.  Visite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https://unicode.org/charts/</a:t>
            </a:r>
            <a:r>
              <a:rPr lang="en-US" sz="2000"/>
              <a:t> para ver la cobertura de los códigos de escritura y los rangos de codificación.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2000"/>
          </a:p>
        </p:txBody>
      </p:sp>
      <p:pic>
        <p:nvPicPr>
          <p:cNvPr id="993" name="Google Shape;99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22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Codificación Unicode</a:t>
            </a:r>
            <a:endParaRPr/>
          </a:p>
        </p:txBody>
      </p:sp>
      <p:sp>
        <p:nvSpPr>
          <p:cNvPr id="1000" name="Google Shape;1000;p22"/>
          <p:cNvSpPr txBox="1"/>
          <p:nvPr>
            <p:ph idx="1" type="body"/>
          </p:nvPr>
        </p:nvSpPr>
        <p:spPr>
          <a:xfrm>
            <a:off x="812791" y="734033"/>
            <a:ext cx="10962600" cy="53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rgbClr val="000000"/>
                </a:solidFill>
              </a:rPr>
              <a:t>Unicode puede implementarse mediante diferentes codificaciones de caracteres.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UTF-8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UTF-16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UTF-32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La codificación UTF-8 se utiliza generalmente en el sistema de nombres de dominio.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UTF-8 es una codificación de caracteres de longitud variable.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UTF-8 codifica los puntos de código en uno a cuatro bytes, que se leen de uno en uno: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Para caracteres ASCII se utiliza 1 byte.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Para caracteres arábigos se utilizan 2 bytes.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Para caracteres devanagari se utilizan 3 bytes.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Para caracteres chinos se utilizan 4 bytes.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Por lo tanto, para la lectura a nivel de byte, necesitamos especificar la codificación antes de la lectura del archivo.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/>
          </a:p>
        </p:txBody>
      </p:sp>
      <p:pic>
        <p:nvPicPr>
          <p:cNvPr id="1001" name="Google Shape;100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23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Hola, mundo: Python</a:t>
            </a:r>
            <a:endParaRPr/>
          </a:p>
        </p:txBody>
      </p:sp>
      <p:sp>
        <p:nvSpPr>
          <p:cNvPr id="1008" name="Google Shape;1008;p23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2000"/>
          </a:p>
        </p:txBody>
      </p:sp>
      <p:pic>
        <p:nvPicPr>
          <p:cNvPr id="1009" name="Google Shape;100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10" name="Google Shape;1010;p23"/>
          <p:cNvSpPr/>
          <p:nvPr/>
        </p:nvSpPr>
        <p:spPr>
          <a:xfrm>
            <a:off x="543356" y="763601"/>
            <a:ext cx="10027800" cy="203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Font typeface="Courier New"/>
              <a:buNone/>
            </a:pPr>
            <a:r>
              <a:rPr b="0" i="0" lang="en-US" sz="1800" u="none" cap="none" strike="noStrike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i="0" lang="en-US" sz="1800" u="none" cap="none" strike="noStrike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"Enter your input: "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b="0" i="0" sz="18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inputstr = </a:t>
            </a:r>
            <a:r>
              <a:rPr b="0" i="0" lang="en-US" sz="1800" u="none" cap="none" strike="noStrike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input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 </a:t>
            </a:r>
            <a:r>
              <a:rPr b="0" i="1" lang="en-US" sz="1800" u="none" cap="none" strike="noStrike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#default character encoding is UTF-8</a:t>
            </a:r>
            <a:br>
              <a:rPr b="0" i="1" lang="en-US" sz="1800" u="none" cap="none" strike="noStrike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b="0" i="1" sz="1800" u="none" cap="none" strike="noStrike">
              <a:solidFill>
                <a:srgbClr val="8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Font typeface="Courier New"/>
              <a:buNone/>
            </a:pPr>
            <a:r>
              <a:rPr b="0" i="0" lang="en-US" sz="1800" u="none" cap="none" strike="noStrike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i="0" lang="en-US" sz="1800" u="none" cap="none" strike="noStrike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"Input data is: "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b="0" i="0" sz="18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Font typeface="Courier New"/>
              <a:buNone/>
            </a:pPr>
            <a:r>
              <a:rPr b="0" i="0" lang="en-US" sz="1800" u="none" cap="none" strike="noStrike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(inputstr)</a:t>
            </a:r>
            <a:endParaRPr b="0" i="0" sz="1800" u="none" cap="none" strike="noStrike">
              <a:solidFill>
                <a:srgbClr val="0A1F2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24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Hola, mundo: Java</a:t>
            </a:r>
            <a:endParaRPr/>
          </a:p>
        </p:txBody>
      </p:sp>
      <p:pic>
        <p:nvPicPr>
          <p:cNvPr id="1017" name="Google Shape;101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18" name="Google Shape;1018;p24"/>
          <p:cNvSpPr txBox="1"/>
          <p:nvPr/>
        </p:nvSpPr>
        <p:spPr>
          <a:xfrm>
            <a:off x="824441" y="1010858"/>
            <a:ext cx="10962600" cy="53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import java.util.Scanner;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public class ReadWriteUnicode {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	public static void main(String[]args)   {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       Scanner scr = new Scanner(System.in);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       System.out.println("Enter your input");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       String Input = scr.nextLine();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//default character encoding is UTF-8</a:t>
            </a:r>
            <a:endParaRPr sz="19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       System.out.println("Receieved input is: "+Input);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   }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9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25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Codificación Unicode – Lectura/escritura de archivos en Python</a:t>
            </a:r>
            <a:endParaRPr/>
          </a:p>
        </p:txBody>
      </p:sp>
      <p:sp>
        <p:nvSpPr>
          <p:cNvPr id="1025" name="Google Shape;1025;p25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Leer archivo UTF-8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Escribir archivo UTF-8</a:t>
            </a:r>
            <a:endParaRPr/>
          </a:p>
        </p:txBody>
      </p:sp>
      <p:pic>
        <p:nvPicPr>
          <p:cNvPr id="1026" name="Google Shape;102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Google Shape;1027;p25"/>
          <p:cNvSpPr/>
          <p:nvPr/>
        </p:nvSpPr>
        <p:spPr>
          <a:xfrm>
            <a:off x="1156951" y="1540364"/>
            <a:ext cx="6250500" cy="120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file = </a:t>
            </a:r>
            <a:r>
              <a:rPr b="0" i="0" lang="en-US" sz="1800" u="none" cap="none" strike="noStrike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open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i="0" lang="en-US" sz="1800" u="none" cap="none" strike="noStrike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"filepath"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b="1" i="0" lang="en-US" sz="1800" u="none" cap="none" strike="noStrike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'r'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b="0" i="0" lang="en-US" sz="1800" u="none" cap="none" strike="noStrike">
                <a:solidFill>
                  <a:srgbClr val="660099"/>
                </a:solidFill>
                <a:latin typeface="Courier New"/>
                <a:ea typeface="Courier New"/>
                <a:cs typeface="Courier New"/>
                <a:sym typeface="Courier New"/>
              </a:rPr>
              <a:t>encoding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1800" u="none" cap="none" strike="noStrike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'UTF-8'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i="0" lang="en-US" sz="1800" u="none" cap="none" strike="noStrike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for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line </a:t>
            </a:r>
            <a:r>
              <a:rPr b="1" i="0" lang="en-US" sz="1800" u="none" cap="none" strike="noStrike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in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file: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0" i="0" lang="en-US" sz="1800" u="none" cap="none" strike="noStrike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(line)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file.close()</a:t>
            </a:r>
            <a:endParaRPr b="0" i="0" sz="1800" u="none" cap="none" strike="noStrike">
              <a:solidFill>
                <a:srgbClr val="0A1F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25"/>
          <p:cNvSpPr/>
          <p:nvPr/>
        </p:nvSpPr>
        <p:spPr>
          <a:xfrm>
            <a:off x="1156951" y="3758344"/>
            <a:ext cx="6388200" cy="120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file2 = </a:t>
            </a:r>
            <a:r>
              <a:rPr b="0" i="0" lang="en-US" sz="1800" u="none" cap="none" strike="noStrike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open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i="0" lang="en-US" sz="1800" u="none" cap="none" strike="noStrike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“filepath"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b="1" i="0" lang="en-US" sz="1800" u="none" cap="none" strike="noStrike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'w'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b="0" i="0" lang="en-US" sz="1800" u="none" cap="none" strike="noStrike">
                <a:solidFill>
                  <a:srgbClr val="660099"/>
                </a:solidFill>
                <a:latin typeface="Courier New"/>
                <a:ea typeface="Courier New"/>
                <a:cs typeface="Courier New"/>
                <a:sym typeface="Courier New"/>
              </a:rPr>
              <a:t>encoding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1800" u="none" cap="none" strike="noStrike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'UTF-8'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data_to_write=</a:t>
            </a:r>
            <a:r>
              <a:rPr b="1" i="0" lang="en-US" sz="1800" u="none" cap="none" strike="noStrike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'اُن کے وکلا کی کوشش ہو گی'</a:t>
            </a:r>
            <a:br>
              <a:rPr b="1" i="0" lang="en-US" sz="1800" u="none" cap="none" strike="noStrike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file2.writelines(data_to_write)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file2.close()</a:t>
            </a:r>
            <a:endParaRPr b="0" i="0" sz="1800" u="none" cap="none" strike="noStrike">
              <a:solidFill>
                <a:srgbClr val="0A1F2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26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Codificación Unicode – Lectura de archivos en Java</a:t>
            </a:r>
            <a:endParaRPr/>
          </a:p>
        </p:txBody>
      </p:sp>
      <p:pic>
        <p:nvPicPr>
          <p:cNvPr id="1035" name="Google Shape;103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36" name="Google Shape;1036;p26"/>
          <p:cNvSpPr txBox="1"/>
          <p:nvPr/>
        </p:nvSpPr>
        <p:spPr>
          <a:xfrm>
            <a:off x="824441" y="786926"/>
            <a:ext cx="10962600" cy="53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public void ReadFile(String filename){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try {</a:t>
            </a:r>
            <a:endParaRPr sz="1900"/>
          </a:p>
          <a:p>
            <a:pPr indent="0" lvl="1" marL="455612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FileInputStream fis = new FileInputStream(filename); </a:t>
            </a:r>
            <a:endParaRPr sz="1900"/>
          </a:p>
          <a:p>
            <a:pPr indent="0" lvl="1" marL="455612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InputStreamReader isr = new InputStreamReader(fis, StandardCharsets.UTF_8)</a:t>
            </a:r>
            <a:endParaRPr sz="1900"/>
          </a:p>
          <a:p>
            <a:pPr indent="0" lvl="1" marL="455612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BufferedReader br = new BufferedReader(isr);</a:t>
            </a:r>
            <a:endParaRPr sz="1900"/>
          </a:p>
          <a:p>
            <a:pPr indent="0" lvl="1" marL="455612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String line ="";</a:t>
            </a:r>
            <a:endParaRPr sz="1900"/>
          </a:p>
          <a:p>
            <a:pPr indent="0" lvl="1" marL="455612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while((line = br.readLine())!=null) {</a:t>
            </a:r>
            <a:endParaRPr sz="1900"/>
          </a:p>
          <a:p>
            <a:pPr indent="0" lvl="1" marL="455612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System.out.println(line);</a:t>
            </a:r>
            <a:endParaRPr sz="1900"/>
          </a:p>
          <a:p>
            <a:pPr indent="0" lvl="1" marL="455612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900"/>
          </a:p>
          <a:p>
            <a:pPr indent="0" lvl="1" marL="455612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fis.close();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}catch(IOException ex) {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	System.err.println(ex.toString());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9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27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Codificación Unicode – Escritura de archivos en Java</a:t>
            </a:r>
            <a:endParaRPr/>
          </a:p>
        </p:txBody>
      </p:sp>
      <p:pic>
        <p:nvPicPr>
          <p:cNvPr id="1043" name="Google Shape;104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44" name="Google Shape;1044;p27"/>
          <p:cNvSpPr txBox="1"/>
          <p:nvPr/>
        </p:nvSpPr>
        <p:spPr>
          <a:xfrm>
            <a:off x="420624" y="786926"/>
            <a:ext cx="11771400" cy="53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public void WriteFile(String filename, String text){       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   try{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        FileOutputStream fis = new FileOutputStream(filename);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        OutputStreamWriter osw = new OutputStreamWriter(fis,StandardCharsets.UTF_8);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        BufferedWriter bw = new BufferedWriter(osw);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        bw.write(text);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        bw.flush();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        fis.close();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   }catch(IOException ex) {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     System.err.println(ex.toString());       }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}</a:t>
            </a:r>
            <a:endParaRPr sz="19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28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Normalización</a:t>
            </a:r>
            <a:endParaRPr/>
          </a:p>
        </p:txBody>
      </p:sp>
      <p:sp>
        <p:nvSpPr>
          <p:cNvPr id="1051" name="Google Shape;1051;p28"/>
          <p:cNvSpPr txBox="1"/>
          <p:nvPr>
            <p:ph idx="1" type="body"/>
          </p:nvPr>
        </p:nvSpPr>
        <p:spPr>
          <a:xfrm>
            <a:off x="768458" y="786069"/>
            <a:ext cx="10962747" cy="47376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Existen múltiples formas de codificar ciertos glifos en Unicode: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</a:rPr>
              <a:t>è = U+00E8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</a:rPr>
              <a:t>e + ` = è = U+0065 + U+0300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</a:rPr>
              <a:t>آ = U+0622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</a:rPr>
              <a:t> ٓ + ا = آ  =U+0627 U+0653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La siguiente cadena de caracteres puede existir en el corpus en la forma de la primera cadena de caracteres a continuación, mientras que la cadena de entrada está en la forma de la segunda cadena, a continuación. Por lo tanto, el resultado de la búsqueda estará vacío. 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آدم  (U+0622 U+062F U+0645)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آدم (U+0627 U+0653 U+062F U+0645)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Para buscar, ordenar y realizar cualquier operación con cadenas de caracteres necesitamos la normalización.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La normalización garantiza que la representación final sea la misma, aunque los usuarios escriban de forma diferente. </a:t>
            </a:r>
            <a:endParaRPr/>
          </a:p>
        </p:txBody>
      </p:sp>
      <p:pic>
        <p:nvPicPr>
          <p:cNvPr id="1052" name="Google Shape;105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29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Normalización</a:t>
            </a:r>
            <a:endParaRPr/>
          </a:p>
        </p:txBody>
      </p:sp>
      <p:sp>
        <p:nvSpPr>
          <p:cNvPr id="1059" name="Google Shape;1059;p29"/>
          <p:cNvSpPr txBox="1"/>
          <p:nvPr>
            <p:ph idx="1" type="body"/>
          </p:nvPr>
        </p:nvSpPr>
        <p:spPr>
          <a:xfrm>
            <a:off x="768458" y="1350498"/>
            <a:ext cx="10962747" cy="4751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A continuación se enumeran las diferentes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formas de normalización</a:t>
            </a:r>
            <a:r>
              <a:rPr lang="en-US" sz="2000"/>
              <a:t> definidas por Unicode: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Forma de Normalización D (NFD)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Forma de Normalización C (NFC)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Forma de Normalización KD (NFKD)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Forma de Normalización KC (NFKC)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En nombre de dominio se utiliza NFC.</a:t>
            </a:r>
            <a:endParaRPr/>
          </a:p>
        </p:txBody>
      </p:sp>
      <p:pic>
        <p:nvPicPr>
          <p:cNvPr id="1060" name="Google Shape;1060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3"/>
          <p:cNvSpPr txBox="1"/>
          <p:nvPr>
            <p:ph type="title"/>
          </p:nvPr>
        </p:nvSpPr>
        <p:spPr>
          <a:xfrm>
            <a:off x="752850" y="1308848"/>
            <a:ext cx="10804566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en-US"/>
              <a:t>Descripción general de la Aceptación Universal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30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Código de normalización - Python</a:t>
            </a:r>
            <a:endParaRPr/>
          </a:p>
        </p:txBody>
      </p:sp>
      <p:pic>
        <p:nvPicPr>
          <p:cNvPr id="1067" name="Google Shape;106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68" name="Google Shape;1068;p30"/>
          <p:cNvSpPr txBox="1"/>
          <p:nvPr/>
        </p:nvSpPr>
        <p:spPr>
          <a:xfrm>
            <a:off x="420624" y="750720"/>
            <a:ext cx="11586600" cy="203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import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unicodedata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input_str = </a:t>
            </a:r>
            <a:r>
              <a:rPr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input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() </a:t>
            </a: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 take input from user</a:t>
            </a:r>
            <a:b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i="1" sz="1800">
              <a:solidFill>
                <a:srgbClr val="8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normalized_input = unicodedata.normalize(</a:t>
            </a:r>
            <a:r>
              <a:rPr b="1" lang="en-US" sz="18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'NFC'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,input_str) </a:t>
            </a: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#normalize user input</a:t>
            </a:r>
            <a:b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i="1" sz="1800">
              <a:solidFill>
                <a:srgbClr val="8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(normalized_input)</a:t>
            </a:r>
            <a:endParaRPr sz="1800">
              <a:solidFill>
                <a:srgbClr val="0A1F24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31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Código de normalización - Java</a:t>
            </a:r>
            <a:endParaRPr/>
          </a:p>
        </p:txBody>
      </p:sp>
      <p:pic>
        <p:nvPicPr>
          <p:cNvPr id="1075" name="Google Shape;107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76" name="Google Shape;1076;p31"/>
          <p:cNvSpPr txBox="1"/>
          <p:nvPr/>
        </p:nvSpPr>
        <p:spPr>
          <a:xfrm>
            <a:off x="824441" y="1010858"/>
            <a:ext cx="10962600" cy="53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import com.ibm.icu.text.Normalizer2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Scanner sc = new Scanner(System.in);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Normalizer2 norm = Normalizer2.getNFCInstance(); //get NFC object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String input;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input = sc.nextline();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String normalized_input = norm.normalize(input);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32"/>
          <p:cNvSpPr txBox="1"/>
          <p:nvPr>
            <p:ph type="title"/>
          </p:nvPr>
        </p:nvSpPr>
        <p:spPr>
          <a:xfrm>
            <a:off x="752850" y="1308848"/>
            <a:ext cx="8496082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en-US"/>
              <a:t>Nombres de Dominio Internacionalizados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33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Nombres de dominio</a:t>
            </a:r>
            <a:endParaRPr/>
          </a:p>
        </p:txBody>
      </p:sp>
      <p:sp>
        <p:nvSpPr>
          <p:cNvPr id="1088" name="Google Shape;1088;p33"/>
          <p:cNvSpPr txBox="1"/>
          <p:nvPr>
            <p:ph idx="1" type="body"/>
          </p:nvPr>
        </p:nvSpPr>
        <p:spPr>
          <a:xfrm>
            <a:off x="776157" y="798119"/>
            <a:ext cx="10639685" cy="4810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Un nombre de dominio es un conjunto ordenado de etiquetas o cadenas de caracteres: 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www.ejemplo.co.uk</a:t>
            </a:r>
            <a:r>
              <a:rPr lang="en-US" sz="2000"/>
              <a:t>. 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El dominio de alto nivel (TLD) es la etiqueta situada más a la derecha: ”uk”.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dominio de segundo nivel: “co”.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dominio de tercer nivel “ejemplo”.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Inicialmente, los TLD solo tenían dos o tres caracteres (por ejemplo, </a:t>
            </a:r>
            <a:r>
              <a:rPr lang="en-US" sz="2000">
                <a:solidFill>
                  <a:schemeClr val="accent1"/>
                </a:solidFill>
              </a:rPr>
              <a:t>.ca, .com</a:t>
            </a:r>
            <a:r>
              <a:rPr lang="en-US" sz="2000"/>
              <a:t>).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Ahora los TLD pueden ser cadenas de caracteres más largas (por ejemplo, </a:t>
            </a:r>
            <a:r>
              <a:rPr lang="en-US" sz="2000">
                <a:solidFill>
                  <a:schemeClr val="accent1"/>
                </a:solidFill>
              </a:rPr>
              <a:t>.info, .google, .engineering</a:t>
            </a:r>
            <a:r>
              <a:rPr lang="en-US" sz="2000"/>
              <a:t>).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Los TLD delegados en la 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zona raíz</a:t>
            </a:r>
            <a:r>
              <a:rPr lang="en-US" sz="2000"/>
              <a:t> pueden cambiar con el tiempo, por lo que una lista fija puede quedar obsoleta.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Cada etiqueta tiene 63 octetos.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solidFill>
                  <a:schemeClr val="dk1"/>
                </a:solidFill>
              </a:rPr>
              <a:t>La longitud total del nombre de dominio no puede ser superior a 255 (separadores incluidos).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1089" name="Google Shape;1089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34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Nombres de Dominio Internacionalizados (IDN)</a:t>
            </a:r>
            <a:endParaRPr/>
          </a:p>
        </p:txBody>
      </p:sp>
      <p:sp>
        <p:nvSpPr>
          <p:cNvPr id="1096" name="Google Shape;1096;p34"/>
          <p:cNvSpPr txBox="1"/>
          <p:nvPr>
            <p:ph idx="1" type="body"/>
          </p:nvPr>
        </p:nvSpPr>
        <p:spPr>
          <a:xfrm>
            <a:off x="420625" y="611508"/>
            <a:ext cx="11541220" cy="4810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/>
              <a:t>Los nombres de dominio también pueden internacionalizarse cuando una de las etiquetas contiene al menos un carácter no ASCII.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/>
              <a:t>Por ejemplo: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www.exâmple.ca</a:t>
            </a:r>
            <a:r>
              <a:rPr lang="en-US"/>
              <a:t> , </a:t>
            </a:r>
            <a:r>
              <a:rPr lang="en-US">
                <a:solidFill>
                  <a:schemeClr val="accent1"/>
                </a:solidFill>
              </a:rPr>
              <a:t>普遍接受-测试.世界. </a:t>
            </a:r>
            <a:r>
              <a:rPr lang="en-US"/>
              <a:t>, </a:t>
            </a:r>
            <a:r>
              <a:rPr lang="en-US">
                <a:solidFill>
                  <a:schemeClr val="accent1"/>
                </a:solidFill>
              </a:rPr>
              <a:t>صحة.مصر</a:t>
            </a:r>
            <a:r>
              <a:rPr lang="en-US"/>
              <a:t>,</a:t>
            </a:r>
            <a:r>
              <a:rPr lang="en-US">
                <a:solidFill>
                  <a:schemeClr val="accent1"/>
                </a:solidFill>
              </a:rPr>
              <a:t> ทัวร์เที่ยวไทย.ไทย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/>
              <a:t>Existen dos formas equivalentes de etiquetas de dominios de IDN: Etiqueta-U y Etiqueta-A.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/>
              <a:t>Los usuarios humanos utilizan la versión de IDN denominada Etiqueta-U (que utiliza el formato UTF-8): </a:t>
            </a:r>
            <a:r>
              <a:rPr lang="en-US">
                <a:solidFill>
                  <a:schemeClr val="accent1"/>
                </a:solidFill>
              </a:rPr>
              <a:t>exâmple 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/>
              <a:t>Las aplicaciones o sistemas utilizan internamente un equivalente ASCII denominado Etiqueta-A:</a:t>
            </a:r>
            <a:endParaRPr/>
          </a:p>
          <a:p>
            <a:pPr indent="-4572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/>
              <a:t>Tomar la entrada del usuario, normalizarla y compararla con IDNA2008 para formar la Etiqueta-U del IDN.</a:t>
            </a:r>
            <a:endParaRPr/>
          </a:p>
          <a:p>
            <a:pPr indent="-4572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/>
              <a:t>Convertir Etiqueta-U a Punycode (con RFC3492).</a:t>
            </a:r>
            <a:endParaRPr/>
          </a:p>
          <a:p>
            <a:pPr indent="-4572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/>
              <a:t>Agregar el prefijo "xn--" para identificar la cadena de caracteres ASCII como una Etiqueta-A del IDN.</a:t>
            </a:r>
            <a:endParaRPr/>
          </a:p>
          <a:p>
            <a:pPr indent="-457200" lvl="3" marL="1487487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>
                <a:solidFill>
                  <a:schemeClr val="accent1"/>
                </a:solidFill>
              </a:rPr>
              <a:t>exâmple </a:t>
            </a:r>
            <a:r>
              <a:rPr lang="en-US">
                <a:solidFill>
                  <a:schemeClr val="dk1"/>
                </a:solidFill>
              </a:rPr>
              <a:t>=&gt; </a:t>
            </a:r>
            <a:r>
              <a:rPr lang="en-US">
                <a:solidFill>
                  <a:schemeClr val="accent1"/>
                </a:solidFill>
              </a:rPr>
              <a:t>exmple-xta </a:t>
            </a:r>
            <a:r>
              <a:rPr lang="en-US">
                <a:solidFill>
                  <a:schemeClr val="dk1"/>
                </a:solidFill>
              </a:rPr>
              <a:t>=&gt;</a:t>
            </a:r>
            <a:r>
              <a:rPr lang="en-US">
                <a:solidFill>
                  <a:schemeClr val="accent1"/>
                </a:solidFill>
              </a:rPr>
              <a:t> xn--exmple-xta</a:t>
            </a:r>
            <a:endParaRPr/>
          </a:p>
          <a:p>
            <a:pPr indent="-457200" lvl="3" marL="1487487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>
                <a:solidFill>
                  <a:schemeClr val="accent1"/>
                </a:solidFill>
              </a:rPr>
              <a:t>普遍接受-测试 </a:t>
            </a:r>
            <a:r>
              <a:rPr lang="en-US">
                <a:solidFill>
                  <a:schemeClr val="dk1"/>
                </a:solidFill>
              </a:rPr>
              <a:t>=&gt;</a:t>
            </a:r>
            <a:r>
              <a:rPr lang="en-US">
                <a:solidFill>
                  <a:schemeClr val="accent1"/>
                </a:solidFill>
              </a:rPr>
              <a:t> --f38am99bqvcd5liy1cxsg </a:t>
            </a:r>
            <a:r>
              <a:rPr lang="en-US">
                <a:solidFill>
                  <a:schemeClr val="dk1"/>
                </a:solidFill>
              </a:rPr>
              <a:t>=&gt;</a:t>
            </a:r>
            <a:r>
              <a:rPr lang="en-US">
                <a:solidFill>
                  <a:schemeClr val="accent1"/>
                </a:solidFill>
              </a:rPr>
              <a:t> xn----f38am99bqvcd5liy1cxsg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/>
              <a:t>Utilizar el estándar de IDN más reciente denominado IDNA2008 para los IDN. 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/>
              <a:t>No utilizar bibliotecas para la versión IDNA2003 obsoleta.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1097" name="Google Shape;1097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35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Convertir Etiqueta-U </a:t>
            </a:r>
            <a:r>
              <a:rPr lang="en-US"/>
              <a:t>=&gt;</a:t>
            </a:r>
            <a:r>
              <a:rPr lang="en-US"/>
              <a:t> Etiqueta-A: Python</a:t>
            </a:r>
            <a:endParaRPr/>
          </a:p>
        </p:txBody>
      </p:sp>
      <p:pic>
        <p:nvPicPr>
          <p:cNvPr id="1103" name="Google Shape;110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104" name="Google Shape;1104;p35"/>
          <p:cNvSpPr txBox="1"/>
          <p:nvPr/>
        </p:nvSpPr>
        <p:spPr>
          <a:xfrm>
            <a:off x="586872" y="1031212"/>
            <a:ext cx="11787300" cy="354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import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unicodedata </a:t>
            </a:r>
            <a:r>
              <a:rPr i="1" lang="en-US" sz="16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#library for normalization</a:t>
            </a:r>
            <a:br>
              <a:rPr i="1" lang="en-US" sz="16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16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import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idna        </a:t>
            </a:r>
            <a:r>
              <a:rPr i="1" lang="en-US" sz="16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#library for conversion</a:t>
            </a:r>
            <a:br>
              <a:rPr i="1" lang="en-US" sz="16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domainName = </a:t>
            </a:r>
            <a:r>
              <a:rPr b="1" lang="en-US" sz="16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'صحة.مصر'</a:t>
            </a:r>
            <a:br>
              <a:rPr b="1" lang="en-US" sz="16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16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try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:</a:t>
            </a:r>
            <a:br>
              <a:rPr lang="en-US" sz="16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domainName_normalized = unicodedata.normalize(</a:t>
            </a:r>
            <a:r>
              <a:rPr b="1" lang="en-US" sz="16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'NFC'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, domainName) </a:t>
            </a:r>
            <a:r>
              <a:rPr i="1" lang="en-US" sz="16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#normalize to NFC</a:t>
            </a:r>
            <a:br>
              <a:rPr i="1" lang="en-US" sz="16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i="1" lang="en-US" sz="16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6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(domainName_normalized)</a:t>
            </a:r>
            <a:br>
              <a:rPr lang="en-US" sz="16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domainName_alabel = idna.encode(domainName_normalized).decode(</a:t>
            </a:r>
            <a:r>
              <a:rPr b="1" lang="en-US" sz="16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"ascii"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i="1" lang="en-US" sz="16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#U-label to A-label</a:t>
            </a:r>
            <a:br>
              <a:rPr i="1" lang="en-US" sz="16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i="1" lang="en-US" sz="16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6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(domainName_alabel)</a:t>
            </a:r>
            <a:br>
              <a:rPr lang="en-US" sz="16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domainName_ulabel = idna.decode(domainName_alabel)</a:t>
            </a:r>
            <a:br>
              <a:rPr lang="en-US" sz="16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6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(domainName_ulabel)</a:t>
            </a:r>
            <a:br>
              <a:rPr lang="en-US" sz="16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16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except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idna.IDNAError </a:t>
            </a:r>
            <a:r>
              <a:rPr b="1" lang="en-US" sz="16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as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e:</a:t>
            </a:r>
            <a:br>
              <a:rPr lang="en-US" sz="16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6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US" sz="16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"Domain '{domainName}' is invalid: {e}"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)  </a:t>
            </a:r>
            <a:r>
              <a:rPr i="1" lang="en-US" sz="16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#invalid domain as per IDNA 2008</a:t>
            </a:r>
            <a:br>
              <a:rPr i="1" lang="en-US" sz="16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16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except </a:t>
            </a:r>
            <a:r>
              <a:rPr lang="en-US" sz="16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Exception </a:t>
            </a:r>
            <a:r>
              <a:rPr b="1" lang="en-US" sz="16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as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e:</a:t>
            </a:r>
            <a:br>
              <a:rPr lang="en-US" sz="16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16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US" sz="16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"ERROR: {e}"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600">
              <a:solidFill>
                <a:srgbClr val="0A1F24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36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Convertir Etiqueta-U </a:t>
            </a:r>
            <a:r>
              <a:rPr lang="en-US"/>
              <a:t>=&gt;</a:t>
            </a:r>
            <a:r>
              <a:rPr lang="en-US"/>
              <a:t> Etiqueta-A: Java	</a:t>
            </a:r>
            <a:endParaRPr/>
          </a:p>
        </p:txBody>
      </p:sp>
      <p:sp>
        <p:nvSpPr>
          <p:cNvPr id="1111" name="Google Shape;1111;p36"/>
          <p:cNvSpPr txBox="1"/>
          <p:nvPr>
            <p:ph idx="1" type="body"/>
          </p:nvPr>
        </p:nvSpPr>
        <p:spPr>
          <a:xfrm>
            <a:off x="776157" y="1227326"/>
            <a:ext cx="10639685" cy="4810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Componentes Internacionales para Unicode (ICU)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La principal biblioteca estándar para Unicode. Fue desarrollada por IBM y ahora está gestionada por Unicode. En sincronía con los estándares Unicode.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La conversión de IDNA se basa en Unicode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UTS46</a:t>
            </a:r>
            <a:r>
              <a:rPr lang="en-US" sz="2000"/>
              <a:t>, que admite la transición de IDNA2003 a IDNA2008. Sin embargo, es posible configurarlo para que no admita la transición (recomendado).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La conversión de IDNA incluye la normalización según IDNA (¡bien!).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Comprobar si hay errores en la conversión mediante info.hasErrors().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Para los IDN, configurar las opciones para restringir la validación y uso a IDNA2008.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Los métodos estáticos implementan IDNA2003, y los métodos no estáticos implementan IDNA2008.</a:t>
            </a:r>
            <a:endParaRPr/>
          </a:p>
        </p:txBody>
      </p:sp>
      <p:pic>
        <p:nvPicPr>
          <p:cNvPr id="1112" name="Google Shape;1112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37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Convertir Etiqueta-U </a:t>
            </a:r>
            <a:r>
              <a:rPr lang="en-US"/>
              <a:t>=&gt;</a:t>
            </a:r>
            <a:r>
              <a:rPr lang="en-US"/>
              <a:t> Etiqueta-A: Java	</a:t>
            </a:r>
            <a:endParaRPr/>
          </a:p>
        </p:txBody>
      </p:sp>
      <p:pic>
        <p:nvPicPr>
          <p:cNvPr id="1119" name="Google Shape;111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120" name="Google Shape;1120;p37"/>
          <p:cNvSpPr txBox="1"/>
          <p:nvPr/>
        </p:nvSpPr>
        <p:spPr>
          <a:xfrm>
            <a:off x="291799" y="748359"/>
            <a:ext cx="11909400" cy="53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import com.ibm.icu.text.IDNA;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public static String convertULabeltoALabel(String Ulabel)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String Alabel = "";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final IDNA idnaInstance = IDNA.getUTS46Instance(IDNA.NONTRANSITIONAL_TO_ASCII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    | IDNA.CHECK_BIDI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    | IDNA.CHECK_CONTEXTJ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    | IDNA.CHECK_CONTEXTO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    | IDNA.USE_STD3_RULES);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StringBuilder output = new StringBuilder();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IDNA.Info info = new IDNA.Info();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idnaInstance.nameToASCII(Ulabel, output, info);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Alabel = output.toString();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if (!info.hasErrors())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return Alabel;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} else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//Conversion fails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return info.getErrors().stream().toString();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} </a:t>
            </a:r>
            <a:endParaRPr sz="19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38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Convertir Etiqueta-U </a:t>
            </a:r>
            <a:r>
              <a:rPr lang="en-US"/>
              <a:t>=&gt;</a:t>
            </a:r>
            <a:r>
              <a:rPr lang="en-US"/>
              <a:t> Etiqueta-A: Java	</a:t>
            </a:r>
            <a:endParaRPr/>
          </a:p>
        </p:txBody>
      </p:sp>
      <p:pic>
        <p:nvPicPr>
          <p:cNvPr id="1127" name="Google Shape;112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128" name="Google Shape;1128;p38"/>
          <p:cNvSpPr txBox="1"/>
          <p:nvPr/>
        </p:nvSpPr>
        <p:spPr>
          <a:xfrm>
            <a:off x="291159" y="750347"/>
            <a:ext cx="11748600" cy="57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import com.ibm.icu.text.IDNA;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public static String convertALabeltoULabel(String Alabel)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String Ulabel = "";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final IDNA idnaInstance = IDNA.getUTS46Instance(IDNA.NONTRANSITIONAL_TO_ASCII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    | IDNA.CHECK_BIDI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    | IDNA.CHECK_CONTEXTJ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    | IDNA.CHECK_CONTEXTO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    | IDNA.NONTRANSITIONAL_TO_UNICODE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    | IDNA.USE_STD3_RULES);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StringBuilder output = new StringBuilder();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IDNA.Info info = new IDNA.Info();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idnaInstance.nameToUnicode(Alabel, output, info);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Ulabel = output.toString();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if (!info.hasErrors())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return Ulabel;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} else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return info.getErrors().stream().toString();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9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39"/>
          <p:cNvSpPr txBox="1"/>
          <p:nvPr>
            <p:ph type="title"/>
          </p:nvPr>
        </p:nvSpPr>
        <p:spPr>
          <a:xfrm>
            <a:off x="754032" y="2978337"/>
            <a:ext cx="1068393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Validación de nombres de dominio</a:t>
            </a:r>
            <a:endParaRPr/>
          </a:p>
        </p:txBody>
      </p:sp>
      <p:pic>
        <p:nvPicPr>
          <p:cNvPr id="1134" name="Google Shape;113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4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 sz="2400"/>
              <a:t>Aceptación Universal (UA) de nombres de dominio y correo electrónico</a:t>
            </a:r>
            <a:endParaRPr/>
          </a:p>
        </p:txBody>
      </p:sp>
      <p:sp>
        <p:nvSpPr>
          <p:cNvPr id="817" name="Google Shape;817;p4"/>
          <p:cNvSpPr/>
          <p:nvPr/>
        </p:nvSpPr>
        <p:spPr>
          <a:xfrm>
            <a:off x="926617" y="2150772"/>
            <a:ext cx="10327341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 todos los nombres de dominio y direcciones de correo electrónico funcionen en todas las aplicaciones de software.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Impacto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Promover la elección del consumidor, mejorar la competencia y proporcionar un acceso más amplio a los usuarios finales.</a:t>
            </a:r>
            <a:endParaRPr/>
          </a:p>
        </p:txBody>
      </p:sp>
      <p:pic>
        <p:nvPicPr>
          <p:cNvPr id="818" name="Google Shape;81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40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Validando nombre de dominio</a:t>
            </a:r>
            <a:endParaRPr/>
          </a:p>
        </p:txBody>
      </p:sp>
      <p:sp>
        <p:nvSpPr>
          <p:cNvPr id="1141" name="Google Shape;1141;p40"/>
          <p:cNvSpPr txBox="1"/>
          <p:nvPr>
            <p:ph idx="1" type="body"/>
          </p:nvPr>
        </p:nvSpPr>
        <p:spPr>
          <a:xfrm>
            <a:off x="824441" y="1241613"/>
            <a:ext cx="10543117" cy="50513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/>
              <a:t>Sintaxis de validación: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ASCII: RFC1035</a:t>
            </a:r>
            <a:endParaRPr/>
          </a:p>
          <a:p>
            <a:pPr indent="-341313" lvl="2" marL="12557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</a:pPr>
            <a:r>
              <a:rPr lang="en-US"/>
              <a:t>Compuesto por letras, dígitos y guion.</a:t>
            </a:r>
            <a:endParaRPr/>
          </a:p>
          <a:p>
            <a:pPr indent="-341313" lvl="2" marL="12557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</a:pPr>
            <a:r>
              <a:rPr lang="en-US"/>
              <a:t>La longitud máxima es de 255 octetos con cada etiqueta de hasta 63 octetos.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IDN: IDNA2008 (RFC 5890-5894)</a:t>
            </a:r>
            <a:endParaRPr/>
          </a:p>
          <a:p>
            <a:pPr indent="-341313" lvl="2" marL="12557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</a:pPr>
            <a:r>
              <a:rPr lang="en-US"/>
              <a:t>Etiquetas-A válidas</a:t>
            </a:r>
            <a:endParaRPr/>
          </a:p>
          <a:p>
            <a:pPr indent="-341313" lvl="2" marL="12557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</a:pPr>
            <a:r>
              <a:rPr lang="en-US"/>
              <a:t>Etiquetas-U válidas</a:t>
            </a:r>
            <a:endParaRPr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1142" name="Google Shape;114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41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Validar nombre de dominio: Python</a:t>
            </a:r>
            <a:endParaRPr/>
          </a:p>
        </p:txBody>
      </p:sp>
      <p:pic>
        <p:nvPicPr>
          <p:cNvPr id="1148" name="Google Shape;1148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149" name="Google Shape;1149;p41"/>
          <p:cNvSpPr txBox="1"/>
          <p:nvPr/>
        </p:nvSpPr>
        <p:spPr>
          <a:xfrm>
            <a:off x="111264" y="653156"/>
            <a:ext cx="12040500" cy="397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import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unicodedata </a:t>
            </a: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#library for normalization</a:t>
            </a:r>
            <a:b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import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idna        </a:t>
            </a: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#library for conversion</a:t>
            </a:r>
            <a:b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domainName = </a:t>
            </a:r>
            <a:r>
              <a:rPr b="1" lang="en-US" sz="18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'صحة.مصر'</a:t>
            </a:r>
            <a:br>
              <a:rPr b="1" lang="en-US" sz="18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try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: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domainName_normalized = unicodedata.normalize(</a:t>
            </a:r>
            <a:r>
              <a:rPr b="1" lang="en-US" sz="18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'NFC'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, domainName) </a:t>
            </a: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#normalize to NFC</a:t>
            </a:r>
            <a:b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(domainName_normalized)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    #U-label to A-label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domainName_alabel = idna.encode(domainName_normalized).decode(</a:t>
            </a:r>
            <a:r>
              <a:rPr b="1" lang="en-US" sz="18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"ascii"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(domainName_alabel)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except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idna.IDNAError </a:t>
            </a: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as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e: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#invalid domain as per IDNA 2008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US" sz="18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"Domain '{domainName}' is invalid: {e}"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except </a:t>
            </a:r>
            <a:r>
              <a:rPr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Exception </a:t>
            </a: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as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e: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US" sz="18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"ERROR: {e}"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800">
              <a:solidFill>
                <a:srgbClr val="0A1F24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42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Validar nombre de dominio: Java</a:t>
            </a:r>
            <a:endParaRPr/>
          </a:p>
        </p:txBody>
      </p:sp>
      <p:pic>
        <p:nvPicPr>
          <p:cNvPr id="1155" name="Google Shape;115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156" name="Google Shape;1156;p42"/>
          <p:cNvSpPr txBox="1"/>
          <p:nvPr/>
        </p:nvSpPr>
        <p:spPr>
          <a:xfrm>
            <a:off x="420624" y="748145"/>
            <a:ext cx="11724300" cy="52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import com.ibm.icu.text.IDNA;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public static boolean isValidDomain(String DomainName)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String Alabel = "";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final IDNA idnaInstance = IDNA.getUTS46Instance(IDNA.NONTRANSITIONAL_TO_ASCII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    | IDNA.CHECK_BIDI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    | IDNA.CHECK_CONTEXTJ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    | IDNA.CHECK_CONTEXTO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    | IDNA.USE_STD3_RULES);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StringBuilder output = new StringBuilder();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IDNA.Info info = new IDNA.Info();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idnaInstance.nameToASCII(DomainName, output, info);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Alabel = output.toString();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if (!info.hasErrors())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return true;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} else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//Conversion fails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return false;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} 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0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p43"/>
          <p:cNvSpPr txBox="1"/>
          <p:nvPr>
            <p:ph type="title"/>
          </p:nvPr>
        </p:nvSpPr>
        <p:spPr>
          <a:xfrm>
            <a:off x="754032" y="2978337"/>
            <a:ext cx="1068393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Resolución de nombres de dominio</a:t>
            </a:r>
            <a:endParaRPr/>
          </a:p>
        </p:txBody>
      </p:sp>
      <p:pic>
        <p:nvPicPr>
          <p:cNvPr id="1162" name="Google Shape;116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44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Resolución de nombres de dominio</a:t>
            </a:r>
            <a:endParaRPr/>
          </a:p>
        </p:txBody>
      </p:sp>
      <p:sp>
        <p:nvSpPr>
          <p:cNvPr id="1168" name="Google Shape;1168;p44"/>
          <p:cNvSpPr txBox="1"/>
          <p:nvPr>
            <p:ph idx="1" type="body"/>
          </p:nvPr>
        </p:nvSpPr>
        <p:spPr>
          <a:xfrm>
            <a:off x="824441" y="1241613"/>
            <a:ext cx="10543117" cy="50513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Después de la validación, un software podría utilizar el identificador de nombre de dominio como: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Un nombre de dominio a resolver en el DNS.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La forma tradicional de hacer la resolución de nombres de host y la resolución de sockets no se puede utilizar para los IDN.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Tenemos que hacer lo siguiente: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2000"/>
              <a:t>Tomar la entrada del usuario y normalizarla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2000"/>
              <a:t>Convertir Etiqueta-U a Etiqueta-A (IDNA2008)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2000"/>
              <a:t>Utilizar la Etiqueta-A para la resolución del nombre de host</a:t>
            </a:r>
            <a:endParaRPr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1169" name="Google Shape;116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45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Resolución de nombres de dominio – Python</a:t>
            </a:r>
            <a:endParaRPr/>
          </a:p>
        </p:txBody>
      </p:sp>
      <p:pic>
        <p:nvPicPr>
          <p:cNvPr id="1175" name="Google Shape;117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176" name="Google Shape;1176;p45"/>
          <p:cNvSpPr txBox="1"/>
          <p:nvPr/>
        </p:nvSpPr>
        <p:spPr>
          <a:xfrm>
            <a:off x="586270" y="853724"/>
            <a:ext cx="10937700" cy="397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import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socket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import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unicodedata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import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idna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domainName=</a:t>
            </a:r>
            <a:r>
              <a:rPr b="1" lang="en-US" sz="18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''</a:t>
            </a:r>
            <a:br>
              <a:rPr b="1" lang="en-US" sz="18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try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: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#normalize domain Name</a:t>
            </a:r>
            <a:b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domainName_normalized = unicodedata.normalize(</a:t>
            </a:r>
            <a:r>
              <a:rPr b="1" lang="en-US" sz="18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'NFC'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, domainName)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#Convert U-label to A-label form</a:t>
            </a:r>
            <a:b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domainName_alabelForm = idna.encode(domainName_normalized).decode(</a:t>
            </a:r>
            <a:r>
              <a:rPr b="1" lang="en-US" sz="18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"ascii"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#get IP address of the domain</a:t>
            </a:r>
            <a:b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ip = socket.gethostbyname(domainName_alabelForm)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(ip)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except </a:t>
            </a:r>
            <a:r>
              <a:rPr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Exception </a:t>
            </a: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as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ex: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(ex)</a:t>
            </a:r>
            <a:endParaRPr sz="1800">
              <a:solidFill>
                <a:srgbClr val="0A1F24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46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Resolución de nombres de dominio – Java</a:t>
            </a:r>
            <a:endParaRPr/>
          </a:p>
        </p:txBody>
      </p:sp>
      <p:sp>
        <p:nvSpPr>
          <p:cNvPr id="1182" name="Google Shape;1182;p46"/>
          <p:cNvSpPr txBox="1"/>
          <p:nvPr>
            <p:ph idx="1" type="body"/>
          </p:nvPr>
        </p:nvSpPr>
        <p:spPr>
          <a:xfrm>
            <a:off x="616616" y="895256"/>
            <a:ext cx="10543117" cy="50513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La normalización y la conversión de Etiqueta-U a Etiqueta-A es la misma que se ha explicado anteriormente.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import java.net.InetAddress;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try {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InetAddress ad = InetAddress.getByName(domainNameAlabelForm);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String ip = ad.getHostAddress(); // returns ip for domain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System.out.println(ip);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} catch (Exception ex) {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System.out.println(ex.toString()); //Unknown host exception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183" name="Google Shape;118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47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Almacenamiento de nombres de dominio</a:t>
            </a:r>
            <a:endParaRPr/>
          </a:p>
        </p:txBody>
      </p:sp>
      <p:sp>
        <p:nvSpPr>
          <p:cNvPr id="1189" name="Google Shape;1189;p47"/>
          <p:cNvSpPr txBox="1"/>
          <p:nvPr>
            <p:ph idx="1" type="body"/>
          </p:nvPr>
        </p:nvSpPr>
        <p:spPr>
          <a:xfrm>
            <a:off x="824441" y="887051"/>
            <a:ext cx="10543117" cy="50513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Debemos asegurarnos de que la base de datos admita UTF-8 y configurarla.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SQL, por ejemplo, MySQL, Oracle, Microsoft SQL Server.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Configurar los nombres de dominio con un máximo de: 255 octetos, 63 octetos por etiqueta. </a:t>
            </a:r>
            <a:endParaRPr/>
          </a:p>
          <a:p>
            <a:pPr indent="-341313" lvl="2" marL="12557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/>
              <a:t>En UTF-8 nativo, longitud variable.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Recomendación de utilizar columnas de cadenas de caracteres de longitud variable.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Considerar/verificar el controlador/herramienta de asignación relacional de objetos (ORM) si está utilizando uno.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noSQL, por ejemplo, MongoDB, CouchDB, Cassandra, HBase, Redis, Riak, Neo4J.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Ya en UTF-8, longitud variable.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Font typeface="Arial"/>
              <a:buAutoNum type="arabicPeriod"/>
            </a:pPr>
            <a:r>
              <a:rPr lang="en-US"/>
              <a:t>Almacenar y recuperar Etiqueta-U o Etiqueta-A en un campo de forma consistente.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Font typeface="Arial"/>
              <a:buAutoNum type="arabicPeriod"/>
            </a:pPr>
            <a:r>
              <a:rPr lang="en-US"/>
              <a:t>También se puede almacenar Etiqueta-U y Etiqueta-A en campos separados.</a:t>
            </a:r>
            <a:endParaRPr/>
          </a:p>
        </p:txBody>
      </p:sp>
      <p:pic>
        <p:nvPicPr>
          <p:cNvPr id="1190" name="Google Shape;119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48"/>
          <p:cNvSpPr txBox="1"/>
          <p:nvPr>
            <p:ph type="title"/>
          </p:nvPr>
        </p:nvSpPr>
        <p:spPr>
          <a:xfrm>
            <a:off x="752849" y="1308848"/>
            <a:ext cx="9333259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en-US"/>
              <a:t>Internacionalización de Direcciones de Correo Electrónico (EAI)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0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49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Correo electrónico</a:t>
            </a:r>
            <a:endParaRPr/>
          </a:p>
        </p:txBody>
      </p:sp>
      <p:sp>
        <p:nvSpPr>
          <p:cNvPr id="1202" name="Google Shape;1202;p49"/>
          <p:cNvSpPr txBox="1"/>
          <p:nvPr>
            <p:ph idx="1" type="body"/>
          </p:nvPr>
        </p:nvSpPr>
        <p:spPr>
          <a:xfrm>
            <a:off x="812800" y="1170175"/>
            <a:ext cx="11044420" cy="4945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Sintaxis de dirección de correo electrónico: </a:t>
            </a:r>
            <a:r>
              <a:rPr lang="en-US" sz="2000">
                <a:solidFill>
                  <a:schemeClr val="accent1"/>
                </a:solidFill>
              </a:rPr>
              <a:t>mailboxName@domainName.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El correo electrónico tiene un </a:t>
            </a:r>
            <a:r>
              <a:rPr lang="en-US" sz="2000">
                <a:solidFill>
                  <a:schemeClr val="dk1"/>
                </a:solidFill>
              </a:rPr>
              <a:t>mailboxName.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El correo electrónico tiene un </a:t>
            </a:r>
            <a:r>
              <a:rPr lang="en-US" sz="2000">
                <a:solidFill>
                  <a:schemeClr val="dk1"/>
                </a:solidFill>
              </a:rPr>
              <a:t>domainName.</a:t>
            </a:r>
            <a:endParaRPr/>
          </a:p>
          <a:p>
            <a:pPr indent="-341313" lvl="2" marL="12557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/>
              <a:t>El domainName puede ser ASCII o IDN.</a:t>
            </a:r>
            <a:endParaRPr/>
          </a:p>
          <a:p>
            <a:pPr indent="-341313" lvl="2" marL="12557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/>
              <a:t>Por ejemplo: </a:t>
            </a:r>
            <a:endParaRPr/>
          </a:p>
          <a:p>
            <a:pPr indent="0" lvl="3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sz="20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myname@example.org</a:t>
            </a:r>
            <a:endParaRPr/>
          </a:p>
          <a:p>
            <a:pPr indent="0" lvl="3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sz="2000" u="sng">
                <a:solidFill>
                  <a:schemeClr val="accent1"/>
                </a:solidFill>
              </a:rPr>
              <a:t>myname@xn--exmple-xta.ca 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</p:txBody>
      </p:sp>
      <p:pic>
        <p:nvPicPr>
          <p:cNvPr id="1203" name="Google Shape;1203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5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 sz="2400"/>
              <a:t>Categorías de nombres de dominio y direcciones de correo electrónico</a:t>
            </a:r>
            <a:endParaRPr/>
          </a:p>
        </p:txBody>
      </p:sp>
      <p:sp>
        <p:nvSpPr>
          <p:cNvPr id="825" name="Google Shape;825;p5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Ahora, es posible tener nombres de dominio y direcciones de correo electrónico en los idiomas locales mediante el uso de UTF-8.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Nombres de Dominio Internacionalizados (IDN) 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Internacionalización de Direcciones de Correo Electrónico (EAI)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Nombres de dominio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Nombres de dominio de alto nivel </a:t>
            </a:r>
            <a:r>
              <a:rPr b="1" lang="en-US" sz="2000"/>
              <a:t>más nuevos</a:t>
            </a:r>
            <a:r>
              <a:rPr lang="en-US" sz="2000"/>
              <a:t>:			ejemplo.</a:t>
            </a:r>
            <a:r>
              <a:rPr lang="en-US" sz="2000">
                <a:solidFill>
                  <a:srgbClr val="FF0000"/>
                </a:solidFill>
              </a:rPr>
              <a:t>sky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Nombres de dominio de alto nivel </a:t>
            </a:r>
            <a:r>
              <a:rPr b="1" lang="en-US" sz="2000"/>
              <a:t>más largos</a:t>
            </a:r>
            <a:r>
              <a:rPr lang="en-US" sz="2000"/>
              <a:t>:			ejemplo.</a:t>
            </a:r>
            <a:r>
              <a:rPr lang="en-US" sz="2000">
                <a:solidFill>
                  <a:srgbClr val="FF0000"/>
                </a:solidFill>
              </a:rPr>
              <a:t>abudhabi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Nombres de Dominio </a:t>
            </a:r>
            <a:r>
              <a:rPr b="1" lang="en-US" sz="2000"/>
              <a:t>Internacionalizados</a:t>
            </a:r>
            <a:r>
              <a:rPr lang="en-US" sz="2000"/>
              <a:t>:				</a:t>
            </a:r>
            <a:r>
              <a:rPr lang="en-US">
                <a:solidFill>
                  <a:srgbClr val="FF0000"/>
                </a:solidFill>
              </a:rPr>
              <a:t>普遍接受-测试.世界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Direcciones de correo electrónico internacionalizadas (EAI)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ASCII@IDN												marc@</a:t>
            </a:r>
            <a:r>
              <a:rPr lang="en-US" sz="2000">
                <a:solidFill>
                  <a:srgbClr val="FF0000"/>
                </a:solidFill>
              </a:rPr>
              <a:t>société</a:t>
            </a:r>
            <a:r>
              <a:rPr lang="en-US" sz="2000"/>
              <a:t>.org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UTF8@ASCII											</a:t>
            </a:r>
            <a:r>
              <a:rPr lang="en-US" sz="2000">
                <a:solidFill>
                  <a:srgbClr val="FF0000"/>
                </a:solidFill>
              </a:rPr>
              <a:t>ईमेल</a:t>
            </a:r>
            <a:r>
              <a:rPr lang="en-US" sz="2000"/>
              <a:t>@ejemplo.com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UTF8@IDN												</a:t>
            </a:r>
            <a:r>
              <a:rPr lang="en-US" sz="2000">
                <a:solidFill>
                  <a:srgbClr val="FF0000"/>
                </a:solidFill>
              </a:rPr>
              <a:t>测试@普遍接受-测试.世界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UTF8@IDN; códigos de escritura de derecha a izquierda	</a:t>
            </a:r>
            <a:r>
              <a:rPr lang="en-US" sz="2000">
                <a:solidFill>
                  <a:srgbClr val="FF0000"/>
                </a:solidFill>
              </a:rPr>
              <a:t>ای-میل@ مثال.موقع</a:t>
            </a:r>
            <a:r>
              <a:rPr lang="en-US" sz="2000"/>
              <a:t>	</a:t>
            </a:r>
            <a:r>
              <a:rPr lang="en-US" sz="2000"/>
              <a:t>	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/>
          </a:p>
        </p:txBody>
      </p:sp>
      <p:pic>
        <p:nvPicPr>
          <p:cNvPr id="826" name="Google Shape;82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50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EAI</a:t>
            </a:r>
            <a:endParaRPr/>
          </a:p>
        </p:txBody>
      </p:sp>
      <p:sp>
        <p:nvSpPr>
          <p:cNvPr id="1210" name="Google Shape;1210;p50"/>
          <p:cNvSpPr txBox="1"/>
          <p:nvPr>
            <p:ph idx="1" type="body"/>
          </p:nvPr>
        </p:nvSpPr>
        <p:spPr>
          <a:xfrm>
            <a:off x="812800" y="1170175"/>
            <a:ext cx="11044420" cy="4945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EAI tiene el mailboxName en Unicode (en formato UTF-8).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El domainName puede ser ASCII o IDN.	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Por ejemplo: </a:t>
            </a:r>
            <a:endParaRPr/>
          </a:p>
          <a:p>
            <a:pPr indent="-341313" lvl="2" marL="12557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0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kévin@example.org</a:t>
            </a:r>
            <a:r>
              <a:rPr lang="en-US" sz="2000"/>
              <a:t> </a:t>
            </a:r>
            <a:endParaRPr/>
          </a:p>
          <a:p>
            <a:pPr indent="-341313" lvl="2" marL="12557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000">
                <a:solidFill>
                  <a:schemeClr val="accent1"/>
                </a:solidFill>
              </a:rPr>
              <a:t>すし@ xn--exmple-xta.ca</a:t>
            </a:r>
            <a:endParaRPr/>
          </a:p>
          <a:p>
            <a:pPr indent="-341313" lvl="2" marL="12557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000">
                <a:solidFill>
                  <a:schemeClr val="accent1"/>
                </a:solidFill>
              </a:rPr>
              <a:t>すし@快手.游戏.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</p:txBody>
      </p:sp>
      <p:pic>
        <p:nvPicPr>
          <p:cNvPr id="1211" name="Google Shape;1211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6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51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Forma de correo electrónico</a:t>
            </a:r>
            <a:endParaRPr/>
          </a:p>
        </p:txBody>
      </p:sp>
      <p:sp>
        <p:nvSpPr>
          <p:cNvPr id="1218" name="Google Shape;1218;p51"/>
          <p:cNvSpPr txBox="1"/>
          <p:nvPr>
            <p:ph idx="1" type="body"/>
          </p:nvPr>
        </p:nvSpPr>
        <p:spPr>
          <a:xfrm>
            <a:off x="812800" y="1170175"/>
            <a:ext cx="11044420" cy="4945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name@exâmple.ca y name@xn--exmple-xta.ca representan direcciones de correo electrónico equivalentes.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La aplicación debe ser capaz de tratar ambas formas como equivalentes.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Utilizar internamente la Etiqueta-A o la Etiqueta-U de forma consistente, pero no mezclar ambas.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Recomendación técnica: El procesamiento de backend debe estar en Etiqueta-A, y en Etiqueta-U para inspección visual.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Por ejemplo, el registro de un nuevo usuario en la aplicación con una Etiqueta-A equivalente.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</p:txBody>
      </p:sp>
      <p:pic>
        <p:nvPicPr>
          <p:cNvPr id="1219" name="Google Shape;1219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3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52"/>
          <p:cNvSpPr txBox="1"/>
          <p:nvPr>
            <p:ph type="title"/>
          </p:nvPr>
        </p:nvSpPr>
        <p:spPr>
          <a:xfrm>
            <a:off x="47190" y="46180"/>
            <a:ext cx="11178490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 sz="2000"/>
              <a:t>Validación de correo electrónico: Expresiones regulares (Regex) de correo electrónico</a:t>
            </a:r>
            <a:endParaRPr/>
          </a:p>
        </p:txBody>
      </p:sp>
      <p:sp>
        <p:nvSpPr>
          <p:cNvPr id="1225" name="Google Shape;1225;p52"/>
          <p:cNvSpPr txBox="1"/>
          <p:nvPr>
            <p:ph idx="1" type="body"/>
          </p:nvPr>
        </p:nvSpPr>
        <p:spPr>
          <a:xfrm>
            <a:off x="812800" y="1227619"/>
            <a:ext cx="10805055" cy="44318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Básico: algo@algo.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</a:rPr>
              <a:t>^(.+)@(.+)$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De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owasp.org</a:t>
            </a:r>
            <a:r>
              <a:rPr lang="en-US" sz="2000"/>
              <a:t> (seguridad):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</a:rPr>
              <a:t>[^[a-zA-Z0-9_+&amp;*-]+(?:\.[a-zA-Z0-9_+&amp;*-]+)*@(?:[a-zA-Z0-9-]+\.)+[a-zA-Z]{2,7}$].</a:t>
            </a:r>
            <a:endParaRPr/>
          </a:p>
          <a:p>
            <a:pPr indent="-341313" lvl="2" marL="12557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/>
              <a:t>No admite EAI, por ejemplo, nombre de buzón de correo en UTF-8 no permitido: </a:t>
            </a:r>
            <a:r>
              <a:rPr lang="en-US" sz="2000">
                <a:solidFill>
                  <a:schemeClr val="accent1"/>
                </a:solidFill>
              </a:rPr>
              <a:t>[a-zA-Z0-9_+&amp;*-].</a:t>
            </a:r>
            <a:endParaRPr/>
          </a:p>
          <a:p>
            <a:pPr indent="-341313" lvl="2" marL="12557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/>
              <a:t>No admite TLD ASCII más largos que 7 caracteres: </a:t>
            </a:r>
            <a:r>
              <a:rPr lang="en-US" sz="2000">
                <a:solidFill>
                  <a:schemeClr val="accent1"/>
                </a:solidFill>
              </a:rPr>
              <a:t>[a-zA-Z]{2,7}.</a:t>
            </a:r>
            <a:endParaRPr/>
          </a:p>
          <a:p>
            <a:pPr indent="-341313" lvl="2" marL="12557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/>
              <a:t>No admite Etiquetas-U en IDN TLD: </a:t>
            </a:r>
            <a:r>
              <a:rPr lang="en-US" sz="2000">
                <a:solidFill>
                  <a:schemeClr val="accent1"/>
                </a:solidFill>
              </a:rPr>
              <a:t>[a-zA-Z].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Pero OWASP es LA referencia en materia de seguridad. </a:t>
            </a:r>
            <a:endParaRPr/>
          </a:p>
          <a:p>
            <a:pPr indent="-341313" lvl="2" marL="12557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/>
              <a:t>Por lo tanto, puede acabar peleándose con su equipo de seguridad para usar una Regex compatible con Aceptación Universal en lugar del “estándar" de OWASP.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1226" name="Google Shape;1226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0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p53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Expresiones regulares (Regex) de correo electrónico</a:t>
            </a:r>
            <a:endParaRPr/>
          </a:p>
        </p:txBody>
      </p:sp>
      <p:sp>
        <p:nvSpPr>
          <p:cNvPr id="1232" name="Google Shape;1232;p53"/>
          <p:cNvSpPr txBox="1"/>
          <p:nvPr>
            <p:ph idx="1" type="body"/>
          </p:nvPr>
        </p:nvSpPr>
        <p:spPr>
          <a:xfrm>
            <a:off x="827087" y="1213088"/>
            <a:ext cx="10995572" cy="478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Ejemplo de Regex sugerido en varios foros: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Lista se propuestas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^[A-Za-z0-9+_.-]+@(.+)$ </a:t>
            </a:r>
            <a:r>
              <a:rPr lang="en-US" sz="2000">
                <a:solidFill>
                  <a:srgbClr val="FF0000"/>
                </a:solidFill>
              </a:rPr>
              <a:t>no admite UTF8 en el nombre de buzón de correo.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^[a-zA-Z0-9_!#$%&amp;’*+/=?`{|}~^.-]+@[a-zA-Z0-9.-]+$ </a:t>
            </a:r>
            <a:r>
              <a:rPr lang="en-US" sz="2000">
                <a:solidFill>
                  <a:srgbClr val="FF0000"/>
                </a:solidFill>
              </a:rPr>
              <a:t>no admite Etiquetas-U.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^[a-zA-Z0-9_!#$%&amp;’*+/=?`{|}~^-]+(?:\\.[a-zA-Z0-9_!#$%&amp;’*+/=?`{|}~^-]+)*@[a-zA-Z0-9-]+(?:\\.[a-zA-Z0-9-]+)*$ </a:t>
            </a:r>
            <a:r>
              <a:rPr lang="en-US" sz="2000">
                <a:solidFill>
                  <a:srgbClr val="FF0000"/>
                </a:solidFill>
              </a:rPr>
              <a:t>no admite Etiquetas-U.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^[\\w!#$%&amp;’*+/=?`{|}~^-]+(?:\\.[\\w!#$%&amp;’*+/=?`{|}~^-]+)*@(?:[a-zA-Z0-9-]+\\.)+[a-zA-Z]{2,6}$ </a:t>
            </a:r>
            <a:r>
              <a:rPr lang="en-US" sz="2000">
                <a:solidFill>
                  <a:srgbClr val="FF0000"/>
                </a:solidFill>
              </a:rPr>
              <a:t>tienen restricciones de longitud para el TLD entre 2 – 6 caracteres.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Se puede llegar a una Regex compatible con EAI-IDN usando varias características de puntos de código de Unicode.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¡Para los IDN sería como una reimplementación de las tablas de protocolo de IDNA en Regex!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Dado que ambos lados de una EAI pueden tener UTF8, entonces una Regex para una EAI podría ser .*@.* que solo verifica la presencia del carácter '@’. 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1233" name="Google Shape;1233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54"/>
          <p:cNvSpPr txBox="1"/>
          <p:nvPr>
            <p:ph type="title"/>
          </p:nvPr>
        </p:nvSpPr>
        <p:spPr>
          <a:xfrm>
            <a:off x="754032" y="2978337"/>
            <a:ext cx="1068393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Validar correo electrónico</a:t>
            </a:r>
            <a:endParaRPr/>
          </a:p>
        </p:txBody>
      </p:sp>
      <p:pic>
        <p:nvPicPr>
          <p:cNvPr id="1239" name="Google Shape;1239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4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55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Validación de direcciones de correo electrónico</a:t>
            </a:r>
            <a:endParaRPr/>
          </a:p>
        </p:txBody>
      </p:sp>
      <p:sp>
        <p:nvSpPr>
          <p:cNvPr id="1246" name="Google Shape;1246;p55"/>
          <p:cNvSpPr txBox="1"/>
          <p:nvPr>
            <p:ph idx="1" type="body"/>
          </p:nvPr>
        </p:nvSpPr>
        <p:spPr>
          <a:xfrm>
            <a:off x="812800" y="1170175"/>
            <a:ext cx="11044420" cy="4945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El correo electrónico tiene un </a:t>
            </a:r>
            <a:r>
              <a:rPr lang="en-US" sz="2000">
                <a:solidFill>
                  <a:schemeClr val="dk1"/>
                </a:solidFill>
              </a:rPr>
              <a:t>mailboxName.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El correo electrónico tiene un </a:t>
            </a:r>
            <a:r>
              <a:rPr lang="en-US" sz="2000">
                <a:solidFill>
                  <a:schemeClr val="dk1"/>
                </a:solidFill>
              </a:rPr>
              <a:t>domainName.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solidFill>
                  <a:schemeClr val="dk1"/>
                </a:solidFill>
              </a:rPr>
              <a:t>Validación de DomainName igual que antes.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solidFill>
                  <a:schemeClr val="dk1"/>
                </a:solidFill>
              </a:rPr>
              <a:t>La validación de mailboxName requiere una cadena de caracteres UTF-8 válida.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solidFill>
                  <a:schemeClr val="dk1"/>
                </a:solidFill>
              </a:rPr>
              <a:t>El administrador local define la política para mailboxName.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2000">
                <a:solidFill>
                  <a:schemeClr val="dk1"/>
                </a:solidFill>
              </a:rPr>
              <a:t>Política de Gmail: </a:t>
            </a:r>
            <a:r>
              <a:rPr lang="en-US" sz="20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nombre.apellido@gmail.com</a:t>
            </a:r>
            <a:r>
              <a:rPr lang="en-US" sz="2000">
                <a:solidFill>
                  <a:schemeClr val="dk1"/>
                </a:solidFill>
              </a:rPr>
              <a:t> es equivalente a </a:t>
            </a:r>
            <a:r>
              <a:rPr lang="en-US" sz="2000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nombreapellido@gmail.com</a:t>
            </a:r>
            <a:r>
              <a:rPr lang="en-US" sz="2000">
                <a:solidFill>
                  <a:schemeClr val="dk1"/>
                </a:solidFill>
              </a:rPr>
              <a:t>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solidFill>
                  <a:schemeClr val="dk1"/>
                </a:solidFill>
              </a:rPr>
              <a:t>Las pautas para mailboxName están disponibles en el </a:t>
            </a:r>
            <a:r>
              <a:rPr lang="en-US" sz="2000" u="sng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UASG</a:t>
            </a:r>
            <a:r>
              <a:rPr lang="en-US" sz="2000">
                <a:solidFill>
                  <a:schemeClr val="dk1"/>
                </a:solidFill>
              </a:rPr>
              <a:t>.</a:t>
            </a:r>
            <a:endParaRPr/>
          </a:p>
        </p:txBody>
      </p:sp>
      <p:pic>
        <p:nvPicPr>
          <p:cNvPr id="1247" name="Google Shape;1247;p5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2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56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Validación de EAI - Python</a:t>
            </a:r>
            <a:endParaRPr/>
          </a:p>
        </p:txBody>
      </p:sp>
      <p:pic>
        <p:nvPicPr>
          <p:cNvPr id="1254" name="Google Shape;1254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55" name="Google Shape;1255;p56"/>
          <p:cNvSpPr txBox="1"/>
          <p:nvPr/>
        </p:nvSpPr>
        <p:spPr>
          <a:xfrm>
            <a:off x="420624" y="981332"/>
            <a:ext cx="11355600" cy="4402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email_validator </a:t>
            </a:r>
            <a:r>
              <a:rPr b="1" lang="en-US" sz="20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import 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validate_email,EmailNotValidError</a:t>
            </a:r>
            <a:br>
              <a:rPr lang="en-US" sz="2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logger = logging.getLogger(__name__)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try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:</a:t>
            </a:r>
            <a:br>
              <a:rPr lang="en-US" sz="2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i="1" lang="en-US" sz="20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 As part of process it performs DNS resolution</a:t>
            </a:r>
            <a:br>
              <a:rPr i="1" lang="en-US" sz="20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i="1" lang="en-US" sz="20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    # Normalizes email addresses automatically</a:t>
            </a:r>
            <a:br>
              <a:rPr i="1" lang="en-US" sz="20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i="1" lang="en-US" sz="20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    # Supports internationalized domain names </a:t>
            </a:r>
            <a:br>
              <a:rPr i="1" lang="en-US" sz="20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i="1" lang="en-US" sz="20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validated = validate_email(email_address, </a:t>
            </a:r>
            <a:r>
              <a:rPr lang="en-US" sz="2000">
                <a:solidFill>
                  <a:srgbClr val="660099"/>
                </a:solidFill>
                <a:latin typeface="Courier New"/>
                <a:ea typeface="Courier New"/>
                <a:cs typeface="Courier New"/>
                <a:sym typeface="Courier New"/>
              </a:rPr>
              <a:t>check_deliverability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-US" sz="20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en-US" sz="2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(validated)</a:t>
            </a:r>
            <a:br>
              <a:rPr lang="en-US" sz="2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    logger.info(</a:t>
            </a:r>
            <a:r>
              <a:rPr b="1" lang="en-US" sz="20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"'{address}' is a valid email address"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en-US" sz="2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US" sz="20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"'{address}' is a valid email address"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en-US" sz="2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20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except 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EmailNotValidError </a:t>
            </a:r>
            <a:r>
              <a:rPr b="1" lang="en-US" sz="20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as 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e:</a:t>
            </a:r>
            <a:br>
              <a:rPr lang="en-US" sz="2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US" sz="20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"'{address}' is not a valid email address: {e}"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en-US" sz="2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20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except </a:t>
            </a:r>
            <a:r>
              <a:rPr lang="en-US" sz="20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Exception </a:t>
            </a:r>
            <a:r>
              <a:rPr b="1" lang="en-US" sz="20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as 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ex:</a:t>
            </a:r>
            <a:br>
              <a:rPr lang="en-US" sz="2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US" sz="20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"Unexpected Exception"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2000">
              <a:solidFill>
                <a:srgbClr val="0A1F24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0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57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Validación de EAI - Java</a:t>
            </a:r>
            <a:endParaRPr/>
          </a:p>
        </p:txBody>
      </p:sp>
      <p:sp>
        <p:nvSpPr>
          <p:cNvPr id="1262" name="Google Shape;1262;p57"/>
          <p:cNvSpPr txBox="1"/>
          <p:nvPr>
            <p:ph idx="1" type="body"/>
          </p:nvPr>
        </p:nvSpPr>
        <p:spPr>
          <a:xfrm>
            <a:off x="527609" y="773648"/>
            <a:ext cx="11044420" cy="4945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solidFill>
                  <a:schemeClr val="dk1"/>
                </a:solidFill>
              </a:rPr>
              <a:t>Apache Commons Validator: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Tiene validadores de dominio y correo electrónico.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¡No utilizar, dado que se basa en una lista estática de TLD!</a:t>
            </a:r>
            <a:r>
              <a:rPr lang="en-US" sz="2000">
                <a:solidFill>
                  <a:schemeClr val="dk1"/>
                </a:solidFill>
              </a:rPr>
              <a:t> </a:t>
            </a:r>
            <a:r>
              <a:rPr lang="en-US" sz="2000">
                <a:solidFill>
                  <a:srgbClr val="FF0000"/>
                </a:solidFill>
              </a:rPr>
              <a:t>¡DESACTUALIZADO!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None/>
            </a:pPr>
            <a:r>
              <a:rPr lang="en-US" sz="2000">
                <a:solidFill>
                  <a:schemeClr val="dk1"/>
                </a:solidFill>
              </a:rPr>
              <a:t> </a:t>
            </a:r>
            <a:endParaRPr/>
          </a:p>
        </p:txBody>
      </p:sp>
      <p:pic>
        <p:nvPicPr>
          <p:cNvPr id="1263" name="Google Shape;1263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58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Validación de EAI - Java</a:t>
            </a:r>
            <a:endParaRPr/>
          </a:p>
        </p:txBody>
      </p:sp>
      <p:pic>
        <p:nvPicPr>
          <p:cNvPr id="1270" name="Google Shape;1270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71" name="Google Shape;1271;p58"/>
          <p:cNvSpPr txBox="1"/>
          <p:nvPr/>
        </p:nvSpPr>
        <p:spPr>
          <a:xfrm>
            <a:off x="420624" y="981332"/>
            <a:ext cx="11355600" cy="4402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email_validator </a:t>
            </a:r>
            <a:r>
              <a:rPr b="1" lang="en-US" sz="20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import 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validate_email,EmailNotValidError</a:t>
            </a:r>
            <a:br>
              <a:rPr lang="en-US" sz="2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logger = logging.getLogger(__name__)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try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:</a:t>
            </a:r>
            <a:br>
              <a:rPr lang="en-US" sz="2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i="1" lang="en-US" sz="20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 As part of process it performs DNS resolution</a:t>
            </a:r>
            <a:br>
              <a:rPr i="1" lang="en-US" sz="20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i="1" lang="en-US" sz="20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    # Normalizes email addresses automatically</a:t>
            </a:r>
            <a:br>
              <a:rPr i="1" lang="en-US" sz="20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i="1" lang="en-US" sz="20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    # Supports internationalized domain names </a:t>
            </a:r>
            <a:br>
              <a:rPr i="1" lang="en-US" sz="20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i="1" lang="en-US" sz="20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validated = validate_email(email_address, </a:t>
            </a:r>
            <a:r>
              <a:rPr lang="en-US" sz="2000">
                <a:solidFill>
                  <a:srgbClr val="660099"/>
                </a:solidFill>
                <a:latin typeface="Courier New"/>
                <a:ea typeface="Courier New"/>
                <a:cs typeface="Courier New"/>
                <a:sym typeface="Courier New"/>
              </a:rPr>
              <a:t>check_deliverability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-US" sz="20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en-US" sz="2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(validated)</a:t>
            </a:r>
            <a:br>
              <a:rPr lang="en-US" sz="2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    logger.info(</a:t>
            </a:r>
            <a:r>
              <a:rPr b="1" lang="en-US" sz="20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"'{address}' is a valid email address"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en-US" sz="2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US" sz="20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"'{address}' is a valid email address"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en-US" sz="2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20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except 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EmailNotValidError </a:t>
            </a:r>
            <a:r>
              <a:rPr b="1" lang="en-US" sz="20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as 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e:</a:t>
            </a:r>
            <a:br>
              <a:rPr lang="en-US" sz="2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US" sz="20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"'{address}' is not a valid email address: {e}"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en-US" sz="2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20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except </a:t>
            </a:r>
            <a:r>
              <a:rPr lang="en-US" sz="20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Exception </a:t>
            </a:r>
            <a:r>
              <a:rPr b="1" lang="en-US" sz="20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as 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ex:</a:t>
            </a:r>
            <a:br>
              <a:rPr lang="en-US" sz="2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US" sz="20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"Unexpected Exception"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2000">
              <a:solidFill>
                <a:srgbClr val="0A1F24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59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Validación de EAI - Java</a:t>
            </a:r>
            <a:endParaRPr/>
          </a:p>
        </p:txBody>
      </p:sp>
      <p:pic>
        <p:nvPicPr>
          <p:cNvPr id="1278" name="Google Shape;127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79" name="Google Shape;1279;p59"/>
          <p:cNvSpPr txBox="1"/>
          <p:nvPr/>
        </p:nvSpPr>
        <p:spPr>
          <a:xfrm>
            <a:off x="193964" y="615988"/>
            <a:ext cx="11950800" cy="49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public static DomainValidator createDomainValidatorInstance(String domain,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boolean use_actual_domains)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List&lt;Item&gt; domains = new ArrayList&lt;&gt;();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if (use_actual_domains)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domains.add(new Item(GENERIC_PLUS, retrieveTlds()));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} else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String tld = domain;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if (domain.contains("."))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tld = domain.substring(domain.lastIndexOf(".") + 1);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// Convert TLD to A-Label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String domainConverted = convertULabeltoALabel(tld);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// if there is an error, do nothing, validator will fail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if (domainConverted!="")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domains.add(new Item(GENERIC_PLUS, new String[]{domainConverted}));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A1F2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return DomainValidator.getInstance(false, domains);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6"/>
          <p:cNvSpPr txBox="1"/>
          <p:nvPr>
            <p:ph type="title"/>
          </p:nvPr>
        </p:nvSpPr>
        <p:spPr>
          <a:xfrm>
            <a:off x="420624" y="48278"/>
            <a:ext cx="11157294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Aceptación de direcciones de correo electrónico por sitios web</a:t>
            </a:r>
            <a:endParaRPr/>
          </a:p>
        </p:txBody>
      </p:sp>
      <p:pic>
        <p:nvPicPr>
          <p:cNvPr id="833" name="Google Shape;83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834" name="Google Shape;834;p6"/>
          <p:cNvSpPr txBox="1"/>
          <p:nvPr/>
        </p:nvSpPr>
        <p:spPr>
          <a:xfrm>
            <a:off x="647941" y="2760788"/>
            <a:ext cx="4527909" cy="1261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Índices de aceptación (%) de EAI (en el idioma local) en campos de formularios en 1000 sitios web locales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(datos de un estudio de 2025 que se publicarán en UASG.tech)</a:t>
            </a:r>
            <a:endParaRPr/>
          </a:p>
        </p:txBody>
      </p:sp>
      <p:pic>
        <p:nvPicPr>
          <p:cNvPr id="835" name="Google Shape;835;p6"/>
          <p:cNvPicPr preferRelativeResize="0"/>
          <p:nvPr/>
        </p:nvPicPr>
        <p:blipFill rotWithShape="1">
          <a:blip r:embed="rId4">
            <a:alphaModFix/>
          </a:blip>
          <a:srcRect b="0" l="0" r="0" t="6697"/>
          <a:stretch/>
        </p:blipFill>
        <p:spPr>
          <a:xfrm>
            <a:off x="5741358" y="819580"/>
            <a:ext cx="5611004" cy="5436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4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60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Validación de EAI - Java</a:t>
            </a:r>
            <a:endParaRPr/>
          </a:p>
        </p:txBody>
      </p:sp>
      <p:pic>
        <p:nvPicPr>
          <p:cNvPr id="1286" name="Google Shape;1286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87" name="Google Shape;1287;p60"/>
          <p:cNvSpPr txBox="1"/>
          <p:nvPr/>
        </p:nvSpPr>
        <p:spPr>
          <a:xfrm>
            <a:off x="193964" y="615988"/>
            <a:ext cx="11950800" cy="49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public static  boolean isValidEmail(String emailaddress){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emailaddress = Normalizer2.getNFCInstance().normalize(emailaddress);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String[]emailparts = emailaddress.split("@");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if(emailparts.length==2){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String mailboxname = emailparts[0];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String domainName = emailparts[1];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String domainNameAlabelForm =convertULabeltoALabel(domainName);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try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A1F2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EmailValidator em = new EmailValidator(false, false,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createDomainValidatorInstance(domainName,true));         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if(em.isValid(mailboxname+"@"+domainNameAlabelForm)){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return true;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}               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return false;           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} catch (Exception ex)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System.out.println(ex.toString());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return false;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}           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else{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return false;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9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61"/>
          <p:cNvSpPr txBox="1"/>
          <p:nvPr>
            <p:ph type="title"/>
          </p:nvPr>
        </p:nvSpPr>
        <p:spPr>
          <a:xfrm>
            <a:off x="754032" y="2978337"/>
            <a:ext cx="1068393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Envío y recepción de correos electrónicos</a:t>
            </a:r>
            <a:endParaRPr/>
          </a:p>
        </p:txBody>
      </p:sp>
      <p:pic>
        <p:nvPicPr>
          <p:cNvPr id="1293" name="Google Shape;1293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8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62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Envío y recepción </a:t>
            </a:r>
            <a:endParaRPr/>
          </a:p>
        </p:txBody>
      </p:sp>
      <p:sp>
        <p:nvSpPr>
          <p:cNvPr id="1300" name="Google Shape;1300;p62"/>
          <p:cNvSpPr txBox="1"/>
          <p:nvPr>
            <p:ph idx="1" type="body"/>
          </p:nvPr>
        </p:nvSpPr>
        <p:spPr>
          <a:xfrm>
            <a:off x="812800" y="703350"/>
            <a:ext cx="11044420" cy="5463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>
                <a:solidFill>
                  <a:schemeClr val="dk1"/>
                </a:solidFill>
              </a:rPr>
              <a:t>Necesitamos poder enviar a cualquiera de las dos formas: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>
                <a:solidFill>
                  <a:schemeClr val="dk1"/>
                </a:solidFill>
              </a:rPr>
              <a:t>mailboxName-UTF-8@A-labelform.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>
                <a:solidFill>
                  <a:schemeClr val="dk1"/>
                </a:solidFill>
              </a:rPr>
              <a:t>mailboxName-UTF-8@U-labelform.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>
                <a:solidFill>
                  <a:schemeClr val="dk1"/>
                </a:solidFill>
              </a:rPr>
              <a:t>Necesitamos poder recibir de cualquiera de las dos formas: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>
                <a:solidFill>
                  <a:schemeClr val="dk1"/>
                </a:solidFill>
              </a:rPr>
              <a:t>mailboxName-UTF-8@A-labelform.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>
                <a:solidFill>
                  <a:schemeClr val="dk1"/>
                </a:solidFill>
              </a:rPr>
              <a:t>mailboxName-UTF-8@U-labelform.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>
                <a:solidFill>
                  <a:schemeClr val="dk1"/>
                </a:solidFill>
              </a:rPr>
              <a:t>El almacenamiento del correo electrónico debe ser coherente con el nombre de dominio, ya sea en forma de Etiqueta-A o de Etiqueta-U.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>
                <a:solidFill>
                  <a:schemeClr val="dk1"/>
                </a:solidFill>
              </a:rPr>
              <a:t>El servidor de correo debería gestionar el backend de envío/recepción.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>
                <a:solidFill>
                  <a:schemeClr val="dk1"/>
                </a:solidFill>
              </a:rPr>
              <a:t>Proceso de traspaso (aplicación de front-end 🡪 servidor de correo electrónico).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>
                <a:solidFill>
                  <a:schemeClr val="dk1"/>
                </a:solidFill>
              </a:rPr>
              <a:t>Las bibliotecas utilizadas en el proceso de traspaso deben ser compatibles con la EAI.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>
                <a:solidFill>
                  <a:schemeClr val="dk1"/>
                </a:solidFill>
              </a:rPr>
              <a:t>El servidor de correo también debe ser compatible con la EAI.</a:t>
            </a:r>
            <a:endParaRPr/>
          </a:p>
          <a:p>
            <a:pPr indent="-341313" lvl="2" marL="12557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>
                <a:solidFill>
                  <a:schemeClr val="dk1"/>
                </a:solidFill>
              </a:rPr>
              <a:t>¿Cómo hacer que el servidor de correo sea compatible con la EAI está fuera del alcance de esta capacitación?</a:t>
            </a:r>
            <a:endParaRPr/>
          </a:p>
        </p:txBody>
      </p:sp>
      <p:pic>
        <p:nvPicPr>
          <p:cNvPr id="1301" name="Google Shape;1301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6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63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Envío y recepción – Python</a:t>
            </a:r>
            <a:endParaRPr/>
          </a:p>
        </p:txBody>
      </p:sp>
      <p:sp>
        <p:nvSpPr>
          <p:cNvPr id="1308" name="Google Shape;1308;p63"/>
          <p:cNvSpPr txBox="1"/>
          <p:nvPr>
            <p:ph idx="1" type="body"/>
          </p:nvPr>
        </p:nvSpPr>
        <p:spPr>
          <a:xfrm>
            <a:off x="812800" y="1170175"/>
            <a:ext cx="11044420" cy="4945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Se puede utilizar Smtplib para enviar correos electrónicos compatibles con la EAI.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No valida el cumplimiento del dominio con IDNA 2008, por lo que debe utilizarse otro método de validación antes de intentar enviar un correo electrónico.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Por ejemplo, utilizando la biblioteca de email-validator.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309" name="Google Shape;1309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4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64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Envío y recepción – Python</a:t>
            </a:r>
            <a:endParaRPr/>
          </a:p>
        </p:txBody>
      </p:sp>
      <p:pic>
        <p:nvPicPr>
          <p:cNvPr id="1316" name="Google Shape;1316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17" name="Google Shape;1317;p64"/>
          <p:cNvSpPr txBox="1"/>
          <p:nvPr/>
        </p:nvSpPr>
        <p:spPr>
          <a:xfrm>
            <a:off x="129310" y="656346"/>
            <a:ext cx="11453100" cy="591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try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: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to = 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'kévin@example.com'</a:t>
            </a:r>
            <a:b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local_part, domain = to.rsplit(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'@'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domain_normalized= unicodedata.normalize(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'NFC'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,domain)</a:t>
            </a:r>
            <a:r>
              <a:rPr i="1" lang="en-US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#normalize domain name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to = 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'@'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.join((local_part,idna.encode(domain_normalized).decode(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'ascii’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)))</a:t>
            </a:r>
            <a:r>
              <a:rPr i="1" lang="en-US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#convert U-label to A-label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validated = validate_email(to, </a:t>
            </a:r>
            <a:r>
              <a:rPr lang="en-US">
                <a:solidFill>
                  <a:srgbClr val="660099"/>
                </a:solidFill>
                <a:latin typeface="Courier New"/>
                <a:ea typeface="Courier New"/>
                <a:cs typeface="Courier New"/>
                <a:sym typeface="Courier New"/>
              </a:rPr>
              <a:t>check_deliverability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-US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i="1" lang="en-US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#validate email address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US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if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validated: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    host=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''</a:t>
            </a:r>
            <a:b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port=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''</a:t>
            </a:r>
            <a:b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smtp = smtplib.SMTP(host, port)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    smtp.set_debuglevel(</a:t>
            </a:r>
            <a:r>
              <a:rPr b="1" lang="en-US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False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    smtp.login(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‘useremail’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’password'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    sender=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‘ua@test.org'</a:t>
            </a:r>
            <a:b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subject=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'hi'</a:t>
            </a:r>
            <a:b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content=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'content here'</a:t>
            </a:r>
            <a:b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msg = EmailMessage()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    msg.set_content(content)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    msg[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'Subject'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] = subject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    msg[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'From'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] = sender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    msg[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'to'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]=to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    smtp.send_message(msg, sender, to)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    smtp.quit()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    logger.info(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"Email sent to '{to}'"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except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smtplib.SMTPNotSupportedError: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i="1" lang="en-US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 The server does not support the SMTPUTF8 option, you may want to perform downgrading</a:t>
            </a:r>
            <a:br>
              <a:rPr i="1" lang="en-US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i="1" lang="en-US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logger.warning(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"The SMTP server {host}:{port} does not support the SMTPUTF8 option"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US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raise</a:t>
            </a:r>
            <a:endParaRPr>
              <a:solidFill>
                <a:srgbClr val="0A1F24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65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Envío y recepción – Java</a:t>
            </a:r>
            <a:endParaRPr/>
          </a:p>
        </p:txBody>
      </p:sp>
      <p:sp>
        <p:nvSpPr>
          <p:cNvPr id="1324" name="Google Shape;1324;p65"/>
          <p:cNvSpPr txBox="1"/>
          <p:nvPr>
            <p:ph idx="1" type="body"/>
          </p:nvPr>
        </p:nvSpPr>
        <p:spPr>
          <a:xfrm>
            <a:off x="479460" y="837666"/>
            <a:ext cx="11044420" cy="4945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◉"/>
            </a:pPr>
            <a:r>
              <a:rPr lang="en-US" sz="1800"/>
              <a:t>Jakarta Mail se puede utilizar para enviar correos electrónicos. </a:t>
            </a:r>
            <a:endParaRPr/>
          </a:p>
          <a:p>
            <a:pPr indent="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350"/>
              <a:buNone/>
            </a:pPr>
            <a:r>
              <a:t/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import com.sun.mail.smtp.SMTPTransport;</a:t>
            </a:r>
            <a:endParaRPr sz="1800"/>
          </a:p>
          <a:p>
            <a:pPr indent="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import jakarta.mail.Message;</a:t>
            </a:r>
            <a:endParaRPr sz="1800"/>
          </a:p>
          <a:p>
            <a:pPr indent="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import jakarta.mail.MessagingException;</a:t>
            </a:r>
            <a:endParaRPr sz="1800"/>
          </a:p>
          <a:p>
            <a:pPr indent="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import jakarta.mail.PasswordAuthentication;</a:t>
            </a:r>
            <a:endParaRPr sz="1800"/>
          </a:p>
          <a:p>
            <a:pPr indent="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import jakarta.mail.Session;</a:t>
            </a:r>
            <a:endParaRPr sz="1800"/>
          </a:p>
          <a:p>
            <a:pPr indent="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import jakarta.mail.Transport;</a:t>
            </a:r>
            <a:endParaRPr sz="1800"/>
          </a:p>
          <a:p>
            <a:pPr indent="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import jakarta.mail.internet.InternetAddress;</a:t>
            </a:r>
            <a:endParaRPr sz="1800"/>
          </a:p>
          <a:p>
            <a:pPr indent="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import jakarta.mail.internet.MimeMessage;</a:t>
            </a:r>
            <a:endParaRPr sz="1800"/>
          </a:p>
          <a:p>
            <a:pPr indent="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import java.util.Date;</a:t>
            </a:r>
            <a:endParaRPr sz="1800"/>
          </a:p>
          <a:p>
            <a:pPr indent="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import java.util.Properties;   </a:t>
            </a:r>
            <a:endParaRPr/>
          </a:p>
        </p:txBody>
      </p:sp>
      <p:pic>
        <p:nvPicPr>
          <p:cNvPr id="1325" name="Google Shape;1325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0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66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Envío y recepción – Java</a:t>
            </a:r>
            <a:endParaRPr/>
          </a:p>
        </p:txBody>
      </p:sp>
      <p:pic>
        <p:nvPicPr>
          <p:cNvPr id="1332" name="Google Shape;1332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33" name="Google Shape;1333;p66"/>
          <p:cNvSpPr txBox="1"/>
          <p:nvPr/>
        </p:nvSpPr>
        <p:spPr>
          <a:xfrm>
            <a:off x="479460" y="837666"/>
            <a:ext cx="11044500" cy="49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public static boolean sendEmail(String to, String host, String sender, 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String subject, String content,String username,String password){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if(isValidEmail(to))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{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Properties props =  new Properties();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props.put("mail.smtp.host", host);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props.put("mail.smtp.port", "587");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props.put("mail.smtp.auth", "true");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props.put("mail.smtp.starttls.enable", "true");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// enable UTF-8 support, mandatory for EAI support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props.put("mail.mime.allowutf8", true);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Session session = Session.getInstance(props,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new jakarta.mail.Authenticator() {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protected PasswordAuthentication getPasswordAuthentication() {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return new PasswordAuthentication(username, password);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}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});                    </a:t>
            </a:r>
            <a:endParaRPr sz="1600">
              <a:solidFill>
                <a:srgbClr val="0A1F24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8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p67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Envío y recepción – Java(2)</a:t>
            </a:r>
            <a:endParaRPr/>
          </a:p>
        </p:txBody>
      </p:sp>
      <p:pic>
        <p:nvPicPr>
          <p:cNvPr id="1340" name="Google Shape;1340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41" name="Google Shape;1341;p67"/>
          <p:cNvSpPr txBox="1"/>
          <p:nvPr/>
        </p:nvSpPr>
        <p:spPr>
          <a:xfrm>
            <a:off x="300940" y="629916"/>
            <a:ext cx="11738700" cy="49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/*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* Jakarta mail is EAI compliant with 2 issues: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*   - it rejects domains that are not NFC normalized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*   - it rejects some unicode domains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* In such case, first try to normalize, then convert domain to A-label. We do normalization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* first to get an email address the closest possible to the user input because once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* converted in A-label it may be displayed as is to the user.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*/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String[] add_parts = to.split("@");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String mailboxName = add_parts[0];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String domainName = add_parts[1];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String domainNameNormalized =Normalizer2.getNFCInstance().normalize(domainName);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String domainNameAlabelForm = convertULabeltoALabel(domainNameNormalized);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String compliantTo = mailboxName+"@"+domainNameAlabelForm;</a:t>
            </a:r>
            <a:endParaRPr sz="190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6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p68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Envío y recepción – Java(3)</a:t>
            </a:r>
            <a:endParaRPr/>
          </a:p>
        </p:txBody>
      </p:sp>
      <p:pic>
        <p:nvPicPr>
          <p:cNvPr id="1348" name="Google Shape;1348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49" name="Google Shape;1349;p68"/>
          <p:cNvSpPr txBox="1"/>
          <p:nvPr/>
        </p:nvSpPr>
        <p:spPr>
          <a:xfrm>
            <a:off x="300940" y="629916"/>
            <a:ext cx="11738700" cy="62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try (Transport transport = session.getTransport())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if </a:t>
            </a:r>
            <a:r>
              <a:rPr lang="en-US" sz="12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(transport instanceof SMTPTransport &amp;&amp; !((SMTPTransport) transport).supportsExtension("SMTPUTF8")) </a:t>
            </a: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try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MimeMessage message = new MimeMessage(session);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//set message headers for internationalized content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message.addHeader("Content-type", "text/HTML; charset=UTF-8");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message.addHeader("Content-Transfer-Encoding", "8bit");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message.addHeader("format", "flowed");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A1F2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message.setFrom(new InternetAddress(sender));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message.setSubject(subject, "UTF-8");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message.setText(content, "UTF-8");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message.setSentDate(new Date());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message.setRecipient(Message.RecipientType.TO, new InternetAddress(compliantTo));                          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Transport.send(message);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return true;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} catch (Exception e)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System.out.println(String.format("Failed to send email to %s: %s", to, e));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else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{ return false;}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} catch (MessagingException e)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// ignore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}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return false;}</a:t>
            </a:r>
            <a:endParaRPr sz="190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3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69"/>
          <p:cNvSpPr txBox="1"/>
          <p:nvPr>
            <p:ph type="title"/>
          </p:nvPr>
        </p:nvSpPr>
        <p:spPr>
          <a:xfrm>
            <a:off x="752849" y="1308848"/>
            <a:ext cx="10489773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en-US"/>
              <a:t>Conclusión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3395f6b3654_0_0"/>
          <p:cNvSpPr txBox="1"/>
          <p:nvPr>
            <p:ph type="title"/>
          </p:nvPr>
        </p:nvSpPr>
        <p:spPr>
          <a:xfrm>
            <a:off x="499872" y="46179"/>
            <a:ext cx="106839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 sz="2400"/>
              <a:t>Compatibilidad de EAI en servidores de correo electrónico bajo gTLD</a:t>
            </a:r>
            <a:endParaRPr/>
          </a:p>
        </p:txBody>
      </p:sp>
      <p:pic>
        <p:nvPicPr>
          <p:cNvPr id="842" name="Google Shape;842;g3395f6b3654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0489" y="1001725"/>
            <a:ext cx="9871026" cy="40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g3395f6b3654_0_0"/>
          <p:cNvSpPr txBox="1"/>
          <p:nvPr/>
        </p:nvSpPr>
        <p:spPr>
          <a:xfrm>
            <a:off x="320750" y="5117400"/>
            <a:ext cx="11505900" cy="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los 33,7 millones de servidores de correo electrónico analizados en enero de 2025, solo el 25,86 % admite direcciones de correo electrónico internacionalizadas.</a:t>
            </a:r>
            <a:endParaRPr/>
          </a:p>
          <a:p>
            <a:pPr indent="-85725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7315" lvl="3" marL="109728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g3395f6b3654_0_0"/>
          <p:cNvSpPr txBox="1"/>
          <p:nvPr/>
        </p:nvSpPr>
        <p:spPr>
          <a:xfrm>
            <a:off x="3473075" y="5933400"/>
            <a:ext cx="4737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Fuente: </a:t>
            </a:r>
            <a:r>
              <a:rPr b="0" i="1" lang="en-US" sz="1400" u="sng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https://ithi.research.icann.org/graph-eai.html</a:t>
            </a:r>
            <a:r>
              <a:rPr b="0" i="1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8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70"/>
          <p:cNvSpPr txBox="1"/>
          <p:nvPr>
            <p:ph type="title"/>
          </p:nvPr>
        </p:nvSpPr>
        <p:spPr>
          <a:xfrm>
            <a:off x="420625" y="122922"/>
            <a:ext cx="5675376" cy="5660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 sz="1900"/>
              <a:t>Compatibilidad con lenguajes de programación</a:t>
            </a:r>
            <a:endParaRPr/>
          </a:p>
        </p:txBody>
      </p:sp>
      <p:sp>
        <p:nvSpPr>
          <p:cNvPr id="1360" name="Google Shape;1360;p70"/>
          <p:cNvSpPr txBox="1"/>
          <p:nvPr/>
        </p:nvSpPr>
        <p:spPr>
          <a:xfrm>
            <a:off x="505792" y="796117"/>
            <a:ext cx="5258904" cy="2821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UASG018A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tenga en cuenta que algunos han mejorado desde entonces.</a:t>
            </a:r>
            <a:endParaRPr/>
          </a:p>
        </p:txBody>
      </p:sp>
      <p:grpSp>
        <p:nvGrpSpPr>
          <p:cNvPr id="1361" name="Google Shape;1361;p70"/>
          <p:cNvGrpSpPr/>
          <p:nvPr/>
        </p:nvGrpSpPr>
        <p:grpSpPr>
          <a:xfrm>
            <a:off x="241300" y="1374733"/>
            <a:ext cx="5981700" cy="4868905"/>
            <a:chOff x="241300" y="1336633"/>
            <a:chExt cx="5981700" cy="5048945"/>
          </a:xfrm>
        </p:grpSpPr>
        <p:pic>
          <p:nvPicPr>
            <p:cNvPr id="1362" name="Google Shape;1362;p70"/>
            <p:cNvPicPr preferRelativeResize="0"/>
            <p:nvPr/>
          </p:nvPicPr>
          <p:blipFill rotWithShape="1">
            <a:blip r:embed="rId4">
              <a:alphaModFix/>
            </a:blip>
            <a:srcRect b="90328" l="0" r="0" t="0"/>
            <a:stretch/>
          </p:blipFill>
          <p:spPr>
            <a:xfrm>
              <a:off x="241300" y="1336633"/>
              <a:ext cx="5981700" cy="6166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3" name="Google Shape;1363;p7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66700" y="1927878"/>
              <a:ext cx="5943600" cy="44577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64" name="Google Shape;1364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48400" y="200024"/>
            <a:ext cx="5943600" cy="6043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9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71"/>
          <p:cNvSpPr txBox="1"/>
          <p:nvPr>
            <p:ph idx="1" type="body"/>
          </p:nvPr>
        </p:nvSpPr>
        <p:spPr>
          <a:xfrm>
            <a:off x="739754" y="937384"/>
            <a:ext cx="10163196" cy="54334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Para obtener un servidor listo que incluya software popular, envíe un correo electrónico a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UAProgram@icann.org</a:t>
            </a:r>
            <a:r>
              <a:rPr lang="en-US" sz="2000"/>
              <a:t>: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Paquetes de software populares y estables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Todos configurados para ser compatibles con EAI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/>
              <a:t>Ejemplo de otro servidor de correo todo en uno: </a:t>
            </a:r>
            <a:r>
              <a:rPr lang="en-US" sz="1800" u="sng">
                <a:solidFill>
                  <a:schemeClr val="hlink"/>
                </a:solidFill>
                <a:hlinkClick r:id="rId4"/>
              </a:rPr>
              <a:t>xmox.nl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Versión 0.x, aún no es 1.0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Fuerte énfasis en trabajar sin configuraciones adicionales, con EAI, DKIM, DMARC, DANE, etc.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Ambos necesitan un servidor Linux y una dirección IP global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Uso muy reducido de recursos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Un servidor virtual de bajo costo es adecuado</a:t>
            </a:r>
            <a:endParaRPr/>
          </a:p>
        </p:txBody>
      </p:sp>
      <p:sp>
        <p:nvSpPr>
          <p:cNvPr id="1371" name="Google Shape;1371;p71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Servidores gratuitos compatibles con EAI</a:t>
            </a:r>
            <a:endParaRPr/>
          </a:p>
        </p:txBody>
      </p:sp>
      <p:pic>
        <p:nvPicPr>
          <p:cNvPr id="1372" name="Google Shape;1372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p72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Conclusión</a:t>
            </a:r>
            <a:endParaRPr/>
          </a:p>
        </p:txBody>
      </p:sp>
      <p:sp>
        <p:nvSpPr>
          <p:cNvPr id="1378" name="Google Shape;1378;p72"/>
          <p:cNvSpPr txBox="1"/>
          <p:nvPr>
            <p:ph idx="1" type="body"/>
          </p:nvPr>
        </p:nvSpPr>
        <p:spPr>
          <a:xfrm>
            <a:off x="812800" y="1470213"/>
            <a:ext cx="10805055" cy="44318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Tener en cuenta que los identificadores de Aceptación Universal pueden no ser totalmente compatibles con el software y las bibliotecas.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Utilizar las bibliotecas y marcos adecuados.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Adaptar su código para que admita correctamente la Aceptación Universal.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Realizar pruebas unitarias y del sistema utilizando casos de prueba de Aceptación Universal para asegurarse de que su software está listo para la Aceptación Universal.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1379" name="Google Shape;1379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73"/>
          <p:cNvSpPr txBox="1"/>
          <p:nvPr>
            <p:ph type="title"/>
          </p:nvPr>
        </p:nvSpPr>
        <p:spPr>
          <a:xfrm>
            <a:off x="752850" y="1308848"/>
            <a:ext cx="9215903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en-US"/>
              <a:t>¡Participe!</a:t>
            </a: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9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p74"/>
          <p:cNvSpPr txBox="1"/>
          <p:nvPr>
            <p:ph idx="1" type="body"/>
          </p:nvPr>
        </p:nvSpPr>
        <p:spPr>
          <a:xfrm>
            <a:off x="812800" y="1470213"/>
            <a:ext cx="10805055" cy="4769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Para obtener más información sobre la Aceptación Universal, envíe un correo electrónico a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info@uasg.tech</a:t>
            </a:r>
            <a:r>
              <a:rPr lang="en-US" sz="2000"/>
              <a:t> o 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UAProgram@icann.org</a:t>
            </a:r>
            <a:r>
              <a:rPr lang="en-US" sz="2000"/>
              <a:t>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Acceda a todos los documentos y materiales del UASG en el siguiente enlace: </a:t>
            </a:r>
            <a:r>
              <a:rPr lang="en-US" sz="2000" u="sng">
                <a:solidFill>
                  <a:schemeClr val="hlink"/>
                </a:solidFill>
                <a:hlinkClick r:id="rId5"/>
              </a:rPr>
              <a:t>https://uasg.tech</a:t>
            </a:r>
            <a:r>
              <a:rPr lang="en-US" sz="2000"/>
              <a:t> y </a:t>
            </a:r>
            <a:r>
              <a:rPr lang="en-US" sz="2000" u="sng">
                <a:solidFill>
                  <a:schemeClr val="hlink"/>
                </a:solidFill>
                <a:hlinkClick r:id="rId6"/>
              </a:rPr>
              <a:t>https://icann.org/ua</a:t>
            </a:r>
            <a:r>
              <a:rPr lang="en-US" sz="2000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/>
          </a:p>
        </p:txBody>
      </p:sp>
      <p:sp>
        <p:nvSpPr>
          <p:cNvPr id="1391" name="Google Shape;1391;p74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¡Participe!</a:t>
            </a:r>
            <a:endParaRPr/>
          </a:p>
        </p:txBody>
      </p:sp>
      <p:pic>
        <p:nvPicPr>
          <p:cNvPr id="1392" name="Google Shape;1392;p7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75"/>
          <p:cNvSpPr txBox="1"/>
          <p:nvPr>
            <p:ph idx="1" type="body"/>
          </p:nvPr>
        </p:nvSpPr>
        <p:spPr>
          <a:xfrm>
            <a:off x="597160" y="769220"/>
            <a:ext cx="11231426" cy="452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/>
              <a:t>Consulte la lista completa de informes en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https://uasg.tech</a:t>
            </a:r>
            <a:r>
              <a:rPr lang="en-US"/>
              <a:t>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/>
              <a:t>Guía rápida para la Aceptación Universal: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UASG005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/>
              <a:t>Introducción a la Aceptación Universal: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UASG007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/>
              <a:t>Guía rápida para la EAI: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UASG014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/>
              <a:t>EAI – Un resumen técnico: </a:t>
            </a:r>
            <a:r>
              <a:rPr lang="en-US" u="sng">
                <a:solidFill>
                  <a:schemeClr val="hlink"/>
                </a:solidFill>
                <a:hlinkClick r:id="rId7"/>
              </a:rPr>
              <a:t>UASG012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/>
              <a:t>Cumplimiento de la Aceptación Universal de algunas bibliotecas y marcos de lenguajes de programación – </a:t>
            </a:r>
            <a:r>
              <a:rPr lang="en-US" u="sng">
                <a:solidFill>
                  <a:schemeClr val="hlink"/>
                </a:solidFill>
                <a:hlinkClick r:id="rId8"/>
              </a:rPr>
              <a:t>UASG018A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/>
              <a:t>EAI – Evaluación de los principales programas informáticos y servicios de correo electrónico: </a:t>
            </a:r>
            <a:r>
              <a:rPr lang="en-US" u="sng">
                <a:solidFill>
                  <a:schemeClr val="hlink"/>
                </a:solidFill>
                <a:hlinkClick r:id="rId9"/>
              </a:rPr>
              <a:t>UASG021B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/>
              <a:t>Marco de preparación para la Aceptación Universal: </a:t>
            </a:r>
            <a:r>
              <a:rPr lang="en-US" u="sng">
                <a:solidFill>
                  <a:schemeClr val="hlink"/>
                </a:solidFill>
                <a:hlinkClick r:id="rId10"/>
              </a:rPr>
              <a:t>UASG026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/>
              <a:t>Consideraciones para nombrar buzones de correo electrónico internacionalizados: </a:t>
            </a:r>
            <a:r>
              <a:rPr lang="en-US" u="sng">
                <a:solidFill>
                  <a:schemeClr val="hlink"/>
                </a:solidFill>
                <a:hlinkClick r:id="rId11"/>
              </a:rPr>
              <a:t>UASG028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/>
              <a:t>Informe de la Evaluación de compatibilidad con la EAI en el software y los servicios de correo electrónico: </a:t>
            </a:r>
            <a:r>
              <a:rPr lang="en-US" u="sng">
                <a:solidFill>
                  <a:schemeClr val="hlink"/>
                </a:solidFill>
                <a:hlinkClick r:id="rId12"/>
              </a:rPr>
              <a:t>UASG030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/>
              <a:t>Aceptación Universal (UA) de Sistemas de gestión de contenido (CMS) Fase 1 – WordPress: </a:t>
            </a:r>
            <a:r>
              <a:rPr lang="en-US" u="sng">
                <a:solidFill>
                  <a:schemeClr val="hlink"/>
                </a:solidFill>
                <a:hlinkClick r:id="rId13"/>
              </a:rPr>
              <a:t>UASG032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/>
              <a:t>Ejemplos de código listos para la Aceptación Universal en Java, Python y JavaScript - </a:t>
            </a:r>
            <a:r>
              <a:rPr lang="en-US" u="sng">
                <a:solidFill>
                  <a:schemeClr val="hlink"/>
                </a:solidFill>
                <a:hlinkClick r:id="rId14"/>
              </a:rPr>
              <a:t>UASG043</a:t>
            </a:r>
            <a:endParaRPr/>
          </a:p>
          <a:p>
            <a:pPr indent="-2286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1399" name="Google Shape;1399;p75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Algunos materiales relevantes</a:t>
            </a:r>
            <a:endParaRPr/>
          </a:p>
        </p:txBody>
      </p:sp>
      <p:pic>
        <p:nvPicPr>
          <p:cNvPr id="1400" name="Google Shape;1400;p7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76"/>
          <p:cNvSpPr txBox="1"/>
          <p:nvPr>
            <p:ph type="title"/>
          </p:nvPr>
        </p:nvSpPr>
        <p:spPr>
          <a:xfrm>
            <a:off x="420624" y="42394"/>
            <a:ext cx="11808013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Participen en la ICANN – ¡Gracias! ¿Preguntas?</a:t>
            </a:r>
            <a:endParaRPr/>
          </a:p>
        </p:txBody>
      </p:sp>
      <p:sp>
        <p:nvSpPr>
          <p:cNvPr id="1406" name="Google Shape;1406;p76"/>
          <p:cNvSpPr txBox="1"/>
          <p:nvPr/>
        </p:nvSpPr>
        <p:spPr>
          <a:xfrm>
            <a:off x="6096000" y="2368625"/>
            <a:ext cx="4732288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Correo electrónico: sarmad.hussain@icann.org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8"/>
          <p:cNvSpPr txBox="1"/>
          <p:nvPr>
            <p:ph idx="1" type="body"/>
          </p:nvPr>
        </p:nvSpPr>
        <p:spPr>
          <a:xfrm>
            <a:off x="812800" y="727788"/>
            <a:ext cx="10543117" cy="4571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Admitir todos los nombres de dominio, incluidos los Nombres de Dominio Internacionalizados (IDN) y todas las direcciones de correo electrónico, incluidas las direcciones de correo electrónico internacionalizadas (EAI): </a:t>
            </a:r>
            <a:endParaRPr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Aceptar: El usuario puede introducir caracteres de su código de escritura local en un campo de texto.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Validar: El software acepta los caracteres y los reconoce como válidos.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Procesar: El sistema realiza operaciones con los caracteres.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Almacenar: La base de datos puede almacenar el texto sin descomponerlo ni corromperlo.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Visualizar: Cuando se recupera de la base de datos, la información se muestra correctamente.</a:t>
            </a:r>
            <a:endParaRPr/>
          </a:p>
        </p:txBody>
      </p:sp>
      <p:sp>
        <p:nvSpPr>
          <p:cNvPr id="851" name="Google Shape;851;p8"/>
          <p:cNvSpPr txBox="1"/>
          <p:nvPr>
            <p:ph type="title"/>
          </p:nvPr>
        </p:nvSpPr>
        <p:spPr>
          <a:xfrm>
            <a:off x="47190" y="46180"/>
            <a:ext cx="11178490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 sz="2300"/>
              <a:t>Alcance de la preparación para la Aceptación Universal para programadores</a:t>
            </a:r>
            <a:endParaRPr/>
          </a:p>
        </p:txBody>
      </p:sp>
      <p:pic>
        <p:nvPicPr>
          <p:cNvPr id="852" name="Google Shape;85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3" name="Google Shape;853;p8"/>
          <p:cNvGrpSpPr/>
          <p:nvPr/>
        </p:nvGrpSpPr>
        <p:grpSpPr>
          <a:xfrm>
            <a:off x="1298985" y="1877453"/>
            <a:ext cx="9048332" cy="1295462"/>
            <a:chOff x="1927228" y="5269981"/>
            <a:chExt cx="7921353" cy="976513"/>
          </a:xfrm>
        </p:grpSpPr>
        <p:grpSp>
          <p:nvGrpSpPr>
            <p:cNvPr id="854" name="Google Shape;854;p8"/>
            <p:cNvGrpSpPr/>
            <p:nvPr/>
          </p:nvGrpSpPr>
          <p:grpSpPr>
            <a:xfrm>
              <a:off x="1927228" y="5273672"/>
              <a:ext cx="1302251" cy="972822"/>
              <a:chOff x="820555" y="1643185"/>
              <a:chExt cx="2011680" cy="1644160"/>
            </a:xfrm>
          </p:grpSpPr>
          <p:sp>
            <p:nvSpPr>
              <p:cNvPr id="855" name="Google Shape;855;p8"/>
              <p:cNvSpPr/>
              <p:nvPr/>
            </p:nvSpPr>
            <p:spPr>
              <a:xfrm>
                <a:off x="820555" y="2835439"/>
                <a:ext cx="2011680" cy="4519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2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Aceptar</a:t>
                </a:r>
                <a:endParaRPr/>
              </a:p>
            </p:txBody>
          </p:sp>
          <p:sp>
            <p:nvSpPr>
              <p:cNvPr id="856" name="Google Shape;856;p8"/>
              <p:cNvSpPr/>
              <p:nvPr/>
            </p:nvSpPr>
            <p:spPr>
              <a:xfrm>
                <a:off x="820555" y="1643185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ua-capability-icons_wht_Accept.png" id="857" name="Google Shape;857;p8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529630" y="1900022"/>
                <a:ext cx="562359" cy="6437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58" name="Google Shape;858;p8"/>
            <p:cNvGrpSpPr/>
            <p:nvPr/>
          </p:nvGrpSpPr>
          <p:grpSpPr>
            <a:xfrm>
              <a:off x="3582203" y="5273672"/>
              <a:ext cx="1314106" cy="967039"/>
              <a:chOff x="3554360" y="1646720"/>
              <a:chExt cx="2029993" cy="1634387"/>
            </a:xfrm>
          </p:grpSpPr>
          <p:sp>
            <p:nvSpPr>
              <p:cNvPr id="859" name="Google Shape;859;p8"/>
              <p:cNvSpPr/>
              <p:nvPr/>
            </p:nvSpPr>
            <p:spPr>
              <a:xfrm>
                <a:off x="3554360" y="1646720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8"/>
              <p:cNvSpPr/>
              <p:nvPr/>
            </p:nvSpPr>
            <p:spPr>
              <a:xfrm>
                <a:off x="3572673" y="2829201"/>
                <a:ext cx="2011680" cy="4519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2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Validar</a:t>
                </a:r>
                <a:endParaRPr/>
              </a:p>
            </p:txBody>
          </p:sp>
          <p:pic>
            <p:nvPicPr>
              <p:cNvPr descr="ua-capability-icons_wht_Validate.png" id="861" name="Google Shape;861;p8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170348" y="1895569"/>
                <a:ext cx="779705" cy="6437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62" name="Google Shape;862;p8"/>
            <p:cNvGrpSpPr/>
            <p:nvPr/>
          </p:nvGrpSpPr>
          <p:grpSpPr>
            <a:xfrm>
              <a:off x="6892153" y="5269981"/>
              <a:ext cx="1302251" cy="968544"/>
              <a:chOff x="6331693" y="1643185"/>
              <a:chExt cx="2011680" cy="1636930"/>
            </a:xfrm>
          </p:grpSpPr>
          <p:sp>
            <p:nvSpPr>
              <p:cNvPr id="863" name="Google Shape;863;p8"/>
              <p:cNvSpPr/>
              <p:nvPr/>
            </p:nvSpPr>
            <p:spPr>
              <a:xfrm>
                <a:off x="6331693" y="1643185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8"/>
              <p:cNvSpPr/>
              <p:nvPr/>
            </p:nvSpPr>
            <p:spPr>
              <a:xfrm>
                <a:off x="6331693" y="2828209"/>
                <a:ext cx="2011680" cy="4519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2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Almacenar</a:t>
                </a:r>
                <a:endParaRPr/>
              </a:p>
            </p:txBody>
          </p:sp>
          <p:pic>
            <p:nvPicPr>
              <p:cNvPr descr="ua-capability-icons_wht_Store.png" id="865" name="Google Shape;865;p8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6999490" y="1900022"/>
                <a:ext cx="647296" cy="6472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66" name="Google Shape;866;p8"/>
            <p:cNvGrpSpPr/>
            <p:nvPr/>
          </p:nvGrpSpPr>
          <p:grpSpPr>
            <a:xfrm>
              <a:off x="5237178" y="5269981"/>
              <a:ext cx="1302251" cy="970730"/>
              <a:chOff x="2202899" y="3852184"/>
              <a:chExt cx="2011680" cy="1640625"/>
            </a:xfrm>
          </p:grpSpPr>
          <p:sp>
            <p:nvSpPr>
              <p:cNvPr id="867" name="Google Shape;867;p8"/>
              <p:cNvSpPr/>
              <p:nvPr/>
            </p:nvSpPr>
            <p:spPr>
              <a:xfrm>
                <a:off x="2202899" y="3852184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8"/>
              <p:cNvSpPr/>
              <p:nvPr/>
            </p:nvSpPr>
            <p:spPr>
              <a:xfrm>
                <a:off x="2202899" y="5040903"/>
                <a:ext cx="2011680" cy="4519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2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Procesar</a:t>
                </a:r>
                <a:endParaRPr/>
              </a:p>
            </p:txBody>
          </p:sp>
          <p:pic>
            <p:nvPicPr>
              <p:cNvPr descr="ua-capability-icons_wht_Process.png" id="869" name="Google Shape;869;p8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2686759" y="4119754"/>
                <a:ext cx="1027282" cy="6328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70" name="Google Shape;870;p8"/>
            <p:cNvGrpSpPr/>
            <p:nvPr/>
          </p:nvGrpSpPr>
          <p:grpSpPr>
            <a:xfrm>
              <a:off x="8546330" y="5275764"/>
              <a:ext cx="1302251" cy="970730"/>
              <a:chOff x="4943583" y="3852184"/>
              <a:chExt cx="2011680" cy="1640625"/>
            </a:xfrm>
          </p:grpSpPr>
          <p:sp>
            <p:nvSpPr>
              <p:cNvPr id="871" name="Google Shape;871;p8"/>
              <p:cNvSpPr/>
              <p:nvPr/>
            </p:nvSpPr>
            <p:spPr>
              <a:xfrm>
                <a:off x="4943583" y="3852184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8"/>
              <p:cNvSpPr/>
              <p:nvPr/>
            </p:nvSpPr>
            <p:spPr>
              <a:xfrm>
                <a:off x="4946287" y="5040903"/>
                <a:ext cx="2008976" cy="4519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2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Visualizar</a:t>
                </a:r>
                <a:endParaRPr/>
              </a:p>
            </p:txBody>
          </p:sp>
          <p:pic>
            <p:nvPicPr>
              <p:cNvPr descr="ua-capability-icons_wht_Display.png" id="873" name="Google Shape;873;p8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5711163" y="4126903"/>
                <a:ext cx="489490" cy="6333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9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 sz="2400"/>
              <a:t>Pila tecnológica para consideración de la Aceptación Universal </a:t>
            </a:r>
            <a:endParaRPr/>
          </a:p>
        </p:txBody>
      </p:sp>
      <p:grpSp>
        <p:nvGrpSpPr>
          <p:cNvPr id="879" name="Google Shape;879;p9"/>
          <p:cNvGrpSpPr/>
          <p:nvPr/>
        </p:nvGrpSpPr>
        <p:grpSpPr>
          <a:xfrm>
            <a:off x="768790" y="762435"/>
            <a:ext cx="7946001" cy="5333128"/>
            <a:chOff x="-1" y="651"/>
            <a:chExt cx="7267370" cy="5333128"/>
          </a:xfrm>
        </p:grpSpPr>
        <p:cxnSp>
          <p:nvCxnSpPr>
            <p:cNvPr id="880" name="Google Shape;880;p9"/>
            <p:cNvCxnSpPr/>
            <p:nvPr/>
          </p:nvCxnSpPr>
          <p:spPr>
            <a:xfrm>
              <a:off x="0" y="88466"/>
              <a:ext cx="7028426" cy="0"/>
            </a:xfrm>
            <a:prstGeom prst="straightConnector1">
              <a:avLst/>
            </a:prstGeom>
            <a:gradFill>
              <a:gsLst>
                <a:gs pos="0">
                  <a:srgbClr val="008CE2">
                    <a:alpha val="89411"/>
                  </a:srgbClr>
                </a:gs>
                <a:gs pos="100000">
                  <a:srgbClr val="86C5FF">
                    <a:alpha val="89411"/>
                  </a:srgbClr>
                </a:gs>
              </a:gsLst>
              <a:lin ang="16200000" scaled="0"/>
            </a:gradFill>
            <a:ln cap="flat" cmpd="sng" w="9525">
              <a:solidFill>
                <a:srgbClr val="1886C8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</p:cxnSp>
        <p:sp>
          <p:nvSpPr>
            <p:cNvPr id="881" name="Google Shape;881;p9"/>
            <p:cNvSpPr/>
            <p:nvPr/>
          </p:nvSpPr>
          <p:spPr>
            <a:xfrm>
              <a:off x="0" y="651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9"/>
            <p:cNvSpPr txBox="1"/>
            <p:nvPr/>
          </p:nvSpPr>
          <p:spPr>
            <a:xfrm>
              <a:off x="-1" y="88466"/>
              <a:ext cx="7267370" cy="9788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Aplicaciones y sitios web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Wikipedia.org, ICANN.org, Amazon.com, sitios web personalizados a nivel mundial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PowerPoint, Google-Docs, Safari, Acrobat, aplicaciones personalizadas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83" name="Google Shape;883;p9"/>
            <p:cNvCxnSpPr/>
            <p:nvPr/>
          </p:nvCxnSpPr>
          <p:spPr>
            <a:xfrm>
              <a:off x="0" y="1067277"/>
              <a:ext cx="7028426" cy="0"/>
            </a:xfrm>
            <a:prstGeom prst="straightConnector1">
              <a:avLst/>
            </a:prstGeom>
            <a:gradFill>
              <a:gsLst>
                <a:gs pos="0">
                  <a:srgbClr val="008CE2">
                    <a:alpha val="80000"/>
                  </a:srgbClr>
                </a:gs>
                <a:gs pos="100000">
                  <a:srgbClr val="86C5FF">
                    <a:alpha val="80000"/>
                  </a:srgbClr>
                </a:gs>
              </a:gsLst>
              <a:lin ang="16200000" scaled="0"/>
            </a:gradFill>
            <a:ln cap="flat" cmpd="sng" w="9525">
              <a:solidFill>
                <a:srgbClr val="1886C8">
                  <a:alpha val="80000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</p:cxnSp>
        <p:sp>
          <p:nvSpPr>
            <p:cNvPr id="884" name="Google Shape;884;p9"/>
            <p:cNvSpPr/>
            <p:nvPr/>
          </p:nvSpPr>
          <p:spPr>
            <a:xfrm>
              <a:off x="0" y="1067277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9"/>
            <p:cNvSpPr txBox="1"/>
            <p:nvPr/>
          </p:nvSpPr>
          <p:spPr>
            <a:xfrm>
              <a:off x="0" y="1067277"/>
              <a:ext cx="7267369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Redes sociales y motores de búsqueda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Chrome, Bing, Safari, Firefox, navegadores locales (por ejemplo, chino)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Facebook, Instagram, Twitter, Skype, WeChat, WhatsApp, Viber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86" name="Google Shape;886;p9"/>
            <p:cNvCxnSpPr/>
            <p:nvPr/>
          </p:nvCxnSpPr>
          <p:spPr>
            <a:xfrm>
              <a:off x="0" y="2133903"/>
              <a:ext cx="7028426" cy="0"/>
            </a:xfrm>
            <a:prstGeom prst="straightConnector1">
              <a:avLst/>
            </a:prstGeom>
            <a:gradFill>
              <a:gsLst>
                <a:gs pos="0">
                  <a:srgbClr val="008CE2">
                    <a:alpha val="69411"/>
                  </a:srgbClr>
                </a:gs>
                <a:gs pos="100000">
                  <a:srgbClr val="86C5FF">
                    <a:alpha val="69411"/>
                  </a:srgbClr>
                </a:gs>
              </a:gsLst>
              <a:lin ang="16200000" scaled="0"/>
            </a:gradFill>
            <a:ln cap="flat" cmpd="sng" w="9525">
              <a:solidFill>
                <a:srgbClr val="1886C8">
                  <a:alpha val="69411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</p:cxnSp>
        <p:sp>
          <p:nvSpPr>
            <p:cNvPr id="887" name="Google Shape;887;p9"/>
            <p:cNvSpPr/>
            <p:nvPr/>
          </p:nvSpPr>
          <p:spPr>
            <a:xfrm>
              <a:off x="0" y="2133903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9"/>
            <p:cNvSpPr txBox="1"/>
            <p:nvPr/>
          </p:nvSpPr>
          <p:spPr>
            <a:xfrm>
              <a:off x="0" y="2133903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Marcos y lenguajes de programación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JavaScript, Java, Swift, C#, PHP, Python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Angular, Spring, .NET core, J2EE, WordPress, SAP, Oracle</a:t>
              </a:r>
              <a:endParaRPr/>
            </a:p>
          </p:txBody>
        </p:sp>
        <p:cxnSp>
          <p:nvCxnSpPr>
            <p:cNvPr id="889" name="Google Shape;889;p9"/>
            <p:cNvCxnSpPr/>
            <p:nvPr/>
          </p:nvCxnSpPr>
          <p:spPr>
            <a:xfrm>
              <a:off x="0" y="3200528"/>
              <a:ext cx="7028426" cy="0"/>
            </a:xfrm>
            <a:prstGeom prst="straightConnector1">
              <a:avLst/>
            </a:prstGeom>
            <a:gradFill>
              <a:gsLst>
                <a:gs pos="0">
                  <a:srgbClr val="008CE2">
                    <a:alpha val="60000"/>
                  </a:srgbClr>
                </a:gs>
                <a:gs pos="100000">
                  <a:srgbClr val="86C5FF">
                    <a:alpha val="60000"/>
                  </a:srgbClr>
                </a:gs>
              </a:gsLst>
              <a:lin ang="16200000" scaled="0"/>
            </a:gradFill>
            <a:ln cap="flat" cmpd="sng" w="9525">
              <a:solidFill>
                <a:srgbClr val="1886C8">
                  <a:alpha val="60000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</p:cxnSp>
        <p:sp>
          <p:nvSpPr>
            <p:cNvPr id="890" name="Google Shape;890;p9"/>
            <p:cNvSpPr/>
            <p:nvPr/>
          </p:nvSpPr>
          <p:spPr>
            <a:xfrm>
              <a:off x="0" y="3200528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9"/>
            <p:cNvSpPr txBox="1"/>
            <p:nvPr/>
          </p:nvSpPr>
          <p:spPr>
            <a:xfrm>
              <a:off x="0" y="3200528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Plataformas, sistemas operativos y herramientas de sistemas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iOS, Windows, Linux, Android, App Stores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Active Directory, OpenLDAP, OpenSSL, Ping, Telnet</a:t>
              </a:r>
              <a:endParaRPr/>
            </a:p>
          </p:txBody>
        </p:sp>
        <p:cxnSp>
          <p:nvCxnSpPr>
            <p:cNvPr id="892" name="Google Shape;892;p9"/>
            <p:cNvCxnSpPr/>
            <p:nvPr/>
          </p:nvCxnSpPr>
          <p:spPr>
            <a:xfrm>
              <a:off x="0" y="4267154"/>
              <a:ext cx="7028426" cy="0"/>
            </a:xfrm>
            <a:prstGeom prst="straightConnector1">
              <a:avLst/>
            </a:prstGeom>
            <a:gradFill>
              <a:gsLst>
                <a:gs pos="0">
                  <a:srgbClr val="008CE2">
                    <a:alpha val="49411"/>
                  </a:srgbClr>
                </a:gs>
                <a:gs pos="100000">
                  <a:srgbClr val="86C5FF">
                    <a:alpha val="49411"/>
                  </a:srgbClr>
                </a:gs>
              </a:gsLst>
              <a:lin ang="16200000" scaled="0"/>
            </a:gradFill>
            <a:ln cap="flat" cmpd="sng" w="9525">
              <a:solidFill>
                <a:srgbClr val="1886C8">
                  <a:alpha val="49411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</p:cxnSp>
        <p:sp>
          <p:nvSpPr>
            <p:cNvPr id="893" name="Google Shape;893;p9"/>
            <p:cNvSpPr/>
            <p:nvPr/>
          </p:nvSpPr>
          <p:spPr>
            <a:xfrm>
              <a:off x="0" y="4267154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9"/>
            <p:cNvSpPr txBox="1"/>
            <p:nvPr/>
          </p:nvSpPr>
          <p:spPr>
            <a:xfrm>
              <a:off x="0" y="4267154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Estándares y prácticas recomendadas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IETF RFC, W3C HTML, Unicode CLDR, WHATWG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Estándares basados en la industria (salud, aviación, …)</a:t>
              </a:r>
              <a:endParaRPr/>
            </a:p>
          </p:txBody>
        </p:sp>
      </p:grpSp>
      <p:pic>
        <p:nvPicPr>
          <p:cNvPr id="895" name="Google Shape;89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9"/>
          <p:cNvSpPr txBox="1"/>
          <p:nvPr/>
        </p:nvSpPr>
        <p:spPr>
          <a:xfrm>
            <a:off x="9024079" y="2823812"/>
            <a:ext cx="292308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Aceptar, validar, procesar, almacenar y mostrar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todos los nombres de dominio y direcciones de correo electrónico.</a:t>
            </a:r>
            <a:endParaRPr/>
          </a:p>
        </p:txBody>
      </p:sp>
      <p:sp>
        <p:nvSpPr>
          <p:cNvPr id="897" name="Google Shape;897;p9"/>
          <p:cNvSpPr/>
          <p:nvPr/>
        </p:nvSpPr>
        <p:spPr>
          <a:xfrm>
            <a:off x="8404487" y="836734"/>
            <a:ext cx="656492" cy="5205262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rgbClr val="73B7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CANN PPT_Arial_16x9_June 2017_potx">
  <a:themeElements>
    <a:clrScheme name="ICANN PPT Colors">
      <a:dk1>
        <a:srgbClr val="0A1F24"/>
      </a:dk1>
      <a:lt1>
        <a:srgbClr val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2021-04-05T05:56:20Z</dcterms:created>
  <dc:creator>Sarmad Hussain</dc:creator>
</cp:coreProperties>
</file>