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12192000"/>
  <p:notesSz cx="6858000" cy="9144000"/>
  <p:embeddedFontLst>
    <p:embeddedFont>
      <p:font typeface="Arimo"/>
      <p:regular r:id="rId82"/>
      <p:bold r:id="rId83"/>
      <p:italic r:id="rId84"/>
      <p:boldItalic r:id="rId85"/>
    </p:embeddedFont>
    <p:embeddedFont>
      <p:font typeface="Open Sans Light"/>
      <p:regular r:id="rId86"/>
      <p:bold r:id="rId87"/>
      <p:italic r:id="rId88"/>
      <p:boldItalic r:id="rId89"/>
    </p:embeddedFont>
    <p:embeddedFont>
      <p:font typeface="Open Sans"/>
      <p:regular r:id="rId90"/>
      <p:bold r:id="rId91"/>
      <p:italic r:id="rId92"/>
      <p:boldItalic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94" roundtripDataSignature="AMtx7mgN4//kJ/6UV2MFvCax+4kGNRRN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Arimo-italic.fntdata"/><Relationship Id="rId83" Type="http://schemas.openxmlformats.org/officeDocument/2006/relationships/font" Target="fonts/Arimo-bold.fntdata"/><Relationship Id="rId42" Type="http://schemas.openxmlformats.org/officeDocument/2006/relationships/slide" Target="slides/slide37.xml"/><Relationship Id="rId86" Type="http://schemas.openxmlformats.org/officeDocument/2006/relationships/font" Target="fonts/OpenSansLight-regular.fntdata"/><Relationship Id="rId41" Type="http://schemas.openxmlformats.org/officeDocument/2006/relationships/slide" Target="slides/slide36.xml"/><Relationship Id="rId85" Type="http://schemas.openxmlformats.org/officeDocument/2006/relationships/font" Target="fonts/Arimo-boldItalic.fntdata"/><Relationship Id="rId44" Type="http://schemas.openxmlformats.org/officeDocument/2006/relationships/slide" Target="slides/slide39.xml"/><Relationship Id="rId88" Type="http://schemas.openxmlformats.org/officeDocument/2006/relationships/font" Target="fonts/OpenSansLight-italic.fntdata"/><Relationship Id="rId43" Type="http://schemas.openxmlformats.org/officeDocument/2006/relationships/slide" Target="slides/slide38.xml"/><Relationship Id="rId87" Type="http://schemas.openxmlformats.org/officeDocument/2006/relationships/font" Target="fonts/OpenSansLight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OpenSansLight-boldItalic.fntdata"/><Relationship Id="rId80" Type="http://schemas.openxmlformats.org/officeDocument/2006/relationships/slide" Target="slides/slide75.xml"/><Relationship Id="rId82" Type="http://schemas.openxmlformats.org/officeDocument/2006/relationships/font" Target="fonts/Arimo-regular.fntdata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94" Type="http://customschemas.google.com/relationships/presentationmetadata" Target="metadata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OpenSans-bold.fntdata"/><Relationship Id="rId90" Type="http://schemas.openxmlformats.org/officeDocument/2006/relationships/font" Target="fonts/OpenSans-regular.fntdata"/><Relationship Id="rId93" Type="http://schemas.openxmlformats.org/officeDocument/2006/relationships/font" Target="fonts/OpenSans-boldItalic.fntdata"/><Relationship Id="rId92" Type="http://schemas.openxmlformats.org/officeDocument/2006/relationships/font" Target="fonts/OpenSans-italic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2" name="Google Shape;7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0" name="Google Shape;90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9" name="Google Shape;9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5" name="Google Shape;91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3" name="Google Shape;92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0" name="Google Shape;9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6" name="Google Shape;93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44" name="Google Shape;94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53" name="Google Shape;95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3" name="Google Shape;96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2" name="Google Shape;972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0" name="Google Shape;98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8" name="Google Shape;98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6" name="Google Shape;99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4" name="Google Shape;100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2" name="Google Shape;10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3" name="Google Shape;101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1" name="Google Shape;102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1" name="Google Shape;1031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8" name="Google Shape;10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9" name="Google Shape;1039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6" name="Google Shape;10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7" name="Google Shape;1047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5" name="Google Shape;1055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2" name="Google Shape;10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3" name="Google Shape;1063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0" name="Google Shape;107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1" name="Google Shape;1071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8" name="Google Shape;107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3" name="Google Shape;10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4" name="Google Shape;1084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2" name="Google Shape;1092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9" name="Google Shape;109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5" name="Google Shape;1115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3" name="Google Shape;1123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7" name="Google Shape;1137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4" name="Google Shape;114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1" name="Google Shape;115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8" name="Google Shape;115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4" name="Google Shape;116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1" name="Google Shape;1171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8" name="Google Shape;1178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5" name="Google Shape;1185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2" name="Google Shape;1192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7" name="Google Shape;119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8" name="Google Shape;1198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5" name="Google Shape;120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6" name="Google Shape;1206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3" name="Google Shape;121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4" name="Google Shape;1214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1" name="Google Shape;122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8" name="Google Shape;1228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5" name="Google Shape;123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1" name="Google Shape;124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2" name="Google Shape;1242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9" name="Google Shape;124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0" name="Google Shape;1250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7" name="Google Shape;125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8" name="Google Shape;1258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5" name="Google Shape;126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6" name="Google Shape;1266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3" name="Google Shape;127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4" name="Google Shape;1274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9" name="Google Shape;82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2" name="Google Shape;1282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9" name="Google Shape;128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5" name="Google Shape;129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6" name="Google Shape;1296;p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4" name="Google Shape;1304;p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1" name="Google Shape;131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2" name="Google Shape;1312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0" name="Google Shape;1320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8" name="Google Shape;1328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5" name="Google Shape;133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6" name="Google Shape;1336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3" name="Google Shape;134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4" name="Google Shape;1344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1" name="Google Shape;1351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395f6b36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g3395f6b3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Переключение на точку для каждого MX-сервера — несколько MX-серверов могут преобразовываться в одни и те же IP-адреса.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Полностью</a:t>
            </a:r>
            <a:r>
              <a:rPr lang="en-US"/>
              <a:t>: Все разрешенные IP прошли тестирование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Частично</a:t>
            </a:r>
            <a:r>
              <a:rPr lang="en-US"/>
              <a:t>: Некоторые IP прошли тестирование, другие нет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Нет: </a:t>
            </a:r>
            <a:r>
              <a:rPr lang="en-US"/>
              <a:t>Все IP Mx-серверов не прошли тесты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Без IP: </a:t>
            </a:r>
            <a:r>
              <a:rPr lang="en-US"/>
              <a:t>Ни один IP не удалось разрешить для MX-сервера (например, NXdomain)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 проверено: </a:t>
            </a:r>
            <a:r>
              <a:rPr lang="en-US"/>
              <a:t>IP-адреса не удалось проверить (например, тайм-аут, отказ в подключении, специальные IP-адреса и т. д.)</a:t>
            </a:r>
            <a:endParaRPr/>
          </a:p>
        </p:txBody>
      </p:sp>
      <p:sp>
        <p:nvSpPr>
          <p:cNvPr id="838" name="Google Shape;838;g3395f6b36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6" name="Google Shape;1356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6" name="Google Shape;1366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7" name="Google Shape;1367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4" name="Google Shape;1374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1" name="Google Shape;1381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7" name="Google Shape;1387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4" name="Google Shape;1394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5" name="Google Shape;1395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2" name="Google Shape;1402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7" name="Google Shape;84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5" name="Google Shape;8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31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40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6.png"/><Relationship Id="rId5" Type="http://schemas.openxmlformats.org/officeDocument/2006/relationships/image" Target="../media/image21.png"/><Relationship Id="rId19" Type="http://schemas.openxmlformats.org/officeDocument/2006/relationships/image" Target="../media/image24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8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8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8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8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7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87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8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8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8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8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8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8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8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87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8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8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8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3" name="Google Shape;113;p8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8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" name="Google Shape;11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1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9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9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Google Shape;12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7" name="Google Shape;127;p9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9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9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9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92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9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3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3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9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9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9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93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93"/>
          <p:cNvCxnSpPr>
            <a:endCxn id="14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93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93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93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9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6" name="Google Shape;156;p9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9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9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94"/>
          <p:cNvCxnSpPr>
            <a:endCxn id="160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9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9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9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9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0" name="Google Shape;17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3" name="Google Shape;173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9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9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95"/>
          <p:cNvCxnSpPr>
            <a:endCxn id="17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9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9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9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9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8" name="Google Shape;188;p9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9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9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96"/>
          <p:cNvCxnSpPr>
            <a:endCxn id="19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9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9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9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9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9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3" name="Google Shape;203;p9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9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9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97"/>
          <p:cNvCxnSpPr>
            <a:endCxn id="20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9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9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9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8" name="Google Shape;218;p9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9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9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98"/>
          <p:cNvCxnSpPr>
            <a:endCxn id="22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9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9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9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9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9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99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9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9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10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10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10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2" name="Google Shape;24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7" name="Google Shape;24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10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10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10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10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10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10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0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10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0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10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0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10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10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10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0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0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0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10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10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10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0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10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0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0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10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10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10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10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0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10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1" name="Google Shape;2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0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10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10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0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10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10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0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0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0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0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10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10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10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10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0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10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0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3" name="Google Shape;3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0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10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10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p10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0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10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10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10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10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0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0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10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10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10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10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0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10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0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5" name="Google Shape;33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0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10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10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10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10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0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10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0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10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0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0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10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10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0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0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0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0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10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0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10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10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10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10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10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10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0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0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10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10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10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10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0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10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8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8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0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9" name="Google Shape;37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0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0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10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10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10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0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10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10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10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10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0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0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10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10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10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10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0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0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1" name="Google Shape;40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10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10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10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10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10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10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0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10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0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0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10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0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10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10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10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10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0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10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10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0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0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10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0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10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10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10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0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10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4" name="Google Shape;434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09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109"/>
          <p:cNvCxnSpPr>
            <a:endCxn id="422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10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10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10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p10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0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1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10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p11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1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1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11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11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11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1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1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59" name="Google Shape;459;p11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11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11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11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11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1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9" name="Google Shape;46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1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1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2" name="Google Shape;472;p11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3" name="Google Shape;473;p11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11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1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11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11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11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1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11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2" name="Google Shape;482;p11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11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11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11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p11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1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2" name="Google Shape;49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1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11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11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1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1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11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11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11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11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1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11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5" name="Google Shape;505;p11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11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11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11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11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1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1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1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5" name="Google Shape;515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1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11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11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1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1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Google Shape;522;p11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11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11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11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11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11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8" name="Google Shape;528;p11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p11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11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11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2" name="Google Shape;532;p11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1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1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8" name="Google Shape;53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1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1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1" name="Google Shape;541;p11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2" name="Google Shape;542;p11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11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11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11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11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11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11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1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11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1" name="Google Shape;551;p11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11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11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11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5" name="Google Shape;555;p11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1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1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1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1" name="Google Shape;56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1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1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11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11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11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1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Google Shape;568;p11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11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11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11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11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11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4" name="Google Shape;574;p11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11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11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11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8" name="Google Shape;578;p1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1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1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4" name="Google Shape;584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1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7" name="Google Shape;587;p11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8" name="Google Shape;588;p11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11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11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p11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11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11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11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11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11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7" name="Google Shape;597;p11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11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11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11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11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1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1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1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1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p11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11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11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11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11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11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3" name="Google Shape;61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1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11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11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8" name="Google Shape;618;p11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1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p11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1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1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1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11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11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11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11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11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11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11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6" name="Google Shape;636;p11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7" name="Google Shape;637;p11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1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1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p11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1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1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5" name="Google Shape;64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1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1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p11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11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11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11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11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11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4" name="Google Shape;654;p11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5" name="Google Shape;655;p11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6" name="Google Shape;656;p11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1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8" name="Google Shape;658;p1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9" name="Google Shape;659;p11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1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2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2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2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12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12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12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12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12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12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p12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" name="Google Shape;674;p12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5" name="Google Shape;675;p12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1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1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12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1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2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2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2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12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12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12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12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12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12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2" name="Google Shape;692;p12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12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4" name="Google Shape;694;p12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1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p1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7" name="Google Shape;697;p12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1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2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2" name="Google Shape;70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2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2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p12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12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12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12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12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12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12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12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3" name="Google Shape;713;p12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1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1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6" name="Google Shape;716;p12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1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2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1" name="Google Shape;72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12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12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12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12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12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1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12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1" name="Google Shape;731;p12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2" name="Google Shape;732;p12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12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4" name="Google Shape;734;p12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5" name="Google Shape;735;p12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2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2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0" name="Google Shape;740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2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12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12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12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12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12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12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12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0" name="Google Shape;750;p12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1" name="Google Shape;751;p12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12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12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4" name="Google Shape;754;p12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12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5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25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5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Google Shape;762;p12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3" name="Google Shape;763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" name="Google Shape;764;p125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5" name="Google Shape;765;p125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6" name="Google Shape;766;p1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125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68" name="Google Shape;768;p125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69" name="Google Shape;769;p12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0" name="Google Shape;770;p125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1" name="Google Shape;771;p125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2" name="Google Shape;772;p12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125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4" name="Google Shape;774;p125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5" name="Google Shape;775;p12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6" name="Google Shape;776;p125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7" name="Google Shape;777;p12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125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125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0" name="Google Shape;780;p125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1" name="Google Shape;781;p1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2" name="Google Shape;782;p125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3" name="Google Shape;783;p125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4" name="Google Shape;784;p12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12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8" name="Google Shape;788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2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3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3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4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Ждем вас на сайте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" name="Google Shape;51;p84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84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84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84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4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84"/>
          <p:cNvCxnSpPr>
            <a:endCxn id="57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4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84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84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84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" name="Google Shape;6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199229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4"/>
          <p:cNvSpPr/>
          <p:nvPr/>
        </p:nvSpPr>
        <p:spPr>
          <a:xfrm>
            <a:off x="531051" y="582025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84"/>
          <p:cNvCxnSpPr/>
          <p:nvPr/>
        </p:nvCxnSpPr>
        <p:spPr>
          <a:xfrm rot="10800000">
            <a:off x="3230" y="602086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84"/>
          <p:cNvCxnSpPr/>
          <p:nvPr/>
        </p:nvCxnSpPr>
        <p:spPr>
          <a:xfrm rot="10800000">
            <a:off x="616656" y="602084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84"/>
          <p:cNvSpPr txBox="1"/>
          <p:nvPr>
            <p:ph type="title"/>
          </p:nvPr>
        </p:nvSpPr>
        <p:spPr>
          <a:xfrm>
            <a:off x="498948" y="60675"/>
            <a:ext cx="11891997" cy="54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84"/>
          <p:cNvGrpSpPr/>
          <p:nvPr/>
        </p:nvGrpSpPr>
        <p:grpSpPr>
          <a:xfrm>
            <a:off x="2773066" y="1275072"/>
            <a:ext cx="5379042" cy="760694"/>
            <a:chOff x="2079799" y="1275072"/>
            <a:chExt cx="4851411" cy="760694"/>
          </a:xfrm>
        </p:grpSpPr>
        <p:pic>
          <p:nvPicPr>
            <p:cNvPr id="67" name="Google Shape;67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275072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84"/>
            <p:cNvSpPr/>
            <p:nvPr/>
          </p:nvSpPr>
          <p:spPr>
            <a:xfrm>
              <a:off x="3144079" y="1433789"/>
              <a:ext cx="3787131" cy="461665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Один мир, один интернет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5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85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85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85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5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6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86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86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6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Google Shape;8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6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86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86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86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6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86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86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86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86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7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7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7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7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4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unicode.org/reports/tr46/" TargetMode="External"/><Relationship Id="rId4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owasp.org/www-community/OWASP_Validation_Regex_Repository" TargetMode="External"/><Relationship Id="rId4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howtodoinjava.com/regex/java-regex-validate-email-address/" TargetMode="External"/><Relationship Id="rId4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firstname.lastname@gmail.com" TargetMode="External"/><Relationship Id="rId4" Type="http://schemas.openxmlformats.org/officeDocument/2006/relationships/hyperlink" Target="mailto:firstnamelastname@gmail.com" TargetMode="External"/><Relationship Id="rId5" Type="http://schemas.openxmlformats.org/officeDocument/2006/relationships/hyperlink" Target="https://uasg.tech/download/uasg-028-considerations-for-naming-internationalized-email-mailboxes-en/" TargetMode="External"/><Relationship Id="rId6" Type="http://schemas.openxmlformats.org/officeDocument/2006/relationships/image" Target="../media/image2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hyperlink" Target="https://ithi.research.icann.org/graph-eai.html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2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2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22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32.png"/><Relationship Id="rId8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"/>
          <p:cNvSpPr txBox="1"/>
          <p:nvPr>
            <p:ph type="title"/>
          </p:nvPr>
        </p:nvSpPr>
        <p:spPr>
          <a:xfrm>
            <a:off x="553083" y="0"/>
            <a:ext cx="9606918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Программирование для поддержки универсального принятия доменных имен и адресов электронной почты</a:t>
            </a:r>
            <a:endParaRPr/>
          </a:p>
        </p:txBody>
      </p:sp>
      <p:sp>
        <p:nvSpPr>
          <p:cNvPr id="795" name="Google Shape;795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ДД месяц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 год</a:t>
            </a:r>
            <a:endParaRPr/>
          </a:p>
        </p:txBody>
      </p:sp>
      <p:sp>
        <p:nvSpPr>
          <p:cNvPr id="796" name="Google Shape;796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Программа Дня UA</a:t>
            </a:r>
            <a:endParaRPr/>
          </a:p>
        </p:txBody>
      </p:sp>
      <p:sp>
        <p:nvSpPr>
          <p:cNvPr id="797" name="Google Shape;797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Почтовые системы и поддержка EAI</a:t>
            </a:r>
            <a:endParaRPr/>
          </a:p>
        </p:txBody>
      </p:sp>
      <p:pic>
        <p:nvPicPr>
          <p:cNvPr id="903" name="Google Shape;9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0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Все агенты электронной почты должны быть настроены на отправку и получение интернационализированных адресов электронной почты. Подробнее см. в документе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EAI: технический обзор</a:t>
            </a:r>
            <a:r>
              <a:rPr lang="en-US" sz="18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MUA</a:t>
            </a:r>
            <a:r>
              <a:rPr lang="en-US" sz="1800"/>
              <a:t> – почтовый агент пользователя: клиентская программа, которую пользователь использует для отправки, получения и управления почтой.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MSA</a:t>
            </a:r>
            <a:r>
              <a:rPr lang="en-US" sz="1800"/>
              <a:t> – агент отправки почты: серверная программа, которая получает почту от MUA и готовит ее к передаче и доставке.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MTA</a:t>
            </a:r>
            <a:r>
              <a:rPr lang="en-US" sz="1800"/>
              <a:t> – агент передачи почты: серверная программа, отправляющая почту на другие узлы Интернета и принимающая ее от них. MTA может получать почту </a:t>
            </a:r>
            <a:br>
              <a:rPr lang="en-US" sz="1800"/>
            </a:br>
            <a:r>
              <a:rPr lang="en-US" sz="1800"/>
              <a:t>от MSA и/или доставлять почту в MDA.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MDA</a:t>
            </a:r>
            <a:r>
              <a:rPr lang="en-US" sz="1800"/>
              <a:t> – агент доставки почты: серверная программа, которая обрабатывает входящую почту и обычно сохраняет ее в почтовый ящик или папку.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906" name="Google Shape;90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1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Тест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Вопрос теста 1</a:t>
            </a:r>
            <a:endParaRPr/>
          </a:p>
        </p:txBody>
      </p:sp>
      <p:sp>
        <p:nvSpPr>
          <p:cNvPr id="918" name="Google Shape;918;p12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Какие из следующих категорий доменных имен и адресов электронной почты имеют значение для повышения готовности систем к универсальному принятию (UA)?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Доменные имена ASCII.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Интернационализированные доменные имена (IDN).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Интернационализация адреса электронной почты (EAI).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Все вышеперечисленное.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Только 2 и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19" name="Google Shape;9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Вопрос теста 1</a:t>
            </a:r>
            <a:endParaRPr/>
          </a:p>
        </p:txBody>
      </p:sp>
      <p:sp>
        <p:nvSpPr>
          <p:cNvPr id="926" name="Google Shape;926;p13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Какие из следующих категорий доменных имен и адресов электронной почты имеют значение для повышения готовности систем к универсальному принятию (UA)?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Доменные имена ASCII.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Интернационализированные доменные имена (IDN).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Интернационализация адреса электронной почты (EAI).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Все вышеперечисленное.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Только 2 и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27" name="Google Shape;9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Основы Unicode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Символ и набор символов</a:t>
            </a:r>
            <a:endParaRPr/>
          </a:p>
        </p:txBody>
      </p:sp>
      <p:sp>
        <p:nvSpPr>
          <p:cNvPr id="939" name="Google Shape;939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Метка или строка, </a:t>
            </a:r>
            <a:r>
              <a:rPr lang="en-US" sz="2000">
                <a:solidFill>
                  <a:schemeClr val="dk1"/>
                </a:solidFill>
              </a:rPr>
              <a:t>например</a:t>
            </a:r>
            <a:r>
              <a:rPr b="0" i="0" lang="en-US" sz="2000">
                <a:solidFill>
                  <a:schemeClr val="dk1"/>
                </a:solidFill>
              </a:rPr>
              <a:t> أهلا, नमस्ते, Hello состоит из символов.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H  e  l   l     o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Символ — это единица информации, используемая для организации, контроля или представления текстовых данных.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Примеры символов: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Буквы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Цифры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Специальные символы, т. е. </a:t>
            </a:r>
            <a:r>
              <a:rPr b="0" i="0" lang="en-US" sz="2000">
                <a:solidFill>
                  <a:schemeClr val="dk1"/>
                </a:solidFill>
              </a:rPr>
              <a:t>математические символы, знаки препинания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Управляющие символы — обычно не отображаются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Американский стандартный код для обмена информацией (</a:t>
            </a:r>
            <a:r>
              <a:rPr b="0" i="0" lang="en-US" sz="2000">
                <a:solidFill>
                  <a:schemeClr val="dk1"/>
                </a:solidFill>
              </a:rPr>
              <a:t>ASCII) кодирует символы, используемые в вычислениях, включая буквы a-z, цифры 0-9 и другие.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0" name="Google Shape;9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Кодовая точка</a:t>
            </a:r>
            <a:endParaRPr/>
          </a:p>
        </p:txBody>
      </p:sp>
      <p:sp>
        <p:nvSpPr>
          <p:cNvPr id="947" name="Google Shape;947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800">
                <a:solidFill>
                  <a:srgbClr val="3B3835"/>
                </a:solidFill>
              </a:rPr>
              <a:t>Кодовая точка — это значение или позиция символа в любом кодированном наборе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</a:rPr>
              <a:t>Кодовая точка — это номер, присвоенный для представления абстрактного символа в системе представления текста.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800"/>
          </a:p>
        </p:txBody>
      </p:sp>
      <p:pic>
        <p:nvPicPr>
          <p:cNvPr id="948" name="Google Shape;9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49" name="Google Shape;949;p16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Кодовая точка</a:t>
            </a:r>
            <a:endParaRPr/>
          </a:p>
        </p:txBody>
      </p:sp>
      <p:sp>
        <p:nvSpPr>
          <p:cNvPr id="956" name="Google Shape;956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800">
                <a:solidFill>
                  <a:srgbClr val="3B3835"/>
                </a:solidFill>
              </a:rPr>
              <a:t>Кодовая точка — это значение или позиция символа в любом кодированном наборе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</a:rPr>
              <a:t>Кодовая точка — это номер, присвоенный для представления абстрактного символа в системе представления текста.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800"/>
          </a:p>
        </p:txBody>
      </p:sp>
      <p:pic>
        <p:nvPicPr>
          <p:cNvPr id="957" name="Google Shape;9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58" name="Google Shape;958;p17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7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Глиф</a:t>
            </a:r>
            <a:endParaRPr/>
          </a:p>
        </p:txBody>
      </p:sp>
      <p:sp>
        <p:nvSpPr>
          <p:cNvPr id="966" name="Google Shape;966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</a:rPr>
              <a:t> Типографское изображение символа называется глифом.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1800">
                <a:solidFill>
                  <a:srgbClr val="3B3835"/>
                </a:solidFill>
              </a:rPr>
              <a:t>Английский язык: </a:t>
            </a:r>
            <a:r>
              <a:rPr i="1" lang="en-US" sz="18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1800">
                <a:solidFill>
                  <a:srgbClr val="3B3835"/>
                </a:solidFill>
              </a:rPr>
              <a:t>, 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1800">
                <a:solidFill>
                  <a:srgbClr val="3B3835"/>
                </a:solidFill>
              </a:rPr>
              <a:t>Каждая арабская буква имеет четыре глифа в зависимости от того, где она встречается </a:t>
            </a:r>
            <a:br>
              <a:rPr b="0" i="0" lang="en-US" sz="1800">
                <a:solidFill>
                  <a:srgbClr val="3B3835"/>
                </a:solidFill>
              </a:rPr>
            </a:br>
            <a:r>
              <a:rPr b="0" i="0" lang="en-US" sz="1800">
                <a:solidFill>
                  <a:srgbClr val="3B3835"/>
                </a:solidFill>
              </a:rPr>
              <a:t>в строке. </a:t>
            </a:r>
            <a:r>
              <a:rPr lang="en-US" sz="1800">
                <a:solidFill>
                  <a:srgbClr val="3B3835"/>
                </a:solidFill>
              </a:rPr>
              <a:t>Например, для </a:t>
            </a:r>
            <a:r>
              <a:rPr lang="en-US" sz="1800"/>
              <a:t>АРАБСКОЙ БУКВЫ GHAIN четыре глифа - это</a:t>
            </a:r>
            <a:r>
              <a:rPr b="0" i="0" lang="en-US" sz="18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8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>
              <a:solidFill>
                <a:srgbClr val="3B3835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1800">
                <a:solidFill>
                  <a:srgbClr val="3B3835"/>
                </a:solidFill>
              </a:rPr>
              <a:t>Языки могут быть записаны/отображены в порядке справа налево или слева направо, </a:t>
            </a:r>
            <a:br>
              <a:rPr lang="en-US" sz="1800">
                <a:solidFill>
                  <a:srgbClr val="3B3835"/>
                </a:solidFill>
              </a:rPr>
            </a:br>
            <a:r>
              <a:rPr lang="en-US" sz="1800">
                <a:solidFill>
                  <a:srgbClr val="3B3835"/>
                </a:solidFill>
              </a:rPr>
              <a:t>но чтение данных происходит на основе порядка нажатия клавиш в файле и не зависит </a:t>
            </a:r>
            <a:br>
              <a:rPr lang="en-US" sz="1800">
                <a:solidFill>
                  <a:srgbClr val="3B3835"/>
                </a:solidFill>
              </a:rPr>
            </a:br>
            <a:r>
              <a:rPr lang="en-US" sz="1800">
                <a:solidFill>
                  <a:srgbClr val="3B3835"/>
                </a:solidFill>
              </a:rPr>
              <a:t>от направления записи.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8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18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800"/>
          </a:p>
        </p:txBody>
      </p:sp>
      <p:pic>
        <p:nvPicPr>
          <p:cNvPr id="967" name="Google Shape;9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68" name="Google Shape;9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Кодировка символов</a:t>
            </a:r>
            <a:endParaRPr/>
          </a:p>
        </p:txBody>
      </p:sp>
      <p:sp>
        <p:nvSpPr>
          <p:cNvPr id="975" name="Google Shape;975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Кодировка символов — это переход от определения набора символов к фактическим кодовым единицам, используемым для представления данных.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Кодировка описывает, как кодировать кодовые точки в байты и как декодировать байты в кодовые точки.</a:t>
            </a:r>
            <a:endParaRPr/>
          </a:p>
        </p:txBody>
      </p:sp>
      <p:pic>
        <p:nvPicPr>
          <p:cNvPr id="976" name="Google Shape;9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Введение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Общие сведения об универсальном принятии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Тест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Основы Unicode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Основы для IDN и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Программирование для UA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Обработка доменных имен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Адрес электронной почты обработки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Заключение</a:t>
            </a:r>
            <a:endParaRPr/>
          </a:p>
        </p:txBody>
      </p:sp>
      <p:sp>
        <p:nvSpPr>
          <p:cNvPr id="804" name="Google Shape;804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Повестка дня</a:t>
            </a:r>
            <a:endParaRPr/>
          </a:p>
        </p:txBody>
      </p:sp>
      <p:pic>
        <p:nvPicPr>
          <p:cNvPr id="805" name="Google Shape;8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Краткая история</a:t>
            </a:r>
            <a:endParaRPr/>
          </a:p>
        </p:txBody>
      </p:sp>
      <p:sp>
        <p:nvSpPr>
          <p:cNvPr id="983" name="Google Shape;983;p20"/>
          <p:cNvSpPr txBox="1"/>
          <p:nvPr>
            <p:ph idx="1" type="body"/>
          </p:nvPr>
        </p:nvSpPr>
        <p:spPr>
          <a:xfrm>
            <a:off x="824442" y="1010858"/>
            <a:ext cx="10690226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Базовый код ASCII: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7-битный символ, длина не более 128 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Расширенный код ASCII: 8-битный символ, длина не более 256 символов.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Кодировка ASCII может содержать достаточно символов, чтобы охватить все языки.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Поэтому были разработаны различные системы кодирования для присвоения номеров символам разных языков и шрифтов, что создавало проблемы функциональной совместимости.</a:t>
            </a:r>
            <a:endParaRPr/>
          </a:p>
        </p:txBody>
      </p:sp>
      <p:pic>
        <p:nvPicPr>
          <p:cNvPr id="984" name="Google Shape;9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Стандарт Unicode</a:t>
            </a:r>
            <a:endParaRPr/>
          </a:p>
        </p:txBody>
      </p:sp>
      <p:sp>
        <p:nvSpPr>
          <p:cNvPr id="991" name="Google Shape;991;p21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Стандарт цифрового представления символов, используемых в письменности всех языков мира.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Упорядоченный набор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Unicode предоставляет единые средства для хранения, поиска и обмена текстами на любом языке.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Он используется во всех современных компьютерах и является основой для обработки текста в интернете.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Количество слотов для представления языков мира — от 0000 до 10FFFF.  Охват набора символов и диапазоны кодировок см. на сайте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https://unicode.org/charts/</a:t>
            </a:r>
            <a:r>
              <a:rPr lang="en-US" sz="2000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992" name="Google Shape;9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Кодировка Unicode</a:t>
            </a:r>
            <a:endParaRPr/>
          </a:p>
        </p:txBody>
      </p:sp>
      <p:sp>
        <p:nvSpPr>
          <p:cNvPr id="999" name="Google Shape;999;p22"/>
          <p:cNvSpPr txBox="1"/>
          <p:nvPr>
            <p:ph idx="1" type="body"/>
          </p:nvPr>
        </p:nvSpPr>
        <p:spPr>
          <a:xfrm>
            <a:off x="824441" y="1010858"/>
            <a:ext cx="10509603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000000"/>
                </a:solidFill>
              </a:rPr>
              <a:t>Unicode может быть реализован с помощью различных кодировок.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В системе доменных имен обычно используется кодировка UTF-8.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UTF-8 — это кодировка символов переменной длины.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UTF-8 кодирует кодовые точки, используя от одного до четырех байтов, которые читаются по одному байту за раз: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символов ASCII используется 1 байт.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арабских символов используется 2 байта.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символов деванагари используется 3 байта.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китайских символов используется 4 байта.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Таким образом, для чтения на уровне байтов нам необходимо указать кодировку перед чтением файла.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800"/>
          </a:p>
        </p:txBody>
      </p:sp>
      <p:pic>
        <p:nvPicPr>
          <p:cNvPr id="1000" name="Google Shape;10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Привет, мир! Python</a:t>
            </a:r>
            <a:endParaRPr/>
          </a:p>
        </p:txBody>
      </p:sp>
      <p:sp>
        <p:nvSpPr>
          <p:cNvPr id="1007" name="Google Shape;1007;p2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1008" name="Google Shape;10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23"/>
          <p:cNvSpPr/>
          <p:nvPr/>
        </p:nvSpPr>
        <p:spPr>
          <a:xfrm>
            <a:off x="543356" y="763601"/>
            <a:ext cx="10027800" cy="20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input: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inputstr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#default character encoding is UTF-8</a:t>
            </a:r>
            <a:b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1" sz="1800" u="none" cap="none" strike="noStrike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"Input data is: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(inputstr)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Привет, мир! Java</a:t>
            </a:r>
            <a:endParaRPr/>
          </a:p>
        </p:txBody>
      </p:sp>
      <p:pic>
        <p:nvPicPr>
          <p:cNvPr id="1016" name="Google Shape;10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24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import java.util.Scanner;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public class ReadWriteUnicode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	public static void main(String[]args)  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Scanner scr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System.out.println("Enter your input");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String Input = scr.nextLine();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//default character encoding is UTF-8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System.out.println("Receieved input is: "+Input);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Кодировка Unicode — чтение/запись файлов в Python</a:t>
            </a:r>
            <a:endParaRPr/>
          </a:p>
        </p:txBody>
      </p:sp>
      <p:sp>
        <p:nvSpPr>
          <p:cNvPr id="1024" name="Google Shape;1024;p2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Чтение файла UTF-8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Запись файла UTF-8</a:t>
            </a:r>
            <a:endParaRPr/>
          </a:p>
        </p:txBody>
      </p:sp>
      <p:pic>
        <p:nvPicPr>
          <p:cNvPr id="1025" name="Google Shape;10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5"/>
          <p:cNvSpPr/>
          <p:nvPr/>
        </p:nvSpPr>
        <p:spPr>
          <a:xfrm>
            <a:off x="1156951" y="1540364"/>
            <a:ext cx="62505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'r'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line </a:t>
            </a: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(line)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5"/>
          <p:cNvSpPr/>
          <p:nvPr/>
        </p:nvSpPr>
        <p:spPr>
          <a:xfrm>
            <a:off x="1156951" y="3758344"/>
            <a:ext cx="63882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“filepath"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'w'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data_to_write=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'اُن کے وکلا کی کوشش ہو گی'</a:t>
            </a:r>
            <a:b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file2.writelines(data_to_write)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Кодирование Unicode — чтение файлов в Java</a:t>
            </a:r>
            <a:endParaRPr/>
          </a:p>
        </p:txBody>
      </p:sp>
      <p:pic>
        <p:nvPicPr>
          <p:cNvPr id="1034" name="Google Shape;10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26"/>
          <p:cNvSpPr txBox="1"/>
          <p:nvPr/>
        </p:nvSpPr>
        <p:spPr>
          <a:xfrm>
            <a:off x="824441" y="786926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public void ReadFile(String filename){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try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FileInputStream fis = new FileInputStream(filename); 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InputStreamReader isr = new InputStreamReader(fis, StandardCharsets.UTF_8)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BufferedReader br = new BufferedReader(isr);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line ="";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while((line = br.readLine())!=null)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System.out.println(line);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System.err.println(ex.toString());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Кодирование Unicode — запись файлов в Java</a:t>
            </a:r>
            <a:endParaRPr/>
          </a:p>
        </p:txBody>
      </p:sp>
      <p:pic>
        <p:nvPicPr>
          <p:cNvPr id="1042" name="Google Shape;10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27"/>
          <p:cNvSpPr txBox="1"/>
          <p:nvPr/>
        </p:nvSpPr>
        <p:spPr>
          <a:xfrm>
            <a:off x="420624" y="786926"/>
            <a:ext cx="117714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public void WriteFile(String filename, String text){      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try{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FileOutputStream fis = new FileOutputStream(filename);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OutputStreamWriter osw = new OutputStreamWriter(fis,StandardCharsets.UTF_8);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BufferedWriter bw = new BufferedWriter(osw);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bw.write(text);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bw.flush();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System.err.println(ex.toString());    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Нормализация</a:t>
            </a:r>
            <a:endParaRPr/>
          </a:p>
        </p:txBody>
      </p:sp>
      <p:sp>
        <p:nvSpPr>
          <p:cNvPr id="1050" name="Google Shape;1050;p28"/>
          <p:cNvSpPr txBox="1"/>
          <p:nvPr>
            <p:ph idx="1" type="body"/>
          </p:nvPr>
        </p:nvSpPr>
        <p:spPr>
          <a:xfrm>
            <a:off x="768458" y="136456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Существует несколько способов кодирования определенных глифов в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è =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آ=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 ٓ 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Следующая строка может существовать в корпусе в виде первой строки, показанной ниже, тогда как строка ввода имеет вид второй строки. Таким образом, результат поиска будет пустым.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 آدم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 آدم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Для поиска, сортировки и любых других операций со строками необходима нормализация.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Нормализация гарантирует, что конечное представление будет одинаковым, даже если пользователи набирают текст по-разному </a:t>
            </a:r>
            <a:endParaRPr/>
          </a:p>
        </p:txBody>
      </p:sp>
      <p:pic>
        <p:nvPicPr>
          <p:cNvPr id="1051" name="Google Shape;10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Нормализация</a:t>
            </a:r>
            <a:endParaRPr/>
          </a:p>
        </p:txBody>
      </p:sp>
      <p:sp>
        <p:nvSpPr>
          <p:cNvPr id="1058" name="Google Shape;1058;p29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Ниже перечислены различные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формы нормализации</a:t>
            </a:r>
            <a:r>
              <a:rPr lang="en-US" sz="2000"/>
              <a:t>, определенные в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Форма нормализации D (NFD)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Форма нормализации C (NFC)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Форма нормализации KD (NFKD)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Форма нормализации KC (NFKC)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 доменных именах используется NFC.</a:t>
            </a:r>
            <a:endParaRPr/>
          </a:p>
        </p:txBody>
      </p:sp>
      <p:pic>
        <p:nvPicPr>
          <p:cNvPr id="1059" name="Google Shape;10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Общие сведения об универсальном принятии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 нормализации — Python</a:t>
            </a:r>
            <a:endParaRPr/>
          </a:p>
        </p:txBody>
      </p:sp>
      <p:pic>
        <p:nvPicPr>
          <p:cNvPr id="1066" name="Google Shape;10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30"/>
          <p:cNvSpPr txBox="1"/>
          <p:nvPr/>
        </p:nvSpPr>
        <p:spPr>
          <a:xfrm>
            <a:off x="420624" y="750720"/>
            <a:ext cx="11586600" cy="20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input_str =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take input from user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normalized_input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,input_str)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user input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(normalized_input)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 нормализации — Java</a:t>
            </a:r>
            <a:endParaRPr/>
          </a:p>
        </p:txBody>
      </p:sp>
      <p:pic>
        <p:nvPicPr>
          <p:cNvPr id="1074" name="Google Shape;10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31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com.ibm.icu.text.Normalizer2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Scanner sc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Normalizer2 norm = Normalizer2.getNFCInstance(); //get NFC object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input;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 = sc.nextline();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normalized_input = norm.normalize(input);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Интернационализированные доменные имена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Доменные имена</a:t>
            </a:r>
            <a:endParaRPr/>
          </a:p>
        </p:txBody>
      </p:sp>
      <p:sp>
        <p:nvSpPr>
          <p:cNvPr id="1087" name="Google Shape;1087;p33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Доменное имя — это упорядоченный набор меток или строк: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www.example.co.uk</a:t>
            </a:r>
            <a:r>
              <a:rPr lang="en-US" sz="2000"/>
              <a:t>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Домен верхнего уровня (TLD) — это самая правая метка: «uk».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Домен второго уровня: «co».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Домен третьего уровня: «example».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Изначально длина TLD составляла всего два-три символа (например, </a:t>
            </a:r>
            <a:r>
              <a:rPr lang="en-US" sz="2000">
                <a:solidFill>
                  <a:schemeClr val="accent1"/>
                </a:solidFill>
              </a:rPr>
              <a:t>.ca, .com</a:t>
            </a:r>
            <a:r>
              <a:rPr lang="en-US" sz="2000"/>
              <a:t>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Теперь строки TLD могут быть более длинными (например, </a:t>
            </a:r>
            <a:r>
              <a:rPr lang="en-US" sz="2000">
                <a:solidFill>
                  <a:schemeClr val="accent1"/>
                </a:solidFill>
              </a:rPr>
              <a:t>.info, .google, .engineering</a:t>
            </a:r>
            <a:r>
              <a:rPr lang="en-US" sz="2000"/>
              <a:t>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TLD, делегируемые в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корневую зону</a:t>
            </a:r>
            <a:r>
              <a:rPr lang="en-US" sz="2000"/>
              <a:t>, могут со временем меняться, поэтому фиксированный список может устареть.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Каждая метка состоит из 63 октетов.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Общая длина доменного имени не может быть больше 255 (включая разделители).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88" name="Google Shape;108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500"/>
              <a:t>Интернационализированные доменные имена (IDN-домены)</a:t>
            </a:r>
            <a:endParaRPr/>
          </a:p>
        </p:txBody>
      </p:sp>
      <p:sp>
        <p:nvSpPr>
          <p:cNvPr id="1095" name="Google Shape;1095;p34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Доменные имена также могут быть интернационализированы, если одна из меток содержит хотя бы один символ, не относящийся к стандарту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Например: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www.exâmple.ca</a:t>
            </a:r>
            <a:r>
              <a:rPr lang="en-US" sz="1600"/>
              <a:t>, </a:t>
            </a:r>
            <a:r>
              <a:rPr lang="en-US" sz="1600">
                <a:solidFill>
                  <a:schemeClr val="accent1"/>
                </a:solidFill>
              </a:rPr>
              <a:t>普遍接受-测试.世界.</a:t>
            </a:r>
            <a:r>
              <a:rPr lang="en-US" sz="1600"/>
              <a:t>, </a:t>
            </a:r>
            <a:r>
              <a:rPr lang="en-US" sz="1600">
                <a:solidFill>
                  <a:schemeClr val="accent1"/>
                </a:solidFill>
              </a:rPr>
              <a:t>صحة.مصر</a:t>
            </a:r>
            <a:r>
              <a:rPr lang="en-US" sz="1600"/>
              <a:t>,</a:t>
            </a:r>
            <a:r>
              <a:rPr lang="en-US" sz="1600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Существует две эквивалентные формы обозначения IDN-доменов: U-меток и A-меток.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Пользователи используют версию IDN-домена под названием U-label (в формате UTF-8): </a:t>
            </a:r>
            <a:r>
              <a:rPr lang="en-US" sz="1600">
                <a:solidFill>
                  <a:schemeClr val="accent1"/>
                </a:solidFill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Во внутренней работе приложений или систем используется эквивалент ASCII под названием A-label: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600"/>
              <a:t>Прием пользовательского ввода, нормализация и сверка с IDNA2008 для формирования U-label IDN-домена.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600"/>
              <a:t>Преобразование U-label в Punycode (с использованием RFC3492).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600"/>
              <a:t>Добавление префикса «xn--», чтобы идентифицировать строку ASCII как A-label IDN-домена.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exâmple </a:t>
            </a:r>
            <a:r>
              <a:rPr lang="en-US" sz="1600">
                <a:solidFill>
                  <a:schemeClr val="dk1"/>
                </a:solidFill>
              </a:rPr>
              <a:t>=&gt; </a:t>
            </a:r>
            <a:r>
              <a:rPr lang="en-US" sz="1600">
                <a:solidFill>
                  <a:schemeClr val="accent1"/>
                </a:solidFill>
              </a:rPr>
              <a:t>exmple-xta </a:t>
            </a:r>
            <a:r>
              <a:rPr lang="en-US" sz="1600">
                <a:solidFill>
                  <a:schemeClr val="dk1"/>
                </a:solidFill>
              </a:rPr>
              <a:t>=&gt;</a:t>
            </a:r>
            <a:r>
              <a:rPr lang="en-US" sz="1600">
                <a:solidFill>
                  <a:schemeClr val="accent1"/>
                </a:solidFill>
              </a:rPr>
              <a:t> xn--exmple-xta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普遍接受-测试 </a:t>
            </a:r>
            <a:r>
              <a:rPr lang="en-US" sz="1600">
                <a:solidFill>
                  <a:schemeClr val="dk1"/>
                </a:solidFill>
              </a:rPr>
              <a:t>=&gt;</a:t>
            </a:r>
            <a:r>
              <a:rPr lang="en-US" sz="1600">
                <a:solidFill>
                  <a:schemeClr val="accent1"/>
                </a:solidFill>
              </a:rPr>
              <a:t> --f38am99bqvcd5liy1cxsg </a:t>
            </a:r>
            <a:r>
              <a:rPr lang="en-US" sz="1600">
                <a:solidFill>
                  <a:schemeClr val="dk1"/>
                </a:solidFill>
              </a:rPr>
              <a:t>=&gt;</a:t>
            </a:r>
            <a:r>
              <a:rPr lang="en-US" sz="1600">
                <a:solidFill>
                  <a:schemeClr val="accent1"/>
                </a:solidFill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Для IDN-доменов нужно использовать новейший стандарт для IDN-доменов под названием IDNA2008.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Не пользуйтесь библиотеками устаревшей версии IDNA2003.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6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600"/>
          </a:p>
        </p:txBody>
      </p:sp>
      <p:pic>
        <p:nvPicPr>
          <p:cNvPr id="1096" name="Google Shape;10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Преобразование U-Label </a:t>
            </a:r>
            <a:r>
              <a:rPr lang="en-US"/>
              <a:t>=&gt;</a:t>
            </a:r>
            <a:r>
              <a:rPr lang="en-US"/>
              <a:t> A-Label: Python</a:t>
            </a:r>
            <a:endParaRPr/>
          </a:p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35"/>
          <p:cNvSpPr txBox="1"/>
          <p:nvPr/>
        </p:nvSpPr>
        <p:spPr>
          <a:xfrm>
            <a:off x="289697" y="1111212"/>
            <a:ext cx="11787300" cy="35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#U-label to A-label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domainName_ulabel = idna.decode(domainName_alabel)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(domainName_ulabel)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Преобразование U-Label </a:t>
            </a:r>
            <a:r>
              <a:rPr lang="en-US"/>
              <a:t>=&gt;</a:t>
            </a:r>
            <a:r>
              <a:rPr lang="en-US"/>
              <a:t> A-Label: Java	</a:t>
            </a:r>
            <a:endParaRPr/>
          </a:p>
        </p:txBody>
      </p:sp>
      <p:sp>
        <p:nvSpPr>
          <p:cNvPr id="1110" name="Google Shape;1110;p36"/>
          <p:cNvSpPr txBox="1"/>
          <p:nvPr>
            <p:ph idx="1" type="body"/>
          </p:nvPr>
        </p:nvSpPr>
        <p:spPr>
          <a:xfrm>
            <a:off x="776157" y="1227326"/>
            <a:ext cx="10639685" cy="492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Международные компоненты для Unicode (ICU).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Библиотека золотого стандарта для Unicode. Она разработана компанией IBM и теперь входит в состав Unicode. Обеспечено соответствие стандартам Unicode.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Преобразование IDNA основано на Unicode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UTS46</a:t>
            </a:r>
            <a:r>
              <a:rPr lang="en-US" sz="2000"/>
              <a:t>, который поддерживает переход от IDNA2003 к IDNA2008. Однако можно настроить отказ от поддержки перехода (рекомендуется).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Преобразование IDNA включает нормализацию в соответствии с IDNA (хорошо!).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Проверьте наличие ошибок при преобразовании, вызвав info.hasErrors().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Для IDN-доменов необходимо установить параметры, ограничивающие проверку и использование только стандартом IDNA2008.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Статические методы реализуют IDNA2003, а нестатические — IDNA2008.</a:t>
            </a:r>
            <a:endParaRPr/>
          </a:p>
        </p:txBody>
      </p:sp>
      <p:pic>
        <p:nvPicPr>
          <p:cNvPr id="1111" name="Google Shape;111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Преобразование U-Label </a:t>
            </a:r>
            <a:r>
              <a:rPr lang="en-US"/>
              <a:t>=&gt;</a:t>
            </a:r>
            <a:r>
              <a:rPr lang="en-US"/>
              <a:t> A-Label: Java	</a:t>
            </a:r>
            <a:endParaRPr/>
          </a:p>
        </p:txBody>
      </p:sp>
      <p:pic>
        <p:nvPicPr>
          <p:cNvPr id="1118" name="Google Shape;11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37"/>
          <p:cNvSpPr txBox="1"/>
          <p:nvPr/>
        </p:nvSpPr>
        <p:spPr>
          <a:xfrm>
            <a:off x="291799" y="748359"/>
            <a:ext cx="119094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convertULabeltoALabel(String Ulabel)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idnaInstance.nameToASCII(Ulabel,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Alabel;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Преобразование U-Label </a:t>
            </a:r>
            <a:r>
              <a:rPr lang="en-US"/>
              <a:t>=&gt;</a:t>
            </a:r>
            <a:r>
              <a:rPr lang="en-US"/>
              <a:t> A-Label: Java	</a:t>
            </a:r>
            <a:endParaRPr/>
          </a:p>
        </p:txBody>
      </p:sp>
      <p:pic>
        <p:nvPicPr>
          <p:cNvPr id="1126" name="Google Shape;11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38"/>
          <p:cNvSpPr txBox="1"/>
          <p:nvPr/>
        </p:nvSpPr>
        <p:spPr>
          <a:xfrm>
            <a:off x="291159" y="750347"/>
            <a:ext cx="11748600" cy="57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convertALabeltoULabel(String Alabel)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Ulabel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IDNA.NONTRANSITIONAL_TO_UNICODE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idnaInstance.nameToUnicode(Alabel,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Ulabel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Ulabel;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9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доменных имен</a:t>
            </a:r>
            <a:endParaRPr/>
          </a:p>
        </p:txBody>
      </p:sp>
      <p:pic>
        <p:nvPicPr>
          <p:cNvPr id="1133" name="Google Shape;113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500"/>
              <a:t>Универсальное принятие доменных имен и электронной почты</a:t>
            </a:r>
            <a:endParaRPr/>
          </a:p>
        </p:txBody>
      </p:sp>
      <p:sp>
        <p:nvSpPr>
          <p:cNvPr id="816" name="Google Shape;816;p4"/>
          <p:cNvSpPr/>
          <p:nvPr/>
        </p:nvSpPr>
        <p:spPr>
          <a:xfrm>
            <a:off x="926617" y="2150772"/>
            <a:ext cx="10341128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доменные имена и адреса электронной почты работают во всех прикладных программах.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  <a:endParaRPr/>
          </a:p>
        </p:txBody>
      </p:sp>
      <p:pic>
        <p:nvPicPr>
          <p:cNvPr id="817" name="Google Shape;8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доменного имени</a:t>
            </a:r>
            <a:endParaRPr/>
          </a:p>
        </p:txBody>
      </p:sp>
      <p:sp>
        <p:nvSpPr>
          <p:cNvPr id="1140" name="Google Shape;1140;p40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Проверка с</a:t>
            </a:r>
            <a:r>
              <a:rPr lang="en-US"/>
              <a:t>интаксиса: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ASCII: RFC1035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Состоит из букв, цифр и дефиса.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Максимальная длина — 255 октетов, каждая метка — до 63 октетов.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IDN-домен: IDNA2008 (RFC 5890-5894)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Действительные метки A-label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Действительные метки U-label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41" name="Google Shape;11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доменного имени: Python</a:t>
            </a:r>
            <a:endParaRPr/>
          </a:p>
        </p:txBody>
      </p:sp>
      <p:pic>
        <p:nvPicPr>
          <p:cNvPr id="1147" name="Google Shape;11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41"/>
          <p:cNvSpPr txBox="1"/>
          <p:nvPr/>
        </p:nvSpPr>
        <p:spPr>
          <a:xfrm>
            <a:off x="111264" y="653156"/>
            <a:ext cx="120405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#U-label to A-label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доменного имени: Java</a:t>
            </a:r>
            <a:endParaRPr/>
          </a:p>
        </p:txBody>
      </p:sp>
      <p:pic>
        <p:nvPicPr>
          <p:cNvPr id="1154" name="Google Shape;11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42"/>
          <p:cNvSpPr txBox="1"/>
          <p:nvPr/>
        </p:nvSpPr>
        <p:spPr>
          <a:xfrm>
            <a:off x="420624" y="748145"/>
            <a:ext cx="11724300" cy="5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boolean isValidDomain(String DomainName)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idnaInstance.nameToASCII(DomainName,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3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Разрешение доменных имен</a:t>
            </a:r>
            <a:endParaRPr/>
          </a:p>
        </p:txBody>
      </p:sp>
      <p:pic>
        <p:nvPicPr>
          <p:cNvPr id="1161" name="Google Shape;116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Разрешение доменных имен</a:t>
            </a:r>
            <a:endParaRPr/>
          </a:p>
        </p:txBody>
      </p:sp>
      <p:sp>
        <p:nvSpPr>
          <p:cNvPr id="1167" name="Google Shape;1167;p44"/>
          <p:cNvSpPr txBox="1"/>
          <p:nvPr>
            <p:ph idx="1" type="body"/>
          </p:nvPr>
        </p:nvSpPr>
        <p:spPr>
          <a:xfrm>
            <a:off x="824441" y="1241613"/>
            <a:ext cx="10805055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После проверки программа будет использовать идентификатор доменного имени следующим образом: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Доменное имя следует разрешить в DNS.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Традиционный способ разрешения имен хостов и сокетов не может быть использован для IDN-доменов.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Понадобится сделать следующее: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Принять пользовательский ввод и нормализовать его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Преобразовать U-label в A-label (IDNA2008)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Использовать A-label для разрешения имени хоста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68" name="Google Shape;11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Разрешение доменных имен – Python</a:t>
            </a:r>
            <a:endParaRPr/>
          </a:p>
        </p:txBody>
      </p:sp>
      <p:pic>
        <p:nvPicPr>
          <p:cNvPr id="1174" name="Google Shape;11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45"/>
          <p:cNvSpPr txBox="1"/>
          <p:nvPr/>
        </p:nvSpPr>
        <p:spPr>
          <a:xfrm>
            <a:off x="586270" y="853724"/>
            <a:ext cx="109377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socket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domainName=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 form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domainName_alabelForm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#get IP address of the domain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ip = socket.gethostbyname(domainName_alabelForm)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(ip)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(ex)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Разрешение доменных имен – Java</a:t>
            </a:r>
            <a:endParaRPr/>
          </a:p>
        </p:txBody>
      </p:sp>
      <p:sp>
        <p:nvSpPr>
          <p:cNvPr id="1181" name="Google Shape;1181;p46"/>
          <p:cNvSpPr txBox="1"/>
          <p:nvPr>
            <p:ph idx="1" type="body"/>
          </p:nvPr>
        </p:nvSpPr>
        <p:spPr>
          <a:xfrm>
            <a:off x="616616" y="895256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Нормализация и преобразование U-label в A-label такие же, как обсуждалось ранее.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java.net.InetAddress;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try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InetAddress ad = InetAddress.getByName(domainNameAlabelForm);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String ip = ad.getHostAddress(); // returns ip for domain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System.out.println(ip);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catch (Exception ex)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System.out.println(ex.toString()); //Unknown host exception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82" name="Google Shape;118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Хранение доменных имен</a:t>
            </a:r>
            <a:endParaRPr/>
          </a:p>
        </p:txBody>
      </p:sp>
      <p:sp>
        <p:nvSpPr>
          <p:cNvPr id="1188" name="Google Shape;1188;p47"/>
          <p:cNvSpPr txBox="1"/>
          <p:nvPr>
            <p:ph idx="1" type="body"/>
          </p:nvPr>
        </p:nvSpPr>
        <p:spPr>
          <a:xfrm>
            <a:off x="824441" y="1241613"/>
            <a:ext cx="10805055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Нам нужно убедиться, что база данных поддерживает и настроена на UTF-8.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SQL, например MySQL, Oracle, Microsoft SQL Server.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Установить максимальные параметры доменных имен: 255 октетов, 63 октета на метку.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/>
              <a:t>В собственном формате UTF-8 длина варьируется.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Рекомендуется использовать столбцы строк переменной длины.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Рассмотреть / проверить драйвер / инструмент объектно-реляционного отображения данных (ORM), если вы его используете.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noSQL, например MongoDB, CouchDB, Cassandra, HBase, Redis, Riak, Neo4J.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Уже переменная длина UTF-8.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Последовательно сохранять и извлекать в поле метку U-label или A-label.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Можно хранить метки U-label и A-label в отдельных полях.</a:t>
            </a:r>
            <a:endParaRPr/>
          </a:p>
        </p:txBody>
      </p:sp>
      <p:pic>
        <p:nvPicPr>
          <p:cNvPr id="1189" name="Google Shape;118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8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Интернационализация адреса электронной почты (EAI)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Адрес электронной почты</a:t>
            </a:r>
            <a:endParaRPr/>
          </a:p>
        </p:txBody>
      </p:sp>
      <p:sp>
        <p:nvSpPr>
          <p:cNvPr id="1201" name="Google Shape;1201;p49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Синтаксис адреса электронной почты: </a:t>
            </a:r>
            <a:r>
              <a:rPr lang="en-US" sz="2000">
                <a:solidFill>
                  <a:schemeClr val="accent1"/>
                </a:solidFill>
              </a:rPr>
              <a:t>mailboxName@domainName</a:t>
            </a:r>
            <a:r>
              <a:rPr lang="en-US" sz="20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В адресе электронной почты есть </a:t>
            </a:r>
            <a:r>
              <a:rPr lang="en-US" sz="2000">
                <a:solidFill>
                  <a:schemeClr val="dk1"/>
                </a:solidFill>
              </a:rPr>
              <a:t>mailboxName</a:t>
            </a:r>
            <a:r>
              <a:rPr lang="en-US" sz="20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В адресе электронной почты есть </a:t>
            </a:r>
            <a:r>
              <a:rPr lang="en-US" sz="2000">
                <a:solidFill>
                  <a:schemeClr val="dk1"/>
                </a:solidFill>
              </a:rPr>
              <a:t>domainName</a:t>
            </a:r>
            <a:r>
              <a:rPr lang="en-US" sz="2000"/>
              <a:t>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domainName может быть ASCII или IDN-домен.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Например,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02" name="Google Shape;12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Категории доменных имен и адресов электронной почты</a:t>
            </a:r>
            <a:endParaRPr/>
          </a:p>
        </p:txBody>
      </p:sp>
      <p:sp>
        <p:nvSpPr>
          <p:cNvPr id="824" name="Google Shape;824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Теперь можно создавать доменные имена и адреса электронной почты на местных языках с использованием 8-битного формата преобразования Unicode (UTF-8).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Интернационализированные доменные имена (IDN-домены)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Интернационализация адреса электронной почты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Доменные имена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Новые</a:t>
            </a:r>
            <a:r>
              <a:rPr lang="en-US" sz="2000"/>
              <a:t> доменные имена верхнего уровня:	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Длинные</a:t>
            </a:r>
            <a:r>
              <a:rPr lang="en-US" sz="2000"/>
              <a:t> доменные имена верхнего уровня: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Интернационализированные </a:t>
            </a:r>
            <a:r>
              <a:rPr lang="en-US" sz="2000"/>
              <a:t>доменные имена: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Интернационализация адреса электронной почты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системы письма справа налево	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25" name="Google Shape;8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</a:t>
            </a:r>
            <a:endParaRPr/>
          </a:p>
        </p:txBody>
      </p:sp>
      <p:sp>
        <p:nvSpPr>
          <p:cNvPr id="1209" name="Google Shape;1209;p50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 EAI имеется mailboxName в Unicode (в формате UTF-8).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domainName может быть ASCII или IDN-домен.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Например,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/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0" name="Google Shape;121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Форма адресов электронной почты</a:t>
            </a:r>
            <a:endParaRPr/>
          </a:p>
        </p:txBody>
      </p:sp>
      <p:sp>
        <p:nvSpPr>
          <p:cNvPr id="1217" name="Google Shape;1217;p51"/>
          <p:cNvSpPr txBox="1"/>
          <p:nvPr>
            <p:ph idx="1" type="body"/>
          </p:nvPr>
        </p:nvSpPr>
        <p:spPr>
          <a:xfrm>
            <a:off x="812800" y="1170175"/>
            <a:ext cx="10532533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и name@xn--exmple-xta.ca представляют одинаковые адреса электронной почты.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Приложение должно быть способно рассматривать обе формы как эквивалентные.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внутреннего использования последовательно применяется A-label или U-label, но смешивать их нельзя.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Техническая рекомендация: Для обработки программно-аппаратной части применяется A-label, а для визуальной проверки — U-label.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Например, регистрация нового пользователя в приложении осуществляется </a:t>
            </a:r>
            <a:br>
              <a:rPr lang="en-US" sz="2000"/>
            </a:br>
            <a:r>
              <a:rPr lang="en-US" sz="2000"/>
              <a:t>с помощью эквивалента A-label.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8" name="Google Shape;121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000"/>
              <a:t>Проверка электронной почты: Регулярные выражения электронной почты (Regex)</a:t>
            </a:r>
            <a:endParaRPr/>
          </a:p>
        </p:txBody>
      </p:sp>
      <p:sp>
        <p:nvSpPr>
          <p:cNvPr id="1224" name="Google Shape;1224;p5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Базовые: something@something.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^(.+)@(.+)$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Из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owasp.org</a:t>
            </a:r>
            <a:r>
              <a:rPr lang="en-US" sz="2000"/>
              <a:t> (безопасность):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[^[a-zA-Z0-9_+&amp;*-]+(?:\.[a-zA-Z0-9_+&amp;*-]+)*@(?:[a-zA-Z0-9-]+\.)+[a-zA-Z]{2,7}$].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Не поддерживает EAI, т. е. имя почтового ящика в UTF-8 недопустимо: </a:t>
            </a:r>
            <a:br>
              <a:rPr lang="en-US" sz="2000"/>
            </a:br>
            <a:r>
              <a:rPr lang="en-US" sz="2000">
                <a:solidFill>
                  <a:schemeClr val="accent1"/>
                </a:solidFill>
              </a:rPr>
              <a:t>[a-zA-Z0-9_+&amp;*-].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Не поддерживает TLD ASCII длиной более 7 символов: </a:t>
            </a:r>
            <a:r>
              <a:rPr lang="en-US" sz="2000">
                <a:solidFill>
                  <a:schemeClr val="accent1"/>
                </a:solidFill>
              </a:rPr>
              <a:t>[a-zA-Z]{2,7}.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Не поддерживает U-label в IDN-доменах: </a:t>
            </a:r>
            <a:r>
              <a:rPr lang="en-US" sz="2000">
                <a:solidFill>
                  <a:schemeClr val="accent1"/>
                </a:solidFill>
              </a:rPr>
              <a:t>[a-zA-Z].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Но OWASP является эталоном безопасности.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Поэтому в итоге вы можете поссориться со своей командой безопасности, чтобы использовать UA-совместимые Regex вместо «стандартных» из OWASP.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25" name="Google Shape;122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Регулярные выражения электронной почты (Regex)</a:t>
            </a:r>
            <a:endParaRPr/>
          </a:p>
        </p:txBody>
      </p:sp>
      <p:sp>
        <p:nvSpPr>
          <p:cNvPr id="1231" name="Google Shape;1231;p53"/>
          <p:cNvSpPr txBox="1"/>
          <p:nvPr>
            <p:ph idx="1" type="body"/>
          </p:nvPr>
        </p:nvSpPr>
        <p:spPr>
          <a:xfrm>
            <a:off x="827087" y="1213088"/>
            <a:ext cx="10995572" cy="478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Пример Regex, предлагаемого на различных форумах: ex: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Перечень предложений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^[A-Za-z0-9+_.-]+@(.+)$ </a:t>
            </a:r>
            <a:r>
              <a:rPr lang="en-US" sz="2000">
                <a:solidFill>
                  <a:srgbClr val="FF0000"/>
                </a:solidFill>
              </a:rPr>
              <a:t>не поддерживает UTF-8 в имени почтового ящика.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^[a-zA-Z0-9_!#$%&amp;’*+/=?`{|}~^.-]+@[a-zA-Z0-9.-]+$ </a:t>
            </a:r>
            <a:r>
              <a:rPr lang="en-US" sz="2000">
                <a:solidFill>
                  <a:srgbClr val="FF0000"/>
                </a:solidFill>
              </a:rPr>
              <a:t>не поддерживает U-label.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^[a-zA-Z0-9_!#$%&amp;’*+/=?`{|}~^-]+(?:\\.[a-zA-Z0-9_!#$%&amp;’*+/=?`{|}~^-]+)*@[a-zA-Z0-9-]+(?:\\.[a-zA-Z0-9-]+)*$ </a:t>
            </a:r>
            <a:r>
              <a:rPr lang="en-US" sz="2000">
                <a:solidFill>
                  <a:srgbClr val="FF0000"/>
                </a:solidFill>
              </a:rPr>
              <a:t>не поддерживает U-label.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^[\\w!#$%&amp;’*+/=?`{|}~^-]+(?:\\.[\\w!#$%&amp;’*+/=?`{|}~^-]+)*@(?:[a-zA-Z0-9-]+\\.)+[a-zA-Z]{2,6}$ </a:t>
            </a:r>
            <a:r>
              <a:rPr lang="en-US" sz="2000">
                <a:solidFill>
                  <a:srgbClr val="FF0000"/>
                </a:solidFill>
              </a:rPr>
              <a:t>имеют ограничения по длине TLD от 2 до 6 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Можно придумать регулярное выражение, совместимое с EAI-IDN, используя различные характеристики кодовых точек Unicode.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Для IDN-доменов это было бы похоже на переделку таблиц протокола IDNA в regex!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Учитывая, что обе стороны EAI могут иметь UTF-8, одно регулярное выражение для EAI может быть .*@.*, где проверяется только наличие символа '@'.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32" name="Google Shape;123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54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электронной почты</a:t>
            </a:r>
            <a:endParaRPr/>
          </a:p>
        </p:txBody>
      </p:sp>
      <p:pic>
        <p:nvPicPr>
          <p:cNvPr id="1238" name="Google Shape;12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5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адресов электронной почты</a:t>
            </a:r>
            <a:endParaRPr/>
          </a:p>
        </p:txBody>
      </p:sp>
      <p:sp>
        <p:nvSpPr>
          <p:cNvPr id="1245" name="Google Shape;1245;p55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 адресе электронной почты есть </a:t>
            </a:r>
            <a:r>
              <a:rPr lang="en-US" sz="2000">
                <a:solidFill>
                  <a:schemeClr val="dk1"/>
                </a:solidFill>
              </a:rPr>
              <a:t>mailboxName</a:t>
            </a:r>
            <a:r>
              <a:rPr lang="en-US" sz="2000"/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 адресе электронной почты есть </a:t>
            </a:r>
            <a:r>
              <a:rPr lang="en-US" sz="2000">
                <a:solidFill>
                  <a:schemeClr val="dk1"/>
                </a:solidFill>
              </a:rPr>
              <a:t>domainName</a:t>
            </a:r>
            <a:r>
              <a:rPr lang="en-US" sz="2000"/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Проверка DomainName такая же, что и ранее.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Для проверки mailboxName требуется правильная строка UTF-8.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Местный администратор определяет политику для mailboxName.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Политика Gmail: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firstname.lastname@gmail.com</a:t>
            </a:r>
            <a:r>
              <a:rPr lang="en-US" sz="2000">
                <a:solidFill>
                  <a:schemeClr val="dk1"/>
                </a:solidFill>
              </a:rPr>
              <a:t> эквивалентно </a:t>
            </a:r>
            <a:r>
              <a:rPr lang="en-US" sz="2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firstnamelastname@gmail.com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Руководство по работе с mailboxName можно найти в </a:t>
            </a:r>
            <a:r>
              <a:rPr lang="en-US" sz="2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1246" name="Google Shape;1246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5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EAI — Python</a:t>
            </a:r>
            <a:endParaRPr/>
          </a:p>
        </p:txBody>
      </p:sp>
      <p:pic>
        <p:nvPicPr>
          <p:cNvPr id="1253" name="Google Shape;12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56"/>
          <p:cNvSpPr txBox="1"/>
          <p:nvPr/>
        </p:nvSpPr>
        <p:spPr>
          <a:xfrm>
            <a:off x="420624" y="981332"/>
            <a:ext cx="11355600" cy="44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email_validator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validate_email,EmailNotValidError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logger = logging.getLogger(__name__)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As part of process it performs DNS resolution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Normalizes email addresses automatically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Supports internationalized domain names 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validated = validate_email(email_address, </a:t>
            </a:r>
            <a:r>
              <a:rPr lang="en-US" sz="2000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(validated)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logger.info(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EmailNotValidError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not a valid email address: {e}"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"Unexpected Exception"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5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EAI — Java</a:t>
            </a:r>
            <a:endParaRPr/>
          </a:p>
        </p:txBody>
      </p:sp>
      <p:sp>
        <p:nvSpPr>
          <p:cNvPr id="1261" name="Google Shape;1261;p57"/>
          <p:cNvSpPr txBox="1"/>
          <p:nvPr>
            <p:ph idx="1" type="body"/>
          </p:nvPr>
        </p:nvSpPr>
        <p:spPr>
          <a:xfrm>
            <a:off x="527609" y="773648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Apache Common Validator: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есть валидаторы домена и электронной почты.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Не используйте, так как он полагается на статический список TLD</a:t>
            </a:r>
            <a:r>
              <a:rPr lang="en-US" sz="2000">
                <a:solidFill>
                  <a:schemeClr val="dk1"/>
                </a:solidFill>
              </a:rPr>
              <a:t>! </a:t>
            </a:r>
            <a:r>
              <a:rPr lang="en-US" sz="2000">
                <a:solidFill>
                  <a:srgbClr val="FF0000"/>
                </a:solidFill>
              </a:rPr>
              <a:t>УСТАРЕЛО!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262" name="Google Shape;126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EAI — Java</a:t>
            </a:r>
            <a:endParaRPr/>
          </a:p>
        </p:txBody>
      </p:sp>
      <p:pic>
        <p:nvPicPr>
          <p:cNvPr id="1269" name="Google Shape;126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58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 Download the list of TLDs on ICANN website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*/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static String[] retrieveTlds()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String IANA_TLD_LIST_URL = "https://data.iana.org/TLD/tlds-alpha-by-domain.txt";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StringBuilder out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try (BufferedInputStream in = new BufferedInputStream(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new URL(IANA_TLD_LIST_URL).openStream()))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byte[] dataBuffer = new byte[1024];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 bytesRead;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while ((bytesRead = in.read(dataBuffer, 0, 1024)) != -1)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out.append(new String(dataBuffer, 0, bytesRead));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catch (IOException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handle exception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Arrays.stream(out.toString().split("\n"))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.filter(s -&gt; !s.startsWith("#"))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.map(String::toLowerCase).distinct().toArray(String[]::new);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5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EAI — Java</a:t>
            </a:r>
            <a:endParaRPr/>
          </a:p>
        </p:txBody>
      </p:sp>
      <p:pic>
        <p:nvPicPr>
          <p:cNvPr id="1277" name="Google Shape;12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59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public static DomainValidator createDomainValidatorInstance(String domain,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boolean 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List&lt;Item&gt; domains = new ArrayList&lt;&gt;();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if (use_actual_domains)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domains.add(new Item(GENERIC_PLUS, retrieveTlds()));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tld = domain;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(domain.contains("."))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tld = domain.substring(domain.lastIndexOf(".") + 1);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Convert TLD to A-Label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domainConverted = convertULabeltoALabel(tld);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if there is an error, do nothing, validator will fail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(domainConverted!="")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domains.add(new Item(GENERIC_PLUS, new String[]{domainConverted}));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DomainValidator.getInstance(false, domains);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Принятие адресов электронной почты сайтами</a:t>
            </a:r>
            <a:endParaRPr/>
          </a:p>
        </p:txBody>
      </p:sp>
      <p:pic>
        <p:nvPicPr>
          <p:cNvPr id="832" name="Google Shape;8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"/>
          <p:cNvSpPr txBox="1"/>
          <p:nvPr/>
        </p:nvSpPr>
        <p:spPr>
          <a:xfrm>
            <a:off x="101602" y="2760788"/>
            <a:ext cx="5508978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Показатели принятия EAI (на местном языке) </a:t>
            </a:r>
            <a:b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 полях форм на 1000 местных сайтов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(данные исследования 2025 года будут опубликованы на сайте UASG.tech)</a:t>
            </a:r>
            <a:endParaRPr/>
          </a:p>
        </p:txBody>
      </p:sp>
      <p:pic>
        <p:nvPicPr>
          <p:cNvPr id="834" name="Google Shape;834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6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Проверка EAI — Java</a:t>
            </a:r>
            <a:endParaRPr/>
          </a:p>
        </p:txBody>
      </p:sp>
      <p:pic>
        <p:nvPicPr>
          <p:cNvPr id="1285" name="Google Shape;128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60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 boolean isValidEmail(String emailaddress){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emailaddress = Normalizer2.getNFCInstance().normalize(emailaddress);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String[]emailparts = emailaddress.split("@");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if(emailparts.length==2){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mailboxname = emailparts[0];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 = emailparts[1];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domainNameAlabelForm =convertULabeltoALabel(domainName);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EmailValidator em = new EmailValidator(false, false,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createDomainValidatorInstance(domainName,true));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if(em.isValid(mailboxname+"@"+domainNameAlabelForm)){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}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catch (Exception ex)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System.out.println(ex.toString());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else{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1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электронной почты</a:t>
            </a:r>
            <a:endParaRPr/>
          </a:p>
        </p:txBody>
      </p:sp>
      <p:pic>
        <p:nvPicPr>
          <p:cNvPr id="1292" name="Google Shape;129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6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</a:t>
            </a:r>
            <a:endParaRPr/>
          </a:p>
        </p:txBody>
      </p:sp>
      <p:sp>
        <p:nvSpPr>
          <p:cNvPr id="1299" name="Google Shape;1299;p62"/>
          <p:cNvSpPr txBox="1"/>
          <p:nvPr>
            <p:ph idx="1" type="body"/>
          </p:nvPr>
        </p:nvSpPr>
        <p:spPr>
          <a:xfrm>
            <a:off x="812800" y="910007"/>
            <a:ext cx="11232444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Мы должны иметь возможность отправки в любую форму: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Мы должны иметь возможность получения из любой формы: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Хранение электронной почты должно соответствовать доменному имени в форме A-label или U-label.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Внутренней отправкой/получением должен управлять почтовый сервер.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Процесс передачи (интерфейсное приложение — сервер электронной почты).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Библиотеки, используемые в процессе передачи, должны быть совместимы с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Почтовый сервер также должен быть совместим с EAI.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>
                <a:solidFill>
                  <a:schemeClr val="dk1"/>
                </a:solidFill>
              </a:rPr>
              <a:t>Описание того, как обеспечить совместимость почтового сервера с EAI, не входит в рамки данного курса.</a:t>
            </a:r>
            <a:endParaRPr/>
          </a:p>
        </p:txBody>
      </p:sp>
      <p:pic>
        <p:nvPicPr>
          <p:cNvPr id="1300" name="Google Shape;13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6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 — Python</a:t>
            </a:r>
            <a:endParaRPr/>
          </a:p>
        </p:txBody>
      </p:sp>
      <p:sp>
        <p:nvSpPr>
          <p:cNvPr id="1307" name="Google Shape;1307;p63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отправки электронной почты, совместимой с EAI, можно использовать Smtplib.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Проверка соответствия домена стандарту IDNA 2008 не проводится, поэтому перед отправкой письма следует использовать другой метод проверки.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Например, с помощью библиотеки email-validator.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08" name="Google Shape;130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6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 — Python</a:t>
            </a:r>
            <a:endParaRPr/>
          </a:p>
        </p:txBody>
      </p:sp>
      <p:pic>
        <p:nvPicPr>
          <p:cNvPr id="1315" name="Google Shape;131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64"/>
          <p:cNvSpPr txBox="1"/>
          <p:nvPr/>
        </p:nvSpPr>
        <p:spPr>
          <a:xfrm>
            <a:off x="129310" y="656346"/>
            <a:ext cx="11453100" cy="59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'kévin@example.com'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local_part, domain = to.rsplit(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domain_normalized= unicodedata.normalize(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,domain)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.join((local_part,idna.encode(domain_normalized).decode(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'ascii’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validated = validate_email(to, </a:t>
            </a:r>
            <a:r>
              <a:rPr lang="en-US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#validate email address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validated: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host=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port=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 = smtplib.SMTP(host, port)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smtp.set_debuglevel(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smtp.login(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‘useremail’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’password'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sender=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‘ua@test.org'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subject=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'hi'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content=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'content here'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msg = EmailMessage()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msg.set_content(content)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'Subject'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subject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'From'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sender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'to'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]=to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smtp.send_message(msg, sender, to)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smtp.quit()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logger.info(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"Email sent to '{to}'"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smtplib.SMTPNotSupportedError: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The server does not support the SMTPUTF8 option, you may want to perform downgrading</a:t>
            </a:r>
            <a:b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logger.warning(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"The SMTP server {host}:{port} does not support the SMTPUTF8 option"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raise</a:t>
            </a:r>
            <a:endParaRPr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– Java</a:t>
            </a:r>
            <a:endParaRPr/>
          </a:p>
        </p:txBody>
      </p:sp>
      <p:sp>
        <p:nvSpPr>
          <p:cNvPr id="1323" name="Google Shape;1323;p65"/>
          <p:cNvSpPr txBox="1"/>
          <p:nvPr>
            <p:ph idx="1" type="body"/>
          </p:nvPr>
        </p:nvSpPr>
        <p:spPr>
          <a:xfrm>
            <a:off x="479460" y="837666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lang="en-US" sz="1800"/>
              <a:t>Для отправки писем можно использовать протокол Jakarta Mail.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com.sun.mail.smtp.SMTPTransport;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jakarta.mail.MessagingException;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jakarta.mail.PasswordAuthentication;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jakarta.mail.Session;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jakarta.mail.internet.InternetAddress;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jakarta.mail.internet.MimeMessage;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java.util.Date;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java.util.Properties;     </a:t>
            </a:r>
            <a:endParaRPr/>
          </a:p>
        </p:txBody>
      </p:sp>
      <p:pic>
        <p:nvPicPr>
          <p:cNvPr id="1324" name="Google Shape;13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6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 — Java</a:t>
            </a:r>
            <a:endParaRPr/>
          </a:p>
        </p:txBody>
      </p:sp>
      <p:pic>
        <p:nvPicPr>
          <p:cNvPr id="1331" name="Google Shape;133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66"/>
          <p:cNvSpPr txBox="1"/>
          <p:nvPr/>
        </p:nvSpPr>
        <p:spPr>
          <a:xfrm>
            <a:off x="479460" y="837666"/>
            <a:ext cx="110445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boolean sendEmail(String to, String host, String sender, 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subject, String content,String username,String password){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if(isValidEmail(to))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Properties props =  new Properties();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props.put("mail.smtp.host", host);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props.put("mail.smtp.port", "587");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props.put("mail.smtp.auth",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props.put("mail.smtp.starttls.enable",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enable UTF-8 support, mandatory for EAI support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props.put("mail.mime.allowutf8", true);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Session session = Session.getInstance(props,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new jakarta.mail.Authenticator()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protected PasswordAuthentication getPasswordAuthentication()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return new PasswordAuthentication(username, password);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});                    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– Java (2)</a:t>
            </a:r>
            <a:endParaRPr/>
          </a:p>
        </p:txBody>
      </p:sp>
      <p:pic>
        <p:nvPicPr>
          <p:cNvPr id="1339" name="Google Shape;133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67"/>
          <p:cNvSpPr txBox="1"/>
          <p:nvPr/>
        </p:nvSpPr>
        <p:spPr>
          <a:xfrm>
            <a:off x="300940" y="629916"/>
            <a:ext cx="117387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Jakarta mail is EAI compliant with 2 issues: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domains that are not NFC normalized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some unicode domains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In such case, first try to normalize, then convert domain to A-label. We do normalization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first to get an email address the closest possible to the user input because once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converted in A-label it may be displayed as is to the user.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*/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String[] add_parts = to.split("@");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mailboxName = add_parts[0];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 = add_parts[1];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domainNameNormalized =Normalizer2.getNFCInstance().normalize(domainName);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domainNameAlabelForm = convertULabeltoALabel(domainNameNormalized);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compliantTo = mailboxName+"@"+domainNameAlabelForm;</a:t>
            </a:r>
            <a:endParaRPr sz="19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– Java (3)</a:t>
            </a:r>
            <a:endParaRPr/>
          </a:p>
        </p:txBody>
      </p:sp>
      <p:pic>
        <p:nvPicPr>
          <p:cNvPr id="1347" name="Google Shape;134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68"/>
          <p:cNvSpPr txBox="1"/>
          <p:nvPr/>
        </p:nvSpPr>
        <p:spPr>
          <a:xfrm>
            <a:off x="300940" y="629916"/>
            <a:ext cx="11738700" cy="6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try (Transport transport = session.getTransport())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if </a:t>
            </a:r>
            <a:r>
              <a:rPr lang="en-US" sz="12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(transport instanceof SMTPTransport &amp;&amp; !((SMTPTransport) transport).supportsExtension("SMTPUTF8")) </a:t>
            </a: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MimeMessage message = new MimeMessage(session);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//set message headers for internationalized content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message.addHeader("Content-type", "text/HTML; charset=UTF-8");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message.addHeader("Content-Transfer-Encoding", "8bit");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message.addHeader("format", "flowed");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message.setFrom(new InternetAddress(sender));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message.setSubject(subject,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message.setText(content,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message.setSentDate(new Date());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message.setRecipient(Message.RecipientType.TO, new InternetAddress(compliantTo));           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Transport.send(message);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 catch (Exception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System.out.println(String.format("Failed to send email to %s: %s", to, e));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else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{ return false;}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catch (MessagingException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ignore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false;}</a:t>
            </a:r>
            <a:endParaRPr sz="19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69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Заключение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395f6b3654_0_0"/>
          <p:cNvSpPr txBox="1"/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Поддержка EAI серверами электронной почты с gTLD</a:t>
            </a:r>
            <a:endParaRPr/>
          </a:p>
        </p:txBody>
      </p:sp>
      <p:pic>
        <p:nvPicPr>
          <p:cNvPr id="841" name="Google Shape;841;g3395f6b36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g3395f6b3654_0_0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33,7 миллиона серверов электронной почты, проверенных в январе 2025 года, только 25,86% имеют поддержку интернационализированных адресов электронной почты.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3395f6b3654_0_0"/>
          <p:cNvSpPr txBox="1"/>
          <p:nvPr/>
        </p:nvSpPr>
        <p:spPr>
          <a:xfrm>
            <a:off x="3473075" y="593340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70"/>
          <p:cNvSpPr txBox="1"/>
          <p:nvPr>
            <p:ph type="title"/>
          </p:nvPr>
        </p:nvSpPr>
        <p:spPr>
          <a:xfrm>
            <a:off x="420624" y="48278"/>
            <a:ext cx="5522977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Поддержка языков прогр.</a:t>
            </a:r>
            <a:endParaRPr/>
          </a:p>
        </p:txBody>
      </p:sp>
      <p:sp>
        <p:nvSpPr>
          <p:cNvPr id="1359" name="Google Shape;1359;p70"/>
          <p:cNvSpPr txBox="1"/>
          <p:nvPr/>
        </p:nvSpPr>
        <p:spPr>
          <a:xfrm>
            <a:off x="505792" y="803027"/>
            <a:ext cx="512736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обратите внимание, что могли быть внесены улучшения.</a:t>
            </a:r>
            <a:endParaRPr/>
          </a:p>
        </p:txBody>
      </p:sp>
      <p:grpSp>
        <p:nvGrpSpPr>
          <p:cNvPr id="1360" name="Google Shape;1360;p70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361" name="Google Shape;1361;p70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2" name="Google Shape;1362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3" name="Google Shape;136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71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развертывания готового сервера с популярным программным обеспечением обращайтесь по адресу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Популярные стабильные программные пакеты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Во всех вариантах настроена поддержка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Еще один пример универсального почтового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сервера</a:t>
            </a:r>
            <a:r>
              <a:rPr lang="en-US" sz="2000"/>
              <a:t>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Версия 0.x, пока не 1.0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Акцент на работу «под ключ», поддержка EAI, DKIM, DMARC, DANE и т.д.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обоих вариантов требуется сервер с ОС Linux и глобальный IP-адрес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Очень малое потребление ресурсов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Подойдет бюджетный виртуальный сервер</a:t>
            </a:r>
            <a:endParaRPr/>
          </a:p>
        </p:txBody>
      </p:sp>
      <p:sp>
        <p:nvSpPr>
          <p:cNvPr id="1370" name="Google Shape;1370;p7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Бесплатные серверы с поддержкой EAI</a:t>
            </a:r>
            <a:endParaRPr/>
          </a:p>
        </p:txBody>
      </p:sp>
      <p:pic>
        <p:nvPicPr>
          <p:cNvPr id="1371" name="Google Shape;137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7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Заключение</a:t>
            </a:r>
            <a:endParaRPr/>
          </a:p>
        </p:txBody>
      </p:sp>
      <p:sp>
        <p:nvSpPr>
          <p:cNvPr id="1377" name="Google Shape;1377;p72"/>
          <p:cNvSpPr txBox="1"/>
          <p:nvPr>
            <p:ph idx="1" type="body"/>
          </p:nvPr>
        </p:nvSpPr>
        <p:spPr>
          <a:xfrm>
            <a:off x="812799" y="1470213"/>
            <a:ext cx="11332011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Помните, что идентификаторы UA могут не полностью поддерживаться в программном обеспечении и библиотеках.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Используйте правильные библиотеки и фреймворки.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Адаптируйте свой код для правильной поддержки UA.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Проводите модульное и системное тестирование с использованием тестовых примеров UA, чтобы убедиться, что ваше программное обеспечение готово к работе с UA.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78" name="Google Shape;137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73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Участвуйте!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4"/>
          <p:cNvSpPr txBox="1"/>
          <p:nvPr>
            <p:ph idx="1" type="body"/>
          </p:nvPr>
        </p:nvSpPr>
        <p:spPr>
          <a:xfrm>
            <a:off x="812801" y="1470213"/>
            <a:ext cx="10566400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получения дополнительных сведений об универсальном принятии, обратитесь по следующим адресам электронной почты: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и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Все документы и материалы UASG представлены здесь: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2000"/>
              <a:t> и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 sz="20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sp>
        <p:nvSpPr>
          <p:cNvPr id="1390" name="Google Shape;1390;p7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Участвуйте!</a:t>
            </a:r>
            <a:endParaRPr/>
          </a:p>
        </p:txBody>
      </p:sp>
      <p:pic>
        <p:nvPicPr>
          <p:cNvPr id="1391" name="Google Shape;1391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75"/>
          <p:cNvSpPr txBox="1"/>
          <p:nvPr>
            <p:ph idx="1" type="body"/>
          </p:nvPr>
        </p:nvSpPr>
        <p:spPr>
          <a:xfrm>
            <a:off x="833125" y="1180914"/>
            <a:ext cx="11155676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Полный список отчетов см. на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18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Краткое руководство по универсальному принятию: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Основные сведения об универсальном принятии: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Краткое руководство по EAI: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EAI – общее техническое описание: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Соответствие UA некоторых библиотек и фреймворков языков программирования –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EAI — оценка основных программ и служб электронной почты: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Концепция готовности к обеспечению универсального принятия: </a:t>
            </a:r>
            <a:r>
              <a:rPr lang="en-US" sz="18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Соображения относительно именования интернационализированных ящиков электронной почты: </a:t>
            </a:r>
            <a:r>
              <a:rPr lang="en-US" sz="18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Отчет об оценке поддержки EAI в почтовых программах и службах: </a:t>
            </a:r>
            <a:r>
              <a:rPr lang="en-US" sz="18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UA в системах управления контентом (CMS), фаза 1 — WordPress: </a:t>
            </a:r>
            <a:r>
              <a:rPr lang="en-US" sz="18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Готовые к универсальному принятию образцы кода на языках программирования Java, </a:t>
            </a:r>
            <a:br>
              <a:rPr lang="en-US" sz="1800"/>
            </a:br>
            <a:r>
              <a:rPr lang="en-US" sz="1800"/>
              <a:t>Python и JavaScript — </a:t>
            </a:r>
            <a:r>
              <a:rPr lang="en-US" sz="1800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00"/>
          </a:p>
        </p:txBody>
      </p:sp>
      <p:sp>
        <p:nvSpPr>
          <p:cNvPr id="1398" name="Google Shape;1398;p7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Некоторые актуальные материалы</a:t>
            </a:r>
            <a:endParaRPr/>
          </a:p>
        </p:txBody>
      </p:sp>
      <p:pic>
        <p:nvPicPr>
          <p:cNvPr id="1399" name="Google Shape;1399;p7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76"/>
          <p:cNvSpPr txBox="1"/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Взаимодействие с ICANN — благодарим за вовлеченность!</a:t>
            </a:r>
            <a:endParaRPr/>
          </a:p>
        </p:txBody>
      </p:sp>
      <p:sp>
        <p:nvSpPr>
          <p:cNvPr id="1405" name="Google Shape;1405;p76"/>
          <p:cNvSpPr txBox="1"/>
          <p:nvPr/>
        </p:nvSpPr>
        <p:spPr>
          <a:xfrm>
            <a:off x="6096000" y="2368625"/>
            <a:ext cx="495806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Почта: sarmad.hussain@icann.org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8"/>
          <p:cNvSpPr txBox="1"/>
          <p:nvPr>
            <p:ph idx="1" type="body"/>
          </p:nvPr>
        </p:nvSpPr>
        <p:spPr>
          <a:xfrm>
            <a:off x="812800" y="1343601"/>
            <a:ext cx="11130844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Поддержка всех доменных имен, включая интернационализированные доменные имена (IDN), и всех адресов электронной почты, включая интернационализированные адреса электронной почты (EAI):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7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7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7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Принятие: пользователь может вводить в текстовое поле символы своего местного алфавита.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Проверка: программное обеспечение принимает такие символы и распознает их как действительные.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Процесс: система выполняет с символами необходимые операции.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Хранение: текст может храниться в базе данных без каких-либо повреждений.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700"/>
              <a:t>Отображение: при извлечении из базы данных информация отображается корректно.</a:t>
            </a:r>
            <a:endParaRPr/>
          </a:p>
        </p:txBody>
      </p:sp>
      <p:sp>
        <p:nvSpPr>
          <p:cNvPr id="850" name="Google Shape;850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Состояние готовности к универсальному принятию для программистов</a:t>
            </a:r>
            <a:endParaRPr/>
          </a:p>
        </p:txBody>
      </p:sp>
      <p:pic>
        <p:nvPicPr>
          <p:cNvPr id="851" name="Google Shape;8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8"/>
          <p:cNvGrpSpPr/>
          <p:nvPr/>
        </p:nvGrpSpPr>
        <p:grpSpPr>
          <a:xfrm>
            <a:off x="1298985" y="2107825"/>
            <a:ext cx="9256123" cy="1217742"/>
            <a:chOff x="1927228" y="5269980"/>
            <a:chExt cx="8103263" cy="917929"/>
          </a:xfrm>
        </p:grpSpPr>
        <p:grpSp>
          <p:nvGrpSpPr>
            <p:cNvPr id="853" name="Google Shape;853;p8"/>
            <p:cNvGrpSpPr/>
            <p:nvPr/>
          </p:nvGrpSpPr>
          <p:grpSpPr>
            <a:xfrm>
              <a:off x="1927228" y="5273671"/>
              <a:ext cx="1302251" cy="914236"/>
              <a:chOff x="820555" y="1643185"/>
              <a:chExt cx="2011680" cy="1545145"/>
            </a:xfrm>
          </p:grpSpPr>
          <p:sp>
            <p:nvSpPr>
              <p:cNvPr id="854" name="Google Shape;854;p8"/>
              <p:cNvSpPr/>
              <p:nvPr/>
            </p:nvSpPr>
            <p:spPr>
              <a:xfrm>
                <a:off x="820555" y="2835438"/>
                <a:ext cx="2011680" cy="352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6" name="Google Shape;856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7" name="Google Shape;857;p8"/>
            <p:cNvGrpSpPr/>
            <p:nvPr/>
          </p:nvGrpSpPr>
          <p:grpSpPr>
            <a:xfrm>
              <a:off x="3582203" y="5273672"/>
              <a:ext cx="1314106" cy="908455"/>
              <a:chOff x="3554360" y="1646720"/>
              <a:chExt cx="2029993" cy="1535374"/>
            </a:xfrm>
          </p:grpSpPr>
          <p:sp>
            <p:nvSpPr>
              <p:cNvPr id="858" name="Google Shape;858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>
                <a:off x="3572672" y="2829201"/>
                <a:ext cx="2011681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860" name="Google Shape;860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1" name="Google Shape;861;p8"/>
            <p:cNvGrpSpPr/>
            <p:nvPr/>
          </p:nvGrpSpPr>
          <p:grpSpPr>
            <a:xfrm>
              <a:off x="6892153" y="5269980"/>
              <a:ext cx="1302251" cy="909958"/>
              <a:chOff x="6331693" y="1643185"/>
              <a:chExt cx="2011680" cy="1537915"/>
            </a:xfrm>
          </p:grpSpPr>
          <p:sp>
            <p:nvSpPr>
              <p:cNvPr id="862" name="Google Shape;862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331693" y="2828208"/>
                <a:ext cx="2011680" cy="352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864" name="Google Shape;864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5" name="Google Shape;865;p8"/>
            <p:cNvGrpSpPr/>
            <p:nvPr/>
          </p:nvGrpSpPr>
          <p:grpSpPr>
            <a:xfrm>
              <a:off x="5237178" y="5269980"/>
              <a:ext cx="1302251" cy="912146"/>
              <a:chOff x="2202899" y="3852184"/>
              <a:chExt cx="2011680" cy="1541613"/>
            </a:xfrm>
          </p:grpSpPr>
          <p:sp>
            <p:nvSpPr>
              <p:cNvPr id="866" name="Google Shape;866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2202899" y="5040904"/>
                <a:ext cx="2011680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868" name="Google Shape;868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9" name="Google Shape;869;p8"/>
            <p:cNvGrpSpPr/>
            <p:nvPr/>
          </p:nvGrpSpPr>
          <p:grpSpPr>
            <a:xfrm>
              <a:off x="8459132" y="5275764"/>
              <a:ext cx="1571359" cy="912145"/>
              <a:chOff x="4808883" y="3852184"/>
              <a:chExt cx="2427391" cy="1541611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4808883" y="5040902"/>
                <a:ext cx="2427391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872" name="Google Shape;872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Технологический стек для рассмотрения UA </a:t>
            </a:r>
            <a:endParaRPr/>
          </a:p>
        </p:txBody>
      </p:sp>
      <p:grpSp>
        <p:nvGrpSpPr>
          <p:cNvPr id="878" name="Google Shape;878;p9"/>
          <p:cNvGrpSpPr/>
          <p:nvPr/>
        </p:nvGrpSpPr>
        <p:grpSpPr>
          <a:xfrm>
            <a:off x="768791" y="762435"/>
            <a:ext cx="7449086" cy="5389573"/>
            <a:chOff x="0" y="651"/>
            <a:chExt cx="7449086" cy="5389573"/>
          </a:xfrm>
        </p:grpSpPr>
        <p:cxnSp>
          <p:nvCxnSpPr>
            <p:cNvPr id="879" name="Google Shape;879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0" name="Google Shape;880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"/>
            <p:cNvSpPr txBox="1"/>
            <p:nvPr/>
          </p:nvSpPr>
          <p:spPr>
            <a:xfrm>
              <a:off x="0" y="102252"/>
              <a:ext cx="744908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Приложения и сайты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Wikipedia.org, ICANN.org, Amazon.com, пользовательские сайты во всем мире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PowerPoint, Google-Docs, Safari, Acrobat, пользовательские приложения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2" name="Google Shape;882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3" name="Google Shape;883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 txBox="1"/>
            <p:nvPr/>
          </p:nvSpPr>
          <p:spPr>
            <a:xfrm>
              <a:off x="0" y="115758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Социальные сети и поисковые системы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Chrome, Bing, Safari, Firefox, локальные браузеры (например, китайские)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Facebook, Instagram, Twitter, Skype, WeChat, WhatsApp, 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5" name="Google Shape;885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6" name="Google Shape;886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 txBox="1"/>
            <p:nvPr/>
          </p:nvSpPr>
          <p:spPr>
            <a:xfrm>
              <a:off x="0" y="220163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Языки программирования и интегрированные среды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JavaScript, Java, Swift, C#, PHP, 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Angular, Spring, .NET core, J2EE, WordPress, SAP, Oracle</a:t>
              </a:r>
              <a:endParaRPr/>
            </a:p>
          </p:txBody>
        </p:sp>
        <p:cxnSp>
          <p:nvCxnSpPr>
            <p:cNvPr id="888" name="Google Shape;888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9" name="Google Shape;889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 txBox="1"/>
            <p:nvPr/>
          </p:nvSpPr>
          <p:spPr>
            <a:xfrm>
              <a:off x="0" y="330212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Платформы, операционные системы и системные инструменты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iOS, Windows, Linux, Android, магазины приложений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Directory, OpenLDAP, OpenSSL, Ping, Telnet</a:t>
              </a:r>
              <a:endParaRPr/>
            </a:p>
          </p:txBody>
        </p:sp>
        <p:cxnSp>
          <p:nvCxnSpPr>
            <p:cNvPr id="891" name="Google Shape;891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2" name="Google Shape;892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 txBox="1"/>
            <p:nvPr/>
          </p:nvSpPr>
          <p:spPr>
            <a:xfrm>
              <a:off x="0" y="432359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Стандарты и передовые практики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RFC, W3C HTML, Unicode CLDR, 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Отраслевые стандарты (здравоохранение, авиация, ...)</a:t>
              </a:r>
              <a:endParaRPr/>
            </a:p>
          </p:txBody>
        </p:sp>
      </p:grpSp>
      <p:pic>
        <p:nvPicPr>
          <p:cNvPr id="894" name="Google Shape;8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9"/>
          <p:cNvSpPr txBox="1"/>
          <p:nvPr/>
        </p:nvSpPr>
        <p:spPr>
          <a:xfrm>
            <a:off x="9024079" y="2654477"/>
            <a:ext cx="2923081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Прием, проверка, обработка, хранение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отображение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всех доменных имен и адресов электронной почты.</a:t>
            </a: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8217877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CF4C83F3-4266-4989-B34C-39C8677C3761</vt:lpwstr>
  </property>
  <property fmtid="{D5CDD505-2E9C-101B-9397-08002B2CF9AE}" pid="3" name="ArticulatePath">
    <vt:lpwstr>UA-Programming-Training-2hr-2025_LSPrep-ru</vt:lpwstr>
  </property>
</Properties>
</file>