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</p:sldIdLst>
  <p:sldSz cy="6858000" cx="12192000"/>
  <p:notesSz cx="6858000" cy="9144000"/>
  <p:embeddedFontLst>
    <p:embeddedFont>
      <p:font typeface="Noto Sans"/>
      <p:bold r:id="rId82"/>
      <p:boldItalic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84" roundtripDataSignature="AMtx7mhAw9qcYUdtQqbKMeNhOUYBYF2u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customschemas.google.com/relationships/presentationmetadata" Target="metadata"/><Relationship Id="rId83" Type="http://schemas.openxmlformats.org/officeDocument/2006/relationships/font" Target="fonts/NotoSans-bold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NotoSans-bold.fntdata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2" name="Google Shape;90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1" name="Google Shape;91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7" name="Google Shape;91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4" name="Google Shape;9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5" name="Google Shape;92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2" name="Google Shape;9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7" name="Google Shape;9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38" name="Google Shape;938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46" name="Google Shape;946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4" name="Google Shape;95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55" name="Google Shape;955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2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4" name="Google Shape;96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5" name="Google Shape;965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3" name="Google Shape;97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74" name="Google Shape;974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1" name="Google Shape;9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82" name="Google Shape;982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0" name="Google Shape;990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7" name="Google Shape;99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8" name="Google Shape;998;p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6" name="Google Shape;1006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5" name="Google Shape;101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2" name="Google Shape;1022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3" name="Google Shape;1023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3" name="Google Shape;1033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0" name="Google Shape;1040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1" name="Google Shape;1041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8" name="Google Shape;104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9" name="Google Shape;1049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6" name="Google Shape;105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7" name="Google Shape;1057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0" name="Google Shape;8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4" name="Google Shape;106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5" name="Google Shape;1065;p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2" name="Google Shape;1072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3" name="Google Shape;1073;p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0" name="Google Shape;108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5" name="Google Shape;108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6" name="Google Shape;1086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3" name="Google Shape;1093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4" name="Google Shape;1094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1" name="Google Shape;110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8" name="Google Shape;110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9" name="Google Shape;1109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6" name="Google Shape;111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7" name="Google Shape;1117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4" name="Google Shape;112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5" name="Google Shape;1125;p3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2" name="Google Shape;113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5" name="Google Shape;8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9" name="Google Shape;1139;p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46" name="Google Shape;1146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3" name="Google Shape;1153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0" name="Google Shape;1160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6" name="Google Shape;1166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3" name="Google Shape;1173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0" name="Google Shape;1180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7" name="Google Shape;1187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4" name="Google Shape;1194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9" name="Google Shape;119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0" name="Google Shape;1200;p4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7" name="Google Shape;1207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8" name="Google Shape;1208;p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5" name="Google Shape;1215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16" name="Google Shape;1216;p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3" name="Google Shape;1223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0" name="Google Shape;1230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7" name="Google Shape;1237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3" name="Google Shape;1243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4" name="Google Shape;1244;p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1" name="Google Shape;125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2" name="Google Shape;1252;p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9" name="Google Shape;1259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0" name="Google Shape;1260;p5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7" name="Google Shape;1267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8" name="Google Shape;1268;p5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5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5" name="Google Shape;1275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6" name="Google Shape;1276;p5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3" name="Google Shape;1283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4" name="Google Shape;1284;p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6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1" name="Google Shape;129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7" name="Google Shape;1297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8" name="Google Shape;1298;p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5" name="Google Shape;130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6" name="Google Shape;1306;p6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3" name="Google Shape;1313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4" name="Google Shape;1314;p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9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1" name="Google Shape;1321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2" name="Google Shape;1322;p6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7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9" name="Google Shape;1329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0" name="Google Shape;1330;p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7" name="Google Shape;1337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8" name="Google Shape;1338;p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3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5" name="Google Shape;1345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6" name="Google Shape;1346;p6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3" name="Google Shape;1353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3395f6b365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g3395f6b36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每个 MX 服务器切换到一个点 - 多个 MX 服务器可能解析为相同的 IP 地址。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全部</a:t>
            </a:r>
            <a:r>
              <a:rPr lang="en-US"/>
              <a:t>：所有解析的 IP 均通过测试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部分</a:t>
            </a:r>
            <a:r>
              <a:rPr lang="en-US"/>
              <a:t>：部分 IP 通过了测试，部分未通过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无：</a:t>
            </a:r>
            <a:r>
              <a:rPr lang="en-US"/>
              <a:t>所有 MX 服务器 IP 均未通过测试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无 IP：</a:t>
            </a:r>
            <a:r>
              <a:rPr lang="en-US"/>
              <a:t>无法解析 MX 服务器的 IP（如 NXdomain）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未测试：</a:t>
            </a:r>
            <a:r>
              <a:rPr lang="en-US"/>
              <a:t>无法测试 IP（如超时、连接被拒、特殊用途 IP 等）</a:t>
            </a:r>
            <a:endParaRPr/>
          </a:p>
        </p:txBody>
      </p:sp>
      <p:sp>
        <p:nvSpPr>
          <p:cNvPr id="840" name="Google Shape;840;g3395f6b365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8" name="Google Shape;1358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8" name="Google Shape;1368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9" name="Google Shape;1369;p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6" name="Google Shape;1376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3" name="Google Shape;1383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8" name="Google Shape;1388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9" name="Google Shape;1389;p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6" name="Google Shape;1396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7" name="Google Shape;1397;p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4" name="Google Shape;1404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2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6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8.png"/><Relationship Id="rId5" Type="http://schemas.openxmlformats.org/officeDocument/2006/relationships/image" Target="../media/image25.png"/><Relationship Id="rId19" Type="http://schemas.openxmlformats.org/officeDocument/2006/relationships/image" Target="../media/image24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8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78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78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78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8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87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87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8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8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8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8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8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8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8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8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87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8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8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9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8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" name="Google Shape;115;p8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8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9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1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9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91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9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9" name="Google Shape;129;p9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9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9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9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92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9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93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" name="Google Shape;14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93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9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9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9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93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93"/>
          <p:cNvCxnSpPr>
            <a:endCxn id="14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93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93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93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9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9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9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8" name="Google Shape;158;p9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9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9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94"/>
          <p:cNvCxnSpPr>
            <a:endCxn id="16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9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9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9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9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9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5" name="Google Shape;175;p9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9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9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95"/>
          <p:cNvCxnSpPr>
            <a:endCxn id="17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9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0" name="Google Shape;180;p9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9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9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9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0" name="Google Shape;190;p9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9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9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96"/>
          <p:cNvCxnSpPr>
            <a:endCxn id="19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9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5" name="Google Shape;195;p9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9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9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79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9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5" name="Google Shape;205;p9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9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9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97"/>
          <p:cNvCxnSpPr>
            <a:endCxn id="20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9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0" name="Google Shape;210;p9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9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9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9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0" name="Google Shape;220;p9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9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9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98"/>
          <p:cNvCxnSpPr>
            <a:endCxn id="22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9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9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9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9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9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99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99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99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6" name="Google Shape;23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9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10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10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10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0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01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9" name="Google Shape;249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0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0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10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10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10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10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10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10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8" name="Google Shape;258;p10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101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01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01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101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101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101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101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01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101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0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1" name="Google Shape;271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0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0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4" name="Google Shape;274;p10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10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10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10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10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10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0" name="Google Shape;280;p10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10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0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0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10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10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10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10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0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10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0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3" name="Google Shape;293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0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10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10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10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10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10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10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" name="Google Shape;302;p10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10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10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0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10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10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10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10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10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10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10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5" name="Google Shape;315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0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0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Google Shape;318;p10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10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10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10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10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10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4" name="Google Shape;324;p10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10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10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10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10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10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10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10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0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10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0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7" name="Google Shape;337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0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0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0" name="Google Shape;340;p10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10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10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10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10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10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0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10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0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0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10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10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10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10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10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10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0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9" name="Google Shape;359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0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0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2" name="Google Shape;362;p10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10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10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5" name="Google Shape;365;p10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10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10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8" name="Google Shape;368;p10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10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10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0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10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10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10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10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10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0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8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8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8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10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1" name="Google Shape;381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0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10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10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10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10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10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10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0" name="Google Shape;390;p10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10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10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10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10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10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10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0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10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10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3" name="Google Shape;403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10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6" name="Google Shape;406;p10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10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10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p10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10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10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10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3" name="Google Shape;413;p10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10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0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10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10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10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10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0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0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0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10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109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109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09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109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109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109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109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109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109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109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6" name="Google Shape;43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109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8" name="Google Shape;438;p109"/>
          <p:cNvCxnSpPr>
            <a:endCxn id="424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10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10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10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10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0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0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11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8" name="Google Shape;44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110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1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1" name="Google Shape;451;p11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11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11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11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11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11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11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11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1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11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1" name="Google Shape;461;p11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11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11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11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11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1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1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1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1" name="Google Shape;471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11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1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11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11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11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11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11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11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11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11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11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11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4" name="Google Shape;484;p11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11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11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11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11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1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1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1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4" name="Google Shape;494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11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1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7" name="Google Shape;497;p11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11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11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11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11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11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11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11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11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11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7" name="Google Shape;507;p11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11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11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11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11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1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1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1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7" name="Google Shape;517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11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1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0" name="Google Shape;520;p11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1" name="Google Shape;521;p11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11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11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11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11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11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11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11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11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0" name="Google Shape;530;p11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11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11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11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11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1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1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1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0" name="Google Shape;540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1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1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3" name="Google Shape;543;p11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4" name="Google Shape;544;p11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11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11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11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11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11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11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11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11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3" name="Google Shape;553;p11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11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11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11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7" name="Google Shape;557;p11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1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1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11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3" name="Google Shape;563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11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1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6" name="Google Shape;566;p11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7" name="Google Shape;567;p11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11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11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11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11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11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11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1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11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6" name="Google Shape;576;p11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11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11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11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11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1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1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11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11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1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11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11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11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11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11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11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11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11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11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11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9" name="Google Shape;599;p11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11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11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11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11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1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1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81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8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1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117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117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117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117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117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117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5" name="Google Shape;615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11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1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p11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11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11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1" name="Google Shape;621;p1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1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11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" name="Google Shape;624;p1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1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8" name="Google Shape;628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1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1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11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11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11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11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11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11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Google Shape;637;p11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11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11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0" name="Google Shape;640;p1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1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11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1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11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1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1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11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11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11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11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11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11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6" name="Google Shape;656;p11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11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11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9" name="Google Shape;659;p1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1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11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p1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12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6" name="Google Shape;666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2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2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12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12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12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12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12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12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5" name="Google Shape;675;p12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12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12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8" name="Google Shape;678;p1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1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12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1" name="Google Shape;681;p1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12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12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12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12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12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12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12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12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12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4" name="Google Shape;694;p12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12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12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7" name="Google Shape;697;p1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1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12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0" name="Google Shape;700;p1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12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12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12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12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12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12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12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12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12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" name="Google Shape;713;p12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12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12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6" name="Google Shape;716;p1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1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12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9" name="Google Shape;719;p1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2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3" name="Google Shape;723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12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12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12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12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12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12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1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2" name="Google Shape;732;p12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12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12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5" name="Google Shape;735;p12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12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12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12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2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2" name="Google Shape;742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1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Google Shape;744;p12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12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12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12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12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12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12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1" name="Google Shape;751;p12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12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12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12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12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12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7" name="Google Shape;757;p12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25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5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5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25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25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125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5" name="Google Shape;765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125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7" name="Google Shape;767;p125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7842_social_style_3_flikr-128.png" id="768" name="Google Shape;768;p125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Google Shape;769;p125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70" name="Google Shape;770;p125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71" name="Google Shape;771;p125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Google Shape;772;p125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3" name="Google Shape;773;p125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433_social_style_3_twiter-128.png" id="774" name="Google Shape;774;p125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5" name="Google Shape;775;p125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6" name="Google Shape;776;p125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41_social_style_3_facebook-128.png" id="777" name="Google Shape;777;p125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125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9" name="Google Shape;779;p125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125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125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2" name="Google Shape;782;p125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83" name="Google Shape;783;p12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125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5" name="Google Shape;785;p125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1420948164_social_style_3_in-128.png" id="786" name="Google Shape;786;p125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26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126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0" name="Google Shape;790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1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2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2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8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3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3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4"/>
          <p:cNvSpPr/>
          <p:nvPr/>
        </p:nvSpPr>
        <p:spPr>
          <a:xfrm>
            <a:off x="527320" y="58522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84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84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84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84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84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84"/>
          <p:cNvCxnSpPr>
            <a:endCxn id="59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84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84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84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84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371291" cy="323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84"/>
          <p:cNvGrpSpPr/>
          <p:nvPr/>
        </p:nvGrpSpPr>
        <p:grpSpPr>
          <a:xfrm>
            <a:off x="498951" y="862602"/>
            <a:ext cx="8861268" cy="938031"/>
            <a:chOff x="374212" y="862601"/>
            <a:chExt cx="7403218" cy="938031"/>
          </a:xfrm>
        </p:grpSpPr>
        <p:sp>
          <p:nvSpPr>
            <p:cNvPr id="65" name="Google Shape;65;p84"/>
            <p:cNvSpPr txBox="1"/>
            <p:nvPr/>
          </p:nvSpPr>
          <p:spPr>
            <a:xfrm>
              <a:off x="374212" y="862601"/>
              <a:ext cx="7403218" cy="393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" name="Google Shape;66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6588" y="1039938"/>
              <a:ext cx="4230760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84"/>
            <p:cNvSpPr/>
            <p:nvPr/>
          </p:nvSpPr>
          <p:spPr>
            <a:xfrm>
              <a:off x="3166281" y="1016292"/>
              <a:ext cx="3201067" cy="784340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84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请访问我们的网站：</a:t>
            </a:r>
            <a:r>
              <a:rPr b="1" i="0" lang="en-US" sz="15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icann.org</a:t>
            </a:r>
            <a:endParaRPr b="1" i="0" sz="1500" u="none" cap="none" strike="noStrike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69" name="Google Shape;69;p84"/>
          <p:cNvSpPr txBox="1"/>
          <p:nvPr>
            <p:ph type="title"/>
          </p:nvPr>
        </p:nvSpPr>
        <p:spPr>
          <a:xfrm>
            <a:off x="499872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84"/>
          <p:cNvSpPr/>
          <p:nvPr/>
        </p:nvSpPr>
        <p:spPr>
          <a:xfrm>
            <a:off x="3840913" y="1381538"/>
            <a:ext cx="581063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同一个世界，同一个互联网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5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85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85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85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" name="Google Shape;77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85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6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86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86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86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6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86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86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86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86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86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86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86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86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7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7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7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7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7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3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41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unicode.org/reports/tr46/" TargetMode="External"/><Relationship Id="rId4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7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3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hyperlink" Target="https://owasp.org/www-community/OWASP_Validation_Regex_Repository" TargetMode="External"/><Relationship Id="rId4" Type="http://schemas.openxmlformats.org/officeDocument/2006/relationships/image" Target="../media/image3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howtodoinjava.com/regex/java-regex-validate-email-address/" TargetMode="External"/><Relationship Id="rId4" Type="http://schemas.openxmlformats.org/officeDocument/2006/relationships/image" Target="../media/image3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hyperlink" Target="mailto:firstname.lastname@gmail.com" TargetMode="External"/><Relationship Id="rId4" Type="http://schemas.openxmlformats.org/officeDocument/2006/relationships/hyperlink" Target="mailto:firstnamelastname@gmail.com" TargetMode="External"/><Relationship Id="rId5" Type="http://schemas.openxmlformats.org/officeDocument/2006/relationships/hyperlink" Target="https://uasg.tech/download/uasg-028-considerations-for-naming-internationalized-email-mailboxes-en/" TargetMode="External"/><Relationship Id="rId6" Type="http://schemas.openxmlformats.org/officeDocument/2006/relationships/image" Target="../media/image3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37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7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7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7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hyperlink" Target="https://ithi.research.icann.org/graph-eai.html" TargetMode="Externa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0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3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7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37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37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6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33.png"/><Relationship Id="rId5" Type="http://schemas.openxmlformats.org/officeDocument/2006/relationships/image" Target="../media/image35.png"/><Relationship Id="rId6" Type="http://schemas.openxmlformats.org/officeDocument/2006/relationships/image" Target="../media/image31.png"/><Relationship Id="rId7" Type="http://schemas.openxmlformats.org/officeDocument/2006/relationships/image" Target="../media/image30.png"/><Relationship Id="rId8" Type="http://schemas.openxmlformats.org/officeDocument/2006/relationships/image" Target="../media/image3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在编程中支持域名和电子邮件地址普遍适用性</a:t>
            </a:r>
            <a:endParaRPr/>
          </a:p>
        </p:txBody>
      </p:sp>
      <p:sp>
        <p:nvSpPr>
          <p:cNvPr id="797" name="Google Shape;797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 年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   月    日</a:t>
            </a:r>
            <a:endParaRPr/>
          </a:p>
        </p:txBody>
      </p:sp>
      <p:sp>
        <p:nvSpPr>
          <p:cNvPr id="798" name="Google Shape;798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“UA 日”项目</a:t>
            </a:r>
            <a:endParaRPr/>
          </a:p>
        </p:txBody>
      </p:sp>
      <p:sp>
        <p:nvSpPr>
          <p:cNvPr id="799" name="Google Shape;799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电子邮件系统和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EAI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支持</a:t>
            </a:r>
            <a:endParaRPr/>
          </a:p>
        </p:txBody>
      </p:sp>
      <p:pic>
        <p:nvPicPr>
          <p:cNvPr id="905" name="Google Shape;9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0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所有电子邮件代理都必须配置为发送和接收国际化电子邮件地址。请参阅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《EAI：技术概述》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获取详细信息。</a:t>
            </a:r>
            <a:endParaRPr/>
          </a:p>
          <a:p>
            <a:pPr indent="-341313" lvl="1" marL="798513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邮件用户代理 (Mail User Agent)：用户用来发送、接收和管理邮件的客户端程序。</a:t>
            </a:r>
            <a:endParaRPr/>
          </a:p>
          <a:p>
            <a:pPr indent="-341313" lvl="1" marL="798513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邮件提交代理 (Mail Submission Agent)：一种服务器程序，用于从 MUA 接收邮件并准备好邮件以供传输和交付。</a:t>
            </a:r>
            <a:endParaRPr/>
          </a:p>
          <a:p>
            <a:pPr indent="-341313" lvl="1" marL="798513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MTA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邮件传输代理 (Mail Transfer Agent)：一种服务器程序，用于向其他互联网主机发送邮件以及接收来自这些主机的邮件。MTA 可以接收来自 MSA 的邮件和/或向 MDA 发送邮件。</a:t>
            </a:r>
            <a:endParaRPr/>
          </a:p>
          <a:p>
            <a:pPr indent="-341313" lvl="1" marL="798513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MDA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邮件交付代理 (Mail Delivery Agent)：一种服务器程序，用于处理传入邮件，并且通常将邮件存储在邮箱或文件夹中。</a:t>
            </a:r>
            <a:endParaRPr/>
          </a:p>
          <a:p>
            <a:pPr indent="-247650" lvl="0" marL="342900" rtl="0" algn="just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8" name="Google Shape;90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测验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测验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问题</a:t>
            </a:r>
            <a:endParaRPr/>
          </a:p>
        </p:txBody>
      </p:sp>
      <p:sp>
        <p:nvSpPr>
          <p:cNvPr id="920" name="Google Shape;920;p12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要增强系统以实现普遍适用性 (UA) 就绪，以下哪类域名和电子邮件地址与此相关？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ASCII 域名。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国际化域名 (IDN)。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(EAI)。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以上全部。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只有 2 和 3。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测验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问题</a:t>
            </a:r>
            <a:endParaRPr/>
          </a:p>
        </p:txBody>
      </p:sp>
      <p:sp>
        <p:nvSpPr>
          <p:cNvPr id="928" name="Google Shape;928;p13"/>
          <p:cNvSpPr txBox="1"/>
          <p:nvPr>
            <p:ph idx="1" type="body"/>
          </p:nvPr>
        </p:nvSpPr>
        <p:spPr>
          <a:xfrm>
            <a:off x="824441" y="1010858"/>
            <a:ext cx="1054311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要增强系统以实现普遍适用性 (UA) 就绪，以下哪类域名和电子邮件地址与此相关？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ASCII 域名。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国际化域名 (IDN)。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(EAI)。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B050"/>
              </a:buClr>
              <a:buSzPts val="1500"/>
              <a:buFont typeface="Arial"/>
              <a:buAutoNum type="arabicPeriod"/>
            </a:pPr>
            <a:r>
              <a:rPr lang="en-US" sz="2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以上全部。</a:t>
            </a:r>
            <a:endParaRPr/>
          </a:p>
          <a:p>
            <a:pPr indent="-457200" lvl="1" marL="9128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只有 2 和 3。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9" name="Google Shape;9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统一码基础知识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字符和字符集</a:t>
            </a:r>
            <a:endParaRPr/>
          </a:p>
        </p:txBody>
      </p:sp>
      <p:sp>
        <p:nvSpPr>
          <p:cNvPr id="941" name="Google Shape;941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标签或字符串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（如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000">
                <a:solidFill>
                  <a:schemeClr val="dk1"/>
                </a:solidFill>
              </a:rPr>
              <a:t>أهلا 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、नमस्ते、Hello）由字符组成。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</a:rPr>
              <a:t>Hello </a:t>
            </a:r>
            <a:r>
              <a:rPr lang="en-US" sz="2000">
                <a:solidFill>
                  <a:schemeClr val="dk1"/>
                </a:solidFill>
              </a:rPr>
              <a:t>--&gt; </a:t>
            </a:r>
            <a:r>
              <a:rPr lang="en-US" sz="2000">
                <a:solidFill>
                  <a:schemeClr val="dk1"/>
                </a:solidFill>
              </a:rPr>
              <a:t> </a:t>
            </a:r>
            <a:r>
              <a:rPr b="0" i="0" lang="en-US" sz="2000">
                <a:solidFill>
                  <a:schemeClr val="dk1"/>
                </a:solidFill>
              </a:rPr>
              <a:t> H  e  l   l     o</a:t>
            </a:r>
            <a:endParaRPr sz="2000"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字符是用于组织、控制或表示文本数据的信息单位。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字符示例：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字母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数字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特殊字符，如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数学符号、标点符号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控制字符 - 通常不可见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美国信息交换标准码 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(American Standard Code for Information Interchange, ASCII) 对计算中使用的字符进行编码，这些字符包括字母 a-z、数字 0-9 等。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2" name="Google Shape;94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码点</a:t>
            </a:r>
            <a:endParaRPr/>
          </a:p>
        </p:txBody>
      </p:sp>
      <p:sp>
        <p:nvSpPr>
          <p:cNvPr id="949" name="Google Shape;949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码点是任何编码字符集中的某个字符对应的值或位置。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码点是在表示文本的系统中分配用来表示抽象字符的编号。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0" name="Google Shape;9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51" name="Google Shape;951;p16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045946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码点</a:t>
            </a:r>
            <a:endParaRPr/>
          </a:p>
        </p:txBody>
      </p:sp>
      <p:sp>
        <p:nvSpPr>
          <p:cNvPr id="958" name="Google Shape;958;p17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码点是任何编码字符集中的某个字符对应的值或位置。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码点是在表示文本的系统中分配用来表示抽象字符的编号。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9" name="Google Shape;95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60" name="Google Shape;960;p17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045945"/>
            <a:ext cx="9136935" cy="3319766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17"/>
          <p:cNvSpPr/>
          <p:nvPr/>
        </p:nvSpPr>
        <p:spPr>
          <a:xfrm>
            <a:off x="1701903" y="3472563"/>
            <a:ext cx="3872921" cy="466531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字形</a:t>
            </a:r>
            <a:endParaRPr/>
          </a:p>
        </p:txBody>
      </p:sp>
      <p:sp>
        <p:nvSpPr>
          <p:cNvPr id="968" name="Google Shape;968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 字符的排版表示形式称为字形。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英语：</a:t>
            </a:r>
            <a:r>
              <a:rPr i="1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、a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每个阿拉伯文字母通常有四种字形，具体取决于它们在字符串中出现的位置。</a:t>
            </a: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例如，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阿拉伯文字母 GHAIN 具有以下四种字形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语言可以按从右到左和从左到右的顺序书写/显示，但数据的读取基于文件中的按键顺序，而不依赖于书写方向。</a:t>
            </a:r>
            <a:endParaRPr/>
          </a:p>
          <a:p>
            <a:pPr indent="-246061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9" name="Google Shape;9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70" name="Google Shape;9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3391" y="2849164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字符编码</a:t>
            </a:r>
            <a:endParaRPr/>
          </a:p>
        </p:txBody>
      </p:sp>
      <p:sp>
        <p:nvSpPr>
          <p:cNvPr id="977" name="Google Shape;977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字符编码是从字符集定义到用于表示数据的实际代码单元的映射。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编码描述了如何将码点编码为字节，以及如何将字节解码为码点。</a:t>
            </a:r>
            <a:endParaRPr/>
          </a:p>
        </p:txBody>
      </p:sp>
      <p:pic>
        <p:nvPicPr>
          <p:cNvPr id="978" name="Google Shape;97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简介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普遍适用性概述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测验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统一码基础知识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 和 EAI 基础知识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在编程中支持 UA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处理域名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处理电子邮件地址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总结</a:t>
            </a:r>
            <a:endParaRPr/>
          </a:p>
        </p:txBody>
      </p:sp>
      <p:sp>
        <p:nvSpPr>
          <p:cNvPr id="806" name="Google Shape;806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内容安排</a:t>
            </a:r>
            <a:endParaRPr/>
          </a:p>
        </p:txBody>
      </p:sp>
      <p:pic>
        <p:nvPicPr>
          <p:cNvPr id="807" name="Google Shape;8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发展简史</a:t>
            </a:r>
            <a:endParaRPr/>
          </a:p>
        </p:txBody>
      </p:sp>
      <p:sp>
        <p:nvSpPr>
          <p:cNvPr id="985" name="Google Shape;985;p20"/>
          <p:cNvSpPr txBox="1"/>
          <p:nvPr>
            <p:ph idx="1" type="body"/>
          </p:nvPr>
        </p:nvSpPr>
        <p:spPr>
          <a:xfrm>
            <a:off x="824441" y="1010858"/>
            <a:ext cx="10600941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基本 ASCII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单个 7 位字符，限制为最多 128 个字符。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扩展 ASCII 单个 8 位字符，限制为最多 256 个字符。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编码可以包含足够的字符来涵盖所有语言。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因此，开发了不同的编码系统，为不同语言和文字的字符分配编号，这就导致产生了互用性问题。</a:t>
            </a:r>
            <a:endParaRPr/>
          </a:p>
        </p:txBody>
      </p:sp>
      <p:pic>
        <p:nvPicPr>
          <p:cNvPr id="986" name="Google Shape;9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统一码标准</a:t>
            </a:r>
            <a:endParaRPr/>
          </a:p>
        </p:txBody>
      </p:sp>
      <p:sp>
        <p:nvSpPr>
          <p:cNvPr id="993" name="Google Shape;993;p21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用于书写世界所有语言的字符的数字表示标准。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在文字级别组织的字符。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统一码为存储、搜索和交换任何语言的文本提供了统一的方法。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它被所有现代计算机使用，也是在互联网上处理文本的基础。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表示世界语言的编号范围是 0000 - 10FFFF。  请参阅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https://unicode.org/charts/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，以查看文字覆盖率和编码范围。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4" name="Google Shape;9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统一码编码</a:t>
            </a:r>
            <a:endParaRPr/>
          </a:p>
        </p:txBody>
      </p:sp>
      <p:sp>
        <p:nvSpPr>
          <p:cNvPr id="1001" name="Google Shape;1001;p22"/>
          <p:cNvSpPr txBox="1"/>
          <p:nvPr>
            <p:ph idx="1" type="body"/>
          </p:nvPr>
        </p:nvSpPr>
        <p:spPr>
          <a:xfrm>
            <a:off x="824441" y="895927"/>
            <a:ext cx="10962747" cy="55048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统一码可以通过不同的字符编码实现。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UTF-16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UTF-32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域名系统通常使用 UTF-8 编码。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 是长度可变的字符编码。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 使用一到四个字节对码点进行编码，每次读取一个字节：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 ASCII 字符，使用 1 个字节。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对于阿拉伯文字符，使用 2 个字节。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对于梵文字符，使用 3 个字节。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对于中文字符，使用 4 个字节。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因此，对于字节级别读取，我们需要在读取文件之前指定编码。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2" name="Google Shape;10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您好，世界：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</p:txBody>
      </p:sp>
      <p:sp>
        <p:nvSpPr>
          <p:cNvPr id="1009" name="Google Shape;1009;p2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0" name="Google Shape;101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1" name="Google Shape;1011;p23"/>
          <p:cNvSpPr/>
          <p:nvPr/>
        </p:nvSpPr>
        <p:spPr>
          <a:xfrm>
            <a:off x="543356" y="763601"/>
            <a:ext cx="10027800" cy="20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"Enter your input: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inputstr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#default character encoding is UTF-8</a:t>
            </a:r>
            <a:br>
              <a:rPr b="0" i="1" lang="en-US" sz="1800" u="none" cap="none" strike="noStrike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1" sz="1800" u="none" cap="none" strike="noStrike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"Input data is: 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b="0" i="0" sz="18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(inputstr)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您好，世界：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</a:t>
            </a:r>
            <a:endParaRPr/>
          </a:p>
        </p:txBody>
      </p:sp>
      <p:pic>
        <p:nvPicPr>
          <p:cNvPr id="1018" name="Google Shape;10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24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import java.util.Scanner;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public class ReadWriteUnicode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	public static void main(String[]args)  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Scanner scr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System.out.println("Enter your input");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String Input = scr.nextLine();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//default character encoding is UTF-8</a:t>
            </a:r>
            <a:endParaRPr sz="19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    System.out.println("Receieved input is: "+Input);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9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统一码编码 – 采用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读取/写入文件</a:t>
            </a:r>
            <a:endParaRPr/>
          </a:p>
        </p:txBody>
      </p:sp>
      <p:sp>
        <p:nvSpPr>
          <p:cNvPr id="1026" name="Google Shape;1026;p2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读取 UTF-8 文件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写入 UTF-8 文件</a:t>
            </a:r>
            <a:endParaRPr/>
          </a:p>
        </p:txBody>
      </p:sp>
      <p:pic>
        <p:nvPicPr>
          <p:cNvPr id="1027" name="Google Shape;102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25"/>
          <p:cNvSpPr/>
          <p:nvPr/>
        </p:nvSpPr>
        <p:spPr>
          <a:xfrm>
            <a:off x="1156951" y="1540364"/>
            <a:ext cx="62505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'r'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line </a:t>
            </a:r>
            <a:r>
              <a:rPr b="1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file: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(line)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25"/>
          <p:cNvSpPr/>
          <p:nvPr/>
        </p:nvSpPr>
        <p:spPr>
          <a:xfrm>
            <a:off x="1156951" y="3758344"/>
            <a:ext cx="6388200" cy="12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 = </a:t>
            </a:r>
            <a:r>
              <a:rPr b="0" i="0" lang="en-US" sz="1800" u="none" cap="none" strike="noStrike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open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“filepath"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'w'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0" i="0" lang="en-US" sz="1800" u="none" cap="none" strike="noStrike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encoding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'UTF-8'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data_to_write=</a:t>
            </a:r>
            <a: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'اُن کے وکلا کی کوشش ہو گی'</a:t>
            </a:r>
            <a:br>
              <a:rPr b="1" i="0" lang="en-US" sz="1800" u="none" cap="none" strike="noStrike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file2.writelines(data_to_write)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file2.close()</a:t>
            </a:r>
            <a:endParaRPr b="0" i="0" sz="1800" u="none" cap="none" strike="noStrike">
              <a:solidFill>
                <a:srgbClr val="0A1F2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统一码编码 – 采用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读取文件</a:t>
            </a:r>
            <a:endParaRPr/>
          </a:p>
        </p:txBody>
      </p:sp>
      <p:pic>
        <p:nvPicPr>
          <p:cNvPr id="1036" name="Google Shape;103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26"/>
          <p:cNvSpPr txBox="1"/>
          <p:nvPr/>
        </p:nvSpPr>
        <p:spPr>
          <a:xfrm>
            <a:off x="824441" y="786926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public void ReadFile(String filename){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try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FileInputStream fis = new FileInputStream(filename); 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InputStreamReader isr = new InputStreamReader(fis, StandardCharsets.UTF_8)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BufferedReader br = new BufferedReader(isr);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line ="";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while((line = br.readLine())!=null) {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System.out.println(line);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1" marL="455612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	System.err.println(ex.toString());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统一码编码 – 采用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写入文件</a:t>
            </a:r>
            <a:endParaRPr/>
          </a:p>
        </p:txBody>
      </p:sp>
      <p:pic>
        <p:nvPicPr>
          <p:cNvPr id="1044" name="Google Shape;104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27"/>
          <p:cNvSpPr txBox="1"/>
          <p:nvPr/>
        </p:nvSpPr>
        <p:spPr>
          <a:xfrm>
            <a:off x="420624" y="786926"/>
            <a:ext cx="117714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public void WriteFile(String filename, String text){      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try{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FileOutputStream fis = new FileOutputStream(filename);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OutputStreamWriter osw = new OutputStreamWriter(fis,StandardCharsets.UTF_8);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BufferedWriter bw = new BufferedWriter(osw);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bw.write(text);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bw.flush();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   fis.close();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}catch(IOException ex) {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 System.err.println(ex.toString());       }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 sz="1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</a:t>
            </a:r>
            <a:endParaRPr/>
          </a:p>
        </p:txBody>
      </p:sp>
      <p:sp>
        <p:nvSpPr>
          <p:cNvPr id="1052" name="Google Shape;1052;p28"/>
          <p:cNvSpPr txBox="1"/>
          <p:nvPr>
            <p:ph idx="1" type="body"/>
          </p:nvPr>
        </p:nvSpPr>
        <p:spPr>
          <a:xfrm>
            <a:off x="768458" y="1173019"/>
            <a:ext cx="10962747" cy="4929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在统一码中可以使用多种方法对特定字形进行编码：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è = U+00E8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آ = U+0622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以下字符串可能以下面第一个字符串的形式存在于语料库中，而输入字符串则以下面第二个字符串的形式存在。因此，搜索结果将为空。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(U+0622 U+062F U+0645)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(U+0627 U+0653 U+062F U+0645)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对于搜索、排序和任何字符串操作，我们都需要规范化。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规范化可确保即使用户输入的方式不同，最终的表示形式也是相同的 </a:t>
            </a:r>
            <a:endParaRPr/>
          </a:p>
        </p:txBody>
      </p:sp>
      <p:pic>
        <p:nvPicPr>
          <p:cNvPr id="1053" name="Google Shape;105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</a:t>
            </a:r>
            <a:endParaRPr/>
          </a:p>
        </p:txBody>
      </p:sp>
      <p:sp>
        <p:nvSpPr>
          <p:cNvPr id="1060" name="Google Shape;1060;p29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下面列出了统一码定义的不同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规范化形式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D (Normalization Form D, NFD)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C (Normalization Form C, NFC)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KD (Normalization Form KD, NFKD)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KC (Normalization Form KC, NFKC)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在域名中，使用的是 NFC。</a:t>
            </a:r>
            <a:endParaRPr/>
          </a:p>
        </p:txBody>
      </p:sp>
      <p:pic>
        <p:nvPicPr>
          <p:cNvPr id="1061" name="Google Shape;106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普遍适用性概述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3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规范化代码 -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</p:txBody>
      </p:sp>
      <p:pic>
        <p:nvPicPr>
          <p:cNvPr id="1068" name="Google Shape;10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9" name="Google Shape;1069;p30"/>
          <p:cNvSpPr txBox="1"/>
          <p:nvPr/>
        </p:nvSpPr>
        <p:spPr>
          <a:xfrm>
            <a:off x="420624" y="750720"/>
            <a:ext cx="11586600" cy="203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input_str =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input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take input from user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normalized_input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,input_str)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user input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i="1" sz="1800">
              <a:solidFill>
                <a:srgbClr val="8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(normalized_input)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3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规范化代码 -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</a:t>
            </a:r>
            <a:endParaRPr/>
          </a:p>
        </p:txBody>
      </p:sp>
      <p:pic>
        <p:nvPicPr>
          <p:cNvPr id="1076" name="Google Shape;107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31"/>
          <p:cNvSpPr txBox="1"/>
          <p:nvPr/>
        </p:nvSpPr>
        <p:spPr>
          <a:xfrm>
            <a:off x="824441" y="1010858"/>
            <a:ext cx="10962600" cy="53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com.ibm.icu.text.Normalizer2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Scanner sc = new Scanner(System.in);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Normalizer2 norm = Normalizer2.getNFCInstance(); //get NFC object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input;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input = sc.nextline();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String normalized_input = norm.normalize(input);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国际化域名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</a:t>
            </a:r>
            <a:endParaRPr/>
          </a:p>
        </p:txBody>
      </p:sp>
      <p:sp>
        <p:nvSpPr>
          <p:cNvPr id="1089" name="Google Shape;1089;p33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域名是一组有序的标签或字符串： 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www.example.co.uk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。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顶级域 (Top-Level Domain, TLD) 是最右边的标签：“uk”。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二级域：“co”。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三级域：“example”。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最初，TLD 长度只有两三个字符（例如，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.ca、.com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）。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现在，TLD 可以是更长的字符串（例如，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.info、.google、.engineering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）。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根区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中授权的 TLD 会随着时间的推移而变更，因此固定列表可能会过时。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每个标签为 63 个八位字节。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域名总长度不能超过 255 个字符（包括分隔符）。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0" name="Google Shape;1090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国际化域名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(IDN)</a:t>
            </a:r>
            <a:endParaRPr/>
          </a:p>
        </p:txBody>
      </p:sp>
      <p:sp>
        <p:nvSpPr>
          <p:cNvPr id="1097" name="Google Shape;1097;p34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当其中一个标签包含至少一个非 ASCII 字符时，域名也可以国际化。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www.exâmple.ca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普遍接受-测试.世界.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/>
              <a:t> </a:t>
            </a:r>
            <a:r>
              <a:rPr lang="en-US" sz="2000">
                <a:solidFill>
                  <a:schemeClr val="accent1"/>
                </a:solidFill>
              </a:rPr>
              <a:t>صحة.مصر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ทัวร์เที่ยวไทย.ไทย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 域名标签有两种等效形式：U-标签和 A-标签。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人类用户使用的 IDN 版本称为 U-标签（使用 UTF-8 格式）：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exâmple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应用程序或系统在内部使用等效的 ASCII，称为 A-标签：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获取用户输入，进行规范化，并与 IDNA2008 进行核对，以形成 IDN U-标签。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将 U-标签转换为国际化域名编码（使用 RFC3492）。</a:t>
            </a:r>
            <a:endParaRPr/>
          </a:p>
          <a:p>
            <a:pPr indent="-457200" lvl="2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添加“xn--”前缀以将 ASCII 字符串标识为 IDN A-标签。</a:t>
            </a:r>
            <a:endParaRPr/>
          </a:p>
          <a:p>
            <a:pPr indent="-457200" lvl="3" marL="1487487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exâmple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exmple-xta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xn--exmple-xta</a:t>
            </a:r>
            <a:endParaRPr/>
          </a:p>
          <a:p>
            <a:pPr indent="-457200" lvl="3" marL="1487487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普遍接受-测试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--f38am99bqvcd5liy1cxsg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 IDN 使用最新的 IDN 标准 IDNA2008。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请勿使用过时的 IDNA2003 版本的库。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8" name="Google Shape;1098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=&gt;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标签相互转换：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</p:txBody>
      </p:sp>
      <p:pic>
        <p:nvPicPr>
          <p:cNvPr id="1104" name="Google Shape;11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35"/>
          <p:cNvSpPr txBox="1"/>
          <p:nvPr/>
        </p:nvSpPr>
        <p:spPr>
          <a:xfrm>
            <a:off x="586872" y="1031212"/>
            <a:ext cx="11787300" cy="354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#U-label to A-label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domainName_ulabel = idna.decode(domainName_alabel)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(domainName_ulabel)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  </a:t>
            </a:r>
            <a: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br>
              <a:rPr i="1" lang="en-US" sz="16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6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6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6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6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=&gt;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标签相互转换：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	</a:t>
            </a:r>
            <a:endParaRPr/>
          </a:p>
        </p:txBody>
      </p:sp>
      <p:sp>
        <p:nvSpPr>
          <p:cNvPr id="1112" name="Google Shape;1112;p36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统一码国际化组件 (International Components for Unicode, ICU)。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统一码的黄金标准库。由 IBM 开发，现在由统一码管理。与统一码标准同步。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IDNA 转换基于统一码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UTS46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，它支持从 IDNA2003 到 IDNA2008 的转换。但是，可以配置为不支持转换（推荐）。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IDNA 转换包括根据 IDNA 进行规范化。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通过调用 info.hasErrors()，检查转换中是否存在错误。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 IDN，设置相应的选项以将验证和使用限制为 IDNA2008。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静态方法实现 IDNA2003，非静态方法实现 IDNA2008。</a:t>
            </a:r>
            <a:endParaRPr/>
          </a:p>
        </p:txBody>
      </p:sp>
      <p:pic>
        <p:nvPicPr>
          <p:cNvPr id="1113" name="Google Shape;111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=&gt;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标签相互转换：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	</a:t>
            </a:r>
            <a:endParaRPr/>
          </a:p>
        </p:txBody>
      </p:sp>
      <p:pic>
        <p:nvPicPr>
          <p:cNvPr id="1120" name="Google Shape;11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37"/>
          <p:cNvSpPr txBox="1"/>
          <p:nvPr/>
        </p:nvSpPr>
        <p:spPr>
          <a:xfrm>
            <a:off x="291799" y="748359"/>
            <a:ext cx="11909400" cy="53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convertULabeltoALabel(String Ulabel)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idnaInstance.nameToASCII(Ulabel,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Alabel;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3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/>
              <a:t>=&gt;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A-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标签相互转换：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	</a:t>
            </a:r>
            <a:endParaRPr/>
          </a:p>
        </p:txBody>
      </p:sp>
      <p:pic>
        <p:nvPicPr>
          <p:cNvPr id="1128" name="Google Shape;112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9" name="Google Shape;1129;p38"/>
          <p:cNvSpPr txBox="1"/>
          <p:nvPr/>
        </p:nvSpPr>
        <p:spPr>
          <a:xfrm>
            <a:off x="291159" y="750347"/>
            <a:ext cx="11748600" cy="57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String convertALabeltoULabel(String Alabel)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Ulabel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IDNA.NONTRANSITIONAL_TO_UNICODE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idnaInstance.nameToUnicode(Alabel,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Ulabel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Ulabel;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info.getErrors().stream().toString();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9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域名验证</a:t>
            </a:r>
            <a:endParaRPr/>
          </a:p>
        </p:txBody>
      </p:sp>
      <p:pic>
        <p:nvPicPr>
          <p:cNvPr id="1135" name="Google Shape;113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域名和电子邮件地址的普遍适用性</a:t>
            </a:r>
            <a:endParaRPr/>
          </a:p>
        </p:txBody>
      </p:sp>
      <p:sp>
        <p:nvSpPr>
          <p:cNvPr id="818" name="Google Shape;818;p4"/>
          <p:cNvSpPr/>
          <p:nvPr/>
        </p:nvSpPr>
        <p:spPr>
          <a:xfrm>
            <a:off x="926617" y="2150772"/>
            <a:ext cx="10327341" cy="2751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目标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所有域名和电子邮件地址都可用于所有软件应用程序。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影响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促进消费者选择，改善竞争，并为最终用户提供更广泛的访问权限。</a:t>
            </a:r>
            <a:endParaRPr/>
          </a:p>
        </p:txBody>
      </p:sp>
      <p:pic>
        <p:nvPicPr>
          <p:cNvPr id="819" name="Google Shape;8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验证域名</a:t>
            </a:r>
            <a:endParaRPr/>
          </a:p>
        </p:txBody>
      </p:sp>
      <p:sp>
        <p:nvSpPr>
          <p:cNvPr id="1142" name="Google Shape;1142;p40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语法：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ASCII： RFC1035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由字母、数字和连字符组成。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最大长度为 255 个八位字节，每个标签最多 63 个八位字节。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IDN：IDNA2008 (RFC 5890-5894)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有效的 A-标签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有效的 U-标签</a:t>
            </a:r>
            <a:endParaRPr/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3" name="Google Shape;114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4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验证域名：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</p:txBody>
      </p:sp>
      <p:pic>
        <p:nvPicPr>
          <p:cNvPr id="1149" name="Google Shape;114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p41"/>
          <p:cNvSpPr txBox="1"/>
          <p:nvPr/>
        </p:nvSpPr>
        <p:spPr>
          <a:xfrm>
            <a:off x="111264" y="653156"/>
            <a:ext cx="120405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normalization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    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#library for conversion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 = 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'صحة.مصر'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to NFC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(domainName_normalized)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#U-label to A-label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domainName_alabel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(domainName_alabel)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idna.IDNAError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#invalid domain as per IDNA 2008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"Domain '{domainName}' is invalid: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"ERROR: {e}"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4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4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验证域名：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</a:t>
            </a:r>
            <a:endParaRPr/>
          </a:p>
        </p:txBody>
      </p:sp>
      <p:pic>
        <p:nvPicPr>
          <p:cNvPr id="1156" name="Google Shape;11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7" name="Google Shape;1157;p42"/>
          <p:cNvSpPr txBox="1"/>
          <p:nvPr/>
        </p:nvSpPr>
        <p:spPr>
          <a:xfrm>
            <a:off x="420624" y="748145"/>
            <a:ext cx="11724300" cy="5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com.ibm.icu.text.IDNA;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public static boolean isValidDomain(String DomainName)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 Alabel = "";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final IDNA idnaInstance = IDNA.getUTS46Instance(IDNA.NONTRANSITIONAL_TO_ASCII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IDNA.CHECK_BIDI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IDNA.CHECK_CONTEXTJ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IDNA.CHECK_CONTEXTO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    | IDNA.USE_STD3_RULES);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StringBuilder output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IDNA.Info info = new IDNA.Info();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idnaInstance.nameToASCII(DomainName, output, info);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Alabel = output.toString();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if (!info.hasErrors())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//Conversion fails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} 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域名解析</a:t>
            </a:r>
            <a:endParaRPr/>
          </a:p>
        </p:txBody>
      </p:sp>
      <p:pic>
        <p:nvPicPr>
          <p:cNvPr id="1163" name="Google Shape;1163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域名解析</a:t>
            </a:r>
            <a:endParaRPr/>
          </a:p>
        </p:txBody>
      </p:sp>
      <p:sp>
        <p:nvSpPr>
          <p:cNvPr id="1169" name="Google Shape;1169;p44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验证后，软件将域名标识符用作：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要在 DNS 中解析的域名。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传统的主机名解析和套接字解析方式不能用于 IDN。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我们需要执行以下操作：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获取用户输入并进行规范化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将 U-标签转换为 A-标签 (IDNA2008)</a:t>
            </a:r>
            <a:endParaRPr/>
          </a:p>
          <a:p>
            <a:pPr indent="-4572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使用 A-标签进行主机名解析</a:t>
            </a:r>
            <a:endParaRPr/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0" name="Google Shape;117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4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域名解析 –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Python</a:t>
            </a:r>
            <a:endParaRPr/>
          </a:p>
        </p:txBody>
      </p:sp>
      <p:pic>
        <p:nvPicPr>
          <p:cNvPr id="1176" name="Google Shape;117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45"/>
          <p:cNvSpPr txBox="1"/>
          <p:nvPr/>
        </p:nvSpPr>
        <p:spPr>
          <a:xfrm>
            <a:off x="586270" y="853724"/>
            <a:ext cx="10937700" cy="3971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socket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unicodedata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idna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domainName=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domainName_normalized = unicodedata.normalize(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, domainName)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 form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domainName_alabelForm = idna.encode(domainName_normalized).decode(</a:t>
            </a:r>
            <a:r>
              <a:rPr b="1" lang="en-US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"ascii"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#get IP address of the domain</a:t>
            </a:r>
            <a:b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18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ip = socket.gethostbyname(domainName_alabelForm)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(ip)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18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(ex)</a:t>
            </a:r>
            <a:endParaRPr sz="18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域名解析 –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Java</a:t>
            </a:r>
            <a:endParaRPr/>
          </a:p>
        </p:txBody>
      </p:sp>
      <p:sp>
        <p:nvSpPr>
          <p:cNvPr id="1183" name="Google Shape;1183;p46"/>
          <p:cNvSpPr txBox="1"/>
          <p:nvPr>
            <p:ph idx="1" type="body"/>
          </p:nvPr>
        </p:nvSpPr>
        <p:spPr>
          <a:xfrm>
            <a:off x="616616" y="895256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规范化以及 U-标签到 A-标签的转换与之前讨论的相同。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import java.net.InetAddress;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try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InetAddress ad = InetAddress.getByName(domainNameAlabelForm);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String ip = ad.getHostAddress(); // returns ip for domain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System.out.println(ip);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 catch (Exception ex) {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    System.out.println(ex.toString()); //Unknown host exception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域名存储</a:t>
            </a:r>
            <a:endParaRPr/>
          </a:p>
        </p:txBody>
      </p:sp>
      <p:sp>
        <p:nvSpPr>
          <p:cNvPr id="1190" name="Google Shape;1190;p47"/>
          <p:cNvSpPr txBox="1"/>
          <p:nvPr>
            <p:ph idx="1" type="body"/>
          </p:nvPr>
        </p:nvSpPr>
        <p:spPr>
          <a:xfrm>
            <a:off x="824441" y="1241613"/>
            <a:ext cx="10543117" cy="50513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我们需要确保数据库支持 UTF-8 并进行配置。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SQL，例如 MySQL、Oracle、Microsoft SQL Server。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将域名设置为最大值：255 个八位字节，每个标签 63 个八位字节。 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 UTF-8 原生格式中，长度可变。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建议使用长度可变的字符串列。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考虑使用对象关系映射 (Object-Relational Mapping, ORM) 驱动程序/工具，如果已在使用，则进行验证。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noSQL，例如 MongoDB、CouchDB、Cassandra、HBase、Redis、Riak、Neo4J。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已实现 UTF-8 长度可变。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在一个字段中采用一致的方式存储和检索 U-标签或 A-标签。</a:t>
            </a:r>
            <a:endParaRPr/>
          </a:p>
          <a:p>
            <a:pPr indent="-457200" lvl="0" marL="4572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425"/>
              <a:buFont typeface="Arial"/>
              <a:buAutoNum type="arabicPeriod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也可以将 U-标签和 A-标签分别存储在不同字段中。</a:t>
            </a:r>
            <a:endParaRPr/>
          </a:p>
        </p:txBody>
      </p:sp>
      <p:pic>
        <p:nvPicPr>
          <p:cNvPr id="1191" name="Google Shape;119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48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国际化电子邮件地址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(EAI)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4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</a:t>
            </a:r>
            <a:endParaRPr/>
          </a:p>
        </p:txBody>
      </p:sp>
      <p:sp>
        <p:nvSpPr>
          <p:cNvPr id="1203" name="Google Shape;1203;p49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电子邮件地址语法：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mailboxName@domainName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邮箱名称。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域名可以是 ASCII 或 IDN。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 </a:t>
            </a:r>
            <a:endParaRPr/>
          </a:p>
          <a:p>
            <a:pPr indent="0" lvl="3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4" name="Google Shape;1204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域名和电子邮件地址的类别</a:t>
            </a:r>
            <a:endParaRPr/>
          </a:p>
        </p:txBody>
      </p:sp>
      <p:sp>
        <p:nvSpPr>
          <p:cNvPr id="826" name="Google Shape;826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现在可以使用 UTF8 以本地语言创建域名和电子邮件地址。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国际化域名 (Internationalized Domain Name, IDN) 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(Email Address Internationalization, EAI)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较新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的顶级域名：					example.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较长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的顶级域名：					example.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abudhabi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国际化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域名：						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(EAI)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ASCII@IDN							marc@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société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.org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UTF8@ASCII						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ईमेल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@example.com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UTF8@IDN							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UTF8@IDN；从右到左书写文字	</a:t>
            </a:r>
            <a:r>
              <a:rPr lang="en-US" sz="2000"/>
              <a:t>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5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</a:t>
            </a:r>
            <a:endParaRPr/>
          </a:p>
        </p:txBody>
      </p:sp>
      <p:sp>
        <p:nvSpPr>
          <p:cNvPr id="1211" name="Google Shape;1211;p50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具有使用统一码的邮箱名称（UTF-8 格式）。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域名可以是 ASCII 或 IDN。	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 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すし@快手.游戏。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2" name="Google Shape;121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5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电子邮件地址形式</a:t>
            </a:r>
            <a:endParaRPr/>
          </a:p>
        </p:txBody>
      </p:sp>
      <p:sp>
        <p:nvSpPr>
          <p:cNvPr id="1219" name="Google Shape;1219;p51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name@exâmple.ca 和 name@xn--exmple-xta.ca 表示等效的电子邮件地址。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应用程序应该能够将这两种形式视为等效。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在内部采用一致的方式使用 A-标签或 U-标签，但不要混合使用 A-标签和 U-标签。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技术建议：后端处理应使用 A 标签，而 U 标签用于视觉检查。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例如，在应用程序中使用等效 A 标签注册新用户。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0" name="Google Shape;1220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5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电子邮件地址验证：电子邮件地址正则表达式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(Regex)</a:t>
            </a:r>
            <a:endParaRPr/>
          </a:p>
        </p:txBody>
      </p:sp>
      <p:sp>
        <p:nvSpPr>
          <p:cNvPr id="1226" name="Google Shape;1226;p5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基本：something@something。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^(.+)@(.+)$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来自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owasp.org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（安全）：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[^[a-zA-Z0-9_+&amp;*-]+(?:\.[a-zA-Z0-9_+&amp;*-]+)*@(?:[a-zA-Z0-9-]+\.)+[a-zA-Z]{2,7}$]。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不支持 EAI，即不允许使用 UTF8 格式的邮箱名称：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[a-zA-Z0-9_+&amp;*-]。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不支持长度超过 7 个字符的 ASCII TLD：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[a-zA-Z]{2,7}。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不支持在 IDN TLD 中使用 U-标签：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[a-zA-Z]。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但 OWASP 是安全方面的参考。 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因此，您可能最终会与安全团队发生争执，要求使用与 UA 兼容的正则表达式，而不是来自 OWASP 的“标准”正则表达式。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7" name="Google Shape;1227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5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电子邮件地址正则表达式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(Regex)</a:t>
            </a:r>
            <a:endParaRPr/>
          </a:p>
        </p:txBody>
      </p:sp>
      <p:sp>
        <p:nvSpPr>
          <p:cNvPr id="1233" name="Google Shape;1233;p53"/>
          <p:cNvSpPr txBox="1"/>
          <p:nvPr>
            <p:ph idx="1" type="body"/>
          </p:nvPr>
        </p:nvSpPr>
        <p:spPr>
          <a:xfrm>
            <a:off x="827087" y="1213088"/>
            <a:ext cx="10995572" cy="4787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各种论坛上建议使用的正则表达式示例，例如：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建议列表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^[A-Za-z0-9+_.-]+@(.+)$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不支持在邮箱名称中使用 UTF8。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^[a-zA-Z0-9_!#$%&amp;’*+/=?`{|}~^.-]+@[a-zA-Z0-9.-]+$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不支持 U-标签。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^[a-zA-Z0-9_!#$%&amp;’*+/=?`{|}~^-]+(?:\\.[a-zA-Z0-9_!#$%&amp;’*+/=?`{|}~^-]+)*@[a-zA-Z0-9-]+(?:\\.[a-zA-Z0-9-]+)*$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不支持 U-标签。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^[\\w!#$%&amp;’*+/=?`{|}~^-]+(?:\\.[\\w!#$%&amp;’*+/=?`{|}~^-]+)*@(?:[a-zA-Z0-9-]+\\.)+[a-zA-Z]{2,6}$ 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对 TLD 的长度限制为 2 到 6 个字符。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可以使用各种统一码码点特性，创建 EAI-IDN 兼容正则表达式。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 IDN 来说，这就像是在正则表达式中重新实现 IDNA 协议表！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鉴于 EAI 的双方可能都使用 UTF8，那么 EAI 的一个正则表达式可以是 .*@.*，仅验证是否存在“@”字符。 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4" name="Google Shape;1234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4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验证电子邮件地址</a:t>
            </a:r>
            <a:endParaRPr/>
          </a:p>
        </p:txBody>
      </p:sp>
      <p:pic>
        <p:nvPicPr>
          <p:cNvPr id="1240" name="Google Shape;124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电子邮件地址验证</a:t>
            </a:r>
            <a:endParaRPr/>
          </a:p>
        </p:txBody>
      </p:sp>
      <p:sp>
        <p:nvSpPr>
          <p:cNvPr id="1247" name="Google Shape;1247;p55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邮箱名称。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域名验证与之前一样。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邮箱名称验证需要使用有效的 UTF8 字符串。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本地管理员定义邮箱名称策略。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Gmail 策略：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firstname.lastname@gmail.com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等效于 </a:t>
            </a: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firstnamelastname@gmail.com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提供了邮箱名称指南。</a:t>
            </a:r>
            <a:endParaRPr/>
          </a:p>
        </p:txBody>
      </p:sp>
      <p:pic>
        <p:nvPicPr>
          <p:cNvPr id="1248" name="Google Shape;1248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5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- Python</a:t>
            </a:r>
            <a:endParaRPr/>
          </a:p>
        </p:txBody>
      </p:sp>
      <p:pic>
        <p:nvPicPr>
          <p:cNvPr id="1255" name="Google Shape;125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56"/>
          <p:cNvSpPr txBox="1"/>
          <p:nvPr/>
        </p:nvSpPr>
        <p:spPr>
          <a:xfrm>
            <a:off x="420624" y="981332"/>
            <a:ext cx="11355600" cy="4402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from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email_validator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import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validate_email,EmailNotValidError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logger = logging.getLogger(__name__)</a:t>
            </a:r>
            <a:endParaRPr sz="20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As part of process it performs DNS resolution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Normalizes email addresses automatically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# Supports internationalized domain names </a:t>
            </a:r>
            <a:b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 sz="2000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validated = validate_email(email_address, </a:t>
            </a:r>
            <a:r>
              <a:rPr lang="en-US" sz="2000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(validated)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logger.info(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a valid email address"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EmailNotValidError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"'{address}' is not a valid email address: {e}"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Exception </a:t>
            </a:r>
            <a:r>
              <a:rPr b="1"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as 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ex:</a:t>
            </a:r>
            <a:br>
              <a:rPr lang="en-US" sz="2000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2000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US" sz="20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"Unexpected Exception"</a:t>
            </a:r>
            <a:r>
              <a:rPr lang="en-US" sz="2000"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- Java</a:t>
            </a:r>
            <a:endParaRPr/>
          </a:p>
        </p:txBody>
      </p:sp>
      <p:sp>
        <p:nvSpPr>
          <p:cNvPr id="1263" name="Google Shape;1263;p57"/>
          <p:cNvSpPr txBox="1"/>
          <p:nvPr>
            <p:ph idx="1" type="body"/>
          </p:nvPr>
        </p:nvSpPr>
        <p:spPr>
          <a:xfrm>
            <a:off x="527609" y="773648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Apache 通用验证器：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具有域和电子邮件地址验证器。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请勿使用，因为它依赖于固定顶级域列表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！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过时！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264" name="Google Shape;126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5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- Java</a:t>
            </a:r>
            <a:endParaRPr/>
          </a:p>
        </p:txBody>
      </p:sp>
      <p:pic>
        <p:nvPicPr>
          <p:cNvPr id="1271" name="Google Shape;12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58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 Download the list of TLDs on ICANN website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*/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public static String[] retrieveTlds()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String IANA_TLD_LIST_URL = "https://data.iana.org/TLD/tlds-alpha-by-domain.txt";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StringBuilder out = new StringBuilder();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try (BufferedInputStream in = new BufferedInputStream(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new URL(IANA_TLD_LIST_URL).openStream()))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byte[] dataBuffer = new byte[1024];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int bytesRead;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while ((bytesRead = in.read(dataBuffer, 0, 1024)) != -1)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out.append(new String(dataBuffer, 0, bytesRead));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catch (IOException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handle exception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Arrays.stream(out.toString().split("\n"))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.filter(s -&gt; !s.startsWith("#"))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.map(String::toLowerCase).distinct().toArray(String[]::new);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5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- Java</a:t>
            </a:r>
            <a:endParaRPr/>
          </a:p>
        </p:txBody>
      </p:sp>
      <p:pic>
        <p:nvPicPr>
          <p:cNvPr id="1279" name="Google Shape;127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59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public static DomainValidator createDomainValidatorInstance(String domain,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boolean 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List&lt;Item&gt; domains = new ArrayList&lt;&gt;();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if (use_actual_domains)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domains.add(new Item(GENERIC_PLUS, retrieveTlds()));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 else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tld = domain;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(domain.contains("."))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tld = domain.substring(domain.lastIndexOf(".") + 1);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Convert TLD to A-Label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 domainConverted = convertULabeltoALabel(tld);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// if there is an error, do nothing, validator will fail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 (domainConverted!="")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domains.add(new Item(GENERIC_PLUS, new String[]{domainConverted}));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DomainValidator.getInstance(false, domains);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电子邮件地址在网站上的适用性</a:t>
            </a:r>
            <a:endParaRPr/>
          </a:p>
        </p:txBody>
      </p:sp>
      <p:pic>
        <p:nvPicPr>
          <p:cNvPr id="834" name="Google Shape;8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"/>
          <p:cNvSpPr txBox="1"/>
          <p:nvPr/>
        </p:nvSpPr>
        <p:spPr>
          <a:xfrm>
            <a:off x="647941" y="2760788"/>
            <a:ext cx="4527909" cy="1495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EAI（采用本地语言）在 1000 个本地网站上的表单字段中的适用率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（数据来自将在 UASG.tech 上发布的 2025 年研究报告）</a:t>
            </a:r>
            <a:endParaRPr/>
          </a:p>
        </p:txBody>
      </p:sp>
      <p:pic>
        <p:nvPicPr>
          <p:cNvPr id="836" name="Google Shape;836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6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验证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- Java</a:t>
            </a:r>
            <a:endParaRPr/>
          </a:p>
        </p:txBody>
      </p:sp>
      <p:pic>
        <p:nvPicPr>
          <p:cNvPr id="1287" name="Google Shape;128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p60"/>
          <p:cNvSpPr txBox="1"/>
          <p:nvPr/>
        </p:nvSpPr>
        <p:spPr>
          <a:xfrm>
            <a:off x="193964" y="615988"/>
            <a:ext cx="119508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 boolean isValidEmail(String emailaddress){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emailaddress = Normalizer2.getNFCInstance().normalize(emailaddress);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String[]emailparts = emailaddress.split("@");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if(emailparts.length==2){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mailboxname = emailparts[0];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 = emailparts[1];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String domainNameAlabelForm =convertULabeltoALabel(domainName);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EmailValidator em = new EmailValidator(false, false,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createDomainValidatorInstance(domainName,true));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if(em.isValid(mailboxname+"@"+domainNameAlabelForm)){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}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catch (Exception ex)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System.out.println(ex.toString());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else{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return false;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1"/>
          <p:cNvSpPr txBox="1"/>
          <p:nvPr>
            <p:ph type="title"/>
          </p:nvPr>
        </p:nvSpPr>
        <p:spPr>
          <a:xfrm>
            <a:off x="754032" y="2978337"/>
            <a:ext cx="1068393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发送和接收电子邮件</a:t>
            </a:r>
            <a:endParaRPr/>
          </a:p>
        </p:txBody>
      </p:sp>
      <p:pic>
        <p:nvPicPr>
          <p:cNvPr id="1294" name="Google Shape;129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endParaRPr/>
          </a:p>
        </p:txBody>
      </p:sp>
      <p:sp>
        <p:nvSpPr>
          <p:cNvPr id="1301" name="Google Shape;1301;p62"/>
          <p:cNvSpPr txBox="1"/>
          <p:nvPr>
            <p:ph idx="1" type="body"/>
          </p:nvPr>
        </p:nvSpPr>
        <p:spPr>
          <a:xfrm>
            <a:off x="812800" y="74067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我们需要能够发送到任一形式：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mailboxName-UTF-8@A-labelform。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mailboxName-UTF-8@U-labelform。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我们需要能够接收到任一形式：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mailboxName-UTF-8@A-labelform。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mailboxName-UTF-8@U-labelform。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电子邮件的存储应与 A-标签或 U-标签形式的域名一致。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后端发送/接收应由邮件服务器管理。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移交流程（前端应用程序  电子邮件服务器）。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移交流程中使用的库应该符合 EAI 标准。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邮件服务器也应该与 EAI 兼容。</a:t>
            </a:r>
            <a:endParaRPr/>
          </a:p>
          <a:p>
            <a:pPr indent="-341313" lvl="2" marL="12557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如何使邮件服务器与 EAI 兼容不在本次培训范围之内？</a:t>
            </a:r>
            <a:endParaRPr/>
          </a:p>
        </p:txBody>
      </p:sp>
      <p:pic>
        <p:nvPicPr>
          <p:cNvPr id="1302" name="Google Shape;1302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6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Python</a:t>
            </a:r>
            <a:endParaRPr/>
          </a:p>
        </p:txBody>
      </p:sp>
      <p:sp>
        <p:nvSpPr>
          <p:cNvPr id="1309" name="Google Shape;1309;p63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Smtplib 可用于发送符合 EAI 标准的电子邮件。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它不会验证域是否符合 IDNA 2008，因此在尝试发送电子邮件之前应该使用另一种验证方法。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例如，使用电子邮件验证器库。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0" name="Google Shape;1310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6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Python</a:t>
            </a:r>
            <a:endParaRPr/>
          </a:p>
        </p:txBody>
      </p:sp>
      <p:pic>
        <p:nvPicPr>
          <p:cNvPr id="1317" name="Google Shape;1317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8" name="Google Shape;1318;p64"/>
          <p:cNvSpPr txBox="1"/>
          <p:nvPr/>
        </p:nvSpPr>
        <p:spPr>
          <a:xfrm>
            <a:off x="129310" y="656346"/>
            <a:ext cx="11453100" cy="591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'kévin@example.com'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local_part, domain = to.rsplit(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n-US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domain_normalized= unicodedata.normalize(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'NFC'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,domain)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#normalize domain name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to = 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'@'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.join((local_part,idna.encode(domain_normalized).decode(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'ascii’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#convert U-label to A-label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validated = validate_email(to, </a:t>
            </a:r>
            <a:r>
              <a:rPr lang="en-US">
                <a:solidFill>
                  <a:srgbClr val="660099"/>
                </a:solidFill>
                <a:latin typeface="Courier New"/>
                <a:ea typeface="Courier New"/>
                <a:cs typeface="Courier New"/>
                <a:sym typeface="Courier New"/>
              </a:rPr>
              <a:t>check_deliverability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#validate email address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validated: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host=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port=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 = smtplib.SMTP(host, port)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smtp.set_debuglevel(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False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smtp.login(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‘useremail’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’password'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sender=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‘ua@test.org'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subject=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'hi'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content=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'content here'</a:t>
            </a:r>
            <a:b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msg = EmailMessage()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msg.set_content(content)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'Subject'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subject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'From'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 = sender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msg[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'to'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]=to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smtp.send_message(msg, sender, to)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smtp.quit()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    logger.info(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"Email sent to '{to}'"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except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smtplib.SMTPNotSupportedError: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# The server does not support the SMTPUTF8 option, you may want to perform downgrading</a:t>
            </a:r>
            <a:b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i="1" lang="en-US">
                <a:solidFill>
                  <a:srgbClr val="80808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logger.warning(</a:t>
            </a:r>
            <a:r>
              <a:rPr b="1" lang="en-US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"The SMTP server {host}:{port} does not support the SMTPUTF8 option"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en-US"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US">
                <a:solidFill>
                  <a:srgbClr val="000080"/>
                </a:solidFill>
                <a:latin typeface="Courier New"/>
                <a:ea typeface="Courier New"/>
                <a:cs typeface="Courier New"/>
                <a:sym typeface="Courier New"/>
              </a:rPr>
              <a:t>raise</a:t>
            </a:r>
            <a:endParaRPr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6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Java</a:t>
            </a:r>
            <a:endParaRPr/>
          </a:p>
        </p:txBody>
      </p:sp>
      <p:sp>
        <p:nvSpPr>
          <p:cNvPr id="1325" name="Google Shape;1325;p65"/>
          <p:cNvSpPr txBox="1"/>
          <p:nvPr>
            <p:ph idx="1" type="body"/>
          </p:nvPr>
        </p:nvSpPr>
        <p:spPr>
          <a:xfrm>
            <a:off x="479460" y="837666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◉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可以使用 Jakarta Mail 发送电子邮件。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</a:pPr>
            <a:r>
              <a:t/>
            </a:r>
            <a:endParaRPr sz="18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com.sun.mail.smtp.SMTPTransport;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jakarta.mail.MessagingException;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jakarta.mail.PasswordAuthentication;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jakarta.mail.Session;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jakarta.mail.Transport;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jakarta.mail.internet.InternetAddress;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jakarta.mail.internet.MimeMessage;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java.util.Date;</a:t>
            </a:r>
            <a:endParaRPr sz="1800"/>
          </a:p>
          <a:p>
            <a:pPr indent="0" lvl="1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</a:pPr>
            <a:r>
              <a:rPr lang="en-US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import java.util.Properties;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6" name="Google Shape;1326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6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Java</a:t>
            </a:r>
            <a:endParaRPr/>
          </a:p>
        </p:txBody>
      </p:sp>
      <p:pic>
        <p:nvPicPr>
          <p:cNvPr id="1333" name="Google Shape;133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p66"/>
          <p:cNvSpPr txBox="1"/>
          <p:nvPr/>
        </p:nvSpPr>
        <p:spPr>
          <a:xfrm>
            <a:off x="479460" y="837666"/>
            <a:ext cx="110445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public static boolean sendEmail(String to, String host, String sender, 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subject, String content,String username,String password){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if(isValidEmail(to))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Properties props =  new Properties();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props.put("mail.smtp.host", host);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props.put("mail.smtp.port", "587");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props.put("mail.smtp.auth",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props.put("mail.smtp.starttls.enable", "true");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enable UTF-8 support, mandatory for EAI support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props.put("mail.mime.allowutf8", true);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Session session = Session.getInstance(props,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new jakarta.mail.Authenticator()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protected PasswordAuthentication getPasswordAuthentication() {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return new PasswordAuthentication(username, password);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1" marL="45720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});                    </a:t>
            </a:r>
            <a:endParaRPr sz="1600">
              <a:solidFill>
                <a:srgbClr val="0A1F24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6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Java(2)</a:t>
            </a:r>
            <a:endParaRPr/>
          </a:p>
        </p:txBody>
      </p:sp>
      <p:pic>
        <p:nvPicPr>
          <p:cNvPr id="1341" name="Google Shape;134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42" name="Google Shape;1342;p67"/>
          <p:cNvSpPr txBox="1"/>
          <p:nvPr/>
        </p:nvSpPr>
        <p:spPr>
          <a:xfrm>
            <a:off x="300940" y="629916"/>
            <a:ext cx="11738700" cy="49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/*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Jakarta mail is EAI compliant with 2 issues: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domains that are not NFC normalized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  - it rejects some unicode domains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In such case, first try to normalize, then convert domain to A-label. We do normalization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first to get an email address the closest possible to the user input because once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 converted in A-label it may be displayed as is to the user.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*/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String[] add_parts = to.split("@");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mailboxName = add_parts[0];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 = add_parts[1];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domainNameNormalized =Normalizer2.getNFCInstance().normalize(domainName);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domainNameAlabelForm = convertULabeltoALabel(domainNameNormalized);</a:t>
            </a:r>
            <a:endParaRPr sz="19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String compliantTo = mailboxName+"@"+domainNameAlabelForm;</a:t>
            </a:r>
            <a:endParaRPr sz="19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 Java(3)</a:t>
            </a:r>
            <a:endParaRPr/>
          </a:p>
        </p:txBody>
      </p:sp>
      <p:pic>
        <p:nvPicPr>
          <p:cNvPr id="1349" name="Google Shape;134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0" name="Google Shape;1350;p68"/>
          <p:cNvSpPr txBox="1"/>
          <p:nvPr/>
        </p:nvSpPr>
        <p:spPr>
          <a:xfrm>
            <a:off x="300940" y="629916"/>
            <a:ext cx="11738700" cy="6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try (Transport transport = session.getTransport())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if </a:t>
            </a:r>
            <a:r>
              <a:rPr lang="en-US" sz="1200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(transport instanceof SMTPTransport &amp;&amp; !((SMTPTransport) transport).supportsExtension("SMTPUTF8")) </a:t>
            </a: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try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MimeMessage message = new MimeMessage(session);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//set message headers for internationalized content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message.addHeader("Content-type", "text/HTML; charset=UTF-8");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message.addHeader("Content-Transfer-Encoding", "8bit");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message.addHeader("format", "flowed");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1F24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message.setFrom(new InternetAddress(sender));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message.setSubject(subject,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message.setText(content, "UTF-8");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message.setSentDate(new Date());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message.setRecipient(Message.RecipientType.TO, new InternetAddress(compliantTo));                          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Transport.send(message);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return true;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 catch (Exception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System.out.println(String.format("Failed to send email to %s: %s", to, e));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else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{ return false;}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catch (MessagingException e) {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// ignore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  }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A1F24"/>
                </a:solidFill>
                <a:latin typeface="Courier New"/>
                <a:ea typeface="Courier New"/>
                <a:cs typeface="Courier New"/>
                <a:sym typeface="Courier New"/>
              </a:rPr>
              <a:t>        return false;}</a:t>
            </a:r>
            <a:endParaRPr sz="19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9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395f6b3654_0_0"/>
          <p:cNvSpPr txBox="1"/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gTLD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下跨电子邮件服务器的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EAI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支持</a:t>
            </a:r>
            <a:endParaRPr/>
          </a:p>
        </p:txBody>
      </p:sp>
      <p:pic>
        <p:nvPicPr>
          <p:cNvPr id="843" name="Google Shape;843;g3395f6b3654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g3395f6b3654_0_0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 2025 年 1 月测试的 3370 万台电子邮件服务器中，只有 25.86% 的服务器支持国际化电子邮件地址。</a:t>
            </a:r>
            <a:endParaRPr/>
          </a:p>
          <a:p>
            <a:pPr indent="-85725" lvl="0" marL="274320" marR="0" rtl="0" algn="l">
              <a:lnSpc>
                <a:spcPct val="120000"/>
              </a:lnSpc>
              <a:spcBef>
                <a:spcPts val="1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20000"/>
              </a:lnSpc>
              <a:spcBef>
                <a:spcPts val="1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3395f6b3654_0_0"/>
          <p:cNvSpPr txBox="1"/>
          <p:nvPr/>
        </p:nvSpPr>
        <p:spPr>
          <a:xfrm>
            <a:off x="3473075" y="5933400"/>
            <a:ext cx="4737600" cy="350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资料来源：</a:t>
            </a:r>
            <a:r>
              <a:rPr b="0" i="1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70"/>
          <p:cNvSpPr txBox="1"/>
          <p:nvPr>
            <p:ph type="title"/>
          </p:nvPr>
        </p:nvSpPr>
        <p:spPr>
          <a:xfrm>
            <a:off x="420625" y="48278"/>
            <a:ext cx="5675376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编程语言支持</a:t>
            </a:r>
            <a:endParaRPr/>
          </a:p>
        </p:txBody>
      </p:sp>
      <p:sp>
        <p:nvSpPr>
          <p:cNvPr id="1361" name="Google Shape;1361;p70"/>
          <p:cNvSpPr txBox="1"/>
          <p:nvPr/>
        </p:nvSpPr>
        <p:spPr>
          <a:xfrm>
            <a:off x="505792" y="870761"/>
            <a:ext cx="5258904" cy="332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请注意，其中一些已经有所改进。</a:t>
            </a:r>
            <a:endParaRPr/>
          </a:p>
        </p:txBody>
      </p:sp>
      <p:grpSp>
        <p:nvGrpSpPr>
          <p:cNvPr id="1362" name="Google Shape;1362;p70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363" name="Google Shape;1363;p70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4" name="Google Shape;1364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5" name="Google Shape;1365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71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如需现成的服务器，包括热门软件，请发送电子邮件至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UAProgram@icann.org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热门的稳定软件包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全部配置为支持 EAI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另一个一体化邮件</a:t>
            </a:r>
            <a:r>
              <a:rPr lang="en-US" sz="20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服务器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的示例：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版本为 0.x，尚未达到 1.0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强调开箱即用，支持 EAI、DKIM、DMARC、DANE 等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两者都需要一台 linux 服务器和一个全局 IP 地址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资源使用率非常低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低成本虚拟服务器即可满足需求</a:t>
            </a:r>
            <a:endParaRPr/>
          </a:p>
        </p:txBody>
      </p:sp>
      <p:sp>
        <p:nvSpPr>
          <p:cNvPr id="1372" name="Google Shape;1372;p7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支持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的免费服务器</a:t>
            </a:r>
            <a:endParaRPr/>
          </a:p>
        </p:txBody>
      </p:sp>
      <p:pic>
        <p:nvPicPr>
          <p:cNvPr id="1373" name="Google Shape;1373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7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总结</a:t>
            </a:r>
            <a:endParaRPr/>
          </a:p>
        </p:txBody>
      </p:sp>
      <p:sp>
        <p:nvSpPr>
          <p:cNvPr id="1379" name="Google Shape;1379;p72"/>
          <p:cNvSpPr txBox="1"/>
          <p:nvPr>
            <p:ph idx="1" type="body"/>
          </p:nvPr>
        </p:nvSpPr>
        <p:spPr>
          <a:xfrm>
            <a:off x="812800" y="1470213"/>
            <a:ext cx="10805055" cy="4431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请注意，软件和库可能不完全支持 UA 标识符。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使用正确的库和框架。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调整代码以正确支持 UA。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使用 UA 测试用例进行单元测试和系统测试，以确保您的软件实现 UA 就绪。</a:t>
            </a:r>
            <a:endParaRPr/>
          </a:p>
          <a:p>
            <a:pPr indent="-24765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0" name="Google Shape;138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73"/>
          <p:cNvSpPr txBox="1"/>
          <p:nvPr>
            <p:ph type="title"/>
          </p:nvPr>
        </p:nvSpPr>
        <p:spPr>
          <a:xfrm>
            <a:off x="752850" y="1308848"/>
            <a:ext cx="921590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积极参与！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p74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如需了解有关 UA 的更多信息，请发送电子邮件至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或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UAProgram@icann.org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访问所有 UASG 文件和材料：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和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https://icann.org/ua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7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积极参与！</a:t>
            </a:r>
            <a:endParaRPr/>
          </a:p>
        </p:txBody>
      </p:sp>
      <p:pic>
        <p:nvPicPr>
          <p:cNvPr id="1393" name="Google Shape;1393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p75"/>
          <p:cNvSpPr txBox="1"/>
          <p:nvPr>
            <p:ph idx="1" type="body"/>
          </p:nvPr>
        </p:nvSpPr>
        <p:spPr>
          <a:xfrm>
            <a:off x="833124" y="951345"/>
            <a:ext cx="10995461" cy="5073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请参阅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以获取完整的报告列表。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普遍适用性快速指南：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普遍适用性简介：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快速指南：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– 技术概述：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一些编程语言库和框架的 UA 合规性 –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– 主要电子邮件软件与服务的评估：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普遍适用性就绪框架：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关于命名国际化电子邮箱的注意事项：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电子邮件软件与服务中的 EAI 支持评估报告：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内容管理系统 (Content Management System, CMS) 的 UA 第 1 阶段 - WordPress：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用 Java、Python 和 JavaScript 编写的 UA 就绪代码示例 -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2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7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一些相关材料</a:t>
            </a:r>
            <a:endParaRPr/>
          </a:p>
        </p:txBody>
      </p:sp>
      <p:pic>
        <p:nvPicPr>
          <p:cNvPr id="1401" name="Google Shape;1401;p7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76"/>
          <p:cNvSpPr txBox="1"/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请与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ICANN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展开交流——谢谢！敬请提问！</a:t>
            </a:r>
            <a:endParaRPr/>
          </a:p>
        </p:txBody>
      </p:sp>
      <p:sp>
        <p:nvSpPr>
          <p:cNvPr id="1407" name="Google Shape;1407;p76"/>
          <p:cNvSpPr txBox="1"/>
          <p:nvPr/>
        </p:nvSpPr>
        <p:spPr>
          <a:xfrm>
            <a:off x="7506928" y="2368625"/>
            <a:ext cx="4203291" cy="387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电子邮件：sarmad.hussain@icann.org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"/>
          <p:cNvSpPr txBox="1"/>
          <p:nvPr>
            <p:ph idx="1" type="body"/>
          </p:nvPr>
        </p:nvSpPr>
        <p:spPr>
          <a:xfrm>
            <a:off x="812800" y="1343601"/>
            <a:ext cx="11065164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支持所有域名，包括国际化域名 (IDN)，并且支持所有电子邮件地址，包括国际化电子邮件地址 (EAI)： </a:t>
            </a:r>
            <a:endParaRPr/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20000"/>
              </a:lnSpc>
              <a:spcBef>
                <a:spcPts val="19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接受：用户可以将其本地文字中的字符输入到文本字段中。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验证：软件接受字符并将其识别为有效。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处理：系统对字符执行操作。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存储：数据库可以在不中断或损坏的情况下存储文本。</a:t>
            </a:r>
            <a:endParaRPr/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显示：从数据库中获取信息时，将正确显示信息。</a:t>
            </a:r>
            <a:endParaRPr/>
          </a:p>
        </p:txBody>
      </p:sp>
      <p:sp>
        <p:nvSpPr>
          <p:cNvPr id="852" name="Google Shape;852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程序员的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UA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就绪范围</a:t>
            </a:r>
            <a:endParaRPr/>
          </a:p>
        </p:txBody>
      </p:sp>
      <p:pic>
        <p:nvPicPr>
          <p:cNvPr id="853" name="Google Shape;8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8"/>
          <p:cNvGrpSpPr/>
          <p:nvPr/>
        </p:nvGrpSpPr>
        <p:grpSpPr>
          <a:xfrm>
            <a:off x="1298985" y="2001100"/>
            <a:ext cx="9048332" cy="1310077"/>
            <a:chOff x="1927228" y="5269979"/>
            <a:chExt cx="7921353" cy="987530"/>
          </a:xfrm>
        </p:grpSpPr>
        <p:grpSp>
          <p:nvGrpSpPr>
            <p:cNvPr id="855" name="Google Shape;855;p8"/>
            <p:cNvGrpSpPr/>
            <p:nvPr/>
          </p:nvGrpSpPr>
          <p:grpSpPr>
            <a:xfrm>
              <a:off x="1927228" y="5273672"/>
              <a:ext cx="1302251" cy="983837"/>
              <a:chOff x="820555" y="1643185"/>
              <a:chExt cx="2011680" cy="1662776"/>
            </a:xfrm>
          </p:grpSpPr>
          <p:sp>
            <p:nvSpPr>
              <p:cNvPr id="856" name="Google Shape;856;p8"/>
              <p:cNvSpPr/>
              <p:nvPr/>
            </p:nvSpPr>
            <p:spPr>
              <a:xfrm>
                <a:off x="820555" y="2835438"/>
                <a:ext cx="2011680" cy="470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接受</a:t>
                </a:r>
                <a:endParaRPr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8" name="Google Shape;858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9" name="Google Shape;859;p8"/>
            <p:cNvGrpSpPr/>
            <p:nvPr/>
          </p:nvGrpSpPr>
          <p:grpSpPr>
            <a:xfrm>
              <a:off x="3582203" y="5273672"/>
              <a:ext cx="1314106" cy="978055"/>
              <a:chOff x="3554360" y="1646720"/>
              <a:chExt cx="2029993" cy="1653004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3572672" y="2829201"/>
                <a:ext cx="2011681" cy="470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验证</a:t>
                </a:r>
                <a:endParaRPr/>
              </a:p>
            </p:txBody>
          </p:sp>
          <p:pic>
            <p:nvPicPr>
              <p:cNvPr descr="ua-capability-icons_wht_Validate.png" id="862" name="Google Shape;862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3" name="Google Shape;863;p8"/>
            <p:cNvGrpSpPr/>
            <p:nvPr/>
          </p:nvGrpSpPr>
          <p:grpSpPr>
            <a:xfrm>
              <a:off x="6892153" y="5269981"/>
              <a:ext cx="1302251" cy="979558"/>
              <a:chOff x="6331693" y="1643185"/>
              <a:chExt cx="2011680" cy="1655546"/>
            </a:xfrm>
          </p:grpSpPr>
          <p:sp>
            <p:nvSpPr>
              <p:cNvPr id="864" name="Google Shape;864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6331693" y="2828208"/>
                <a:ext cx="2011680" cy="4705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存储</a:t>
                </a:r>
                <a:endParaRPr/>
              </a:p>
            </p:txBody>
          </p:sp>
          <p:pic>
            <p:nvPicPr>
              <p:cNvPr descr="ua-capability-icons_wht_Store.png" id="866" name="Google Shape;866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7" name="Google Shape;867;p8"/>
            <p:cNvGrpSpPr/>
            <p:nvPr/>
          </p:nvGrpSpPr>
          <p:grpSpPr>
            <a:xfrm>
              <a:off x="5237178" y="5269979"/>
              <a:ext cx="1302251" cy="981746"/>
              <a:chOff x="2202899" y="3852184"/>
              <a:chExt cx="2011680" cy="1659245"/>
            </a:xfrm>
          </p:grpSpPr>
          <p:sp>
            <p:nvSpPr>
              <p:cNvPr id="868" name="Google Shape;868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2202899" y="5040905"/>
                <a:ext cx="2011680" cy="47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处理</a:t>
                </a:r>
                <a:endParaRPr/>
              </a:p>
            </p:txBody>
          </p:sp>
          <p:pic>
            <p:nvPicPr>
              <p:cNvPr descr="ua-capability-icons_wht_Process.png" id="870" name="Google Shape;870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1" name="Google Shape;871;p8"/>
            <p:cNvGrpSpPr/>
            <p:nvPr/>
          </p:nvGrpSpPr>
          <p:grpSpPr>
            <a:xfrm>
              <a:off x="8546330" y="5275763"/>
              <a:ext cx="1302251" cy="981746"/>
              <a:chOff x="4943583" y="3852184"/>
              <a:chExt cx="2011680" cy="1659244"/>
            </a:xfrm>
          </p:grpSpPr>
          <p:sp>
            <p:nvSpPr>
              <p:cNvPr id="872" name="Google Shape;872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4946286" y="5040904"/>
                <a:ext cx="2008977" cy="4705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1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显示</a:t>
                </a:r>
                <a:endParaRPr/>
              </a:p>
            </p:txBody>
          </p:sp>
          <p:pic>
            <p:nvPicPr>
              <p:cNvPr descr="ua-capability-icons_wht_Display.png" id="874" name="Google Shape;874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用于考虑实现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UA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 的技术堆栈 </a:t>
            </a:r>
            <a:endParaRPr/>
          </a:p>
        </p:txBody>
      </p:sp>
      <p:grpSp>
        <p:nvGrpSpPr>
          <p:cNvPr id="880" name="Google Shape;880;p9"/>
          <p:cNvGrpSpPr/>
          <p:nvPr/>
        </p:nvGrpSpPr>
        <p:grpSpPr>
          <a:xfrm>
            <a:off x="768791" y="762435"/>
            <a:ext cx="7178136" cy="5333128"/>
            <a:chOff x="0" y="651"/>
            <a:chExt cx="7178136" cy="5333128"/>
          </a:xfrm>
        </p:grpSpPr>
        <p:cxnSp>
          <p:nvCxnSpPr>
            <p:cNvPr id="881" name="Google Shape;881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2" name="Google Shape;882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"/>
            <p:cNvSpPr txBox="1"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应用程序和网站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Wikipedia.org、ICANN.org、Amazon.com、全球自定义网站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PowerPoint、Google-Docs、Safari、Acrobat、自定义应用程序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4" name="Google Shape;884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5" name="Google Shape;885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 txBox="1"/>
            <p:nvPr/>
          </p:nvSpPr>
          <p:spPr>
            <a:xfrm>
              <a:off x="0" y="1067277"/>
              <a:ext cx="717813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社交媒体和搜索引擎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Chrome、Bing、Safari、Firefox、本地（如中文）浏览器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Facebook、Instagram、Twitter、Skype、微信、WhatsApp、Viber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7" name="Google Shape;887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8" name="Google Shape;888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"/>
            <p:cNvSpPr txBox="1"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编程语言和框架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JavaScript、Java、Swift、C#、PHP、Python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Angular、Spring、.NET core、J2EE、WordPress、SAP、Oracle</a:t>
              </a:r>
              <a:endParaRPr/>
            </a:p>
          </p:txBody>
        </p:sp>
        <p:cxnSp>
          <p:nvCxnSpPr>
            <p:cNvPr id="890" name="Google Shape;890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1" name="Google Shape;891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 txBox="1"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平台、操作系统和系统工具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iOS、Windows、Linux、Android、应用商店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Directory、OpenLDAP、OpenSSL、Ping、Telnet</a:t>
              </a:r>
              <a:endParaRPr/>
            </a:p>
          </p:txBody>
        </p:sp>
        <p:cxnSp>
          <p:nvCxnSpPr>
            <p:cNvPr id="893" name="Google Shape;893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4" name="Google Shape;894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1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"/>
            <p:cNvSpPr txBox="1"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标准和最佳实践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RFC、W3C HTML、统一码 CLDR、WHATWG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基于行业的标准（医疗、航空...）</a:t>
              </a:r>
              <a:endParaRPr/>
            </a:p>
          </p:txBody>
        </p:sp>
      </p:grpSp>
      <p:pic>
        <p:nvPicPr>
          <p:cNvPr id="896" name="Google Shape;8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9"/>
          <p:cNvSpPr txBox="1"/>
          <p:nvPr/>
        </p:nvSpPr>
        <p:spPr>
          <a:xfrm>
            <a:off x="9024079" y="2823812"/>
            <a:ext cx="292308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接受、验证、处理、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存储和显示所有域名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和电子邮件地址。</a:t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8217877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