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6858000" cx="12192000"/>
  <p:notesSz cx="6858000" cy="9144000"/>
  <p:embeddedFontLst>
    <p:embeddedFont>
      <p:font typeface="Arimo"/>
      <p:regular r:id="rId44"/>
      <p:bold r:id="rId45"/>
      <p:italic r:id="rId46"/>
      <p:boldItalic r:id="rId47"/>
    </p:embeddedFont>
    <p:embeddedFont>
      <p:font typeface="Open Sans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1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52" roundtripDataSignature="AMtx7mhwtKSsd71d8h+odDv+w9z2KHq+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16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font" Target="fonts/Arimo-regular.fntdata"/><Relationship Id="rId43" Type="http://schemas.openxmlformats.org/officeDocument/2006/relationships/slide" Target="slides/slide38.xml"/><Relationship Id="rId46" Type="http://schemas.openxmlformats.org/officeDocument/2006/relationships/font" Target="fonts/Arimo-italic.fntdata"/><Relationship Id="rId45" Type="http://schemas.openxmlformats.org/officeDocument/2006/relationships/font" Target="fonts/Arim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OpenSans-regular.fntdata"/><Relationship Id="rId47" Type="http://schemas.openxmlformats.org/officeDocument/2006/relationships/font" Target="fonts/Arimo-boldItalic.fntdata"/><Relationship Id="rId49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OpenSans-boldItalic.fntdata"/><Relationship Id="rId50" Type="http://schemas.openxmlformats.org/officeDocument/2006/relationships/font" Target="fonts/OpenSans-italic.fntdata"/><Relationship Id="rId52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4" name="Google Shape;79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2" name="Google Shape;90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3" name="Google Shape;903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2" name="Google Shape;91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7" name="Google Shape;91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18" name="Google Shape;918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5" name="Google Shape;92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https://bournetocode.com/projects/GCSE_Computing_Fundamentals/pages/3-3-5-ascii.html</a:t>
            </a:r>
            <a:endParaRPr/>
          </a:p>
        </p:txBody>
      </p:sp>
      <p:sp>
        <p:nvSpPr>
          <p:cNvPr id="926" name="Google Shape;926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4" name="Google Shape;93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https://bournetocode.com/projects/GCSE_Computing_Fundamentals/pages/3-3-5-ascii.html</a:t>
            </a:r>
            <a:endParaRPr/>
          </a:p>
        </p:txBody>
      </p:sp>
      <p:sp>
        <p:nvSpPr>
          <p:cNvPr id="935" name="Google Shape;935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4" name="Google Shape;94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45" name="Google Shape;945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54" name="Google Shape;954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1" name="Google Shape;96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62" name="Google Shape;962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9" name="Google Shape;96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0" name="Google Shape;970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7" name="Google Shape;97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8" name="Google Shape;978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2" name="Google Shape;8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3" name="Google Shape;803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5" name="Google Shape;98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6" name="Google Shape;986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3" name="Google Shape;99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4" name="Google Shape;994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1" name="Google Shape;1001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6" name="Google Shape;100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7" name="Google Shape;1007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4" name="Google Shape;101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5" name="Google Shape;1015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2" name="Google Shape;1022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7" name="Google Shape;102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8" name="Google Shape;1028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5" name="Google Shape;103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6" name="Google Shape;1036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3" name="Google Shape;104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4" name="Google Shape;1044;p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1" name="Google Shape;105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2" name="Google Shape;1052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0" name="Google Shape;81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9" name="Google Shape;1059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4" name="Google Shape;1064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5" name="Google Shape;1075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6" name="Google Shape;1076;p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4" name="Google Shape;108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5" name="Google Shape;1085;p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9" name="Google Shape;109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0" name="Google Shape;1100;p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2d9a2e83e59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7" name="Google Shape;1107;g2d9a2e83e5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8" name="Google Shape;1108;g2d9a2e83e59_0_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6" name="Google Shape;1116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7" name="Google Shape;1117;p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4" name="Google Shape;112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5" name="Google Shape;1125;p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32" name="Google Shape;1132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3" name="Google Shape;1133;p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5" name="Google Shape;81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2" name="Google Shape;8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3" name="Google Shape;823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0" name="Google Shape;8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1" name="Google Shape;831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9" name="Google Shape;8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التحول إلى خادم MX لكل نقطة - قد تقوم خوادم MX المتعددة بحل نفس عناوين IP.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كامل</a:t>
            </a:r>
            <a:r>
              <a:rPr lang="en-US"/>
              <a:t>: اجتازت جميع عناوين IP الاختبارات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جزئي</a:t>
            </a:r>
            <a:r>
              <a:rPr lang="en-US"/>
              <a:t>: اجتازت بعض عناوين IP الاختبارات، وفشل البعض في اجتيازها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لا يوجد:</a:t>
            </a:r>
            <a:r>
              <a:rPr lang="en-US"/>
              <a:t> فشلت عناوين IP لخادم MX جميعها في اجتياز الاختبارات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بدون IP:</a:t>
            </a:r>
            <a:r>
              <a:rPr lang="en-US"/>
              <a:t> لا يمكن حل أي عناوين IP لخادم MX (على سبيل المثال NXdomain)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لم يتم اختباره:</a:t>
            </a:r>
            <a:r>
              <a:rPr lang="en-US"/>
              <a:t> لا يمكن اختبار عناوين IP (على سبيل المثال، انتهاء المهلة، رفض الاتصالات، عناوين IP ذات الاستخدام الخاص، إلخ)</a:t>
            </a:r>
            <a:endParaRPr/>
          </a:p>
        </p:txBody>
      </p:sp>
      <p:sp>
        <p:nvSpPr>
          <p:cNvPr id="840" name="Google Shape;840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9" name="Google Shape;8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0" name="Google Shape;850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8" name="Google Shape;87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3.png"/></Relationships>
</file>

<file path=ppt/slideLayouts/_rels/slideLayout48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slideshare.net/icannpresentations" TargetMode="External"/><Relationship Id="rId11" Type="http://schemas.openxmlformats.org/officeDocument/2006/relationships/image" Target="../media/image19.png"/><Relationship Id="rId10" Type="http://schemas.openxmlformats.org/officeDocument/2006/relationships/hyperlink" Target="http://twitter.com/icann" TargetMode="External"/><Relationship Id="rId21" Type="http://schemas.openxmlformats.org/officeDocument/2006/relationships/hyperlink" Target="http://linkedin.com/company/icann" TargetMode="External"/><Relationship Id="rId13" Type="http://schemas.openxmlformats.org/officeDocument/2006/relationships/hyperlink" Target="http://facebook.com/icannorg" TargetMode="External"/><Relationship Id="rId12" Type="http://schemas.openxmlformats.org/officeDocument/2006/relationships/hyperlink" Target="https://www.facebook.com/icannorg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hyperlink" Target="https://www.flickr.com/photos/icann" TargetMode="External"/><Relationship Id="rId4" Type="http://schemas.openxmlformats.org/officeDocument/2006/relationships/hyperlink" Target="http://flickr.com/photos/icann" TargetMode="External"/><Relationship Id="rId9" Type="http://schemas.openxmlformats.org/officeDocument/2006/relationships/hyperlink" Target="https://www.twitter.com/icann" TargetMode="External"/><Relationship Id="rId15" Type="http://schemas.openxmlformats.org/officeDocument/2006/relationships/hyperlink" Target="http://youtube.com/user/ICANNnews" TargetMode="External"/><Relationship Id="rId14" Type="http://schemas.openxmlformats.org/officeDocument/2006/relationships/image" Target="../media/image21.png"/><Relationship Id="rId17" Type="http://schemas.openxmlformats.org/officeDocument/2006/relationships/hyperlink" Target="https://www.youtube.com/user/ICANNnews" TargetMode="External"/><Relationship Id="rId16" Type="http://schemas.openxmlformats.org/officeDocument/2006/relationships/image" Target="../media/image20.png"/><Relationship Id="rId5" Type="http://schemas.openxmlformats.org/officeDocument/2006/relationships/image" Target="../media/image29.png"/><Relationship Id="rId19" Type="http://schemas.openxmlformats.org/officeDocument/2006/relationships/image" Target="../media/image22.png"/><Relationship Id="rId6" Type="http://schemas.openxmlformats.org/officeDocument/2006/relationships/hyperlink" Target="https://www.linkedin.com/company/icann" TargetMode="External"/><Relationship Id="rId18" Type="http://schemas.openxmlformats.org/officeDocument/2006/relationships/hyperlink" Target="https://soundcloud.com/icann" TargetMode="External"/><Relationship Id="rId7" Type="http://schemas.openxmlformats.org/officeDocument/2006/relationships/hyperlink" Target="http://linkedin.com/company/icann" TargetMode="External"/><Relationship Id="rId8" Type="http://schemas.openxmlformats.org/officeDocument/2006/relationships/image" Target="../media/image37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1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 White" showMasterSp="0">
  <p:cSld name="Cover 1 Whit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9"/>
          <p:cNvSpPr txBox="1"/>
          <p:nvPr>
            <p:ph type="title"/>
          </p:nvPr>
        </p:nvSpPr>
        <p:spPr>
          <a:xfrm>
            <a:off x="553082" y="0"/>
            <a:ext cx="10788321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9"/>
          <p:cNvSpPr txBox="1"/>
          <p:nvPr>
            <p:ph idx="1" type="body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9"/>
          <p:cNvSpPr txBox="1"/>
          <p:nvPr>
            <p:ph idx="2" type="body"/>
          </p:nvPr>
        </p:nvSpPr>
        <p:spPr>
          <a:xfrm>
            <a:off x="566928" y="4279392"/>
            <a:ext cx="10788321" cy="27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9"/>
          <p:cNvSpPr txBox="1"/>
          <p:nvPr>
            <p:ph idx="3" type="body"/>
          </p:nvPr>
        </p:nvSpPr>
        <p:spPr>
          <a:xfrm>
            <a:off x="566928" y="4553712"/>
            <a:ext cx="10788321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65420" y="5193792"/>
            <a:ext cx="1189829" cy="95186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9"/>
          <p:cNvSpPr txBox="1"/>
          <p:nvPr>
            <p:ph idx="4" type="body"/>
          </p:nvPr>
        </p:nvSpPr>
        <p:spPr>
          <a:xfrm>
            <a:off x="548639" y="2837138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2 Decorative">
  <p:cSld name="Cover 2 Decorativ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48"/>
          <p:cNvSpPr txBox="1"/>
          <p:nvPr>
            <p:ph idx="1" type="body"/>
          </p:nvPr>
        </p:nvSpPr>
        <p:spPr>
          <a:xfrm>
            <a:off x="2228479" y="4617720"/>
            <a:ext cx="9295500" cy="575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48"/>
          <p:cNvSpPr txBox="1"/>
          <p:nvPr>
            <p:ph idx="2" type="body"/>
          </p:nvPr>
        </p:nvSpPr>
        <p:spPr>
          <a:xfrm>
            <a:off x="2228479" y="5199656"/>
            <a:ext cx="9295500" cy="3905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48"/>
          <p:cNvSpPr txBox="1"/>
          <p:nvPr>
            <p:ph idx="3" type="body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9" name="Google Shape;9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044" y="4878445"/>
            <a:ext cx="1193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8"/>
          <p:cNvSpPr/>
          <p:nvPr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Google Shape;101;p48"/>
          <p:cNvCxnSpPr/>
          <p:nvPr/>
        </p:nvCxnSpPr>
        <p:spPr>
          <a:xfrm rot="10800000">
            <a:off x="0" y="6124669"/>
            <a:ext cx="1793872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" name="Google Shape;102;p48"/>
          <p:cNvCxnSpPr/>
          <p:nvPr/>
        </p:nvCxnSpPr>
        <p:spPr>
          <a:xfrm rot="10800000">
            <a:off x="1892734" y="6124511"/>
            <a:ext cx="972078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p48"/>
          <p:cNvSpPr/>
          <p:nvPr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8"/>
          <p:cNvSpPr/>
          <p:nvPr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p48"/>
          <p:cNvCxnSpPr/>
          <p:nvPr/>
        </p:nvCxnSpPr>
        <p:spPr>
          <a:xfrm rot="10800000">
            <a:off x="1849172" y="3552825"/>
            <a:ext cx="0" cy="2529959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6" name="Google Shape;106;p48"/>
          <p:cNvSpPr/>
          <p:nvPr/>
        </p:nvSpPr>
        <p:spPr>
          <a:xfrm rot="-5400000">
            <a:off x="1847726" y="3495590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" name="Google Shape;107;p48"/>
          <p:cNvCxnSpPr/>
          <p:nvPr/>
        </p:nvCxnSpPr>
        <p:spPr>
          <a:xfrm rot="10800000">
            <a:off x="1899083" y="3494144"/>
            <a:ext cx="9714432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p48"/>
          <p:cNvSpPr txBox="1"/>
          <p:nvPr>
            <p:ph type="title"/>
          </p:nvPr>
        </p:nvSpPr>
        <p:spPr>
          <a:xfrm>
            <a:off x="2228479" y="2020824"/>
            <a:ext cx="92955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48"/>
          <p:cNvSpPr txBox="1"/>
          <p:nvPr>
            <p:ph idx="4" type="body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ackground Slide">
  <p:cSld name="Blank Background Slide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9"/>
          <p:cNvSpPr txBox="1"/>
          <p:nvPr>
            <p:ph type="title"/>
          </p:nvPr>
        </p:nvSpPr>
        <p:spPr>
          <a:xfrm>
            <a:off x="420624" y="46180"/>
            <a:ext cx="10847122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Width Photo" showMasterSp="0">
  <p:cSld name="Full-Width Photo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0"/>
          <p:cNvSpPr/>
          <p:nvPr>
            <p:ph idx="2" type="pic"/>
          </p:nvPr>
        </p:nvSpPr>
        <p:spPr>
          <a:xfrm>
            <a:off x="0" y="616645"/>
            <a:ext cx="12192000" cy="5696712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50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15" name="Google Shape;115;p50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" name="Google Shape;116;p50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7" name="Google Shape;117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50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No Header/Footer)" showMasterSp="0">
  <p:cSld name="Blank (No Header/Footer)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1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" name="Google Shape;121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half page image" showMasterSp="0">
  <p:cSld name="Title half page imag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2"/>
          <p:cNvSpPr/>
          <p:nvPr/>
        </p:nvSpPr>
        <p:spPr>
          <a:xfrm>
            <a:off x="0" y="6329943"/>
            <a:ext cx="12192000" cy="5280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5" name="Google Shape;125;p52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6" name="Google Shape;126;p52"/>
          <p:cNvSpPr/>
          <p:nvPr>
            <p:ph idx="2" type="pic"/>
          </p:nvPr>
        </p:nvSpPr>
        <p:spPr>
          <a:xfrm>
            <a:off x="8965" y="614512"/>
            <a:ext cx="4655184" cy="5696712"/>
          </a:xfrm>
          <a:prstGeom prst="rect">
            <a:avLst/>
          </a:prstGeom>
          <a:noFill/>
          <a:ln>
            <a:noFill/>
          </a:ln>
        </p:spPr>
      </p:sp>
      <p:pic>
        <p:nvPicPr>
          <p:cNvPr id="127" name="Google Shape;127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2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29" name="Google Shape;129;p52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0" name="Google Shape;130;p52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Background 3" showMasterSp="0">
  <p:cSld name="Alternate Background 3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3037"/>
            <a:ext cx="12192000" cy="56968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53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4" name="Google Shape;134;p53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" name="Google Shape;135;p53"/>
          <p:cNvSpPr txBox="1"/>
          <p:nvPr>
            <p:ph type="title"/>
          </p:nvPr>
        </p:nvSpPr>
        <p:spPr>
          <a:xfrm>
            <a:off x="420624" y="48278"/>
            <a:ext cx="10208224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53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1" showMasterSp="0">
  <p:cSld name="Agenda 1.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4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1" name="Google Shape;14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4"/>
          <p:cNvSpPr txBox="1"/>
          <p:nvPr/>
        </p:nvSpPr>
        <p:spPr>
          <a:xfrm>
            <a:off x="1149013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54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" name="Google Shape;144;p5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" name="Google Shape;145;p5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6" name="Google Shape;146;p5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7" name="Google Shape;147;p54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" name="Google Shape;148;p54"/>
          <p:cNvCxnSpPr>
            <a:endCxn id="149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9" name="Google Shape;149;p54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54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1" name="Google Shape;151;p54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Google Shape;152;p54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2" showMasterSp="0">
  <p:cSld name="Agenda 1.2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21638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5"/>
          <p:cNvSpPr txBox="1"/>
          <p:nvPr/>
        </p:nvSpPr>
        <p:spPr>
          <a:xfrm>
            <a:off x="1149013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5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58" name="Google Shape;158;p5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9" name="Google Shape;159;p5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" name="Google Shape;160;p5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1" name="Google Shape;161;p55"/>
          <p:cNvCxnSpPr>
            <a:endCxn id="162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2" name="Google Shape;162;p55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" name="Google Shape;163;p55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" name="Google Shape;164;p55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Google Shape;165;p55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5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55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3" showMasterSp="0">
  <p:cSld name="Agenda 1.3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Google Shape;170;p5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1" name="Google Shape;171;p5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2" name="Google Shape;17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6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6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75" name="Google Shape;175;p5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" name="Google Shape;176;p56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" name="Google Shape;177;p5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8" name="Google Shape;178;p56"/>
          <p:cNvCxnSpPr>
            <a:endCxn id="179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9" name="Google Shape;179;p56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" name="Google Shape;180;p56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1" name="Google Shape;181;p56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p56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6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6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4" showMasterSp="0">
  <p:cSld name="Agenda 1.4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57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57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90" name="Google Shape;190;p5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1" name="Google Shape;191;p5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2" name="Google Shape;192;p5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3" name="Google Shape;193;p57"/>
          <p:cNvCxnSpPr>
            <a:endCxn id="194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4" name="Google Shape;194;p57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5" name="Google Shape;195;p57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6" name="Google Shape;196;p57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7" name="Google Shape;197;p57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57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57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0"/>
          <p:cNvSpPr txBox="1"/>
          <p:nvPr>
            <p:ph type="title"/>
          </p:nvPr>
        </p:nvSpPr>
        <p:spPr>
          <a:xfrm>
            <a:off x="420624" y="46180"/>
            <a:ext cx="11232896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40"/>
          <p:cNvSpPr txBox="1"/>
          <p:nvPr>
            <p:ph idx="1" type="body"/>
          </p:nvPr>
        </p:nvSpPr>
        <p:spPr>
          <a:xfrm>
            <a:off x="812800" y="1470213"/>
            <a:ext cx="10543117" cy="45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9087" lvl="0" marL="457200" marR="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9087" lvl="1" marL="914400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⚪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1" algn="r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5" showMasterSp="0">
  <p:cSld name="Agenda 1.5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58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58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05" name="Google Shape;205;p5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6" name="Google Shape;206;p5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" name="Google Shape;207;p5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8" name="Google Shape;208;p58"/>
          <p:cNvCxnSpPr>
            <a:endCxn id="209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9" name="Google Shape;209;p58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0" name="Google Shape;210;p58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1" name="Google Shape;211;p58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2" name="Google Shape;212;p58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58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58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6" showMasterSp="0">
  <p:cSld name="Agenda 1.6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59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59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20" name="Google Shape;220;p5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1" name="Google Shape;221;p59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2" name="Google Shape;222;p59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3" name="Google Shape;223;p59"/>
          <p:cNvCxnSpPr>
            <a:endCxn id="224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4" name="Google Shape;224;p59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" name="Google Shape;225;p59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6" name="Google Shape;226;p59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7" name="Google Shape;227;p59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59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59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ivider 1">
  <p:cSld name="Agenda Divider 1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60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3" name="Google Shape;233;p60"/>
          <p:cNvCxnSpPr/>
          <p:nvPr/>
        </p:nvCxnSpPr>
        <p:spPr>
          <a:xfrm>
            <a:off x="0" y="6320547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4" name="Google Shape;234;p60"/>
          <p:cNvSpPr txBox="1"/>
          <p:nvPr>
            <p:ph idx="1" type="body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5" name="Google Shape;235;p60"/>
          <p:cNvSpPr txBox="1"/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6" name="Google Shape;23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60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ivider 3">
  <p:cSld name="Agenda Divider 3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725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61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1" name="Google Shape;241;p61"/>
          <p:cNvCxnSpPr/>
          <p:nvPr/>
        </p:nvCxnSpPr>
        <p:spPr>
          <a:xfrm>
            <a:off x="0" y="6320547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2" name="Google Shape;242;p61"/>
          <p:cNvSpPr txBox="1"/>
          <p:nvPr>
            <p:ph idx="1" type="body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3" name="Google Shape;243;p61"/>
          <p:cNvSpPr txBox="1"/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6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1" showMasterSp="0">
  <p:cSld name="Presenters Divider 1.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62"/>
          <p:cNvSpPr txBox="1"/>
          <p:nvPr>
            <p:ph type="title"/>
          </p:nvPr>
        </p:nvSpPr>
        <p:spPr>
          <a:xfrm>
            <a:off x="416306" y="42394"/>
            <a:ext cx="10483281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9" name="Google Shape;24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62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62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2" name="Google Shape;252;p62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3" name="Google Shape;253;p62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4" name="Google Shape;254;p62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5" name="Google Shape;255;p6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6" name="Google Shape;256;p62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7" name="Google Shape;257;p62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8" name="Google Shape;258;p6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9" name="Google Shape;259;p62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62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62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2" name="Google Shape;262;p62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Google Shape;263;p62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4" name="Google Shape;264;p62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5" name="Google Shape;265;p62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62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7" name="Google Shape;267;p62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2" showMasterSp="0">
  <p:cSld name="Presenters Divider 1.2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14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63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71" name="Google Shape;271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63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6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4" name="Google Shape;274;p63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5" name="Google Shape;275;p63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6" name="Google Shape;276;p63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7" name="Google Shape;277;p6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8" name="Google Shape;278;p63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9" name="Google Shape;279;p63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0" name="Google Shape;280;p6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1" name="Google Shape;281;p63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63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63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4" name="Google Shape;284;p63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5" name="Google Shape;285;p63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6" name="Google Shape;286;p63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7" name="Google Shape;287;p63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63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9" name="Google Shape;289;p63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3" showMasterSp="0">
  <p:cSld name="Presenters Divider 1.3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64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93" name="Google Shape;293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64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64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6" name="Google Shape;296;p64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7" name="Google Shape;297;p64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8" name="Google Shape;298;p64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9" name="Google Shape;299;p6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0" name="Google Shape;300;p6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1" name="Google Shape;301;p64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2" name="Google Shape;302;p6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3" name="Google Shape;303;p64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64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64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6" name="Google Shape;306;p64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7" name="Google Shape;307;p64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8" name="Google Shape;308;p64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9" name="Google Shape;309;p64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64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64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4" showMasterSp="0">
  <p:cSld name="Presenters Divider 1.4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65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15" name="Google Shape;315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65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65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8" name="Google Shape;318;p65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9" name="Google Shape;319;p65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0" name="Google Shape;320;p65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1" name="Google Shape;321;p6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2" name="Google Shape;322;p6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3" name="Google Shape;323;p65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4" name="Google Shape;324;p6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5" name="Google Shape;325;p65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65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p65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8" name="Google Shape;328;p65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9" name="Google Shape;329;p65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0" name="Google Shape;330;p65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1" name="Google Shape;331;p65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65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3" name="Google Shape;333;p65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 1.5" showMasterSp="0">
  <p:cSld name="Presenters Divider  1.5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66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37" name="Google Shape;337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66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66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0" name="Google Shape;340;p66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1" name="Google Shape;341;p66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2" name="Google Shape;342;p66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3" name="Google Shape;343;p6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4" name="Google Shape;344;p66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5" name="Google Shape;345;p66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6" name="Google Shape;346;p6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7" name="Google Shape;347;p66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66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66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0" name="Google Shape;350;p66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1" name="Google Shape;351;p66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2" name="Google Shape;352;p66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3" name="Google Shape;353;p66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66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5" name="Google Shape;355;p66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6" showMasterSp="0">
  <p:cSld name="Presenters Divider 1.6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67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9" name="Google Shape;359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67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67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2" name="Google Shape;362;p67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3" name="Google Shape;363;p67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4" name="Google Shape;364;p67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5" name="Google Shape;365;p6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6" name="Google Shape;366;p6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7" name="Google Shape;367;p67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8" name="Google Shape;368;p6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9" name="Google Shape;369;p67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67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p67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2" name="Google Shape;372;p67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3" name="Google Shape;373;p67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4" name="Google Shape;374;p67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5" name="Google Shape;375;p67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67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67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ivider 2">
  <p:cSld name="Agenda Divider 2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1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Google Shape;34;p41"/>
          <p:cNvCxnSpPr/>
          <p:nvPr/>
        </p:nvCxnSpPr>
        <p:spPr>
          <a:xfrm>
            <a:off x="0" y="6320547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" name="Google Shape;35;p41"/>
          <p:cNvSpPr txBox="1"/>
          <p:nvPr>
            <p:ph idx="1" type="body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41"/>
          <p:cNvSpPr txBox="1"/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41"/>
          <p:cNvSpPr txBox="1"/>
          <p:nvPr/>
        </p:nvSpPr>
        <p:spPr>
          <a:xfrm>
            <a:off x="83671" y="6412324"/>
            <a:ext cx="4957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4408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7" showMasterSp="0">
  <p:cSld name="Presenters Divider 1.7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68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81" name="Google Shape;381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8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68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4" name="Google Shape;384;p68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5" name="Google Shape;385;p68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6" name="Google Shape;386;p68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7" name="Google Shape;387;p6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8" name="Google Shape;388;p6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9" name="Google Shape;389;p68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0" name="Google Shape;390;p6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1" name="Google Shape;391;p68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p68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p68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4" name="Google Shape;394;p68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5" name="Google Shape;395;p68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6" name="Google Shape;396;p68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68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p68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9" name="Google Shape;399;p68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8" showMasterSp="0">
  <p:cSld name="Presenters Divider 1.8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69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03" name="Google Shape;403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69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69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6" name="Google Shape;406;p69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7" name="Google Shape;407;p69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8" name="Google Shape;408;p69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9" name="Google Shape;409;p6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0" name="Google Shape;410;p69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1" name="Google Shape;411;p69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2" name="Google Shape;412;p69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3" name="Google Shape;413;p69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p69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p69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6" name="Google Shape;416;p69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7" name="Google Shape;417;p69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8" name="Google Shape;418;p69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9" name="Google Shape;419;p69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p69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69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1" showMasterSp="0">
  <p:cSld name="Presenters Divider 2.1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70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5" name="Google Shape;425;p70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6" name="Google Shape;426;p70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p70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p70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9" name="Google Shape;429;p70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0" name="Google Shape;430;p70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1" name="Google Shape;431;p70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2" name="Google Shape;432;p70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3" name="Google Shape;433;p70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p70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5" name="Google Shape;435;p70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36" name="Google Shape;436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70"/>
          <p:cNvSpPr txBox="1"/>
          <p:nvPr/>
        </p:nvSpPr>
        <p:spPr>
          <a:xfrm>
            <a:off x="1149013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8" name="Google Shape;438;p70"/>
          <p:cNvCxnSpPr>
            <a:endCxn id="424" idx="0"/>
          </p:cNvCxnSpPr>
          <p:nvPr/>
        </p:nvCxnSpPr>
        <p:spPr>
          <a:xfrm rot="10800000">
            <a:off x="557799" y="1936549"/>
            <a:ext cx="0" cy="43422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9" name="Google Shape;439;p70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0" name="Google Shape;440;p70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1" name="Google Shape;441;p70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2" name="Google Shape;442;p70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70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70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2" showMasterSp="0">
  <p:cSld name="Presenters Divider 2.2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13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71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8" name="Google Shape;448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71"/>
          <p:cNvSpPr txBox="1"/>
          <p:nvPr/>
        </p:nvSpPr>
        <p:spPr>
          <a:xfrm>
            <a:off x="11490366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71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1" name="Google Shape;451;p71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2" name="Google Shape;452;p71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71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p71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5" name="Google Shape;455;p71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6" name="Google Shape;456;p71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7" name="Google Shape;457;p71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8" name="Google Shape;458;p71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p71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0" name="Google Shape;460;p71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61" name="Google Shape;461;p7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2" name="Google Shape;462;p71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3" name="Google Shape;463;p71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4" name="Google Shape;464;p71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5" name="Google Shape;465;p71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71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71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3" showMasterSp="0">
  <p:cSld name="Presenters Divider 2.3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72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71" name="Google Shape;471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72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72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4" name="Google Shape;474;p72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5" name="Google Shape;475;p72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p72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" name="Google Shape;477;p72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8" name="Google Shape;478;p72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9" name="Google Shape;479;p72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0" name="Google Shape;480;p72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1" name="Google Shape;481;p72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p72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3" name="Google Shape;483;p72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84" name="Google Shape;484;p7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5" name="Google Shape;485;p72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6" name="Google Shape;486;p7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7" name="Google Shape;487;p72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8" name="Google Shape;488;p72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72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72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4" showMasterSp="0">
  <p:cSld name="Presenters Divider 2.4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73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94" name="Google Shape;494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73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73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7" name="Google Shape;497;p73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8" name="Google Shape;498;p73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p73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p73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1" name="Google Shape;501;p73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2" name="Google Shape;502;p73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3" name="Google Shape;503;p73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4" name="Google Shape;504;p73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5" name="Google Shape;505;p73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6" name="Google Shape;506;p73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07" name="Google Shape;507;p7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8" name="Google Shape;508;p73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9" name="Google Shape;509;p7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0" name="Google Shape;510;p73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1" name="Google Shape;511;p73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73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73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5" showMasterSp="0">
  <p:cSld name="Presenters Divider 2.5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74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17" name="Google Shape;517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74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74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0" name="Google Shape;520;p74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1" name="Google Shape;521;p74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2" name="Google Shape;522;p74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3" name="Google Shape;523;p74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4" name="Google Shape;524;p74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5" name="Google Shape;525;p74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6" name="Google Shape;526;p74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7" name="Google Shape;527;p74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8" name="Google Shape;528;p74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9" name="Google Shape;529;p74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30" name="Google Shape;530;p7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1" name="Google Shape;531;p7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2" name="Google Shape;532;p7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3" name="Google Shape;533;p74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4" name="Google Shape;534;p74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74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74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6" showMasterSp="0">
  <p:cSld name="Presenters Divider 2.6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75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40" name="Google Shape;540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75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75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3" name="Google Shape;543;p75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4" name="Google Shape;544;p75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5" name="Google Shape;545;p75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6" name="Google Shape;546;p75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7" name="Google Shape;547;p75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8" name="Google Shape;548;p75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9" name="Google Shape;549;p75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0" name="Google Shape;550;p75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1" name="Google Shape;551;p75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2" name="Google Shape;552;p75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53" name="Google Shape;553;p7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4" name="Google Shape;554;p7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5" name="Google Shape;555;p7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6" name="Google Shape;556;p75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7" name="Google Shape;557;p75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75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75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7" showMasterSp="0">
  <p:cSld name="Presenters Divider 2.7"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76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63" name="Google Shape;563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76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76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6" name="Google Shape;566;p76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7" name="Google Shape;567;p76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8" name="Google Shape;568;p76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9" name="Google Shape;569;p76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0" name="Google Shape;570;p76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1" name="Google Shape;571;p76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2" name="Google Shape;572;p76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3" name="Google Shape;573;p76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4" name="Google Shape;574;p76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5" name="Google Shape;575;p76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76" name="Google Shape;576;p7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7" name="Google Shape;577;p76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8" name="Google Shape;578;p7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9" name="Google Shape;579;p76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0" name="Google Shape;580;p76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76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76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8" showMasterSp="0">
  <p:cSld name="Presenters Divider 2.8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" y="-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77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86" name="Google Shape;586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77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77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9" name="Google Shape;589;p77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0" name="Google Shape;590;p77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1" name="Google Shape;591;p77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2" name="Google Shape;592;p77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3" name="Google Shape;593;p77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4" name="Google Shape;594;p77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5" name="Google Shape;595;p77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6" name="Google Shape;596;p77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7" name="Google Shape;597;p77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8" name="Google Shape;598;p77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99" name="Google Shape;599;p7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0" name="Google Shape;600;p7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1" name="Google Shape;601;p7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2" name="Google Shape;602;p77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3" name="Google Shape;603;p77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77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77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Background 2">
  <p:cSld name="Alternate Background 2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42"/>
          <p:cNvPicPr preferRelativeResize="0"/>
          <p:nvPr/>
        </p:nvPicPr>
        <p:blipFill rotWithShape="1">
          <a:blip r:embed="rId2">
            <a:alphaModFix/>
          </a:blip>
          <a:srcRect b="7824" l="0" r="0" t="8972"/>
          <a:stretch/>
        </p:blipFill>
        <p:spPr>
          <a:xfrm>
            <a:off x="0" y="654425"/>
            <a:ext cx="12192000" cy="562086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2"/>
          <p:cNvSpPr txBox="1"/>
          <p:nvPr>
            <p:ph type="title"/>
          </p:nvPr>
        </p:nvSpPr>
        <p:spPr>
          <a:xfrm>
            <a:off x="420624" y="48278"/>
            <a:ext cx="11222736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1" showMasterSp="0">
  <p:cSld name="Presenters Divider 3.1"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78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9" name="Google Shape;609;p78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0" name="Google Shape;610;p78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1" name="Google Shape;611;p78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2" name="Google Shape;612;p78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3" name="Google Shape;613;p78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4" name="Google Shape;614;p78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5" name="Google Shape;61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78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78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8" name="Google Shape;618;p78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9" name="Google Shape;619;p78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0" name="Google Shape;620;p78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1" name="Google Shape;621;p7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2" name="Google Shape;622;p7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3" name="Google Shape;623;p78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4" name="Google Shape;624;p7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2" showMasterSp="0">
  <p:cSld name="Presenters Divider 3.2"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Google Shape;626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14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79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28" name="Google Shape;628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79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79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1" name="Google Shape;631;p79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2" name="Google Shape;632;p79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3" name="Google Shape;633;p79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4" name="Google Shape;634;p79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5" name="Google Shape;635;p79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6" name="Google Shape;636;p79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7" name="Google Shape;637;p79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8" name="Google Shape;638;p79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9" name="Google Shape;639;p79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0" name="Google Shape;640;p7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1" name="Google Shape;641;p79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2" name="Google Shape;642;p79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3" name="Google Shape;643;p79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3" showMasterSp="0">
  <p:cSld name="Presenters Divider 3.3"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80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7" name="Google Shape;647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80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80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0" name="Google Shape;650;p80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1" name="Google Shape;651;p80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2" name="Google Shape;652;p80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3" name="Google Shape;653;p80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4" name="Google Shape;654;p80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5" name="Google Shape;655;p80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6" name="Google Shape;656;p80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7" name="Google Shape;657;p80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8" name="Google Shape;658;p80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9" name="Google Shape;659;p80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0" name="Google Shape;660;p80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1" name="Google Shape;661;p80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2" name="Google Shape;662;p80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4" showMasterSp="0">
  <p:cSld name="Presenters Divider 3.4"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81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6" name="Google Shape;66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8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81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9" name="Google Shape;669;p81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0" name="Google Shape;670;p81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1" name="Google Shape;671;p81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2" name="Google Shape;672;p81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3" name="Google Shape;673;p81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4" name="Google Shape;674;p81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5" name="Google Shape;675;p81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6" name="Google Shape;676;p81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7" name="Google Shape;677;p81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8" name="Google Shape;678;p8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9" name="Google Shape;679;p81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0" name="Google Shape;680;p81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1" name="Google Shape;681;p81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5" showMasterSp="0">
  <p:cSld name="Presenters Divider 3.5"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82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85" name="Google Shape;685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82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82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8" name="Google Shape;688;p82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9" name="Google Shape;689;p82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0" name="Google Shape;690;p82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1" name="Google Shape;691;p82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2" name="Google Shape;692;p82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3" name="Google Shape;693;p82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4" name="Google Shape;694;p82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5" name="Google Shape;695;p82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6" name="Google Shape;696;p82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7" name="Google Shape;697;p8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8" name="Google Shape;698;p82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9" name="Google Shape;699;p82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0" name="Google Shape;700;p8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6" showMasterSp="0">
  <p:cSld name="Presenters Divider 3.6"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83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04" name="Google Shape;704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83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83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7" name="Google Shape;707;p83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8" name="Google Shape;708;p83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9" name="Google Shape;709;p83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0" name="Google Shape;710;p83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1" name="Google Shape;711;p83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2" name="Google Shape;712;p8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3" name="Google Shape;713;p83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4" name="Google Shape;714;p83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5" name="Google Shape;715;p83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6" name="Google Shape;716;p8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7" name="Google Shape;717;p83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8" name="Google Shape;718;p83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9" name="Google Shape;719;p8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7" showMasterSp="0">
  <p:cSld name="Presenters Divider 3.7"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Google Shape;721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84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23" name="Google Shape;723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84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84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6" name="Google Shape;726;p84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7" name="Google Shape;727;p84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8" name="Google Shape;728;p84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9" name="Google Shape;729;p84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0" name="Google Shape;730;p84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1" name="Google Shape;731;p84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2" name="Google Shape;732;p84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3" name="Google Shape;733;p84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4" name="Google Shape;734;p84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5" name="Google Shape;735;p8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6" name="Google Shape;736;p8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7" name="Google Shape;737;p84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8" name="Google Shape;738;p8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8" showMasterSp="0">
  <p:cSld name="Presenters Divider 3.8"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" name="Google Shape;740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" y="-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85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42" name="Google Shape;742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85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85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5" name="Google Shape;745;p85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6" name="Google Shape;746;p85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7" name="Google Shape;747;p85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8" name="Google Shape;748;p85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9" name="Google Shape;749;p85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0" name="Google Shape;750;p85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1" name="Google Shape;751;p85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2" name="Google Shape;752;p85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3" name="Google Shape;753;p85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4" name="Google Shape;754;p8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5" name="Google Shape;755;p8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6" name="Google Shape;756;p85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7" name="Google Shape;757;p8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gage with ICANN White">
  <p:cSld name="Engage with ICANN White"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86"/>
          <p:cNvSpPr/>
          <p:nvPr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86"/>
          <p:cNvSpPr txBox="1"/>
          <p:nvPr/>
        </p:nvSpPr>
        <p:spPr>
          <a:xfrm>
            <a:off x="3391319" y="1552703"/>
            <a:ext cx="8800679" cy="329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Visit us at </a:t>
            </a: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icann.org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86"/>
          <p:cNvSpPr txBox="1"/>
          <p:nvPr/>
        </p:nvSpPr>
        <p:spPr>
          <a:xfrm>
            <a:off x="3391319" y="1049145"/>
            <a:ext cx="6974253" cy="325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 and Questions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86"/>
          <p:cNvSpPr/>
          <p:nvPr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86"/>
          <p:cNvSpPr txBox="1"/>
          <p:nvPr>
            <p:ph idx="1" type="body"/>
          </p:nvPr>
        </p:nvSpPr>
        <p:spPr>
          <a:xfrm>
            <a:off x="3391319" y="1865312"/>
            <a:ext cx="7964599" cy="3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4" name="Google Shape;764;p86"/>
          <p:cNvSpPr txBox="1"/>
          <p:nvPr>
            <p:ph type="title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ICANN_Logo_W.eps" id="765" name="Google Shape;765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7392" y="856105"/>
            <a:ext cx="1962493" cy="15231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6" name="Google Shape;766;p86"/>
          <p:cNvGrpSpPr/>
          <p:nvPr/>
        </p:nvGrpSpPr>
        <p:grpSpPr>
          <a:xfrm>
            <a:off x="3402135" y="4228306"/>
            <a:ext cx="3416667" cy="365760"/>
            <a:chOff x="5325979" y="4715893"/>
            <a:chExt cx="3416667" cy="365760"/>
          </a:xfrm>
        </p:grpSpPr>
        <p:sp>
          <p:nvSpPr>
            <p:cNvPr id="767" name="Google Shape;767;p86"/>
            <p:cNvSpPr txBox="1"/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flickr.com/icann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7842_social_style_3_flikr-128.png" id="768" name="Google Shape;768;p86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9" name="Google Shape;769;p86"/>
          <p:cNvGrpSpPr/>
          <p:nvPr/>
        </p:nvGrpSpPr>
        <p:grpSpPr>
          <a:xfrm>
            <a:off x="3402135" y="4726326"/>
            <a:ext cx="3636602" cy="365760"/>
            <a:chOff x="1235726" y="5571713"/>
            <a:chExt cx="3636602" cy="365760"/>
          </a:xfrm>
        </p:grpSpPr>
        <p:sp>
          <p:nvSpPr>
            <p:cNvPr id="770" name="Google Shape;770;p86"/>
            <p:cNvSpPr txBox="1"/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linkedin/company/icann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164_social_style_3_in-128.png" id="771" name="Google Shape;771;p86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2" name="Google Shape;772;p86"/>
          <p:cNvGrpSpPr/>
          <p:nvPr/>
        </p:nvGrpSpPr>
        <p:grpSpPr>
          <a:xfrm>
            <a:off x="3402135" y="2734246"/>
            <a:ext cx="2809587" cy="365760"/>
            <a:chOff x="1235726" y="3073176"/>
            <a:chExt cx="2809587" cy="365760"/>
          </a:xfrm>
        </p:grpSpPr>
        <p:sp>
          <p:nvSpPr>
            <p:cNvPr id="773" name="Google Shape;773;p86"/>
            <p:cNvSpPr txBox="1"/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9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@icann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433_social_style_3_twiter-128.png" id="774" name="Google Shape;774;p86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5" name="Google Shape;775;p86"/>
          <p:cNvGrpSpPr/>
          <p:nvPr/>
        </p:nvGrpSpPr>
        <p:grpSpPr>
          <a:xfrm>
            <a:off x="3402135" y="3232266"/>
            <a:ext cx="3730320" cy="365760"/>
            <a:chOff x="1235727" y="3892739"/>
            <a:chExt cx="3730320" cy="365760"/>
          </a:xfrm>
        </p:grpSpPr>
        <p:sp>
          <p:nvSpPr>
            <p:cNvPr id="776" name="Google Shape;776;p86"/>
            <p:cNvSpPr txBox="1"/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1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facebook.com/icannorg 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141_social_style_3_facebook-128.png" id="777" name="Google Shape;777;p86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8" name="Google Shape;778;p86"/>
          <p:cNvGrpSpPr/>
          <p:nvPr/>
        </p:nvGrpSpPr>
        <p:grpSpPr>
          <a:xfrm>
            <a:off x="3402135" y="3730286"/>
            <a:ext cx="3636602" cy="365760"/>
            <a:chOff x="1235726" y="4721075"/>
            <a:chExt cx="3636602" cy="365760"/>
          </a:xfrm>
        </p:grpSpPr>
        <p:pic>
          <p:nvPicPr>
            <p:cNvPr descr="1420948149_social_style_3_youtube-128.png" id="779" name="Google Shape;779;p86">
              <a:hlinkClick r:id="rId15"/>
            </p:cNvPr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0" name="Google Shape;780;p86"/>
            <p:cNvSpPr txBox="1"/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17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youtube.com/icannnews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1" name="Google Shape;781;p86"/>
          <p:cNvGrpSpPr/>
          <p:nvPr/>
        </p:nvGrpSpPr>
        <p:grpSpPr>
          <a:xfrm>
            <a:off x="3402135" y="5722367"/>
            <a:ext cx="2586167" cy="365760"/>
            <a:chOff x="5325979" y="3073176"/>
            <a:chExt cx="2586167" cy="365760"/>
          </a:xfrm>
        </p:grpSpPr>
        <p:sp>
          <p:nvSpPr>
            <p:cNvPr id="782" name="Google Shape;782;p86"/>
            <p:cNvSpPr txBox="1"/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18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soundcloud/icann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83" name="Google Shape;783;p86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84" name="Google Shape;784;p86"/>
          <p:cNvGrpSpPr/>
          <p:nvPr/>
        </p:nvGrpSpPr>
        <p:grpSpPr>
          <a:xfrm>
            <a:off x="3402135" y="5224346"/>
            <a:ext cx="3416667" cy="365760"/>
            <a:chOff x="5325979" y="5571713"/>
            <a:chExt cx="3416667" cy="365760"/>
          </a:xfrm>
        </p:grpSpPr>
        <p:sp>
          <p:nvSpPr>
            <p:cNvPr id="785" name="Google Shape;785;p86"/>
            <p:cNvSpPr txBox="1"/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20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slideshare/icannpresentations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164_social_style_3_in-128.png" id="786" name="Google Shape;786;p86">
              <a:hlinkClick r:id="rId21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ull-Width Photo" showMasterSp="0">
  <p:cSld name="1_Full-Width Photo"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87"/>
          <p:cNvSpPr/>
          <p:nvPr>
            <p:ph idx="2" type="pic"/>
          </p:nvPr>
        </p:nvSpPr>
        <p:spPr>
          <a:xfrm>
            <a:off x="-16764" y="616645"/>
            <a:ext cx="12225528" cy="5696712"/>
          </a:xfrm>
          <a:prstGeom prst="rect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9" name="Google Shape;789;p87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90" name="Google Shape;790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87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Background 1">
  <p:cSld name="Alternate Background 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43"/>
          <p:cNvPicPr preferRelativeResize="0"/>
          <p:nvPr/>
        </p:nvPicPr>
        <p:blipFill rotWithShape="1">
          <a:blip r:embed="rId2">
            <a:alphaModFix/>
          </a:blip>
          <a:srcRect b="8780" l="0" r="0" t="10075"/>
          <a:stretch/>
        </p:blipFill>
        <p:spPr>
          <a:xfrm>
            <a:off x="0" y="683491"/>
            <a:ext cx="12192000" cy="556490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43"/>
          <p:cNvSpPr/>
          <p:nvPr/>
        </p:nvSpPr>
        <p:spPr>
          <a:xfrm>
            <a:off x="0" y="790814"/>
            <a:ext cx="12192000" cy="5346700"/>
          </a:xfrm>
          <a:prstGeom prst="rect">
            <a:avLst/>
          </a:prstGeom>
          <a:gradFill>
            <a:gsLst>
              <a:gs pos="0">
                <a:srgbClr val="FFFFFF">
                  <a:alpha val="74509"/>
                </a:srgbClr>
              </a:gs>
              <a:gs pos="24000">
                <a:srgbClr val="CCE8F8">
                  <a:alpha val="44313"/>
                </a:srgbClr>
              </a:gs>
              <a:gs pos="69000">
                <a:srgbClr val="CCE8F8">
                  <a:alpha val="61568"/>
                </a:srgbClr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43"/>
          <p:cNvSpPr txBox="1"/>
          <p:nvPr>
            <p:ph type="title"/>
          </p:nvPr>
        </p:nvSpPr>
        <p:spPr>
          <a:xfrm>
            <a:off x="420624" y="48278"/>
            <a:ext cx="11232896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1_Bulle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4"/>
          <p:cNvSpPr txBox="1"/>
          <p:nvPr>
            <p:ph type="title"/>
          </p:nvPr>
        </p:nvSpPr>
        <p:spPr>
          <a:xfrm>
            <a:off x="499872" y="46179"/>
            <a:ext cx="11173968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44"/>
          <p:cNvSpPr txBox="1"/>
          <p:nvPr>
            <p:ph idx="1" type="body"/>
          </p:nvPr>
        </p:nvSpPr>
        <p:spPr>
          <a:xfrm>
            <a:off x="812800" y="1470212"/>
            <a:ext cx="10543200" cy="45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9087" lvl="0" marL="457200" marR="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9087" lvl="1" marL="914400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⚪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1" algn="r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1" algn="r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gage with ICANN Blue" showMasterSp="0">
  <p:cSld name="Engage with ICANN Blu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5"/>
          <p:cNvSpPr txBox="1"/>
          <p:nvPr/>
        </p:nvSpPr>
        <p:spPr>
          <a:xfrm>
            <a:off x="2921748" y="2425013"/>
            <a:ext cx="8440953" cy="3470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Ждем вас на сайте </a:t>
            </a:r>
            <a:r>
              <a:rPr b="1" i="0" lang="en-US" sz="15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icann.org</a:t>
            </a:r>
            <a:endParaRPr b="1" i="0" sz="1500" u="none" cap="none" strike="noStrik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2" name="Google Shape;52;p45"/>
          <p:cNvSpPr/>
          <p:nvPr/>
        </p:nvSpPr>
        <p:spPr>
          <a:xfrm>
            <a:off x="2415593" y="6297593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" name="Google Shape;53;p45"/>
          <p:cNvCxnSpPr/>
          <p:nvPr/>
        </p:nvCxnSpPr>
        <p:spPr>
          <a:xfrm rot="10800000">
            <a:off x="1" y="6320453"/>
            <a:ext cx="238722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" name="Google Shape;54;p45"/>
          <p:cNvCxnSpPr/>
          <p:nvPr/>
        </p:nvCxnSpPr>
        <p:spPr>
          <a:xfrm rot="10800000">
            <a:off x="2504929" y="6320453"/>
            <a:ext cx="89245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" name="Google Shape;55;p45"/>
          <p:cNvSpPr/>
          <p:nvPr/>
        </p:nvSpPr>
        <p:spPr>
          <a:xfrm flipH="1">
            <a:off x="11480156" y="6297593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5"/>
          <p:cNvSpPr/>
          <p:nvPr/>
        </p:nvSpPr>
        <p:spPr>
          <a:xfrm flipH="1">
            <a:off x="11480156" y="2196678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" name="Google Shape;57;p45"/>
          <p:cNvCxnSpPr>
            <a:endCxn id="58" idx="0"/>
          </p:cNvCxnSpPr>
          <p:nvPr/>
        </p:nvCxnSpPr>
        <p:spPr>
          <a:xfrm rot="10800000">
            <a:off x="2446072" y="2281331"/>
            <a:ext cx="0" cy="3997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45"/>
          <p:cNvSpPr/>
          <p:nvPr/>
        </p:nvSpPr>
        <p:spPr>
          <a:xfrm rot="-5400000">
            <a:off x="2466366" y="2200155"/>
            <a:ext cx="121764" cy="16235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" name="Google Shape;59;p45"/>
          <p:cNvCxnSpPr/>
          <p:nvPr/>
        </p:nvCxnSpPr>
        <p:spPr>
          <a:xfrm rot="10800000">
            <a:off x="2527253" y="2220449"/>
            <a:ext cx="892222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45"/>
          <p:cNvCxnSpPr/>
          <p:nvPr/>
        </p:nvCxnSpPr>
        <p:spPr>
          <a:xfrm rot="10800000">
            <a:off x="11582405" y="6320453"/>
            <a:ext cx="609596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p45"/>
          <p:cNvCxnSpPr/>
          <p:nvPr/>
        </p:nvCxnSpPr>
        <p:spPr>
          <a:xfrm rot="10800000">
            <a:off x="11570752" y="2219538"/>
            <a:ext cx="62124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2" name="Google Shape;62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96771" y="2842544"/>
            <a:ext cx="3722684" cy="323670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45"/>
          <p:cNvSpPr/>
          <p:nvPr/>
        </p:nvSpPr>
        <p:spPr>
          <a:xfrm>
            <a:off x="531051" y="582025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" name="Google Shape;64;p45"/>
          <p:cNvCxnSpPr/>
          <p:nvPr/>
        </p:nvCxnSpPr>
        <p:spPr>
          <a:xfrm rot="10800000">
            <a:off x="3230" y="602086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" name="Google Shape;65;p45"/>
          <p:cNvCxnSpPr/>
          <p:nvPr/>
        </p:nvCxnSpPr>
        <p:spPr>
          <a:xfrm rot="10800000">
            <a:off x="616656" y="602084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45"/>
          <p:cNvSpPr txBox="1"/>
          <p:nvPr>
            <p:ph type="title"/>
          </p:nvPr>
        </p:nvSpPr>
        <p:spPr>
          <a:xfrm>
            <a:off x="498948" y="60675"/>
            <a:ext cx="11891997" cy="540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67" name="Google Shape;67;p45"/>
          <p:cNvGrpSpPr/>
          <p:nvPr/>
        </p:nvGrpSpPr>
        <p:grpSpPr>
          <a:xfrm>
            <a:off x="2773066" y="1275072"/>
            <a:ext cx="5754708" cy="760694"/>
            <a:chOff x="2079799" y="1275072"/>
            <a:chExt cx="4851411" cy="760694"/>
          </a:xfrm>
        </p:grpSpPr>
        <p:pic>
          <p:nvPicPr>
            <p:cNvPr id="68" name="Google Shape;68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79799" y="1275072"/>
              <a:ext cx="4287549" cy="7606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45"/>
            <p:cNvSpPr/>
            <p:nvPr/>
          </p:nvSpPr>
          <p:spPr>
            <a:xfrm>
              <a:off x="3144079" y="1433789"/>
              <a:ext cx="3787131" cy="461665"/>
            </a:xfrm>
            <a:prstGeom prst="rect">
              <a:avLst/>
            </a:prstGeom>
            <a:solidFill>
              <a:srgbClr val="1768B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Один мир, один интернет</a:t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 Blue" showMasterSp="0">
  <p:cSld name="Cover 1 Blu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6"/>
          <p:cNvSpPr txBox="1"/>
          <p:nvPr>
            <p:ph type="title"/>
          </p:nvPr>
        </p:nvSpPr>
        <p:spPr>
          <a:xfrm>
            <a:off x="550863" y="1"/>
            <a:ext cx="10805054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46"/>
          <p:cNvSpPr txBox="1"/>
          <p:nvPr>
            <p:ph idx="1" type="body"/>
          </p:nvPr>
        </p:nvSpPr>
        <p:spPr>
          <a:xfrm>
            <a:off x="550863" y="3553574"/>
            <a:ext cx="10805054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46"/>
          <p:cNvSpPr txBox="1"/>
          <p:nvPr>
            <p:ph idx="2" type="body"/>
          </p:nvPr>
        </p:nvSpPr>
        <p:spPr>
          <a:xfrm>
            <a:off x="550863" y="4279392"/>
            <a:ext cx="10805054" cy="27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46"/>
          <p:cNvSpPr txBox="1"/>
          <p:nvPr>
            <p:ph idx="3" type="body"/>
          </p:nvPr>
        </p:nvSpPr>
        <p:spPr>
          <a:xfrm>
            <a:off x="550863" y="4553415"/>
            <a:ext cx="10805054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6" name="Google Shape;76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62117" y="5193792"/>
            <a:ext cx="1193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46"/>
          <p:cNvSpPr txBox="1"/>
          <p:nvPr>
            <p:ph idx="4" type="body"/>
          </p:nvPr>
        </p:nvSpPr>
        <p:spPr>
          <a:xfrm>
            <a:off x="548640" y="2837138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2 White" showMasterSp="0">
  <p:cSld name="Cover 2 Whit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/>
          <p:nvPr>
            <p:ph type="title"/>
          </p:nvPr>
        </p:nvSpPr>
        <p:spPr>
          <a:xfrm>
            <a:off x="2228479" y="2020824"/>
            <a:ext cx="9299448" cy="13258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47"/>
          <p:cNvSpPr txBox="1"/>
          <p:nvPr>
            <p:ph idx="1" type="body"/>
          </p:nvPr>
        </p:nvSpPr>
        <p:spPr>
          <a:xfrm>
            <a:off x="2228479" y="4617720"/>
            <a:ext cx="9299448" cy="578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47"/>
          <p:cNvSpPr txBox="1"/>
          <p:nvPr>
            <p:ph idx="2" type="body"/>
          </p:nvPr>
        </p:nvSpPr>
        <p:spPr>
          <a:xfrm>
            <a:off x="2228479" y="5199656"/>
            <a:ext cx="9299448" cy="3905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47"/>
          <p:cNvSpPr txBox="1"/>
          <p:nvPr>
            <p:ph idx="3" type="body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3" name="Google Shape;83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6395" y="4874480"/>
            <a:ext cx="1189829" cy="9518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" name="Google Shape;84;p47"/>
          <p:cNvGrpSpPr/>
          <p:nvPr/>
        </p:nvGrpSpPr>
        <p:grpSpPr>
          <a:xfrm flipH="1">
            <a:off x="0" y="3470373"/>
            <a:ext cx="11687801" cy="2676998"/>
            <a:chOff x="0" y="3470373"/>
            <a:chExt cx="11687801" cy="2676998"/>
          </a:xfrm>
        </p:grpSpPr>
        <p:sp>
          <p:nvSpPr>
            <p:cNvPr id="85" name="Google Shape;85;p47"/>
            <p:cNvSpPr/>
            <p:nvPr/>
          </p:nvSpPr>
          <p:spPr>
            <a:xfrm>
              <a:off x="1825043" y="6101651"/>
              <a:ext cx="45720" cy="45720"/>
            </a:xfrm>
            <a:prstGeom prst="ellipse">
              <a:avLst/>
            </a:prstGeom>
            <a:solidFill>
              <a:srgbClr val="0B34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6" name="Google Shape;86;p47"/>
            <p:cNvCxnSpPr/>
            <p:nvPr/>
          </p:nvCxnSpPr>
          <p:spPr>
            <a:xfrm rot="10800000">
              <a:off x="0" y="6124669"/>
              <a:ext cx="1793872" cy="0"/>
            </a:xfrm>
            <a:prstGeom prst="straightConnector1">
              <a:avLst/>
            </a:prstGeom>
            <a:noFill/>
            <a:ln cap="flat" cmpd="sng" w="12700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7" name="Google Shape;87;p47"/>
            <p:cNvCxnSpPr/>
            <p:nvPr/>
          </p:nvCxnSpPr>
          <p:spPr>
            <a:xfrm rot="10800000">
              <a:off x="1892734" y="6124511"/>
              <a:ext cx="9720781" cy="0"/>
            </a:xfrm>
            <a:prstGeom prst="straightConnector1">
              <a:avLst/>
            </a:prstGeom>
            <a:noFill/>
            <a:ln cap="flat" cmpd="sng" w="12700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8" name="Google Shape;88;p47"/>
            <p:cNvSpPr/>
            <p:nvPr/>
          </p:nvSpPr>
          <p:spPr>
            <a:xfrm flipH="1">
              <a:off x="11642081" y="6101651"/>
              <a:ext cx="45720" cy="45720"/>
            </a:xfrm>
            <a:prstGeom prst="ellipse">
              <a:avLst/>
            </a:prstGeom>
            <a:solidFill>
              <a:srgbClr val="0B34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7"/>
            <p:cNvSpPr/>
            <p:nvPr/>
          </p:nvSpPr>
          <p:spPr>
            <a:xfrm flipH="1">
              <a:off x="11642081" y="3470373"/>
              <a:ext cx="45720" cy="45720"/>
            </a:xfrm>
            <a:prstGeom prst="ellipse">
              <a:avLst/>
            </a:prstGeom>
            <a:solidFill>
              <a:srgbClr val="0B34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0" name="Google Shape;90;p47"/>
            <p:cNvCxnSpPr/>
            <p:nvPr/>
          </p:nvCxnSpPr>
          <p:spPr>
            <a:xfrm rot="10800000">
              <a:off x="1849172" y="3552825"/>
              <a:ext cx="0" cy="2529959"/>
            </a:xfrm>
            <a:prstGeom prst="straightConnector1">
              <a:avLst/>
            </a:prstGeom>
            <a:noFill/>
            <a:ln cap="flat" cmpd="sng" w="12700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1" name="Google Shape;91;p47"/>
            <p:cNvSpPr/>
            <p:nvPr/>
          </p:nvSpPr>
          <p:spPr>
            <a:xfrm rot="-5400000">
              <a:off x="1847726" y="3495590"/>
              <a:ext cx="121764" cy="118872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12700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2" name="Google Shape;92;p47"/>
            <p:cNvCxnSpPr/>
            <p:nvPr/>
          </p:nvCxnSpPr>
          <p:spPr>
            <a:xfrm rot="10800000">
              <a:off x="1899083" y="3494144"/>
              <a:ext cx="9714432" cy="0"/>
            </a:xfrm>
            <a:prstGeom prst="straightConnector1">
              <a:avLst/>
            </a:prstGeom>
            <a:noFill/>
            <a:ln cap="flat" cmpd="sng" w="12700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93" name="Google Shape;93;p47"/>
          <p:cNvSpPr txBox="1"/>
          <p:nvPr>
            <p:ph idx="4" type="body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4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48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8.xml"/><Relationship Id="rId51" Type="http://schemas.openxmlformats.org/officeDocument/2006/relationships/theme" Target="../theme/theme2.xml"/><Relationship Id="rId50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/>
          <p:nvPr/>
        </p:nvSpPr>
        <p:spPr>
          <a:xfrm>
            <a:off x="83671" y="6412324"/>
            <a:ext cx="4957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3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434408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;p38"/>
          <p:cNvGrpSpPr/>
          <p:nvPr/>
        </p:nvGrpSpPr>
        <p:grpSpPr>
          <a:xfrm flipH="1">
            <a:off x="3230" y="585223"/>
            <a:ext cx="12188770" cy="45720"/>
            <a:chOff x="3230" y="585223"/>
            <a:chExt cx="12188770" cy="45720"/>
          </a:xfrm>
        </p:grpSpPr>
        <p:sp>
          <p:nvSpPr>
            <p:cNvPr id="13" name="Google Shape;13;p38"/>
            <p:cNvSpPr/>
            <p:nvPr/>
          </p:nvSpPr>
          <p:spPr>
            <a:xfrm>
              <a:off x="533670" y="585223"/>
              <a:ext cx="45720" cy="45720"/>
            </a:xfrm>
            <a:prstGeom prst="ellipse">
              <a:avLst/>
            </a:prstGeom>
            <a:solidFill>
              <a:srgbClr val="0B34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" name="Google Shape;14;p38"/>
            <p:cNvCxnSpPr/>
            <p:nvPr/>
          </p:nvCxnSpPr>
          <p:spPr>
            <a:xfrm rot="10800000">
              <a:off x="3230" y="608083"/>
              <a:ext cx="495719" cy="0"/>
            </a:xfrm>
            <a:prstGeom prst="straightConnector1">
              <a:avLst/>
            </a:prstGeom>
            <a:noFill/>
            <a:ln cap="flat" cmpd="sng" w="12700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" name="Google Shape;15;p38"/>
            <p:cNvCxnSpPr/>
            <p:nvPr/>
          </p:nvCxnSpPr>
          <p:spPr>
            <a:xfrm rot="10800000">
              <a:off x="616656" y="608083"/>
              <a:ext cx="11575344" cy="0"/>
            </a:xfrm>
            <a:prstGeom prst="straightConnector1">
              <a:avLst/>
            </a:prstGeom>
            <a:noFill/>
            <a:ln cap="flat" cmpd="sng" w="12700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6" name="Google Shape;16;p38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" name="Google Shape;17;p3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8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Google Shape;20;p3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153">
          <p15:clr>
            <a:srgbClr val="F26B43"/>
          </p15:clr>
        </p15:guide>
        <p15:guide id="4" pos="512">
          <p15:clr>
            <a:srgbClr val="F26B43"/>
          </p15:clr>
        </p15:guide>
        <p15:guide id="5" pos="347">
          <p15:clr>
            <a:srgbClr val="F26B43"/>
          </p15:clr>
        </p15:guide>
        <p15:guide id="6" pos="7324">
          <p15:clr>
            <a:srgbClr val="F26B43"/>
          </p15:clr>
        </p15:guide>
        <p15:guide id="7" orient="horz" pos="4105">
          <p15:clr>
            <a:srgbClr val="F26B43"/>
          </p15:clr>
        </p15:guide>
        <p15:guide id="8" orient="horz" pos="384">
          <p15:clr>
            <a:srgbClr val="F26B43"/>
          </p15:clr>
        </p15:guide>
        <p15:guide id="9" orient="horz" pos="3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Relationship Id="rId4" Type="http://schemas.openxmlformats.org/officeDocument/2006/relationships/hyperlink" Target="https://uasg.tech/wp-content/uploads/documents/UASG012-en-digital.pdf" TargetMode="External"/><Relationship Id="rId5" Type="http://schemas.openxmlformats.org/officeDocument/2006/relationships/image" Target="../media/image36.png"/><Relationship Id="rId6" Type="http://schemas.openxmlformats.org/officeDocument/2006/relationships/image" Target="../media/image3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gif"/><Relationship Id="rId4" Type="http://schemas.openxmlformats.org/officeDocument/2006/relationships/image" Target="../media/image3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unicode.org/charts/" TargetMode="External"/><Relationship Id="rId4" Type="http://schemas.openxmlformats.org/officeDocument/2006/relationships/image" Target="../media/image3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unicode.org/reports/tr15/" TargetMode="External"/><Relationship Id="rId4" Type="http://schemas.openxmlformats.org/officeDocument/2006/relationships/image" Target="../media/image3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example.co.uk/" TargetMode="External"/><Relationship Id="rId4" Type="http://schemas.openxmlformats.org/officeDocument/2006/relationships/hyperlink" Target="https://data.iana.org/TLD/tlds-alpha-by-domain.txt" TargetMode="External"/><Relationship Id="rId5" Type="http://schemas.openxmlformats.org/officeDocument/2006/relationships/image" Target="../media/image3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3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mailto:myname@example.org" TargetMode="External"/><Relationship Id="rId4" Type="http://schemas.openxmlformats.org/officeDocument/2006/relationships/image" Target="../media/image3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3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uasg.tech/wp-content/uploads/documents/UASG018A-en-digital.pdf" TargetMode="External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39.png"/><Relationship Id="rId7" Type="http://schemas.openxmlformats.org/officeDocument/2006/relationships/image" Target="../media/image4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uasg.tech/wp-content/uploads/documents/EAI-Software-Test%20Results-UASG030A.pdf" TargetMode="External"/><Relationship Id="rId4" Type="http://schemas.openxmlformats.org/officeDocument/2006/relationships/image" Target="../media/image46.png"/><Relationship Id="rId5" Type="http://schemas.openxmlformats.org/officeDocument/2006/relationships/image" Target="../media/image3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uasg.tech/wp-content/uploads/2020/03/UASG_ICANN_Case_Study_UASG013C.2.pdf" TargetMode="External"/><Relationship Id="rId4" Type="http://schemas.openxmlformats.org/officeDocument/2006/relationships/image" Target="../media/image45.png"/><Relationship Id="rId5" Type="http://schemas.openxmlformats.org/officeDocument/2006/relationships/image" Target="../media/image3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hyperlink" Target="mailto:UAProgram@icann.org" TargetMode="External"/><Relationship Id="rId4" Type="http://schemas.openxmlformats.org/officeDocument/2006/relationships/hyperlink" Target="https://xmox.nl/" TargetMode="External"/><Relationship Id="rId5" Type="http://schemas.openxmlformats.org/officeDocument/2006/relationships/image" Target="../media/image3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uasg.tech/eai-certification" TargetMode="External"/><Relationship Id="rId4" Type="http://schemas.openxmlformats.org/officeDocument/2006/relationships/image" Target="../media/image47.png"/><Relationship Id="rId5" Type="http://schemas.openxmlformats.org/officeDocument/2006/relationships/image" Target="../media/image3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hyperlink" Target="mailto:info@uasg.tech" TargetMode="External"/><Relationship Id="rId4" Type="http://schemas.openxmlformats.org/officeDocument/2006/relationships/hyperlink" Target="mailto:UAProgram@icann.org" TargetMode="External"/><Relationship Id="rId5" Type="http://schemas.openxmlformats.org/officeDocument/2006/relationships/hyperlink" Target="https://uasg.tech/" TargetMode="External"/><Relationship Id="rId6" Type="http://schemas.openxmlformats.org/officeDocument/2006/relationships/hyperlink" Target="https://icann.org/ua" TargetMode="External"/><Relationship Id="rId7" Type="http://schemas.openxmlformats.org/officeDocument/2006/relationships/image" Target="../media/image3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uasg.tech/" TargetMode="External"/><Relationship Id="rId4" Type="http://schemas.openxmlformats.org/officeDocument/2006/relationships/hyperlink" Target="https://uasg.tech/wp-content/uploads/documents/UASG005-en-digital.pdf" TargetMode="External"/><Relationship Id="rId9" Type="http://schemas.openxmlformats.org/officeDocument/2006/relationships/hyperlink" Target="https://uasg.tech/wp-content/uploads/documents/UASG021B-en-digital.pdf" TargetMode="External"/><Relationship Id="rId5" Type="http://schemas.openxmlformats.org/officeDocument/2006/relationships/hyperlink" Target="https://uasg.tech/wp-content/uploads/documents/UASG007-en-digital.pdf" TargetMode="External"/><Relationship Id="rId6" Type="http://schemas.openxmlformats.org/officeDocument/2006/relationships/hyperlink" Target="https://uasg.tech/wp-content/uploads/documents/UASG014-en-digital.pdf" TargetMode="External"/><Relationship Id="rId7" Type="http://schemas.openxmlformats.org/officeDocument/2006/relationships/hyperlink" Target="https://uasg.tech/wp-content/uploads/documents/UASG012-en-digital.pdf" TargetMode="External"/><Relationship Id="rId8" Type="http://schemas.openxmlformats.org/officeDocument/2006/relationships/hyperlink" Target="https://uasg.tech/wp-content/uploads/documents/UASG018A-en-digital.pdf" TargetMode="External"/><Relationship Id="rId11" Type="http://schemas.openxmlformats.org/officeDocument/2006/relationships/hyperlink" Target="https://uasg.tech/wp-content/uploads/documents/UASG028-en-digital.pdf" TargetMode="External"/><Relationship Id="rId10" Type="http://schemas.openxmlformats.org/officeDocument/2006/relationships/hyperlink" Target="https://uasg.tech/wp-content/uploads/documents/UASG026-en-digital.pdf" TargetMode="External"/><Relationship Id="rId13" Type="http://schemas.openxmlformats.org/officeDocument/2006/relationships/hyperlink" Target="https://uasg.tech/wp-content/uploads/documents/UASG032-en-digital.pdf" TargetMode="External"/><Relationship Id="rId12" Type="http://schemas.openxmlformats.org/officeDocument/2006/relationships/hyperlink" Target="https://uasg.tech/wp-content/uploads/documents/UASG030-en-digital.pdf" TargetMode="External"/><Relationship Id="rId15" Type="http://schemas.openxmlformats.org/officeDocument/2006/relationships/image" Target="../media/image39.png"/><Relationship Id="rId14" Type="http://schemas.openxmlformats.org/officeDocument/2006/relationships/hyperlink" Target="https://uasg.tech/download/uasg-043-ua-ready-code-samples-in-java-python-and-javascript-en/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4" Type="http://schemas.openxmlformats.org/officeDocument/2006/relationships/image" Target="../media/image3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hyperlink" Target="https://ithi.research.icann.org/graph-eai.html" TargetMode="External"/><Relationship Id="rId5" Type="http://schemas.openxmlformats.org/officeDocument/2006/relationships/image" Target="../media/image3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40.png"/><Relationship Id="rId8" Type="http://schemas.openxmlformats.org/officeDocument/2006/relationships/image" Target="../media/image3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1"/>
          <p:cNvSpPr txBox="1"/>
          <p:nvPr>
            <p:ph type="title"/>
          </p:nvPr>
        </p:nvSpPr>
        <p:spPr>
          <a:xfrm>
            <a:off x="1737360" y="0"/>
            <a:ext cx="9664369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</a:pPr>
            <a:r>
              <a:rPr lang="en-US"/>
              <a:t>نظرة عامة فنية على القبول الشامل لأسماء النطاقات وعناوين البريد الإلكتروني</a:t>
            </a:r>
            <a:endParaRPr/>
          </a:p>
        </p:txBody>
      </p:sp>
      <p:sp>
        <p:nvSpPr>
          <p:cNvPr id="797" name="Google Shape;797;p1"/>
          <p:cNvSpPr txBox="1"/>
          <p:nvPr>
            <p:ph idx="3" type="body"/>
          </p:nvPr>
        </p:nvSpPr>
        <p:spPr>
          <a:xfrm>
            <a:off x="613408" y="4755604"/>
            <a:ext cx="10788321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None/>
            </a:pPr>
            <a:r>
              <a:rPr lang="en-US"/>
              <a:t>اليوم الشهر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2025</a:t>
            </a:r>
            <a:endParaRPr/>
          </a:p>
        </p:txBody>
      </p:sp>
      <p:sp>
        <p:nvSpPr>
          <p:cNvPr id="798" name="Google Shape;798;p1"/>
          <p:cNvSpPr txBox="1"/>
          <p:nvPr>
            <p:ph idx="4" type="body"/>
          </p:nvPr>
        </p:nvSpPr>
        <p:spPr>
          <a:xfrm>
            <a:off x="593521" y="2455029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None/>
            </a:pPr>
            <a:r>
              <a:rPr lang="en-US"/>
              <a:t> برنامج يوم القبول الشامل</a:t>
            </a:r>
            <a:endParaRPr/>
          </a:p>
        </p:txBody>
      </p:sp>
      <p:sp>
        <p:nvSpPr>
          <p:cNvPr id="799" name="Google Shape;799;p1"/>
          <p:cNvSpPr txBox="1"/>
          <p:nvPr>
            <p:ph idx="1" type="body"/>
          </p:nvPr>
        </p:nvSpPr>
        <p:spPr>
          <a:xfrm>
            <a:off x="701839" y="3429000"/>
            <a:ext cx="10788321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0"/>
          <p:cNvSpPr txBox="1"/>
          <p:nvPr>
            <p:ph type="title"/>
          </p:nvPr>
        </p:nvSpPr>
        <p:spPr>
          <a:xfrm>
            <a:off x="420624" y="46180"/>
            <a:ext cx="11292956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أنظمة البريد الإلكتروني ودعم تدويل عناوين البريد الإلكتروني</a:t>
            </a:r>
            <a:endParaRPr/>
          </a:p>
        </p:txBody>
      </p:sp>
      <p:pic>
        <p:nvPicPr>
          <p:cNvPr id="906" name="Google Shape;906;p10"/>
          <p:cNvPicPr preferRelativeResize="0"/>
          <p:nvPr/>
        </p:nvPicPr>
        <p:blipFill rotWithShape="1">
          <a:blip r:embed="rId3">
            <a:alphaModFix/>
          </a:blip>
          <a:srcRect b="0" l="5267" r="4665" t="0"/>
          <a:stretch/>
        </p:blipFill>
        <p:spPr>
          <a:xfrm>
            <a:off x="582395" y="929390"/>
            <a:ext cx="3709739" cy="2695153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10"/>
          <p:cNvSpPr txBox="1"/>
          <p:nvPr>
            <p:ph idx="1" type="body"/>
          </p:nvPr>
        </p:nvSpPr>
        <p:spPr>
          <a:xfrm>
            <a:off x="4729064" y="929390"/>
            <a:ext cx="6984516" cy="5411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يجب أن تكون جميع برامج إدارة البريد الإلكتروني مهيأة لإرسال واستقبال عناوين البريد الإلكتروني المدوَّلة. انظر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تدويل عناوين البريد الإلكتروني: نظرة عامة فنية</a:t>
            </a:r>
            <a:r>
              <a:rPr lang="en-US" sz="2000"/>
              <a:t> للحصول على التفاصيل.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MUA</a:t>
            </a:r>
            <a:r>
              <a:rPr lang="en-US" sz="2000"/>
              <a:t> – وكيل ومستخدم البريد: برنامج عميل يستخدمه الشخص من أجل إرسال واستقبال وإدارة البريد.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MSA</a:t>
            </a:r>
            <a:r>
              <a:rPr lang="en-US" sz="2000"/>
              <a:t> – وكيل تسليم البريد: برنامج خادم يستخدم البريد من وكيل MUA ويقوم بإعداده من أجل الإرسال والتسليم.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MTA</a:t>
            </a:r>
            <a:r>
              <a:rPr lang="en-US" sz="2000"/>
              <a:t> – وكيل نقل البريد: برنامج خادم يقدم بإرسال واستقبال البريد من وإلى مضيفي الإنترنت الآخرين. يمكن لوكيل MTA إرسال البريد من وكيل MSA و/أو تسليم البريد إلى وكيل MDA.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MDA</a:t>
            </a:r>
            <a:r>
              <a:rPr lang="en-US" sz="2000"/>
              <a:t> – وكيل تسليم البريد: برنامج خادم يعالج البريد الوارد ويقوم بشكل نموذجي بتخزينه في صندوق وراد أو مجلد.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</p:txBody>
      </p:sp>
      <p:pic>
        <p:nvPicPr>
          <p:cNvPr id="908" name="Google Shape;90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8812" y="3763613"/>
            <a:ext cx="4096904" cy="1291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3812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11"/>
          <p:cNvSpPr txBox="1"/>
          <p:nvPr>
            <p:ph type="title"/>
          </p:nvPr>
        </p:nvSpPr>
        <p:spPr>
          <a:xfrm>
            <a:off x="752850" y="1308848"/>
            <a:ext cx="10804566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أساسيات اليونيكود Unicode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2"/>
          <p:cNvSpPr txBox="1"/>
          <p:nvPr>
            <p:ph type="title"/>
          </p:nvPr>
        </p:nvSpPr>
        <p:spPr>
          <a:xfrm>
            <a:off x="420624" y="46180"/>
            <a:ext cx="11366564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الحرف ومجموعات الحروف</a:t>
            </a:r>
            <a:endParaRPr/>
          </a:p>
        </p:txBody>
      </p:sp>
      <p:sp>
        <p:nvSpPr>
          <p:cNvPr id="921" name="Google Shape;921;p12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solidFill>
                  <a:schemeClr val="dk1"/>
                </a:solidFill>
              </a:rPr>
              <a:t>تتكون </a:t>
            </a:r>
            <a:r>
              <a:rPr b="0" i="0" lang="en-US" sz="2000">
                <a:solidFill>
                  <a:schemeClr val="dk1"/>
                </a:solidFill>
              </a:rPr>
              <a:t>العلامة أو السلسلة </a:t>
            </a:r>
            <a:r>
              <a:rPr lang="en-US" sz="2000">
                <a:solidFill>
                  <a:schemeClr val="dk1"/>
                </a:solidFill>
              </a:rPr>
              <a:t>مثل</a:t>
            </a:r>
            <a:r>
              <a:rPr b="0" i="0" lang="en-US" sz="2000">
                <a:solidFill>
                  <a:schemeClr val="dk1"/>
                </a:solidFill>
              </a:rPr>
              <a:t> أهلا، أو नमस्ते، أو Hello من حروف.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b="0" i="0" lang="en-US" sz="2000">
                <a:solidFill>
                  <a:schemeClr val="dk1"/>
                </a:solidFill>
              </a:rPr>
              <a:t>Hello </a:t>
            </a:r>
            <a:r>
              <a:rPr lang="en-US" sz="2000">
                <a:solidFill>
                  <a:schemeClr val="dk1"/>
                </a:solidFill>
              </a:rPr>
              <a:t>--&gt;</a:t>
            </a:r>
            <a:r>
              <a:rPr lang="en-US" sz="2000">
                <a:solidFill>
                  <a:schemeClr val="dk1"/>
                </a:solidFill>
              </a:rPr>
              <a:t> </a:t>
            </a:r>
            <a:r>
              <a:rPr b="0" i="0" lang="en-US" sz="2000">
                <a:solidFill>
                  <a:schemeClr val="dk1"/>
                </a:solidFill>
              </a:rPr>
              <a:t> H  e  l   l     o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chemeClr val="dk1"/>
                </a:solidFill>
              </a:rPr>
              <a:t>عنصر الكتابة عبارة عن وحدة من المعلومات تُستخدم من أجل تنظيم أو ضبط أو تمثيل بيانات نصية.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b="0" i="0" lang="en-US" sz="2000">
                <a:solidFill>
                  <a:schemeClr val="dk1"/>
                </a:solidFill>
              </a:rPr>
              <a:t>أمثلة على عناصر الكتابة: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b="0" i="0" lang="en-US" sz="2000">
                <a:solidFill>
                  <a:schemeClr val="dk1"/>
                </a:solidFill>
              </a:rPr>
              <a:t>الحروف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b="0" i="0" lang="en-US" sz="2000">
                <a:solidFill>
                  <a:schemeClr val="dk1"/>
                </a:solidFill>
              </a:rPr>
              <a:t>الأرقام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2000">
                <a:solidFill>
                  <a:schemeClr val="dk1"/>
                </a:solidFill>
              </a:rPr>
              <a:t>عناصر الكتابة الخاصة مثل </a:t>
            </a:r>
            <a:r>
              <a:rPr b="0" i="0" lang="en-US" sz="2000">
                <a:solidFill>
                  <a:schemeClr val="dk1"/>
                </a:solidFill>
              </a:rPr>
              <a:t>الرموز الحسابية وعلامات الترقيم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b="0" i="0" lang="en-US" sz="2000">
                <a:solidFill>
                  <a:schemeClr val="dk1"/>
                </a:solidFill>
              </a:rPr>
              <a:t>أحرف التحكم – في الغالب غير مرئية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solidFill>
                  <a:schemeClr val="dk1"/>
                </a:solidFill>
              </a:rPr>
              <a:t>يخصص نظام الترميز المعياري الأمريكي لتبادل المعلومات (</a:t>
            </a:r>
            <a:r>
              <a:rPr b="0" i="0" lang="en-US" sz="2000">
                <a:solidFill>
                  <a:schemeClr val="dk1"/>
                </a:solidFill>
              </a:rPr>
              <a:t>ASCII) ويحول عناصر الكتابة المستخدمة في الحوسبة بما في ذلك الحروف a-z والأرقام 0-9 وغيرها.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22" name="Google Shape;92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812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13"/>
          <p:cNvSpPr txBox="1"/>
          <p:nvPr>
            <p:ph type="title"/>
          </p:nvPr>
        </p:nvSpPr>
        <p:spPr>
          <a:xfrm>
            <a:off x="420624" y="46180"/>
            <a:ext cx="11366564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نقطة الترميز</a:t>
            </a:r>
            <a:endParaRPr/>
          </a:p>
        </p:txBody>
      </p:sp>
      <p:sp>
        <p:nvSpPr>
          <p:cNvPr id="929" name="Google Shape;929;p13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solidFill>
                  <a:srgbClr val="3B3835"/>
                </a:solidFill>
              </a:rPr>
              <a:t>نقطة الترميز عبارة عن قيمة أو مركز لعنصر كتابة، في أي من مجموعات عناصر الكتابة المشفرة.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</a:rPr>
              <a:t>نقطة الترميز عبارة عن رقم مخصص من أجل تمثيل عنصر كتابة مجرد في منظومة لتمثيل النصوص.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pic>
        <p:nvPicPr>
          <p:cNvPr id="930" name="Google Shape;93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812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.3.5 Character Encoding" id="931" name="Google Shape;931;p13"/>
          <p:cNvPicPr preferRelativeResize="0"/>
          <p:nvPr/>
        </p:nvPicPr>
        <p:blipFill rotWithShape="1">
          <a:blip r:embed="rId4">
            <a:alphaModFix/>
          </a:blip>
          <a:srcRect b="64531" l="50521" r="0" t="8896"/>
          <a:stretch/>
        </p:blipFill>
        <p:spPr>
          <a:xfrm>
            <a:off x="2501798" y="2281872"/>
            <a:ext cx="9136935" cy="331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4"/>
          <p:cNvSpPr txBox="1"/>
          <p:nvPr>
            <p:ph type="title"/>
          </p:nvPr>
        </p:nvSpPr>
        <p:spPr>
          <a:xfrm>
            <a:off x="420624" y="46180"/>
            <a:ext cx="11366564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نقطة الترميز</a:t>
            </a:r>
            <a:endParaRPr/>
          </a:p>
        </p:txBody>
      </p:sp>
      <p:sp>
        <p:nvSpPr>
          <p:cNvPr id="938" name="Google Shape;938;p14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solidFill>
                  <a:srgbClr val="3B3835"/>
                </a:solidFill>
              </a:rPr>
              <a:t>نقطة الترميز عبارة عن قيمة أو مركز لعنصر كتابة، في أي من مجموعات عناصر الكتابة المشفرة.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</a:rPr>
              <a:t>نقطة الترميز عبارة عن رقم مخصص من أجل تمثيل عنصر كتابة مجرد في منظومة لتمثيل النصوص.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pic>
        <p:nvPicPr>
          <p:cNvPr descr="3.3.5 Character Encoding" id="939" name="Google Shape;939;p14"/>
          <p:cNvPicPr preferRelativeResize="0"/>
          <p:nvPr/>
        </p:nvPicPr>
        <p:blipFill rotWithShape="1">
          <a:blip r:embed="rId3">
            <a:alphaModFix/>
          </a:blip>
          <a:srcRect b="64531" l="50521" r="0" t="8896"/>
          <a:stretch/>
        </p:blipFill>
        <p:spPr>
          <a:xfrm>
            <a:off x="2501798" y="2281872"/>
            <a:ext cx="9136935" cy="3319766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14"/>
          <p:cNvSpPr/>
          <p:nvPr/>
        </p:nvSpPr>
        <p:spPr>
          <a:xfrm>
            <a:off x="2676169" y="3398993"/>
            <a:ext cx="3872921" cy="466531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1" name="Google Shape;94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812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15"/>
          <p:cNvSpPr txBox="1"/>
          <p:nvPr>
            <p:ph type="title"/>
          </p:nvPr>
        </p:nvSpPr>
        <p:spPr>
          <a:xfrm>
            <a:off x="420624" y="46180"/>
            <a:ext cx="11366564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الصورة الرمزية للحرف</a:t>
            </a:r>
            <a:endParaRPr/>
          </a:p>
        </p:txBody>
      </p:sp>
      <p:sp>
        <p:nvSpPr>
          <p:cNvPr id="948" name="Google Shape;948;p15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</a:rPr>
              <a:t>التمثيل المطبعي لعناصر الكتابة هو ما يطلق عليه اسم الصورة الرمزية للحرف.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835"/>
              </a:buClr>
              <a:buSzPts val="1500"/>
              <a:buChar char="⚪"/>
            </a:pPr>
            <a:r>
              <a:rPr b="0" i="0" lang="en-US" sz="2000">
                <a:solidFill>
                  <a:srgbClr val="3B3835"/>
                </a:solidFill>
              </a:rPr>
              <a:t>الإنجليزية: </a:t>
            </a:r>
            <a:r>
              <a:rPr i="1" lang="en-US" sz="2000">
                <a:solidFill>
                  <a:srgbClr val="3B38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en-US" sz="2000">
                <a:solidFill>
                  <a:srgbClr val="3B3835"/>
                </a:solidFill>
              </a:rPr>
              <a:t>، a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835"/>
              </a:buClr>
              <a:buSzPts val="1500"/>
              <a:buChar char="⚪"/>
            </a:pPr>
            <a:r>
              <a:rPr b="0" i="0" lang="en-US" sz="2000">
                <a:solidFill>
                  <a:srgbClr val="3B3835"/>
                </a:solidFill>
              </a:rPr>
              <a:t>غالبًا ما يكون لكل حرف في العربية أربعة صور رمزية للحروف استنادًا إلى مكان كتابته في أي سلسلة.</a:t>
            </a:r>
            <a:r>
              <a:rPr lang="en-US" sz="2000">
                <a:solidFill>
                  <a:srgbClr val="3B3835"/>
                </a:solidFill>
              </a:rPr>
              <a:t> على سبيل المثال، بالنسبة </a:t>
            </a:r>
            <a:r>
              <a:rPr lang="en-US" sz="2000"/>
              <a:t>لحرف الغين في اللغة العربية فإن له أربعة صور رمزية وهي</a:t>
            </a:r>
            <a:r>
              <a:rPr b="0" i="0" lang="en-US" sz="2000">
                <a:solidFill>
                  <a:srgbClr val="3B3835"/>
                </a:solidFill>
              </a:rPr>
              <a:t>:</a:t>
            </a:r>
            <a:endParaRPr/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20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b="0" i="0" sz="20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20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b="0" i="0" sz="20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20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b="0" i="0" sz="20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2000">
              <a:solidFill>
                <a:srgbClr val="3B3835"/>
              </a:solidFill>
            </a:endParaRPr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835"/>
              </a:buClr>
              <a:buSzPts val="1500"/>
              <a:buChar char="⚪"/>
            </a:pPr>
            <a:r>
              <a:rPr lang="en-US" sz="2000">
                <a:solidFill>
                  <a:srgbClr val="3B3835"/>
                </a:solidFill>
              </a:rPr>
              <a:t>ويمكن كتابة/عرض اللغات من اليمين لليسار ومن اليسار لليمين لكن قراءة البيانات تكون على أساس ترتيب الضغط فوق المفاتيح في أي ملف ولا تعتمد على اتجاه الكتابة.</a:t>
            </a:r>
            <a:endParaRPr/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b="0" i="0" sz="2000">
              <a:solidFill>
                <a:srgbClr val="3B3835"/>
              </a:solidFill>
            </a:endParaRPr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b="0" i="0" sz="2000">
              <a:solidFill>
                <a:srgbClr val="3B383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pic>
        <p:nvPicPr>
          <p:cNvPr descr="Context-dependent and Directional Text - Complex-Text Languages - An  Overview" id="949" name="Google Shape;94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36495" y="2498183"/>
            <a:ext cx="1783637" cy="2171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812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16"/>
          <p:cNvSpPr txBox="1"/>
          <p:nvPr>
            <p:ph type="title"/>
          </p:nvPr>
        </p:nvSpPr>
        <p:spPr>
          <a:xfrm>
            <a:off x="420624" y="46180"/>
            <a:ext cx="11366564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ترميز عناصر الكتابة</a:t>
            </a:r>
            <a:endParaRPr/>
          </a:p>
        </p:txBody>
      </p:sp>
      <p:sp>
        <p:nvSpPr>
          <p:cNvPr id="957" name="Google Shape;957;p16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000000"/>
                </a:solidFill>
              </a:rPr>
              <a:t>ترميز عناصر الكتابة هو التخطيط من تعريف مجموعة عناصر كتابة إلى وحدات الأكواد الفعلية المستخدمة في تمثيل البيانات.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يصف الترميز كيفية ترميز نطاق أكواد إلى وحدات بايت وكيفية ترميز وحدات البايت إلى نقاط الأكواد.</a:t>
            </a:r>
            <a:endParaRPr/>
          </a:p>
        </p:txBody>
      </p:sp>
      <p:pic>
        <p:nvPicPr>
          <p:cNvPr id="958" name="Google Shape;95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812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17"/>
          <p:cNvSpPr txBox="1"/>
          <p:nvPr>
            <p:ph type="title"/>
          </p:nvPr>
        </p:nvSpPr>
        <p:spPr>
          <a:xfrm>
            <a:off x="420624" y="46180"/>
            <a:ext cx="11366564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لمحة تاريخية موجزة</a:t>
            </a:r>
            <a:endParaRPr/>
          </a:p>
        </p:txBody>
      </p:sp>
      <p:sp>
        <p:nvSpPr>
          <p:cNvPr id="965" name="Google Shape;965;p17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عنصر كتابة بنظام ASCII الأساسي</a:t>
            </a: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 وفردي من 7 بت، مقتصر على حد أقصى 128 عنصر كتابة.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عنصر كتابة بنظام ASCII الممتد وفردي من 8 بت، مقتصر على حد أقصى 256 عنصر كتابة.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يمكن أن يحتوي ترميز نظام ASCII على ما يكفي من عناصر الكتابة لتغطية جميع اللغات.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لذلك فقد تم تطوير أنظمة ترميز مختلفة من أجل تعيين أرقام لرموز الكتابة من أجل مختلف اللغات ونصوص الكتابة، وهو ما أحدث مشكلات في التشغيل البيني.</a:t>
            </a:r>
            <a:endParaRPr/>
          </a:p>
        </p:txBody>
      </p:sp>
      <p:pic>
        <p:nvPicPr>
          <p:cNvPr id="966" name="Google Shape;96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812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18"/>
          <p:cNvSpPr txBox="1"/>
          <p:nvPr>
            <p:ph type="title"/>
          </p:nvPr>
        </p:nvSpPr>
        <p:spPr>
          <a:xfrm>
            <a:off x="420624" y="46180"/>
            <a:ext cx="11366564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معيار Unicode</a:t>
            </a:r>
            <a:endParaRPr/>
          </a:p>
        </p:txBody>
      </p:sp>
      <p:sp>
        <p:nvSpPr>
          <p:cNvPr id="973" name="Google Shape;973;p18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المعيار المستخدم في التمثيل الرقمي لعناصر الكتابة المستخدمة في كتابة جميع لغات العالم.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عناصر الكتابة المنظمة في مستوى النصوص.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يوفر يونيكود وسيلة موحدة في تخزين وبحث وتبادل النصوص في أي لغة.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حيث تستخدمه جميع أجهزة الكمبيوتر الحديثة كما أنه الأساس في معالجة النصوص على الإنترنت.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عدد المنافذ التي تمثل لغات العالم هي 0000 – 10FFFF. انظر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/https://unicode.org/charts</a:t>
            </a:r>
            <a:r>
              <a:rPr lang="en-US" sz="2000"/>
              <a:t> لمعرفة تغطية النصوص ونطاقات الترميز.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2000"/>
          </a:p>
        </p:txBody>
      </p:sp>
      <p:pic>
        <p:nvPicPr>
          <p:cNvPr id="974" name="Google Shape;97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812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19"/>
          <p:cNvSpPr txBox="1"/>
          <p:nvPr>
            <p:ph type="title"/>
          </p:nvPr>
        </p:nvSpPr>
        <p:spPr>
          <a:xfrm>
            <a:off x="420624" y="46180"/>
            <a:ext cx="11366564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ترميز يونيكود</a:t>
            </a:r>
            <a:endParaRPr/>
          </a:p>
        </p:txBody>
      </p:sp>
      <p:sp>
        <p:nvSpPr>
          <p:cNvPr id="981" name="Google Shape;981;p19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000000"/>
                </a:solidFill>
              </a:rPr>
              <a:t>يمكن تنفيذ يونيكود من خلال طرق ترميز مختلفة لعناصر الكتابة.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UTF-8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UTF-16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UTF-32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يستخدم ترميز UTF-8 بشكل عام في نظام اسم النطاق.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صيغة UTF-8 عبارة عن ترميز عناصر كتابة متغير الطول.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ترمز صيغة UTF-8 لنقاط الأكواد بواحد إلى أربع وحدات بايت، بقراءة بايت واحد في المرة الواحدة: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بالنسبة لعناصر الكتابة بنظام ASCII، يستخدم 1 بايت.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بالنسبة لعناصر الكتابة العربية، يستخدم 2 بايت.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بالنسبة لعناصر الكتابة الديفنغارية، يستخدم 3 بايت.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بالنسبة لعناصر الكتابة الصينية يستخدم 4 بايت.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إذن بالنسبة للقراءة في مستوى وحدات البايت، يتعين علينا تحديد الترميز قبل قراءة الملفات.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pic>
        <p:nvPicPr>
          <p:cNvPr id="982" name="Google Shape;98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812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2"/>
          <p:cNvSpPr txBox="1"/>
          <p:nvPr>
            <p:ph idx="1" type="body"/>
          </p:nvPr>
        </p:nvSpPr>
        <p:spPr>
          <a:xfrm>
            <a:off x="754743" y="1553737"/>
            <a:ext cx="10682514" cy="4410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مقدمة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نظرة عامة على القبول الشامل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أساسيات اليونيكود Unicode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أساسيات أسماء النطاقات المدوَّلة IDN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أساسيات تدويل عناوين البريد الإلكتروني EAI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الخلاصة</a:t>
            </a:r>
            <a:endParaRPr/>
          </a:p>
        </p:txBody>
      </p:sp>
      <p:sp>
        <p:nvSpPr>
          <p:cNvPr id="806" name="Google Shape;806;p2"/>
          <p:cNvSpPr txBox="1"/>
          <p:nvPr>
            <p:ph type="title"/>
          </p:nvPr>
        </p:nvSpPr>
        <p:spPr>
          <a:xfrm>
            <a:off x="420624" y="46180"/>
            <a:ext cx="11339254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جدول الأعمال</a:t>
            </a:r>
            <a:endParaRPr/>
          </a:p>
        </p:txBody>
      </p:sp>
      <p:pic>
        <p:nvPicPr>
          <p:cNvPr id="807" name="Google Shape;80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812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20"/>
          <p:cNvSpPr txBox="1"/>
          <p:nvPr>
            <p:ph type="title"/>
          </p:nvPr>
        </p:nvSpPr>
        <p:spPr>
          <a:xfrm>
            <a:off x="420624" y="46180"/>
            <a:ext cx="1131058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التطبيع</a:t>
            </a:r>
            <a:endParaRPr/>
          </a:p>
        </p:txBody>
      </p:sp>
      <p:sp>
        <p:nvSpPr>
          <p:cNvPr id="989" name="Google Shape;989;p20"/>
          <p:cNvSpPr txBox="1"/>
          <p:nvPr>
            <p:ph idx="1" type="body"/>
          </p:nvPr>
        </p:nvSpPr>
        <p:spPr>
          <a:xfrm>
            <a:off x="768458" y="1364565"/>
            <a:ext cx="10962747" cy="4737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هناك العديد من طرق ترميز بعض الصور الرمزية في يونيكود: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è =  U+00E8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e + ` = è = U+0065 + U+0300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آ = U+0622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 ٓ  + ا = آ  =U+0627 U+0653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السلسلة التالية يمكن أن تكون موجودة في مجموعة كاملة في شكل السلسلة التالية الأولى، حيث تكون سلسلة الإدخال في نموذج السلسلة التالية، أدناه. لذلك سوف تكون نتيجة البحث فارغة.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آدم (U+0622 U+062F U+0645)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آدم (U+0627 U+0653 U+062F U+0645)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وبالنسبة للبحث والفرز وأي من عمليات السلاسل، فإننا بحاجة إلى التطبيع.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إذ يضمن التطبيع أن يكون التمثيل النهائي هو نفسه، حتى وإن قام المستخدمون بالكتابة بشكل مختلف</a:t>
            </a:r>
            <a:endParaRPr/>
          </a:p>
        </p:txBody>
      </p:sp>
      <p:pic>
        <p:nvPicPr>
          <p:cNvPr id="990" name="Google Shape;99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812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21"/>
          <p:cNvSpPr txBox="1"/>
          <p:nvPr>
            <p:ph type="title"/>
          </p:nvPr>
        </p:nvSpPr>
        <p:spPr>
          <a:xfrm>
            <a:off x="420624" y="46180"/>
            <a:ext cx="1131058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التطبيع</a:t>
            </a:r>
            <a:endParaRPr/>
          </a:p>
        </p:txBody>
      </p:sp>
      <p:sp>
        <p:nvSpPr>
          <p:cNvPr id="997" name="Google Shape;997;p21"/>
          <p:cNvSpPr txBox="1"/>
          <p:nvPr>
            <p:ph idx="1" type="body"/>
          </p:nvPr>
        </p:nvSpPr>
        <p:spPr>
          <a:xfrm>
            <a:off x="768458" y="1350498"/>
            <a:ext cx="10962747" cy="4751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فيما يلي مختلف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أشكال التطبيع</a:t>
            </a:r>
            <a:r>
              <a:rPr lang="en-US" sz="2000"/>
              <a:t> المحددة من خلال يونيكود: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نموذج التطبيع D أو (NFD)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نموذج التطبيع C أو (NFC)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نموذج التطبيع KD أو (NFKD)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نموذج التطبيع KC أو (NFKC)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في أسماء النطاقات، يستخدم NFC.</a:t>
            </a:r>
            <a:endParaRPr/>
          </a:p>
        </p:txBody>
      </p:sp>
      <p:pic>
        <p:nvPicPr>
          <p:cNvPr id="998" name="Google Shape;99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812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22"/>
          <p:cNvSpPr txBox="1"/>
          <p:nvPr>
            <p:ph type="title"/>
          </p:nvPr>
        </p:nvSpPr>
        <p:spPr>
          <a:xfrm>
            <a:off x="752849" y="1308848"/>
            <a:ext cx="10439869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أسماء النطاقات المدوّلة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3"/>
          <p:cNvSpPr txBox="1"/>
          <p:nvPr>
            <p:ph type="title"/>
          </p:nvPr>
        </p:nvSpPr>
        <p:spPr>
          <a:xfrm>
            <a:off x="420624" y="46180"/>
            <a:ext cx="11339254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أسماء النطاقات</a:t>
            </a:r>
            <a:endParaRPr/>
          </a:p>
        </p:txBody>
      </p:sp>
      <p:sp>
        <p:nvSpPr>
          <p:cNvPr id="1010" name="Google Shape;1010;p23"/>
          <p:cNvSpPr txBox="1"/>
          <p:nvPr>
            <p:ph idx="1" type="body"/>
          </p:nvPr>
        </p:nvSpPr>
        <p:spPr>
          <a:xfrm>
            <a:off x="776157" y="1227326"/>
            <a:ext cx="10858795" cy="4810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اسم النطاق عبارة عن مجموعة مسميات أو سلاسل مرتبة: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www.example.co.uk</a:t>
            </a:r>
            <a:r>
              <a:rPr lang="en-US" sz="2000"/>
              <a:t>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ونطاق المستوى الأعلى (TLD) هو التسمية إلى أقصى اليمين: "uk".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نطاق المستوى الثاني: "co".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نطاق المستوى الثالث: "example".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في البداية، كانت نطاقات TLD مكونة فقط من حرفين أو ثلاثة أحرف (على سبيل المثال، </a:t>
            </a:r>
            <a:r>
              <a:rPr lang="en-US" sz="2000">
                <a:solidFill>
                  <a:schemeClr val="accent1"/>
                </a:solidFill>
              </a:rPr>
              <a:t>ca. وcom.</a:t>
            </a:r>
            <a:r>
              <a:rPr lang="en-US" sz="2000"/>
              <a:t>).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أما الآن فقد يمكن أن تكون نطاقات TLD عبارة عن سلاسل طويلة (على سبيل المثال </a:t>
            </a:r>
            <a:r>
              <a:rPr lang="en-US" sz="2000">
                <a:solidFill>
                  <a:schemeClr val="accent1"/>
                </a:solidFill>
              </a:rPr>
              <a:t>info. وgoogle. وengineering.</a:t>
            </a:r>
            <a:r>
              <a:rPr lang="en-US" sz="2000"/>
              <a:t>).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ونطاقات TLD المفوضة في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منطقة الجذر</a:t>
            </a:r>
            <a:r>
              <a:rPr lang="en-US" sz="2000"/>
              <a:t> قد تتغير بمرور الوقت، ومن ثم يمكن أن تصبح أي قائمة مثبتة عتيقة الطراز.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كل علامة مكونة من 63 ثُمانِية.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</a:rPr>
              <a:t>لا يمكن أن يكون اسم النطاق الإجمالي أكثر من 255 (بما في ذلك الفواصل).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011" name="Google Shape;1011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812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24"/>
          <p:cNvSpPr txBox="1"/>
          <p:nvPr>
            <p:ph type="title"/>
          </p:nvPr>
        </p:nvSpPr>
        <p:spPr>
          <a:xfrm>
            <a:off x="420624" y="46180"/>
            <a:ext cx="11339254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أسماء النطاقات المدوَّلة (IDN)</a:t>
            </a:r>
            <a:endParaRPr/>
          </a:p>
        </p:txBody>
      </p:sp>
      <p:sp>
        <p:nvSpPr>
          <p:cNvPr id="1018" name="Google Shape;1018;p24"/>
          <p:cNvSpPr txBox="1"/>
          <p:nvPr>
            <p:ph idx="1" type="body"/>
          </p:nvPr>
        </p:nvSpPr>
        <p:spPr>
          <a:xfrm>
            <a:off x="776157" y="1227326"/>
            <a:ext cx="10869305" cy="4810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يمكن أن تكون أسماء النطاقات أيضًا مدوَّلة عندما تحتوي واحدة من العلامات على الأقل على أحد عناصر الكتابة غير ASCII.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على سبيل المثال: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www.exâmple.ca</a:t>
            </a:r>
            <a:r>
              <a:rPr lang="en-US" sz="2000"/>
              <a:t>، </a:t>
            </a:r>
            <a:r>
              <a:rPr lang="en-US" sz="2000">
                <a:solidFill>
                  <a:schemeClr val="accent1"/>
                </a:solidFill>
              </a:rPr>
              <a:t>普遍接受-测试.世界.</a:t>
            </a:r>
            <a:r>
              <a:rPr lang="en-US" sz="2000"/>
              <a:t>، </a:t>
            </a:r>
            <a:r>
              <a:rPr lang="en-US" sz="2000">
                <a:solidFill>
                  <a:schemeClr val="accent1"/>
                </a:solidFill>
              </a:rPr>
              <a:t>صحة.مصر</a:t>
            </a:r>
            <a:r>
              <a:rPr lang="en-US" sz="2000"/>
              <a:t>,</a:t>
            </a:r>
            <a:r>
              <a:rPr lang="en-US" sz="2000">
                <a:solidFill>
                  <a:schemeClr val="accent1"/>
                </a:solidFill>
              </a:rPr>
              <a:t> ทัวร์เที่ยวไทย.ไทย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ثمة نموذجان متقابلان من مسميات النطاقات ذات أسماء النطاقات المدوَّلة: علامة U وعلامة A.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المستخدمين البشر يستخدمون إصدار IDN الذي يطلق عليه مسميات U (التي تستخدم UTF-8 نسقًا لها): </a:t>
            </a:r>
            <a:r>
              <a:rPr lang="en-US" sz="2000">
                <a:solidFill>
                  <a:schemeClr val="accent1"/>
                </a:solidFill>
              </a:rPr>
              <a:t>exâmple</a:t>
            </a:r>
            <a:endParaRPr sz="2000">
              <a:solidFill>
                <a:schemeClr val="accent1"/>
              </a:solidFill>
            </a:endParaRPr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 تستخدم التطبيقات أو الأنظمة داخليًا الترميز بمنظومة الأسكي A-label التي تعادل نظام ASCII:</a:t>
            </a:r>
            <a:endParaRPr/>
          </a:p>
          <a:p>
            <a:pPr indent="-457200" lvl="2" marL="1371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/>
              <a:t>أخذ إدخال المستخدم مع التطبيع والفحص في مقابل IDNA2008 لتكوين U-label باسم نطاق مدوَّل.</a:t>
            </a:r>
            <a:endParaRPr/>
          </a:p>
          <a:p>
            <a:pPr indent="-457200" lvl="2" marL="1371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/>
              <a:t>تحويل U-label إلى بيونيكود (باستخدام RFC3492).</a:t>
            </a:r>
            <a:endParaRPr/>
          </a:p>
          <a:p>
            <a:pPr indent="-457200" lvl="2" marL="1371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/>
              <a:t>إضافة البادئة "xn--" لتعريف سلسلة ASCII على أنها A-label لاسم نطاق مدوَّل.</a:t>
            </a:r>
            <a:endParaRPr/>
          </a:p>
          <a:p>
            <a:pPr indent="-457200" lvl="3" marL="1487487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accent1"/>
                </a:solidFill>
              </a:rPr>
              <a:t>exâmple </a:t>
            </a:r>
            <a:r>
              <a:rPr lang="en-US" sz="2000">
                <a:solidFill>
                  <a:schemeClr val="dk1"/>
                </a:solidFill>
              </a:rPr>
              <a:t>=&gt; </a:t>
            </a:r>
            <a:r>
              <a:rPr lang="en-US" sz="2000">
                <a:solidFill>
                  <a:schemeClr val="accent1"/>
                </a:solidFill>
              </a:rPr>
              <a:t>exmple-xta </a:t>
            </a:r>
            <a:r>
              <a:rPr lang="en-US" sz="2000">
                <a:solidFill>
                  <a:schemeClr val="dk1"/>
                </a:solidFill>
              </a:rPr>
              <a:t>=&gt;</a:t>
            </a:r>
            <a:r>
              <a:rPr lang="en-US" sz="2000">
                <a:solidFill>
                  <a:schemeClr val="accent1"/>
                </a:solidFill>
              </a:rPr>
              <a:t> xn--exmple-xta</a:t>
            </a:r>
            <a:endParaRPr sz="2000">
              <a:solidFill>
                <a:schemeClr val="accent1"/>
              </a:solidFill>
            </a:endParaRPr>
          </a:p>
          <a:p>
            <a:pPr indent="-457200" lvl="3" marL="1487487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accent1"/>
                </a:solidFill>
              </a:rPr>
              <a:t>普遍接受-测试 </a:t>
            </a:r>
            <a:r>
              <a:rPr lang="en-US" sz="2000">
                <a:solidFill>
                  <a:schemeClr val="dk1"/>
                </a:solidFill>
              </a:rPr>
              <a:t>=&gt;</a:t>
            </a:r>
            <a:r>
              <a:rPr lang="en-US" sz="2000">
                <a:solidFill>
                  <a:schemeClr val="accent1"/>
                </a:solidFill>
              </a:rPr>
              <a:t> --f38am99bqvcd5liy1cxsg </a:t>
            </a:r>
            <a:r>
              <a:rPr lang="en-US" sz="2000">
                <a:solidFill>
                  <a:schemeClr val="dk1"/>
                </a:solidFill>
              </a:rPr>
              <a:t>=&gt;</a:t>
            </a:r>
            <a:r>
              <a:rPr lang="en-US" sz="2000">
                <a:solidFill>
                  <a:schemeClr val="accent1"/>
                </a:solidFill>
              </a:rPr>
              <a:t> xn----f38am99bqvcd5liy1cxsg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استخدام أحدث معيار لاسم النطاق المدوَّل IDN المسمى IDNA2008 لأسماء النطاقات المدوَّلة IDN.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 عدم استخدام المكتبات لإصدار IDNA2003 القديم.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019" name="Google Shape;101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812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25"/>
          <p:cNvSpPr txBox="1"/>
          <p:nvPr>
            <p:ph type="title"/>
          </p:nvPr>
        </p:nvSpPr>
        <p:spPr>
          <a:xfrm>
            <a:off x="752849" y="1308848"/>
            <a:ext cx="10304034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تدويل عناوين البريد الإلكتروني (EAI)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26"/>
          <p:cNvSpPr txBox="1"/>
          <p:nvPr>
            <p:ph type="title"/>
          </p:nvPr>
        </p:nvSpPr>
        <p:spPr>
          <a:xfrm>
            <a:off x="420624" y="46180"/>
            <a:ext cx="11350829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عنوان البريد الإلكتروني</a:t>
            </a:r>
            <a:endParaRPr/>
          </a:p>
        </p:txBody>
      </p:sp>
      <p:sp>
        <p:nvSpPr>
          <p:cNvPr id="1031" name="Google Shape;1031;p26"/>
          <p:cNvSpPr txBox="1"/>
          <p:nvPr>
            <p:ph idx="1" type="body"/>
          </p:nvPr>
        </p:nvSpPr>
        <p:spPr>
          <a:xfrm>
            <a:off x="812800" y="1170175"/>
            <a:ext cx="10958653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بناء جملة عنوان البريد الإلكتروني: </a:t>
            </a:r>
            <a:r>
              <a:rPr lang="en-US" sz="2000">
                <a:solidFill>
                  <a:schemeClr val="accent1"/>
                </a:solidFill>
              </a:rPr>
              <a:t>mailboxName@domainName.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يحتوي البريد الإلكتروني على </a:t>
            </a:r>
            <a:r>
              <a:rPr lang="en-US" sz="2000">
                <a:solidFill>
                  <a:schemeClr val="dk1"/>
                </a:solidFill>
              </a:rPr>
              <a:t>اسم علبة البريد.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يحتوي البريد الإلكتروني </a:t>
            </a:r>
            <a:r>
              <a:rPr lang="en-US" sz="2000">
                <a:solidFill>
                  <a:schemeClr val="dk1"/>
                </a:solidFill>
              </a:rPr>
              <a:t>اسم نطاق.</a:t>
            </a:r>
            <a:endParaRPr/>
          </a:p>
          <a:p>
            <a:pPr indent="-341313" lvl="2" marL="12557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وقد يكون domainName بنظام ASCII أو IDN.</a:t>
            </a:r>
            <a:endParaRPr/>
          </a:p>
          <a:p>
            <a:pPr indent="-341313" lvl="2" marL="12557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فعلى سبيل المثال:</a:t>
            </a:r>
            <a:endParaRPr/>
          </a:p>
          <a:p>
            <a:pPr indent="0" lvl="3" marL="13716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20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myname@example.org</a:t>
            </a:r>
            <a:endParaRPr/>
          </a:p>
          <a:p>
            <a:pPr indent="0" lvl="3" marL="13716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2000" u="sng">
                <a:solidFill>
                  <a:schemeClr val="accent1"/>
                </a:solidFill>
              </a:rPr>
              <a:t>myname@xn--exmple-xta.ca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</p:txBody>
      </p:sp>
      <p:pic>
        <p:nvPicPr>
          <p:cNvPr id="1032" name="Google Shape;103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812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27"/>
          <p:cNvSpPr txBox="1"/>
          <p:nvPr>
            <p:ph type="title"/>
          </p:nvPr>
        </p:nvSpPr>
        <p:spPr>
          <a:xfrm>
            <a:off x="420624" y="46180"/>
            <a:ext cx="11327680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تدويل عناوين البريد الإلكتروني EAI</a:t>
            </a:r>
            <a:endParaRPr/>
          </a:p>
        </p:txBody>
      </p:sp>
      <p:sp>
        <p:nvSpPr>
          <p:cNvPr id="1039" name="Google Shape;1039;p27"/>
          <p:cNvSpPr txBox="1"/>
          <p:nvPr>
            <p:ph idx="1" type="body"/>
          </p:nvPr>
        </p:nvSpPr>
        <p:spPr>
          <a:xfrm>
            <a:off x="812800" y="1170175"/>
            <a:ext cx="10935504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يحتوي تدويل عناوين البريد الإلكتروني على اسم علبة البريد باستخدام Unicode (بتنسيق UTF-8).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 وقد يكون domainName بنظام ASCII أو IDN.	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فعلى سبيل المثال:</a:t>
            </a:r>
            <a:endParaRPr/>
          </a:p>
          <a:p>
            <a:pPr indent="-341313" lvl="2" marL="12557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kévin@example.org</a:t>
            </a:r>
            <a:endParaRPr/>
          </a:p>
          <a:p>
            <a:pPr indent="-341313" lvl="2" marL="12557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>
                <a:solidFill>
                  <a:schemeClr val="accent1"/>
                </a:solidFill>
              </a:rPr>
              <a:t> すし@ xn--exmple-xta.ca</a:t>
            </a:r>
            <a:endParaRPr/>
          </a:p>
          <a:p>
            <a:pPr indent="-341313" lvl="2" marL="12557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>
                <a:solidFill>
                  <a:schemeClr val="accent1"/>
                </a:solidFill>
              </a:rPr>
              <a:t>すし@快手.游戏.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</p:txBody>
      </p:sp>
      <p:pic>
        <p:nvPicPr>
          <p:cNvPr id="1040" name="Google Shape;104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812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28"/>
          <p:cNvSpPr txBox="1"/>
          <p:nvPr>
            <p:ph type="title"/>
          </p:nvPr>
        </p:nvSpPr>
        <p:spPr>
          <a:xfrm>
            <a:off x="420624" y="46180"/>
            <a:ext cx="11304530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نموذج عناوين البريد الإلكتروني</a:t>
            </a:r>
            <a:endParaRPr/>
          </a:p>
        </p:txBody>
      </p:sp>
      <p:sp>
        <p:nvSpPr>
          <p:cNvPr id="1047" name="Google Shape;1047;p28"/>
          <p:cNvSpPr txBox="1"/>
          <p:nvPr>
            <p:ph idx="1" type="body"/>
          </p:nvPr>
        </p:nvSpPr>
        <p:spPr>
          <a:xfrm>
            <a:off x="812800" y="1170175"/>
            <a:ext cx="10912354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name@exâmple.ca وأيضًا name@xn--exmple-xta.ca يمثلان عنوان بريد إلكتروني متطابق.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يجب أن تكون للتطبيق القدرة على معالجة الشكلين باعتبارهما متطابقين.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استخدام A-label أو U-label على المستوى الداخلي وبشكل متسق، لكن يجب عدم الخلط بين A-label وU-label.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توصية فنية: يجب أن تتم المعالجة الخلفية في A-label، وU-label للفحص البصري.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على سبيل المثال، تسجيل مستخدم جديد في التطبيق باستخدام A-label المكافئة.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</p:txBody>
      </p:sp>
      <p:pic>
        <p:nvPicPr>
          <p:cNvPr id="1048" name="Google Shape;104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812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29"/>
          <p:cNvSpPr txBox="1"/>
          <p:nvPr>
            <p:ph type="title"/>
          </p:nvPr>
        </p:nvSpPr>
        <p:spPr>
          <a:xfrm>
            <a:off x="420624" y="46180"/>
            <a:ext cx="11436596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 الإرسال والاستلام</a:t>
            </a:r>
            <a:endParaRPr/>
          </a:p>
        </p:txBody>
      </p:sp>
      <p:sp>
        <p:nvSpPr>
          <p:cNvPr id="1055" name="Google Shape;1055;p29"/>
          <p:cNvSpPr txBox="1"/>
          <p:nvPr>
            <p:ph idx="1" type="body"/>
          </p:nvPr>
        </p:nvSpPr>
        <p:spPr>
          <a:xfrm>
            <a:off x="718210" y="740672"/>
            <a:ext cx="11044420" cy="5463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</a:rPr>
              <a:t> يجب أن تكون لنا القدرة على الإرسال لأي من الشكلين: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2000">
                <a:solidFill>
                  <a:schemeClr val="dk1"/>
                </a:solidFill>
              </a:rPr>
              <a:t>mailboxName-UTF-8@A-labelform.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2000">
                <a:solidFill>
                  <a:schemeClr val="dk1"/>
                </a:solidFill>
              </a:rPr>
              <a:t>mailboxName-UTF-8@U-labelform.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</a:rPr>
              <a:t>يجب أن تكون لنا القدرة على الاستلام لأي من الشكلين: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2000">
                <a:solidFill>
                  <a:schemeClr val="dk1"/>
                </a:solidFill>
              </a:rPr>
              <a:t>mailboxName-UTF-8@A-labelform.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2000">
                <a:solidFill>
                  <a:schemeClr val="dk1"/>
                </a:solidFill>
              </a:rPr>
              <a:t>mailboxName-UTF-8@U-labelform.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</a:rPr>
              <a:t>يجب أن يكون تخزين البريد الإلكتروني متسقًا مع اسم النطاق بأي شكل سواء A-label أو U-label.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</a:rPr>
              <a:t>الإرسال/الاستلام الخلفي يجب أن يديره خادم البريد.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</a:rPr>
              <a:t>عملية التسليم (تطبيق واجهة أمامية --&gt; خادم بريد إلكتروني).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2000">
                <a:solidFill>
                  <a:schemeClr val="dk1"/>
                </a:solidFill>
              </a:rPr>
              <a:t>المكتبات المستخدمة في عملية التسليم يجب أن تكون متوافقة مع تدويل عناوين البريد الإلكتروني EAI.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2000">
                <a:solidFill>
                  <a:schemeClr val="dk1"/>
                </a:solidFill>
              </a:rPr>
              <a:t>خادم البريد يجب أن يكون متوافقًا أيضًا مع تدويل عناوين البريد الإلكتروني EAI.</a:t>
            </a:r>
            <a:endParaRPr/>
          </a:p>
          <a:p>
            <a:pPr indent="-341313" lvl="2" marL="12557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أما عن كيفية جعل خادم البريد متوافقًا مع EAI فهو موضوع خارج نطاق هذا التدريب.</a:t>
            </a:r>
            <a:endParaRPr/>
          </a:p>
        </p:txBody>
      </p:sp>
      <p:pic>
        <p:nvPicPr>
          <p:cNvPr id="1056" name="Google Shape;105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812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3"/>
          <p:cNvSpPr txBox="1"/>
          <p:nvPr>
            <p:ph type="title"/>
          </p:nvPr>
        </p:nvSpPr>
        <p:spPr>
          <a:xfrm>
            <a:off x="752850" y="1308848"/>
            <a:ext cx="10578765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نظرة عامة على القبول الشامل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30"/>
          <p:cNvSpPr txBox="1"/>
          <p:nvPr>
            <p:ph type="title"/>
          </p:nvPr>
        </p:nvSpPr>
        <p:spPr>
          <a:xfrm>
            <a:off x="752849" y="1308848"/>
            <a:ext cx="1048977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الخلاصة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31"/>
          <p:cNvSpPr txBox="1"/>
          <p:nvPr>
            <p:ph type="title"/>
          </p:nvPr>
        </p:nvSpPr>
        <p:spPr>
          <a:xfrm>
            <a:off x="420624" y="48278"/>
            <a:ext cx="113089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دعم لغات البرمجة</a:t>
            </a:r>
            <a:endParaRPr/>
          </a:p>
        </p:txBody>
      </p:sp>
      <p:sp>
        <p:nvSpPr>
          <p:cNvPr id="1067" name="Google Shape;1067;p31"/>
          <p:cNvSpPr txBox="1"/>
          <p:nvPr/>
        </p:nvSpPr>
        <p:spPr>
          <a:xfrm>
            <a:off x="10464278" y="914828"/>
            <a:ext cx="119263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UASG018A</a:t>
            </a:r>
            <a:endParaRPr/>
          </a:p>
        </p:txBody>
      </p:sp>
      <p:grpSp>
        <p:nvGrpSpPr>
          <p:cNvPr id="1068" name="Google Shape;1068;p31"/>
          <p:cNvGrpSpPr/>
          <p:nvPr/>
        </p:nvGrpSpPr>
        <p:grpSpPr>
          <a:xfrm>
            <a:off x="5993408" y="1191827"/>
            <a:ext cx="6046192" cy="5051811"/>
            <a:chOff x="241300" y="1336633"/>
            <a:chExt cx="5981700" cy="5048945"/>
          </a:xfrm>
        </p:grpSpPr>
        <p:pic>
          <p:nvPicPr>
            <p:cNvPr id="1069" name="Google Shape;1069;p31"/>
            <p:cNvPicPr preferRelativeResize="0"/>
            <p:nvPr/>
          </p:nvPicPr>
          <p:blipFill rotWithShape="1">
            <a:blip r:embed="rId4">
              <a:alphaModFix/>
            </a:blip>
            <a:srcRect b="90328" l="0" r="0" t="0"/>
            <a:stretch/>
          </p:blipFill>
          <p:spPr>
            <a:xfrm>
              <a:off x="241300" y="1336633"/>
              <a:ext cx="5981700" cy="616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0" name="Google Shape;1070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66700" y="1927878"/>
              <a:ext cx="5943600" cy="4457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71" name="Google Shape;1071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3812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5236" y="48278"/>
            <a:ext cx="5828171" cy="6195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2"/>
          <p:cNvSpPr txBox="1"/>
          <p:nvPr>
            <p:ph type="title"/>
          </p:nvPr>
        </p:nvSpPr>
        <p:spPr>
          <a:xfrm>
            <a:off x="420624" y="46180"/>
            <a:ext cx="11327680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دعم EAI عن طريق أدوات وخدمات البريد الإلكتروني</a:t>
            </a:r>
            <a:endParaRPr/>
          </a:p>
        </p:txBody>
      </p:sp>
      <p:sp>
        <p:nvSpPr>
          <p:cNvPr id="1079" name="Google Shape;1079;p32"/>
          <p:cNvSpPr/>
          <p:nvPr/>
        </p:nvSpPr>
        <p:spPr>
          <a:xfrm>
            <a:off x="1126679" y="1127134"/>
            <a:ext cx="403513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راجع نتائج الاختبار التفصيلية في </a:t>
            </a:r>
            <a:r>
              <a:rPr b="0" i="0" lang="en-US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UASG030A: نتائج اختبار برنامج EAI</a:t>
            </a:r>
            <a:endParaRPr/>
          </a:p>
        </p:txBody>
      </p:sp>
      <p:pic>
        <p:nvPicPr>
          <p:cNvPr descr="Table&#10;&#10;Description automatically generated" id="1080" name="Google Shape;1080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2105" y="671420"/>
            <a:ext cx="6046484" cy="5515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081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812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33"/>
          <p:cNvSpPr txBox="1"/>
          <p:nvPr>
            <p:ph type="title"/>
          </p:nvPr>
        </p:nvSpPr>
        <p:spPr>
          <a:xfrm>
            <a:off x="420624" y="46180"/>
            <a:ext cx="11397128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 رحلة ICANN نحو الجاهزية للقبول الشامل UA – النموذج</a:t>
            </a:r>
            <a:endParaRPr/>
          </a:p>
        </p:txBody>
      </p:sp>
      <p:sp>
        <p:nvSpPr>
          <p:cNvPr id="1088" name="Google Shape;1088;p33"/>
          <p:cNvSpPr txBox="1"/>
          <p:nvPr>
            <p:ph idx="1" type="body"/>
          </p:nvPr>
        </p:nvSpPr>
        <p:spPr>
          <a:xfrm>
            <a:off x="4354654" y="1470213"/>
            <a:ext cx="7257773" cy="45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المرحلة 1: تحديث الخدمات لدعم كل من نطاقات TLD الجديدة القصيرة والطويلة بنظام الترميز ASCII.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المرحلة 2: تحديث الخدمات لدعم أسماء النطاقات المدوّلة (IDN) بدون نظام الترميز ASCII باستخدام Unicode (U-label)، وتمثيلات IDN بنظام الترميز ASCII باستخدام Punycode (A-label).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المرحلة 3: تحديث البنية الأساسية والخدمات لدعم عناوين البريد الإلكتروني بدون نظام الترميز ASCII.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ملاحظة: يجب أن تدعم جميع المكونات تدويل عناوين البريد الإلكتروني (EAI) قبل أن تصبح البنية الأساسية متوافقة.</a:t>
            </a:r>
            <a:endParaRPr/>
          </a:p>
          <a:p>
            <a:pPr indent="-250825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None/>
            </a:pPr>
            <a:r>
              <a:t/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راجع التفاصيل في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دراسة الحالة من ICANN</a:t>
            </a:r>
            <a:endParaRPr/>
          </a:p>
        </p:txBody>
      </p:sp>
      <p:pic>
        <p:nvPicPr>
          <p:cNvPr id="1089" name="Google Shape;108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244" y="784708"/>
            <a:ext cx="3557630" cy="52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0" name="Google Shape;1090;p33"/>
          <p:cNvSpPr txBox="1"/>
          <p:nvPr/>
        </p:nvSpPr>
        <p:spPr>
          <a:xfrm>
            <a:off x="729205" y="1343890"/>
            <a:ext cx="3287210" cy="877163"/>
          </a:xfrm>
          <a:prstGeom prst="rect">
            <a:avLst/>
          </a:prstGeom>
          <a:solidFill>
            <a:srgbClr val="41A4D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تأسيس دعم لنطاقات المستوى الأعلى الجديدة القصيرة والطويلة القائمة على نظام الترميز المعياري الأمريكي لتبادل المعلومات ASCII</a:t>
            </a:r>
            <a:endParaRPr/>
          </a:p>
        </p:txBody>
      </p:sp>
      <p:sp>
        <p:nvSpPr>
          <p:cNvPr id="1091" name="Google Shape;1091;p33"/>
          <p:cNvSpPr txBox="1"/>
          <p:nvPr/>
        </p:nvSpPr>
        <p:spPr>
          <a:xfrm>
            <a:off x="682905" y="4998760"/>
            <a:ext cx="3287210" cy="877163"/>
          </a:xfrm>
          <a:prstGeom prst="rect">
            <a:avLst/>
          </a:prstGeom>
          <a:solidFill>
            <a:srgbClr val="939A9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إقرار دعم لتدويل عناوين البريد الإلكتروني (EAI)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3"/>
          <p:cNvSpPr txBox="1"/>
          <p:nvPr/>
        </p:nvSpPr>
        <p:spPr>
          <a:xfrm>
            <a:off x="867046" y="3212752"/>
            <a:ext cx="3103069" cy="877163"/>
          </a:xfrm>
          <a:prstGeom prst="rect">
            <a:avLst/>
          </a:prstGeom>
          <a:solidFill>
            <a:srgbClr val="FCB97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تأسيس دعم لنطاقات المستوى الأعلى لأسماء النطاقات المدوَّلة باستخدام اليونيكود Unicode أو البيونيكود Punycode</a:t>
            </a:r>
            <a:endParaRPr/>
          </a:p>
        </p:txBody>
      </p:sp>
      <p:sp>
        <p:nvSpPr>
          <p:cNvPr id="1093" name="Google Shape;1093;p33"/>
          <p:cNvSpPr txBox="1"/>
          <p:nvPr/>
        </p:nvSpPr>
        <p:spPr>
          <a:xfrm>
            <a:off x="1527984" y="2714157"/>
            <a:ext cx="1732150" cy="430887"/>
          </a:xfrm>
          <a:prstGeom prst="rect">
            <a:avLst/>
          </a:prstGeom>
          <a:solidFill>
            <a:srgbClr val="F69B4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المرحلة 2</a:t>
            </a:r>
            <a:endParaRPr/>
          </a:p>
        </p:txBody>
      </p:sp>
      <p:sp>
        <p:nvSpPr>
          <p:cNvPr id="1094" name="Google Shape;1094;p33"/>
          <p:cNvSpPr txBox="1"/>
          <p:nvPr/>
        </p:nvSpPr>
        <p:spPr>
          <a:xfrm>
            <a:off x="1527984" y="875211"/>
            <a:ext cx="1732150" cy="430887"/>
          </a:xfrm>
          <a:prstGeom prst="rect">
            <a:avLst/>
          </a:prstGeom>
          <a:solidFill>
            <a:srgbClr val="1282C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المرحلة 1</a:t>
            </a:r>
            <a:endParaRPr/>
          </a:p>
        </p:txBody>
      </p:sp>
      <p:sp>
        <p:nvSpPr>
          <p:cNvPr id="1095" name="Google Shape;1095;p33"/>
          <p:cNvSpPr txBox="1"/>
          <p:nvPr/>
        </p:nvSpPr>
        <p:spPr>
          <a:xfrm>
            <a:off x="1580847" y="4533747"/>
            <a:ext cx="1732150" cy="430887"/>
          </a:xfrm>
          <a:prstGeom prst="rect">
            <a:avLst/>
          </a:prstGeom>
          <a:solidFill>
            <a:srgbClr val="6C727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المرحلة 3</a:t>
            </a:r>
            <a:endParaRPr/>
          </a:p>
        </p:txBody>
      </p:sp>
      <p:pic>
        <p:nvPicPr>
          <p:cNvPr id="1096" name="Google Shape;1096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812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34"/>
          <p:cNvSpPr txBox="1"/>
          <p:nvPr>
            <p:ph idx="1" type="body"/>
          </p:nvPr>
        </p:nvSpPr>
        <p:spPr>
          <a:xfrm>
            <a:off x="739753" y="937384"/>
            <a:ext cx="10892803" cy="5433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للحصول على خادم جاهز بما في ذلك البرامج الشائعة، يُرجى إرسال بريد إلكتروني إلى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UAProgram@icann.org</a:t>
            </a:r>
            <a:r>
              <a:rPr lang="en-US" sz="2000"/>
              <a:t>: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حزم البرامج الشائعة والمستقرة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كلها مهيأة لدعم تدويل عناوين البريد الإلكتروني EAI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مثال على خادم بريد إلكتروني متكامل </a:t>
            </a:r>
            <a:r>
              <a:rPr lang="en-US" sz="2000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آخر</a:t>
            </a:r>
            <a:r>
              <a:rPr lang="en-US" sz="2000"/>
              <a:t>: 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xmox.nl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الإصدار 0.x، لم يصل بعد إلى 1.0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التركيز القوي على العمل خارج الصندوق، باستخدام EAI وDKIM وDMARC وDANE وما إلى ذلك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يحتاج كلاهما إلى خادم Linux وعنوان IP عمومي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استخدام الموارد منخفض جدًا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يكفي الخادم الافتراضي منخفض التكلفة</a:t>
            </a:r>
            <a:endParaRPr/>
          </a:p>
        </p:txBody>
      </p:sp>
      <p:sp>
        <p:nvSpPr>
          <p:cNvPr id="1103" name="Google Shape;1103;p34"/>
          <p:cNvSpPr txBox="1"/>
          <p:nvPr>
            <p:ph type="title"/>
          </p:nvPr>
        </p:nvSpPr>
        <p:spPr>
          <a:xfrm>
            <a:off x="420624" y="46180"/>
            <a:ext cx="11304530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خوادم مجانية بدعم تدويل عناوين البريد الإلكتروني EAI</a:t>
            </a:r>
            <a:endParaRPr/>
          </a:p>
        </p:txBody>
      </p:sp>
      <p:pic>
        <p:nvPicPr>
          <p:cNvPr id="1104" name="Google Shape;1104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812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2d9a2e83e59_0_2"/>
          <p:cNvSpPr txBox="1"/>
          <p:nvPr>
            <p:ph idx="1" type="body"/>
          </p:nvPr>
        </p:nvSpPr>
        <p:spPr>
          <a:xfrm>
            <a:off x="739752" y="937384"/>
            <a:ext cx="10915953" cy="54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000"/>
              <a:t>قامت المجموعة التوجيهية للقبول الشامل UASG بوضع متطلبات مفصلة لدعم تدويل عناوين البريد الإلكتروني EAI.</a:t>
            </a:r>
            <a:endParaRPr/>
          </a:p>
          <a:p>
            <a:pPr indent="-341312" lvl="1" marL="798512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000"/>
              <a:t>قائمة مراجعة مفصلة.</a:t>
            </a:r>
            <a:endParaRPr/>
          </a:p>
          <a:p>
            <a:pPr indent="-341312" lvl="1" marL="798512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000"/>
              <a:t>سهولة الاستخدام للتحقق من أن المنتج/الخدمة تدعم تدويل عناوين البريد الإلكتروني EAI، بما في ذلك الوظائف الطرفية مثل دفتر العناوين.</a:t>
            </a:r>
            <a:endParaRPr/>
          </a:p>
          <a:p>
            <a:pPr indent="-341312" lvl="1" marL="798512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000"/>
              <a:t>يستخدمها فرق ضمان الجودة لموفري الخدمة للتحقق من الخدمة.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000"/>
              <a:t>متوفرة على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uasg.tech/eai-certification</a:t>
            </a:r>
            <a:r>
              <a:rPr lang="en-US" sz="2000"/>
              <a:t>.</a:t>
            </a:r>
            <a:endParaRPr/>
          </a:p>
        </p:txBody>
      </p:sp>
      <p:sp>
        <p:nvSpPr>
          <p:cNvPr id="1111" name="Google Shape;1111;g2d9a2e83e59_0_2"/>
          <p:cNvSpPr txBox="1"/>
          <p:nvPr>
            <p:ph type="title"/>
          </p:nvPr>
        </p:nvSpPr>
        <p:spPr>
          <a:xfrm>
            <a:off x="420624" y="46180"/>
            <a:ext cx="1132768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الشهادة الذاتية لتدويل عناوين البريد الإلكتروني</a:t>
            </a:r>
            <a:endParaRPr/>
          </a:p>
        </p:txBody>
      </p:sp>
      <p:pic>
        <p:nvPicPr>
          <p:cNvPr id="1112" name="Google Shape;1112;g2d9a2e83e59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7253" y="3818957"/>
            <a:ext cx="9320950" cy="209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3" name="Google Shape;1113;g2d9a2e83e59_0_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812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35"/>
          <p:cNvSpPr txBox="1"/>
          <p:nvPr>
            <p:ph idx="1" type="body"/>
          </p:nvPr>
        </p:nvSpPr>
        <p:spPr>
          <a:xfrm>
            <a:off x="812800" y="1470213"/>
            <a:ext cx="10805055" cy="476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لمزيد من المعلومات حول القبول الشامل UA، أرسل بريدًا إلكترونيًا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info@uasg.tech</a:t>
            </a:r>
            <a:r>
              <a:rPr lang="en-US" sz="2000"/>
              <a:t> أو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UAProgram@icann.org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اطلع على جميع مستندات المجموعة التوجيهية للقبول الشامل UASG والعروض التقديمية على: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https://uasg.tech</a:t>
            </a:r>
            <a:r>
              <a:rPr lang="en-US"/>
              <a:t> و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https://icann.org/ua</a:t>
            </a:r>
            <a:endParaRPr/>
          </a:p>
        </p:txBody>
      </p:sp>
      <p:sp>
        <p:nvSpPr>
          <p:cNvPr id="1120" name="Google Shape;1120;p35"/>
          <p:cNvSpPr txBox="1"/>
          <p:nvPr>
            <p:ph type="title"/>
          </p:nvPr>
        </p:nvSpPr>
        <p:spPr>
          <a:xfrm>
            <a:off x="420624" y="46180"/>
            <a:ext cx="11385553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 بادر بالمشاركة!</a:t>
            </a:r>
            <a:endParaRPr/>
          </a:p>
        </p:txBody>
      </p:sp>
      <p:pic>
        <p:nvPicPr>
          <p:cNvPr id="1121" name="Google Shape;1121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3812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36"/>
          <p:cNvSpPr txBox="1"/>
          <p:nvPr>
            <p:ph idx="1" type="body"/>
          </p:nvPr>
        </p:nvSpPr>
        <p:spPr>
          <a:xfrm>
            <a:off x="749043" y="1307822"/>
            <a:ext cx="10995461" cy="45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راجع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https://uasg.tech</a:t>
            </a:r>
            <a:r>
              <a:rPr lang="en-US" sz="2000"/>
              <a:t> للاطلاع على قائمة كاملة بالتقارير.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الدليل السريع للقبول الشامل: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UASG005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مقدمة حول القبول الشامل: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UASG007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دليل سريع إلى تدويل عناوين البريد الإلكتروني: </a:t>
            </a:r>
            <a:r>
              <a:rPr lang="en-US" sz="2000" u="sng">
                <a:solidFill>
                  <a:schemeClr val="hlink"/>
                </a:solidFill>
                <a:hlinkClick r:id="rId6"/>
              </a:rPr>
              <a:t>UASG014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تدويل عناوين البريد الإلكتروني – نظرة عامة فنية: </a:t>
            </a:r>
            <a:r>
              <a:rPr lang="en-US" sz="2000" u="sng">
                <a:solidFill>
                  <a:schemeClr val="hlink"/>
                </a:solidFill>
                <a:hlinkClick r:id="rId7"/>
              </a:rPr>
              <a:t>UASG012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امتثال القبول الشامل لبعض مكتبات لغات وأطر عمل البرمجة – </a:t>
            </a:r>
            <a:r>
              <a:rPr lang="en-US" sz="2000" u="sng">
                <a:solidFill>
                  <a:schemeClr val="hlink"/>
                </a:solidFill>
                <a:hlinkClick r:id="rId8"/>
              </a:rPr>
              <a:t>UASG018A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تدويل عناوين البريد الإلكتروني EAI - تقييم برامج وخدمات البريد الإلكتروني الرئيسية: </a:t>
            </a:r>
            <a:r>
              <a:rPr lang="en-US" sz="2000" u="sng">
                <a:solidFill>
                  <a:schemeClr val="hlink"/>
                </a:solidFill>
                <a:hlinkClick r:id="rId9"/>
              </a:rPr>
              <a:t>UASG021B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إطار عمل الجاهزية للقبول الشامل: </a:t>
            </a:r>
            <a:r>
              <a:rPr lang="en-US" sz="2000" u="sng">
                <a:solidFill>
                  <a:schemeClr val="hlink"/>
                </a:solidFill>
                <a:hlinkClick r:id="rId10"/>
              </a:rPr>
              <a:t>UASG026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اعتبارات تسمية صناديق وارد البريد الإلكتروني المدوَّل: </a:t>
            </a:r>
            <a:r>
              <a:rPr lang="en-US" sz="2000" u="sng">
                <a:solidFill>
                  <a:schemeClr val="hlink"/>
                </a:solidFill>
                <a:hlinkClick r:id="rId11"/>
              </a:rPr>
              <a:t>UASG028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تقييم دعم تدويل عناوين البريد الإلكتروني في تقرير برامج وخدمات البريد الإلكتروني: </a:t>
            </a:r>
            <a:r>
              <a:rPr lang="en-US" sz="2000" u="sng">
                <a:solidFill>
                  <a:schemeClr val="hlink"/>
                </a:solidFill>
                <a:hlinkClick r:id="rId12"/>
              </a:rPr>
              <a:t>UASG030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القبول الشامل لأنظمة إدارة المحتوى (CMS) المرحلة 1 – WordPress: </a:t>
            </a:r>
            <a:r>
              <a:rPr lang="en-US" sz="2000" u="sng">
                <a:solidFill>
                  <a:schemeClr val="hlink"/>
                </a:solidFill>
                <a:hlinkClick r:id="rId13"/>
              </a:rPr>
              <a:t>UASG032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عينات أكواد جاهزة للقبول الشامل باستخدام Java وPython وJavaScript‏ - </a:t>
            </a:r>
            <a:r>
              <a:rPr lang="en-US" sz="2000" u="sng">
                <a:solidFill>
                  <a:schemeClr val="hlink"/>
                </a:solidFill>
                <a:hlinkClick r:id="rId14"/>
              </a:rPr>
              <a:t>UASG043</a:t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sz="2400"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1128" name="Google Shape;1128;p36"/>
          <p:cNvSpPr txBox="1"/>
          <p:nvPr>
            <p:ph type="title"/>
          </p:nvPr>
        </p:nvSpPr>
        <p:spPr>
          <a:xfrm>
            <a:off x="420624" y="46180"/>
            <a:ext cx="1140796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بعض المواد ذات الصلة</a:t>
            </a:r>
            <a:endParaRPr/>
          </a:p>
        </p:txBody>
      </p:sp>
      <p:pic>
        <p:nvPicPr>
          <p:cNvPr id="1129" name="Google Shape;1129;p3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33812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37"/>
          <p:cNvSpPr txBox="1"/>
          <p:nvPr>
            <p:ph type="title"/>
          </p:nvPr>
        </p:nvSpPr>
        <p:spPr>
          <a:xfrm>
            <a:off x="420689" y="42863"/>
            <a:ext cx="11340388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يمكنكم التواصل مع ICANN – شكرًا لكم واطرحوا أسئلتكم</a:t>
            </a:r>
            <a:endParaRPr/>
          </a:p>
        </p:txBody>
      </p:sp>
      <p:sp>
        <p:nvSpPr>
          <p:cNvPr id="1136" name="Google Shape;1136;p37"/>
          <p:cNvSpPr txBox="1"/>
          <p:nvPr/>
        </p:nvSpPr>
        <p:spPr>
          <a:xfrm>
            <a:off x="7195929" y="2402490"/>
            <a:ext cx="456514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البريد الإلكتروني: sarmad.hussain@icann.org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4"/>
          <p:cNvSpPr txBox="1"/>
          <p:nvPr>
            <p:ph type="title"/>
          </p:nvPr>
        </p:nvSpPr>
        <p:spPr>
          <a:xfrm>
            <a:off x="420624" y="48278"/>
            <a:ext cx="11362404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القبول الشامل لأسماء النطاقات والبريد الإلكتروني</a:t>
            </a:r>
            <a:endParaRPr/>
          </a:p>
        </p:txBody>
      </p:sp>
      <p:sp>
        <p:nvSpPr>
          <p:cNvPr id="818" name="Google Shape;818;p4"/>
          <p:cNvSpPr/>
          <p:nvPr/>
        </p:nvSpPr>
        <p:spPr>
          <a:xfrm>
            <a:off x="926617" y="2150772"/>
            <a:ext cx="10327341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الهدف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أن تعمل جميع أسماء النطاقات وعناوين البريد الإلكتروني في جميع التطبيقات البرمجية.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التأثير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تعزيز اختيار المستهلك، وتحسين المنافسة، وتوفير وصول أوسع للمستخدمين النهائيين.</a:t>
            </a:r>
            <a:endParaRPr/>
          </a:p>
        </p:txBody>
      </p:sp>
      <p:pic>
        <p:nvPicPr>
          <p:cNvPr id="819" name="Google Shape;8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812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5"/>
          <p:cNvSpPr txBox="1"/>
          <p:nvPr>
            <p:ph type="title"/>
          </p:nvPr>
        </p:nvSpPr>
        <p:spPr>
          <a:xfrm>
            <a:off x="420624" y="46180"/>
            <a:ext cx="11366564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فئات أسماء النطاقات وعناوين البريد الإلكتروني</a:t>
            </a:r>
            <a:endParaRPr/>
          </a:p>
        </p:txBody>
      </p:sp>
      <p:sp>
        <p:nvSpPr>
          <p:cNvPr id="826" name="Google Shape;826;p5"/>
          <p:cNvSpPr txBox="1"/>
          <p:nvPr>
            <p:ph idx="1" type="body"/>
          </p:nvPr>
        </p:nvSpPr>
        <p:spPr>
          <a:xfrm>
            <a:off x="891251" y="1010858"/>
            <a:ext cx="1089593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بات من الممكن الآن الحصول على أسماء نطاقات وعناوين بريد إلكتروني باللغات والنصوص المحلية باستخدام صيغة التحويل الموحد UTF8.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أسماء النطاقات المدوَّلة (IDN)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تدويل عناوين البريد الإلكتروني (EAI)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أسماء النطاقات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أسماء نطاقات مستوى أعلى </a:t>
            </a:r>
            <a:r>
              <a:rPr b="1" lang="en-US" sz="2000"/>
              <a:t>أحدث</a:t>
            </a:r>
            <a:r>
              <a:rPr lang="en-US" sz="2000"/>
              <a:t>:			example.</a:t>
            </a:r>
            <a:r>
              <a:rPr lang="en-US" sz="2000">
                <a:solidFill>
                  <a:srgbClr val="FF0000"/>
                </a:solidFill>
              </a:rPr>
              <a:t>sky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أسماء نطاقات مستوى أعلى </a:t>
            </a:r>
            <a:r>
              <a:rPr b="1" lang="en-US" sz="2000"/>
              <a:t>أطول</a:t>
            </a:r>
            <a:r>
              <a:rPr lang="en-US" sz="2000"/>
              <a:t>:			example.</a:t>
            </a:r>
            <a:r>
              <a:rPr lang="en-US" sz="2000">
                <a:solidFill>
                  <a:srgbClr val="FF0000"/>
                </a:solidFill>
              </a:rPr>
              <a:t>abudhabi</a:t>
            </a:r>
            <a:endParaRPr sz="2000">
              <a:solidFill>
                <a:srgbClr val="FF0000"/>
              </a:solidFill>
            </a:endParaRPr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أسماء النطاقات </a:t>
            </a:r>
            <a:r>
              <a:rPr b="1" lang="en-US" sz="2000"/>
              <a:t>المدوَّلة</a:t>
            </a:r>
            <a:r>
              <a:rPr lang="en-US" sz="2000"/>
              <a:t>:					</a:t>
            </a:r>
            <a:r>
              <a:rPr lang="en-US">
                <a:solidFill>
                  <a:srgbClr val="FF0000"/>
                </a:solidFill>
              </a:rPr>
              <a:t>普遍接受-测试.	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عناوين البريد الإلكتروني المدوَّلة (EAI)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ASCII@IDN						 marc@</a:t>
            </a:r>
            <a:r>
              <a:rPr lang="en-US" sz="2000">
                <a:solidFill>
                  <a:srgbClr val="FF0000"/>
                </a:solidFill>
              </a:rPr>
              <a:t>société</a:t>
            </a:r>
            <a:r>
              <a:rPr lang="en-US" sz="2000"/>
              <a:t>.org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UTF8@ASCII					</a:t>
            </a:r>
            <a:r>
              <a:rPr lang="en-US" sz="2000">
                <a:solidFill>
                  <a:srgbClr val="FF0000"/>
                </a:solidFill>
              </a:rPr>
              <a:t> ईमेल</a:t>
            </a:r>
            <a:r>
              <a:rPr lang="en-US" sz="2000"/>
              <a:t>@example.com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UTF8@IDN						</a:t>
            </a:r>
            <a:r>
              <a:rPr lang="en-US" sz="2000">
                <a:solidFill>
                  <a:srgbClr val="FF0000"/>
                </a:solidFill>
              </a:rPr>
              <a:t> 测试@普遍接受-测试.世界</a:t>
            </a:r>
            <a:endParaRPr/>
          </a:p>
          <a:p>
            <a:pPr indent="-341313" lvl="1" marL="79851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UTF8@IDN; right-to-left scripts     </a:t>
            </a:r>
            <a:r>
              <a:rPr lang="en-US" sz="2000">
                <a:solidFill>
                  <a:srgbClr val="FF0000"/>
                </a:solidFill>
              </a:rPr>
              <a:t>ای-میل@ مثال.موقع</a:t>
            </a:r>
            <a:r>
              <a:rPr lang="en-US" sz="2000"/>
              <a:t>	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pic>
        <p:nvPicPr>
          <p:cNvPr id="827" name="Google Shape;8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812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6"/>
          <p:cNvSpPr txBox="1"/>
          <p:nvPr>
            <p:ph type="title"/>
          </p:nvPr>
        </p:nvSpPr>
        <p:spPr>
          <a:xfrm>
            <a:off x="420623" y="48278"/>
            <a:ext cx="11350829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قبول مواقع الويب لعناوين البريد الإلكتروني</a:t>
            </a:r>
            <a:endParaRPr/>
          </a:p>
        </p:txBody>
      </p:sp>
      <p:sp>
        <p:nvSpPr>
          <p:cNvPr id="834" name="Google Shape;834;p6"/>
          <p:cNvSpPr txBox="1"/>
          <p:nvPr/>
        </p:nvSpPr>
        <p:spPr>
          <a:xfrm>
            <a:off x="6418864" y="2760788"/>
            <a:ext cx="5489221" cy="969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معدلات قبول تدويل عناوين البريد الإلكتروني EAI </a:t>
            </a:r>
            <a:br>
              <a:rPr b="0" i="0" lang="en-US" sz="1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(باللغة المحلية) في حقول النماذج على 1000 موقع ويب محلي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(ستُنشر بيانات الدراسة لعام 2025 على الموقع (UASG.tech</a:t>
            </a:r>
            <a:endParaRPr b="0" i="0" sz="19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5" name="Google Shape;835;p6"/>
          <p:cNvPicPr preferRelativeResize="0"/>
          <p:nvPr/>
        </p:nvPicPr>
        <p:blipFill rotWithShape="1">
          <a:blip r:embed="rId3">
            <a:alphaModFix/>
          </a:blip>
          <a:srcRect b="0" l="0" r="0" t="6697"/>
          <a:stretch/>
        </p:blipFill>
        <p:spPr>
          <a:xfrm>
            <a:off x="484996" y="819580"/>
            <a:ext cx="5611004" cy="5436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812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7"/>
          <p:cNvSpPr txBox="1"/>
          <p:nvPr>
            <p:ph type="title"/>
          </p:nvPr>
        </p:nvSpPr>
        <p:spPr>
          <a:xfrm>
            <a:off x="1375672" y="46179"/>
            <a:ext cx="10303183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 sz="2600"/>
              <a:t>دعم تدويل عناوين البريد الإلكتروني EAI عبر خوادم البريد الإلكتروني ضمن نطاقات gTLD</a:t>
            </a:r>
            <a:endParaRPr/>
          </a:p>
        </p:txBody>
      </p:sp>
      <p:pic>
        <p:nvPicPr>
          <p:cNvPr id="843" name="Google Shape;84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0489" y="1001725"/>
            <a:ext cx="9871026" cy="40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7"/>
          <p:cNvSpPr txBox="1"/>
          <p:nvPr/>
        </p:nvSpPr>
        <p:spPr>
          <a:xfrm>
            <a:off x="0" y="5222501"/>
            <a:ext cx="11939752" cy="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من بين 33.7 مليون خادم بريد إلكتروني خضعت للاختبار في يناير/كانون الثاني 2025، أظهرت نسبة 25.86% فقط الدعم لعناوين البريد الإلكتروني المدوَّلة.</a:t>
            </a:r>
            <a:endParaRPr/>
          </a:p>
          <a:p>
            <a:pPr indent="-85725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315" lvl="3" marL="109728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7"/>
          <p:cNvSpPr txBox="1"/>
          <p:nvPr/>
        </p:nvSpPr>
        <p:spPr>
          <a:xfrm>
            <a:off x="3601076" y="5807476"/>
            <a:ext cx="473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المصدر: </a:t>
            </a:r>
            <a:r>
              <a:rPr b="0" i="1" lang="en-US" sz="1400" u="sng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https://ithi.research.icann.org/graph-eai.html</a:t>
            </a:r>
            <a:endParaRPr/>
          </a:p>
        </p:txBody>
      </p:sp>
      <p:pic>
        <p:nvPicPr>
          <p:cNvPr id="846" name="Google Shape;84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812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8"/>
          <p:cNvSpPr txBox="1"/>
          <p:nvPr>
            <p:ph idx="1" type="body"/>
          </p:nvPr>
        </p:nvSpPr>
        <p:spPr>
          <a:xfrm>
            <a:off x="1138621" y="1164927"/>
            <a:ext cx="10543117" cy="521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دعم جميع أسماء النطاقات بما في ذلك أسماء النطاقات المدوَّلة (IDN) وجميع عناوين البريد الإلكتروني، بما في ذلك عناوين البريد الإلكتروني المدوَّلة (EAI):</a:t>
            </a:r>
            <a:endParaRPr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القبول: يمكن للمستخدم إدخال أحرف من نصه المحلي في حقل نصي.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التحقق من الصحة: يقبل البرنامج الأحرف ويتعرف بصلاحيتها.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العملية: يجري النظام عمليات باستخدام الأحرف.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التخزين: يمكن لقاعدة البيانات تخزين النص من دون كسر أو إتلاف.</a:t>
            </a:r>
            <a:endParaRPr/>
          </a:p>
          <a:p>
            <a:pPr indent="-342900" lvl="0" marL="342900" rtl="1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العرض: عند إحضار المعلومات من قاعدة البيانات تُعرض عرضًا صحيحًا.</a:t>
            </a:r>
            <a:endParaRPr/>
          </a:p>
        </p:txBody>
      </p:sp>
      <p:sp>
        <p:nvSpPr>
          <p:cNvPr id="853" name="Google Shape;853;p8"/>
          <p:cNvSpPr txBox="1"/>
          <p:nvPr>
            <p:ph type="title"/>
          </p:nvPr>
        </p:nvSpPr>
        <p:spPr>
          <a:xfrm>
            <a:off x="420624" y="46180"/>
            <a:ext cx="11362404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نطاق جاهزية القبول الشامل للمبرمجين</a:t>
            </a:r>
            <a:endParaRPr/>
          </a:p>
        </p:txBody>
      </p:sp>
      <p:grpSp>
        <p:nvGrpSpPr>
          <p:cNvPr id="854" name="Google Shape;854;p8"/>
          <p:cNvGrpSpPr/>
          <p:nvPr/>
        </p:nvGrpSpPr>
        <p:grpSpPr>
          <a:xfrm>
            <a:off x="3051273" y="2053338"/>
            <a:ext cx="8249251" cy="1295462"/>
            <a:chOff x="5749821" y="5269981"/>
            <a:chExt cx="7221798" cy="976513"/>
          </a:xfrm>
        </p:grpSpPr>
        <p:grpSp>
          <p:nvGrpSpPr>
            <p:cNvPr id="855" name="Google Shape;855;p8"/>
            <p:cNvGrpSpPr/>
            <p:nvPr/>
          </p:nvGrpSpPr>
          <p:grpSpPr>
            <a:xfrm>
              <a:off x="11669364" y="5273672"/>
              <a:ext cx="1302255" cy="972822"/>
              <a:chOff x="15869933" y="1643185"/>
              <a:chExt cx="2011687" cy="1644160"/>
            </a:xfrm>
          </p:grpSpPr>
          <p:sp>
            <p:nvSpPr>
              <p:cNvPr id="856" name="Google Shape;856;p8"/>
              <p:cNvSpPr/>
              <p:nvPr/>
            </p:nvSpPr>
            <p:spPr>
              <a:xfrm>
                <a:off x="15869941" y="2835438"/>
                <a:ext cx="2011679" cy="451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القبول</a:t>
                </a:r>
                <a:endParaRPr/>
              </a:p>
            </p:txBody>
          </p:sp>
          <p:sp>
            <p:nvSpPr>
              <p:cNvPr id="857" name="Google Shape;857;p8"/>
              <p:cNvSpPr/>
              <p:nvPr/>
            </p:nvSpPr>
            <p:spPr>
              <a:xfrm>
                <a:off x="15869933" y="1643185"/>
                <a:ext cx="2011678" cy="1188719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ua-capability-icons_wht_Accept.png" id="858" name="Google Shape;858;p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6579013" y="1900022"/>
                <a:ext cx="562360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59" name="Google Shape;859;p8"/>
            <p:cNvGrpSpPr/>
            <p:nvPr/>
          </p:nvGrpSpPr>
          <p:grpSpPr>
            <a:xfrm>
              <a:off x="10136087" y="5273672"/>
              <a:ext cx="1456164" cy="931655"/>
              <a:chOff x="13678610" y="1646720"/>
              <a:chExt cx="2249440" cy="1574584"/>
            </a:xfrm>
          </p:grpSpPr>
          <p:sp>
            <p:nvSpPr>
              <p:cNvPr id="860" name="Google Shape;860;p8"/>
              <p:cNvSpPr/>
              <p:nvPr/>
            </p:nvSpPr>
            <p:spPr>
              <a:xfrm>
                <a:off x="13745580" y="1646720"/>
                <a:ext cx="2011680" cy="1188719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8"/>
              <p:cNvSpPr/>
              <p:nvPr/>
            </p:nvSpPr>
            <p:spPr>
              <a:xfrm>
                <a:off x="13678610" y="2829201"/>
                <a:ext cx="2249440" cy="3921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التحقق من الصحة</a:t>
                </a:r>
                <a:endParaRPr/>
              </a:p>
            </p:txBody>
          </p:sp>
          <p:pic>
            <p:nvPicPr>
              <p:cNvPr descr="ua-capability-icons_wht_Validate.png" id="862" name="Google Shape;862;p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4361568" y="1895569"/>
                <a:ext cx="779705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63" name="Google Shape;863;p8"/>
            <p:cNvGrpSpPr/>
            <p:nvPr/>
          </p:nvGrpSpPr>
          <p:grpSpPr>
            <a:xfrm>
              <a:off x="7226361" y="5269981"/>
              <a:ext cx="1302252" cy="968544"/>
              <a:chOff x="6847965" y="1643185"/>
              <a:chExt cx="2011681" cy="1636930"/>
            </a:xfrm>
          </p:grpSpPr>
          <p:sp>
            <p:nvSpPr>
              <p:cNvPr id="864" name="Google Shape;864;p8"/>
              <p:cNvSpPr/>
              <p:nvPr/>
            </p:nvSpPr>
            <p:spPr>
              <a:xfrm>
                <a:off x="6847965" y="1643185"/>
                <a:ext cx="2011680" cy="1188721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8"/>
              <p:cNvSpPr/>
              <p:nvPr/>
            </p:nvSpPr>
            <p:spPr>
              <a:xfrm>
                <a:off x="6847966" y="2828208"/>
                <a:ext cx="2011680" cy="451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التخزين</a:t>
                </a:r>
                <a:endParaRPr/>
              </a:p>
            </p:txBody>
          </p:sp>
          <p:pic>
            <p:nvPicPr>
              <p:cNvPr descr="ua-capability-icons_wht_Store.png" id="866" name="Google Shape;866;p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7515763" y="1900022"/>
                <a:ext cx="647296" cy="6472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67" name="Google Shape;867;p8"/>
            <p:cNvGrpSpPr/>
            <p:nvPr/>
          </p:nvGrpSpPr>
          <p:grpSpPr>
            <a:xfrm>
              <a:off x="8702900" y="5269981"/>
              <a:ext cx="1302251" cy="970730"/>
              <a:chOff x="7556647" y="3852184"/>
              <a:chExt cx="2011680" cy="1640625"/>
            </a:xfrm>
          </p:grpSpPr>
          <p:sp>
            <p:nvSpPr>
              <p:cNvPr id="868" name="Google Shape;868;p8"/>
              <p:cNvSpPr/>
              <p:nvPr/>
            </p:nvSpPr>
            <p:spPr>
              <a:xfrm>
                <a:off x="7556648" y="3852184"/>
                <a:ext cx="2011679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8"/>
              <p:cNvSpPr/>
              <p:nvPr/>
            </p:nvSpPr>
            <p:spPr>
              <a:xfrm>
                <a:off x="7556647" y="5040904"/>
                <a:ext cx="2011680" cy="4519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العملية</a:t>
                </a:r>
                <a:endParaRPr/>
              </a:p>
            </p:txBody>
          </p:sp>
          <p:pic>
            <p:nvPicPr>
              <p:cNvPr descr="ua-capability-icons_wht_Process.png" id="870" name="Google Shape;870;p8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8040505" y="4119754"/>
                <a:ext cx="1027282" cy="6328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71" name="Google Shape;871;p8"/>
            <p:cNvGrpSpPr/>
            <p:nvPr/>
          </p:nvGrpSpPr>
          <p:grpSpPr>
            <a:xfrm>
              <a:off x="5749821" y="5275764"/>
              <a:ext cx="1302251" cy="970730"/>
              <a:chOff x="623615" y="3852184"/>
              <a:chExt cx="2011680" cy="1640625"/>
            </a:xfrm>
          </p:grpSpPr>
          <p:sp>
            <p:nvSpPr>
              <p:cNvPr id="872" name="Google Shape;872;p8"/>
              <p:cNvSpPr/>
              <p:nvPr/>
            </p:nvSpPr>
            <p:spPr>
              <a:xfrm>
                <a:off x="623615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8"/>
              <p:cNvSpPr/>
              <p:nvPr/>
            </p:nvSpPr>
            <p:spPr>
              <a:xfrm>
                <a:off x="626317" y="5040904"/>
                <a:ext cx="2008977" cy="4519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العرض</a:t>
                </a:r>
                <a:endParaRPr/>
              </a:p>
            </p:txBody>
          </p:sp>
          <p:pic>
            <p:nvPicPr>
              <p:cNvPr descr="ua-capability-icons_wht_Display.png" id="874" name="Google Shape;874;p8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1391192" y="4126904"/>
                <a:ext cx="489490" cy="6333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875" name="Google Shape;875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3812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9"/>
          <p:cNvSpPr txBox="1"/>
          <p:nvPr>
            <p:ph type="title"/>
          </p:nvPr>
        </p:nvSpPr>
        <p:spPr>
          <a:xfrm>
            <a:off x="420624" y="48278"/>
            <a:ext cx="11362404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سلسلة التكنولوجيات من أجل النظر في القبول الشامل</a:t>
            </a:r>
            <a:endParaRPr/>
          </a:p>
        </p:txBody>
      </p:sp>
      <p:grpSp>
        <p:nvGrpSpPr>
          <p:cNvPr id="881" name="Google Shape;881;p9"/>
          <p:cNvGrpSpPr/>
          <p:nvPr/>
        </p:nvGrpSpPr>
        <p:grpSpPr>
          <a:xfrm>
            <a:off x="3958542" y="762435"/>
            <a:ext cx="7600447" cy="5333128"/>
            <a:chOff x="-572021" y="651"/>
            <a:chExt cx="7600447" cy="5333128"/>
          </a:xfrm>
        </p:grpSpPr>
        <p:cxnSp>
          <p:nvCxnSpPr>
            <p:cNvPr id="882" name="Google Shape;882;p9"/>
            <p:cNvCxnSpPr/>
            <p:nvPr/>
          </p:nvCxnSpPr>
          <p:spPr>
            <a:xfrm>
              <a:off x="0" y="88466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89411"/>
                  </a:srgbClr>
                </a:gs>
                <a:gs pos="100000">
                  <a:srgbClr val="86C5FF">
                    <a:alpha val="89411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83" name="Google Shape;883;p9"/>
            <p:cNvSpPr/>
            <p:nvPr/>
          </p:nvSpPr>
          <p:spPr>
            <a:xfrm>
              <a:off x="0" y="651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9"/>
            <p:cNvSpPr txBox="1"/>
            <p:nvPr/>
          </p:nvSpPr>
          <p:spPr>
            <a:xfrm>
              <a:off x="0" y="46951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1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التطبيقات ومواقع الويب</a:t>
              </a:r>
              <a:endParaRPr/>
            </a:p>
            <a:p>
              <a:pPr indent="0" lvl="0" marL="0" marR="0" rtl="1" algn="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Wikipedia.org وICANN.org وAmazon.com والمواقع المخصصة عالميًا</a:t>
              </a:r>
              <a:endParaRPr/>
            </a:p>
            <a:p>
              <a:pPr indent="0" lvl="0" marL="0" marR="0" rtl="1" algn="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PowerPoint وGoogle-Docs وSafari وAcrobat والتطبيقات المخصصة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85" name="Google Shape;885;p9"/>
            <p:cNvCxnSpPr/>
            <p:nvPr/>
          </p:nvCxnSpPr>
          <p:spPr>
            <a:xfrm>
              <a:off x="0" y="1067277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80000"/>
                  </a:srgbClr>
                </a:gs>
                <a:gs pos="100000">
                  <a:srgbClr val="86C5FF">
                    <a:alpha val="80000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86" name="Google Shape;886;p9"/>
            <p:cNvSpPr/>
            <p:nvPr/>
          </p:nvSpPr>
          <p:spPr>
            <a:xfrm>
              <a:off x="0" y="1067277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9"/>
            <p:cNvSpPr txBox="1"/>
            <p:nvPr/>
          </p:nvSpPr>
          <p:spPr>
            <a:xfrm>
              <a:off x="-572021" y="1067277"/>
              <a:ext cx="7600447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1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وسائل التواصل الاجتماعي ومحركات البحث</a:t>
              </a:r>
              <a:endParaRPr/>
            </a:p>
            <a:p>
              <a:pPr indent="0" lvl="0" marL="0" marR="0" rtl="1" algn="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Chrome وBing وSafari وFirefox وبرامج التصفح المحلية (على سبيل المثال الصينية)</a:t>
              </a:r>
              <a:endParaRPr/>
            </a:p>
            <a:p>
              <a:pPr indent="0" lvl="0" marL="0" marR="0" rtl="1" algn="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Facebook وInstagram وTwitter وSkype وWeChat وWhatsApp وViber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88" name="Google Shape;888;p9"/>
            <p:cNvCxnSpPr/>
            <p:nvPr/>
          </p:nvCxnSpPr>
          <p:spPr>
            <a:xfrm>
              <a:off x="0" y="2133903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69411"/>
                  </a:srgbClr>
                </a:gs>
                <a:gs pos="100000">
                  <a:srgbClr val="86C5FF">
                    <a:alpha val="69411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69411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89" name="Google Shape;889;p9"/>
            <p:cNvSpPr/>
            <p:nvPr/>
          </p:nvSpPr>
          <p:spPr>
            <a:xfrm>
              <a:off x="0" y="2133903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9"/>
            <p:cNvSpPr txBox="1"/>
            <p:nvPr/>
          </p:nvSpPr>
          <p:spPr>
            <a:xfrm>
              <a:off x="0" y="2133903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1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لغات وأطر عمل البرمجة</a:t>
              </a:r>
              <a:endParaRPr/>
            </a:p>
            <a:p>
              <a:pPr indent="0" lvl="0" marL="0" marR="0" rtl="1" algn="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JavaScript وJava وSwift وC# وPHP وPython</a:t>
              </a:r>
              <a:endParaRPr/>
            </a:p>
            <a:p>
              <a:pPr indent="0" lvl="0" marL="0" marR="0" rtl="1" algn="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Angular وSpring وNET core. وJ2EE وWordPress وSAP وOracle</a:t>
              </a:r>
              <a:endParaRPr/>
            </a:p>
          </p:txBody>
        </p:sp>
        <p:cxnSp>
          <p:nvCxnSpPr>
            <p:cNvPr id="891" name="Google Shape;891;p9"/>
            <p:cNvCxnSpPr/>
            <p:nvPr/>
          </p:nvCxnSpPr>
          <p:spPr>
            <a:xfrm>
              <a:off x="0" y="3200528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60000"/>
                  </a:srgbClr>
                </a:gs>
                <a:gs pos="100000">
                  <a:srgbClr val="86C5FF">
                    <a:alpha val="60000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60000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92" name="Google Shape;892;p9"/>
            <p:cNvSpPr/>
            <p:nvPr/>
          </p:nvSpPr>
          <p:spPr>
            <a:xfrm>
              <a:off x="0" y="3200528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9"/>
            <p:cNvSpPr txBox="1"/>
            <p:nvPr/>
          </p:nvSpPr>
          <p:spPr>
            <a:xfrm>
              <a:off x="0" y="3200528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1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المنصات ونظم التشغيل وأدوات النظم</a:t>
              </a:r>
              <a:endParaRPr/>
            </a:p>
            <a:p>
              <a:pPr indent="0" lvl="0" marL="0" marR="0" rtl="1" algn="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iOS وWindows وLinux وAndroid وApp Stores</a:t>
              </a:r>
              <a:endParaRPr/>
            </a:p>
            <a:p>
              <a:pPr indent="0" lvl="0" marL="0" marR="0" rtl="1" algn="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Active Directory وOpenLDAP وOpenSSL وPing وTelnet</a:t>
              </a:r>
              <a:endParaRPr/>
            </a:p>
          </p:txBody>
        </p:sp>
        <p:cxnSp>
          <p:nvCxnSpPr>
            <p:cNvPr id="894" name="Google Shape;894;p9"/>
            <p:cNvCxnSpPr/>
            <p:nvPr/>
          </p:nvCxnSpPr>
          <p:spPr>
            <a:xfrm>
              <a:off x="0" y="4267154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49411"/>
                  </a:srgbClr>
                </a:gs>
                <a:gs pos="100000">
                  <a:srgbClr val="86C5FF">
                    <a:alpha val="49411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49411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95" name="Google Shape;895;p9"/>
            <p:cNvSpPr/>
            <p:nvPr/>
          </p:nvSpPr>
          <p:spPr>
            <a:xfrm>
              <a:off x="0" y="4267154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9"/>
            <p:cNvSpPr txBox="1"/>
            <p:nvPr/>
          </p:nvSpPr>
          <p:spPr>
            <a:xfrm>
              <a:off x="0" y="4267154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1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المعايير وممارسات الاختبار</a:t>
              </a:r>
              <a:endParaRPr/>
            </a:p>
            <a:p>
              <a:pPr indent="0" lvl="0" marL="0" marR="0" rtl="1" algn="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IETF RFCs وW3C HTML وUnicode CLDR وWHATWG</a:t>
              </a:r>
              <a:endParaRPr/>
            </a:p>
            <a:p>
              <a:pPr indent="0" lvl="0" marL="0" marR="0" rtl="1" algn="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المعايير المستندة إلى الصناعة (الصحة والطيران، ...)</a:t>
              </a:r>
              <a:endParaRPr/>
            </a:p>
          </p:txBody>
        </p:sp>
      </p:grpSp>
      <p:sp>
        <p:nvSpPr>
          <p:cNvPr id="897" name="Google Shape;897;p9"/>
          <p:cNvSpPr txBox="1"/>
          <p:nvPr/>
        </p:nvSpPr>
        <p:spPr>
          <a:xfrm>
            <a:off x="509286" y="2967334"/>
            <a:ext cx="278323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قبول وتوثيق ومعالجة وتخزين وعرض جميع أسماء النطاق وعناوين البريد الإلكتروني.</a:t>
            </a:r>
            <a:endParaRPr/>
          </a:p>
        </p:txBody>
      </p:sp>
      <p:sp>
        <p:nvSpPr>
          <p:cNvPr id="898" name="Google Shape;898;p9"/>
          <p:cNvSpPr/>
          <p:nvPr/>
        </p:nvSpPr>
        <p:spPr>
          <a:xfrm flipH="1">
            <a:off x="3402809" y="836734"/>
            <a:ext cx="656492" cy="5205262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rgbClr val="73B7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9" name="Google Shape;89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812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CANN PPT_Arial_16x9_June 2017_potx">
  <a:themeElements>
    <a:clrScheme name="ICANN PPT Colors">
      <a:dk1>
        <a:srgbClr val="0A1F24"/>
      </a:dk1>
      <a:lt1>
        <a:srgbClr val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2021-04-05T05:56:20Z</dcterms:created>
  <dc:creator>Sarmad Hussain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63A17CAE-F359-494D-A540-94270EE8EB5E</vt:lpwstr>
  </property>
  <property fmtid="{D5CDD505-2E9C-101B-9397-08002B2CF9AE}" pid="3" name="ArticulatePath">
    <vt:lpwstr>UA-Technical-Overview-2hr-2025_LSPrep-ar</vt:lpwstr>
  </property>
</Properties>
</file>