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Open Sans Light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2" roundtripDataSignature="AMtx7mgZ4otodw9Z7Nm1LuT9dMcIVZTm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OpenSansLight-regular.fntdata"/><Relationship Id="rId43" Type="http://schemas.openxmlformats.org/officeDocument/2006/relationships/slide" Target="slides/slide38.xml"/><Relationship Id="rId46" Type="http://schemas.openxmlformats.org/officeDocument/2006/relationships/font" Target="fonts/OpenSansLight-italic.fntdata"/><Relationship Id="rId45" Type="http://schemas.openxmlformats.org/officeDocument/2006/relationships/font" Target="fonts/OpenSa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regular.fntdata"/><Relationship Id="rId47" Type="http://schemas.openxmlformats.org/officeDocument/2006/relationships/font" Target="fonts/OpenSansLight-boldItalic.fntdata"/><Relationship Id="rId4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0" name="Google Shape;9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1" name="Google Shape;92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0" name="Google Shape;9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6" name="Google Shape;93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44" name="Google Shape;94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53" name="Google Shape;953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3" name="Google Shape;96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2" name="Google Shape;97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0" name="Google Shape;98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8" name="Google Shape;98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6" name="Google Shape;996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2" name="Google Shape;82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" name="Google Shape;10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4" name="Google Shape;100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1" name="Google Shape;10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2" name="Google Shape;1012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9" name="Google Shape;101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5" name="Google Shape;1025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3" name="Google Shape;1033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0" name="Google Shape;104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6" name="Google Shape;1046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3" name="Google Shape;105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4" name="Google Shape;1054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1" name="Google Shape;10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2" name="Google Shape;1062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9" name="Google Shape;106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0" name="Google Shape;1070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9" name="Google Shape;82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7" name="Google Shape;107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2" name="Google Shape;108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2" name="Google Shape;109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3" name="Google Shape;1093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1" name="Google Shape;110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2" name="Google Shape;1102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6" name="Google Shape;111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7" name="Google Shape;1117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d9a2e83e5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4" name="Google Shape;1124;g2d9a2e83e5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5" name="Google Shape;1125;g2d9a2e83e59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3" name="Google Shape;113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4" name="Google Shape;1134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1" name="Google Shape;114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2" name="Google Shape;1142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9" name="Google Shape;114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0" name="Google Shape;1150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4" name="Google Shape;8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1" name="Google Shape;8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2" name="Google Shape;84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0" name="Google Shape;85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Cambio a un punto por servidor MX - Varios servidores MX pueden resolver a las mismas direcciones IP.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Total</a:t>
            </a:r>
            <a:r>
              <a:rPr lang="en-US"/>
              <a:t>: Todos las IP resueltas superaron las pruebas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Parcial</a:t>
            </a:r>
            <a:r>
              <a:rPr lang="en-US"/>
              <a:t>: Algunas IP superaron las pruebas y otras no las superaron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Ninguna: </a:t>
            </a:r>
            <a:r>
              <a:rPr lang="en-US"/>
              <a:t>Todas las IP del servidor MX no superaron las pruebas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Ninguna IP: </a:t>
            </a:r>
            <a:r>
              <a:rPr lang="en-US"/>
              <a:t>Ninguna IP pudo resolverse para el servidor MX (por ejemplo, NXdomain)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No probada: </a:t>
            </a:r>
            <a:r>
              <a:rPr lang="en-US"/>
              <a:t>No se pudieron probar las IP (por ejemplo, tiempo de espera agotado, conexiones rechazadas, IP de uso especial, etc.)</a:t>
            </a:r>
            <a:endParaRPr/>
          </a:p>
        </p:txBody>
      </p:sp>
      <p:sp>
        <p:nvSpPr>
          <p:cNvPr id="859" name="Google Shape;85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7" name="Google Shape;8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8" name="Google Shape;86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6" name="Google Shape;8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3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7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8.png"/><Relationship Id="rId5" Type="http://schemas.openxmlformats.org/officeDocument/2006/relationships/image" Target="../media/image25.png"/><Relationship Id="rId19" Type="http://schemas.openxmlformats.org/officeDocument/2006/relationships/image" Target="../media/image26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9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9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9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8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48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4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" name="Google Shape;11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8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48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48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48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8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48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48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48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48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4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34" name="Google Shape;134;p50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50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6" name="Google Shape;13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" name="Google Shape;14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2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5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52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46" name="Google Shape;14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48" name="Google Shape;148;p5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5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53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53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53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5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0" name="Google Shape;16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5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5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5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5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54"/>
          <p:cNvCxnSpPr>
            <a:endCxn id="16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5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5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5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5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5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7" name="Google Shape;177;p5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5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5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55"/>
          <p:cNvCxnSpPr>
            <a:endCxn id="181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5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55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5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5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1" name="Google Shape;19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94" name="Google Shape;194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5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5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56"/>
          <p:cNvCxnSpPr>
            <a:endCxn id="19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5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56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5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5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9" name="Google Shape;209;p5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5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57"/>
          <p:cNvCxnSpPr>
            <a:endCxn id="21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5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5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5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5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0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4" name="Google Shape;224;p5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5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5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58"/>
          <p:cNvCxnSpPr>
            <a:endCxn id="22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5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5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5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5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9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39" name="Google Shape;239;p5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5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5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59"/>
          <p:cNvCxnSpPr>
            <a:endCxn id="24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59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59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59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5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9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6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6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5" name="Google Shape;25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6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6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6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6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3" name="Google Shape;26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2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8" name="Google Shape;26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6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6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6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6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6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6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6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" name="Google Shape;278;p6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6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6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6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6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6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6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6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6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0" name="Google Shape;2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6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6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6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6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6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6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6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6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6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6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6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6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6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6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6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6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2" name="Google Shape;31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6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6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6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6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6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6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6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6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6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6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6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p6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6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6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6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6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6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4" name="Google Shape;33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6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6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6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6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6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6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6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6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6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6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Google Shape;347;p6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6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6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6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6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6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6" name="Google Shape;35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6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6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6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6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6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6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6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6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6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6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6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6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6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6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6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6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8" name="Google Shape;37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6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6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6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6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6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6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6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6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6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6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p6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6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6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6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6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6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4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4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0" name="Google Shape;40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6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p6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6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6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6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6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6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6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6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6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6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6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6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6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6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6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2" name="Google Shape;42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6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6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6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p6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9" name="Google Shape;429;p6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0" name="Google Shape;430;p6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6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9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69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69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69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69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69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69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69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0" name="Google Shape;440;p69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7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5" name="Google Shape;445;p7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7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7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Google Shape;448;p7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7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Google Shape;450;p7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Google Shape;451;p7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Google Shape;452;p7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7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7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5" name="Google Shape;45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0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70"/>
          <p:cNvCxnSpPr>
            <a:endCxn id="443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8" name="Google Shape;458;p7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7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7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1" name="Google Shape;461;p7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7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7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7" name="Google Shape;46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1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7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p7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1" name="Google Shape;471;p7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7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7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4" name="Google Shape;474;p7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5" name="Google Shape;475;p7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Google Shape;476;p7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7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7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7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0" name="Google Shape;480;p7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7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7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7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4" name="Google Shape;484;p7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0" name="Google Shape;49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7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p7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4" name="Google Shape;494;p7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7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7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7" name="Google Shape;497;p7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8" name="Google Shape;498;p7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9" name="Google Shape;499;p7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7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7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7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3" name="Google Shape;503;p7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7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7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7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7" name="Google Shape;507;p7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7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7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3" name="Google Shape;51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7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7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7" name="Google Shape;517;p7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7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7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Google Shape;520;p7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1" name="Google Shape;521;p7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2" name="Google Shape;522;p7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Google Shape;523;p7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7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7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6" name="Google Shape;526;p7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7" name="Google Shape;527;p7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8" name="Google Shape;528;p7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9" name="Google Shape;529;p7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0" name="Google Shape;530;p7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7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6" name="Google Shape;53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7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7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7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7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3" name="Google Shape;543;p7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4" name="Google Shape;544;p7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Google Shape;545;p7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6" name="Google Shape;546;p7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7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7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49" name="Google Shape;549;p7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0" name="Google Shape;550;p7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1" name="Google Shape;551;p7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2" name="Google Shape;552;p7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3" name="Google Shape;553;p7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59" name="Google Shape;55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2" name="Google Shape;562;p7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3" name="Google Shape;563;p7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7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p7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6" name="Google Shape;566;p7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7" name="Google Shape;567;p7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8" name="Google Shape;568;p7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9" name="Google Shape;569;p7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7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7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2" name="Google Shape;572;p7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3" name="Google Shape;573;p7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4" name="Google Shape;574;p7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5" name="Google Shape;575;p7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6" name="Google Shape;576;p7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2" name="Google Shape;58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7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6" name="Google Shape;586;p7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7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7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9" name="Google Shape;589;p7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0" name="Google Shape;590;p7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1" name="Google Shape;591;p7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Google Shape;592;p7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7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4" name="Google Shape;594;p7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5" name="Google Shape;595;p7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6" name="Google Shape;596;p7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7" name="Google Shape;597;p7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8" name="Google Shape;598;p7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9" name="Google Shape;599;p7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7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77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5" name="Google Shape;60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7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8" name="Google Shape;608;p77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9" name="Google Shape;609;p77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77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77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77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77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4" name="Google Shape;614;p77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5" name="Google Shape;615;p77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77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Google Shape;617;p77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18" name="Google Shape;618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0" name="Google Shape;620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1" name="Google Shape;621;p7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2" name="Google Shape;622;p7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7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2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8" name="Google Shape;628;p7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7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Google Shape;630;p7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7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7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7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4" name="Google Shape;63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7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7" name="Google Shape;637;p7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p7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9" name="Google Shape;639;p7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0" name="Google Shape;640;p7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7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2" name="Google Shape;642;p7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7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7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7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7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7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7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7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Google Shape;655;p7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656;p7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7" name="Google Shape;657;p7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8" name="Google Shape;658;p7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7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7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1" name="Google Shape;661;p7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7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6" name="Google Shape;66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8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8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8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8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8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8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8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5" name="Google Shape;675;p8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6" name="Google Shape;676;p8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7" name="Google Shape;677;p8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8" name="Google Shape;678;p8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8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0" name="Google Shape;680;p8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Google Shape;681;p8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5" name="Google Shape;68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8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8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8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8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8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8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2" name="Google Shape;692;p8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3" name="Google Shape;693;p8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4" name="Google Shape;694;p8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8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6" name="Google Shape;696;p8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7" name="Google Shape;697;p8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8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p8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0" name="Google Shape;700;p8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8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8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8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8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8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8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8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3" name="Google Shape;713;p8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8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5" name="Google Shape;715;p8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6" name="Google Shape;716;p8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7" name="Google Shape;717;p8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8" name="Google Shape;718;p8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9" name="Google Shape;719;p8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8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3" name="Google Shape;72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8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8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8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8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8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8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8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1" name="Google Shape;731;p8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2" name="Google Shape;732;p8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3" name="Google Shape;733;p8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4" name="Google Shape;734;p8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5" name="Google Shape;735;p8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8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7" name="Google Shape;737;p8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8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8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2" name="Google Shape;74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8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8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8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8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8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8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8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8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1" name="Google Shape;751;p8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8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3" name="Google Shape;753;p8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8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8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6" name="Google Shape;756;p8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8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8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1" name="Google Shape;76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85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Google Shape;764;p85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5" name="Google Shape;765;p85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6" name="Google Shape;766;p85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7" name="Google Shape;767;p85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Google Shape;768;p85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9" name="Google Shape;769;p8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0" name="Google Shape;770;p8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1" name="Google Shape;771;p8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2" name="Google Shape;772;p8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3" name="Google Shape;773;p8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8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5" name="Google Shape;775;p8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6" name="Google Shape;776;p8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6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86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86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86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86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86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84" name="Google Shape;78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5" name="Google Shape;785;p86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86" name="Google Shape;786;p86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87" name="Google Shape;787;p8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8" name="Google Shape;788;p86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89" name="Google Shape;789;p86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90" name="Google Shape;790;p8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1" name="Google Shape;791;p86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92" name="Google Shape;792;p86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93" name="Google Shape;793;p8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4" name="Google Shape;794;p86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95" name="Google Shape;795;p86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96" name="Google Shape;796;p86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7" name="Google Shape;797;p86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98" name="Google Shape;798;p86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Google Shape;799;p86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p8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801" name="Google Shape;801;p86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2" name="Google Shape;802;p8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3" name="Google Shape;803;p86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804" name="Google Shape;804;p86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805" name="Google Shape;805;p86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87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87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9" name="Google Shape;80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8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3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44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5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5"/>
          <p:cNvSpPr txBox="1"/>
          <p:nvPr/>
        </p:nvSpPr>
        <p:spPr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5"/>
          <p:cNvSpPr/>
          <p:nvPr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4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4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45"/>
          <p:cNvSpPr/>
          <p:nvPr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45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45"/>
          <p:cNvCxnSpPr/>
          <p:nvPr/>
        </p:nvCxnSpPr>
        <p:spPr>
          <a:xfrm rot="10800000">
            <a:off x="2504929" y="6320453"/>
            <a:ext cx="90658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45"/>
          <p:cNvSpPr/>
          <p:nvPr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45"/>
          <p:cNvCxnSpPr>
            <a:endCxn id="60" idx="0"/>
          </p:cNvCxnSpPr>
          <p:nvPr/>
        </p:nvCxnSpPr>
        <p:spPr>
          <a:xfrm rot="10800000">
            <a:off x="2446072" y="2281331"/>
            <a:ext cx="0" cy="3976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45"/>
          <p:cNvSpPr/>
          <p:nvPr/>
        </p:nvSpPr>
        <p:spPr>
          <a:xfrm rot="-5400000">
            <a:off x="2444626" y="2221895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45"/>
          <p:cNvCxnSpPr/>
          <p:nvPr/>
        </p:nvCxnSpPr>
        <p:spPr>
          <a:xfrm rot="10800000">
            <a:off x="2504929" y="2220449"/>
            <a:ext cx="90658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45"/>
          <p:cNvCxnSpPr/>
          <p:nvPr/>
        </p:nvCxnSpPr>
        <p:spPr>
          <a:xfrm rot="10800000">
            <a:off x="11700996" y="6320453"/>
            <a:ext cx="4941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45"/>
          <p:cNvSpPr txBox="1"/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26932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9709" y="2853692"/>
            <a:ext cx="3149229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5"/>
          <p:cNvSpPr/>
          <p:nvPr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45"/>
          <p:cNvCxnSpPr/>
          <p:nvPr/>
        </p:nvCxnSpPr>
        <p:spPr>
          <a:xfrm rot="10800000">
            <a:off x="11700996" y="2219538"/>
            <a:ext cx="4941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5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Visiten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5"/>
          <p:cNvSpPr txBox="1"/>
          <p:nvPr/>
        </p:nvSpPr>
        <p:spPr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5"/>
          <p:cNvSpPr/>
          <p:nvPr/>
        </p:nvSpPr>
        <p:spPr>
          <a:xfrm>
            <a:off x="527320" y="58522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4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4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45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45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45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45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5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45"/>
          <p:cNvCxnSpPr>
            <a:endCxn id="81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45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45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45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45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6771" y="2842544"/>
            <a:ext cx="3172166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5"/>
          <p:cNvSpPr txBox="1"/>
          <p:nvPr/>
        </p:nvSpPr>
        <p:spPr>
          <a:xfrm>
            <a:off x="499872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Participen en la ICANN – ¡Gracias! ¿Preguntas?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45"/>
          <p:cNvGrpSpPr/>
          <p:nvPr/>
        </p:nvGrpSpPr>
        <p:grpSpPr>
          <a:xfrm>
            <a:off x="2773065" y="1039938"/>
            <a:ext cx="5598775" cy="760694"/>
            <a:chOff x="2079799" y="1039938"/>
            <a:chExt cx="4980738" cy="760694"/>
          </a:xfrm>
        </p:grpSpPr>
        <p:pic>
          <p:nvPicPr>
            <p:cNvPr id="88" name="Google Shape;88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79799" y="1039938"/>
              <a:ext cx="4287549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45"/>
            <p:cNvSpPr/>
            <p:nvPr/>
          </p:nvSpPr>
          <p:spPr>
            <a:xfrm>
              <a:off x="3164205" y="1188973"/>
              <a:ext cx="3896332" cy="532270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 monde, una Internet</a:t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6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46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46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46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6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7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47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47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47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" name="Google Shape;10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7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47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47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47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7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47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47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47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47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3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3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3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3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39.png"/><Relationship Id="rId5" Type="http://schemas.openxmlformats.org/officeDocument/2006/relationships/hyperlink" Target="https://uasg.tech/wp-content/uploads/documents/UASG012-en-digital.pdf" TargetMode="External"/><Relationship Id="rId6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40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ejemplo.co.uk/" TargetMode="External"/><Relationship Id="rId4" Type="http://schemas.openxmlformats.org/officeDocument/2006/relationships/hyperlink" Target="https://data.iana.org/TLD/tlds-alpha-by-domain.txt" TargetMode="External"/><Relationship Id="rId5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48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Relationship Id="rId4" Type="http://schemas.openxmlformats.org/officeDocument/2006/relationships/hyperlink" Target="https://uasg.tech/wp-content/uploads/documents/EAI-Software-Test%20Results-UASG030A.pdf" TargetMode="External"/><Relationship Id="rId5" Type="http://schemas.openxmlformats.org/officeDocument/2006/relationships/hyperlink" Target="https://uasg.tech/wp-content/uploads/documents/EAI-Software-Test%20Results-UASG030A.pdf" TargetMode="External"/><Relationship Id="rId6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uasg.tech/wp-content/uploads/2020/03/UASG_ICANN_Case_Study_UASG013C.2.pdf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4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uasg.tech/eai-certification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4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30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hyperlink" Target="https://ithi.research.icann.org/graph-eai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"/>
          <p:cNvSpPr txBox="1"/>
          <p:nvPr>
            <p:ph type="title"/>
          </p:nvPr>
        </p:nvSpPr>
        <p:spPr>
          <a:xfrm>
            <a:off x="553082" y="0"/>
            <a:ext cx="11234727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lang="en-US"/>
              <a:t>Resumen técnico de la Aceptación Universal de nombres de dominio y direcciones de correo electrónico</a:t>
            </a:r>
            <a:endParaRPr/>
          </a:p>
        </p:txBody>
      </p:sp>
      <p:sp>
        <p:nvSpPr>
          <p:cNvPr id="816" name="Google Shape;816;p1"/>
          <p:cNvSpPr txBox="1"/>
          <p:nvPr>
            <p:ph idx="3" type="body"/>
          </p:nvPr>
        </p:nvSpPr>
        <p:spPr>
          <a:xfrm>
            <a:off x="56692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Día - mes - 2025</a:t>
            </a:r>
            <a:endParaRPr/>
          </a:p>
        </p:txBody>
      </p:sp>
      <p:sp>
        <p:nvSpPr>
          <p:cNvPr id="817" name="Google Shape;817;p1"/>
          <p:cNvSpPr txBox="1"/>
          <p:nvPr>
            <p:ph idx="4" type="body"/>
          </p:nvPr>
        </p:nvSpPr>
        <p:spPr>
          <a:xfrm>
            <a:off x="54704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Programa del Día de la Aceptación Universal</a:t>
            </a:r>
            <a:endParaRPr/>
          </a:p>
        </p:txBody>
      </p:sp>
      <p:sp>
        <p:nvSpPr>
          <p:cNvPr id="818" name="Google Shape;818;p1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Sistemas de correo electrónico y compatibilidad con EAI</a:t>
            </a:r>
            <a:endParaRPr/>
          </a:p>
        </p:txBody>
      </p:sp>
      <p:pic>
        <p:nvPicPr>
          <p:cNvPr id="924" name="Google Shape;9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10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10"/>
          <p:cNvSpPr txBox="1"/>
          <p:nvPr>
            <p:ph idx="1" type="body"/>
          </p:nvPr>
        </p:nvSpPr>
        <p:spPr>
          <a:xfrm>
            <a:off x="223520" y="705870"/>
            <a:ext cx="7480491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Todos los agentes de correo electrónico deben estar configurados para enviar y recibir direcciones de correo electrónico internacionalizadas. Ver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EAI: un resumen técnico</a:t>
            </a:r>
            <a:r>
              <a:rPr lang="en-US" sz="2000"/>
              <a:t> para obtener más información.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MUA</a:t>
            </a:r>
            <a:r>
              <a:rPr lang="en-US" sz="2000"/>
              <a:t> – Agente de usuario de correo (Mail User Agent): programa cliente que una persona utiliza para enviar, recibir y gestionar correo.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MSA</a:t>
            </a:r>
            <a:r>
              <a:rPr lang="en-US" sz="2000"/>
              <a:t> – Agente de envío de correo (Mail Submission Agent programa servidor que recibe correo de un MUA y lo prepara para su transmisión y entrega.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MTA</a:t>
            </a:r>
            <a:r>
              <a:rPr lang="en-US" sz="2000"/>
              <a:t> – Agente de transferencia de correo (Mail Transfer Agent): programa servidor que envía y recibe correo desde y hacia otros hosts de Internet Un MTA puede recibir correo de un MSA y/o entregar correo a un MDA.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MDA</a:t>
            </a:r>
            <a:r>
              <a:rPr lang="en-US" sz="2000"/>
              <a:t> – Agente de entrega de correo (Mail Delivery Agent): programa servidor que gestiona el correo entrante y normalmente lo almacena en un buzón o carpeta.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927" name="Google Shape;92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4012" y="4388649"/>
            <a:ext cx="4096904" cy="129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Fundamentos de Unicode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Carácter y conjunto de caracteres</a:t>
            </a:r>
            <a:endParaRPr/>
          </a:p>
        </p:txBody>
      </p:sp>
      <p:sp>
        <p:nvSpPr>
          <p:cNvPr id="939" name="Google Shape;939;p12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Una etiqueta o cadena de caracteres como</a:t>
            </a:r>
            <a:r>
              <a:rPr b="0" i="0" lang="en-US" sz="2000">
                <a:solidFill>
                  <a:schemeClr val="dk1"/>
                </a:solidFill>
              </a:rPr>
              <a:t> أهلا, नमस्ते, </a:t>
            </a:r>
            <a:r>
              <a:rPr lang="en-US" sz="2000">
                <a:solidFill>
                  <a:schemeClr val="dk1"/>
                </a:solidFill>
              </a:rPr>
              <a:t>Hello</a:t>
            </a:r>
            <a:r>
              <a:rPr b="0" i="0" lang="en-US" sz="2000">
                <a:solidFill>
                  <a:schemeClr val="dk1"/>
                </a:solidFill>
              </a:rPr>
              <a:t> está formada por caracteres.</a:t>
            </a:r>
            <a:endParaRPr/>
          </a:p>
          <a:p>
            <a:pPr indent="-32385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Hello --&gt;  H  e  l   l     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Un carácter es una unidad de información utilizada para la organización, el control o la representación de datos textuales.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Ejemplos de caracteres: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Letras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Dígitos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Caracteres especiales, es decir, símbolos matemáticos, signos de puntuación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Caracteres de control - generalmente no visibles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El Código Estadounidense Estándar para el Intercambio de Información (</a:t>
            </a:r>
            <a:r>
              <a:rPr b="0" i="0" lang="en-US" sz="2000">
                <a:solidFill>
                  <a:schemeClr val="dk1"/>
                </a:solidFill>
              </a:rPr>
              <a:t>ASCII) codifica caracteres utilizados en informática lo cual incluye letras a-z, dígitos 0-9 y otros.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0" name="Google Shape;9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Punto de código</a:t>
            </a:r>
            <a:endParaRPr/>
          </a:p>
        </p:txBody>
      </p:sp>
      <p:sp>
        <p:nvSpPr>
          <p:cNvPr id="947" name="Google Shape;947;p13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Un punto de código es un valor, o posición, para un carácter, en cualquier conjunto de caracteres codificados.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El punto de código es un número asignado para representar un carácter abstracto en un sistema de representación de texto.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48" name="Google Shape;9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49" name="Google Shape;949;p13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558642"/>
            <a:ext cx="9136935" cy="33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Punto de código</a:t>
            </a:r>
            <a:endParaRPr/>
          </a:p>
        </p:txBody>
      </p:sp>
      <p:sp>
        <p:nvSpPr>
          <p:cNvPr id="956" name="Google Shape;956;p14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Un punto de código es un valor, o posición, para un carácter, en cualquier conjunto de caracteres codificados.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El punto de código es un número asignado para representar un carácter abstracto en un sistema de representación de texto.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57" name="Google Shape;9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58" name="Google Shape;958;p14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558642"/>
            <a:ext cx="9136935" cy="331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14"/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Glifo</a:t>
            </a:r>
            <a:endParaRPr/>
          </a:p>
        </p:txBody>
      </p:sp>
      <p:sp>
        <p:nvSpPr>
          <p:cNvPr id="966" name="Google Shape;966;p1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 La representación tipográfica de un carácter se denomina glifo.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</a:rPr>
              <a:t>Inglés: </a:t>
            </a:r>
            <a:r>
              <a:rPr i="1" lang="en-US" sz="2000">
                <a:solidFill>
                  <a:srgbClr val="3B38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>
                <a:solidFill>
                  <a:srgbClr val="3B3835"/>
                </a:solidFill>
              </a:rPr>
              <a:t>, a 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</a:rPr>
              <a:t>Cada letra árabe suele tener cuatro glifos en función del lugar de la cadena de caracteres en el que aparezca. </a:t>
            </a:r>
            <a:r>
              <a:rPr lang="en-US" sz="2000"/>
              <a:t>Por ejemplo, para la LETRA ÁRABE GHAIN los cuatro glifos son</a:t>
            </a:r>
            <a:r>
              <a:rPr b="0" i="0" lang="en-US" sz="2000">
                <a:solidFill>
                  <a:srgbClr val="3B3835"/>
                </a:solidFill>
              </a:rPr>
              <a:t>: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</a:rPr>
              <a:t>Los idiomas pueden escribirse/visualizarse en orden de derecha a izquierda y de izquierda a derecha, pero la lectura de los datos se basa en el orden de pulsación de las teclas en un archivo y no depende de la dirección de escritura.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67" name="Google Shape;9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xt-dependent and Directional Text - Complex-Text Languages - An  Overview" id="968" name="Google Shape;96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2628" y="2498183"/>
            <a:ext cx="1783637" cy="217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Codificación de caracteres</a:t>
            </a:r>
            <a:endParaRPr/>
          </a:p>
        </p:txBody>
      </p:sp>
      <p:sp>
        <p:nvSpPr>
          <p:cNvPr id="975" name="Google Shape;975;p16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La codificación de caracteres es la correspondencia entre la definición de un conjunto de caracteres y las unidades de código utilizadas para representar los datos.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Una codificación describe cómo codificar puntos de código en bytes y cómo descodificar bytes en puntos de código.</a:t>
            </a:r>
            <a:endParaRPr/>
          </a:p>
        </p:txBody>
      </p:sp>
      <p:pic>
        <p:nvPicPr>
          <p:cNvPr id="976" name="Google Shape;9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Breve historia</a:t>
            </a:r>
            <a:endParaRPr/>
          </a:p>
        </p:txBody>
      </p:sp>
      <p:sp>
        <p:nvSpPr>
          <p:cNvPr id="983" name="Google Shape;983;p17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ASCII básico: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 un único carácter de 7 bits, limitado a un máximo de 128 caracteres.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ASCII extendido: un único carácter de 8 bits, limitado a un máximo de 256 caracteres.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La codificación ASCII podía contener suficientes caracteres para cubrir todos los idiomas.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Por lo tanto, se desarrollaron diferentes sistemas de codificación para asignar números a los caracteres de los distintos idiomas y códigos de escritura, lo que generó problemas de interoperabilidad.</a:t>
            </a:r>
            <a:endParaRPr/>
          </a:p>
        </p:txBody>
      </p:sp>
      <p:pic>
        <p:nvPicPr>
          <p:cNvPr id="984" name="Google Shape;9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Estándar Unicode</a:t>
            </a:r>
            <a:endParaRPr/>
          </a:p>
        </p:txBody>
      </p:sp>
      <p:sp>
        <p:nvSpPr>
          <p:cNvPr id="991" name="Google Shape;991;p18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El estándar para la representación digital de los caracteres utilizados en la escritura de todos los idiomas del mundo.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Caracteres organizados a nivel de código de escritura.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Unicode proporciona un medio uniforme para almacenar, buscar e intercambiar texto en cualquier idioma.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Lo utilizan todas las computadoras modernas y es la base para procesar texto en Internet.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La cantidad de intervalos para representar los idiomas del mundo es 0000 – 10FFFF. Visite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https://unicode.org/charts/</a:t>
            </a:r>
            <a:r>
              <a:rPr lang="en-US" sz="2000"/>
              <a:t> para ver la cobertura de los códigos de escritura y los rangos de codificación.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992" name="Google Shape;9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Codificación Unicode</a:t>
            </a:r>
            <a:endParaRPr/>
          </a:p>
        </p:txBody>
      </p:sp>
      <p:sp>
        <p:nvSpPr>
          <p:cNvPr id="999" name="Google Shape;999;p19"/>
          <p:cNvSpPr txBox="1"/>
          <p:nvPr>
            <p:ph idx="1" type="body"/>
          </p:nvPr>
        </p:nvSpPr>
        <p:spPr>
          <a:xfrm>
            <a:off x="824441" y="76701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Unicode puede implementarse mediante diferentes codificaciones de caracteres.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UTF-16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UTF-32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codificación UTF-8 se utiliza generalmente en el sistema de nombres de dominio.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UTF-8 es una codificación de caracteres de longitud variable.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UTF-8 codifica los puntos de código en uno a cuatro bytes, que se leen de uno en uno: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ASCII se utiliza 1 byte.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arábigos se utilizan 2 bytes.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devanagari se utilizan 3 bytes.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chinos se utilizan 4 bytes.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Por lo tanto, para la lectura a nivel de byte, necesitamos especificar la codificación antes de la lectura del archivo.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1000" name="Google Shape;10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"/>
          <p:cNvSpPr txBox="1"/>
          <p:nvPr>
            <p:ph idx="1" type="body"/>
          </p:nvPr>
        </p:nvSpPr>
        <p:spPr>
          <a:xfrm>
            <a:off x="754743" y="1553737"/>
            <a:ext cx="10682514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Introducción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Resumen de la Aceptación Universal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Fundamentos de Unicode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Fundamentos para los IDN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Fundamentos para la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Conclusión</a:t>
            </a:r>
            <a:endParaRPr/>
          </a:p>
        </p:txBody>
      </p:sp>
      <p:sp>
        <p:nvSpPr>
          <p:cNvPr id="825" name="Google Shape;825;p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Temario</a:t>
            </a:r>
            <a:endParaRPr/>
          </a:p>
        </p:txBody>
      </p:sp>
      <p:pic>
        <p:nvPicPr>
          <p:cNvPr id="826" name="Google Shape;8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Normalización</a:t>
            </a:r>
            <a:endParaRPr/>
          </a:p>
        </p:txBody>
      </p:sp>
      <p:sp>
        <p:nvSpPr>
          <p:cNvPr id="1007" name="Google Shape;1007;p20"/>
          <p:cNvSpPr txBox="1"/>
          <p:nvPr>
            <p:ph idx="1" type="body"/>
          </p:nvPr>
        </p:nvSpPr>
        <p:spPr>
          <a:xfrm>
            <a:off x="768458" y="734645"/>
            <a:ext cx="10962747" cy="473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Existen múltiples formas de codificar ciertos glifos en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è =  U+00E8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e + ` = è = U+0065 + U+0300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آ = U+0622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 ٓ + ا = آ  =U+0627 U+0653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siguiente cadena de caracteres puede existir en el corpus en la forma de la primera cadena de caracteres a continuación, mientras que la cadena de entrada está en la forma de la segunda cadena, a continuación. Por lo tanto, el resultado de la búsqueda estará vacío.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آدم  (U+0622 U+062F U+0645)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آدم (U+0627 U+0653 U+062F U+0645)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buscar, ordenar y realizar cualquier operación con cadenas de caracteres necesitamos la normalización.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normalización garantiza que la representación final sea la misma, aunque los usuarios escriban de forma diferente. </a:t>
            </a:r>
            <a:endParaRPr/>
          </a:p>
        </p:txBody>
      </p:sp>
      <p:pic>
        <p:nvPicPr>
          <p:cNvPr id="1008" name="Google Shape;10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Normalización</a:t>
            </a:r>
            <a:endParaRPr/>
          </a:p>
        </p:txBody>
      </p:sp>
      <p:sp>
        <p:nvSpPr>
          <p:cNvPr id="1015" name="Google Shape;1015;p21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 continuación se enumeran las diferentes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formas de normalización</a:t>
            </a:r>
            <a:r>
              <a:rPr lang="en-US" sz="2000"/>
              <a:t> definidas por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Normalización D (NFD)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Normalización C (NFC)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Normalización KD (NFKD)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Normalización KC (NFKC)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En nombre de dominio se utiliza NFC.</a:t>
            </a:r>
            <a:endParaRPr/>
          </a:p>
        </p:txBody>
      </p:sp>
      <p:pic>
        <p:nvPicPr>
          <p:cNvPr id="1016" name="Google Shape;101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2"/>
          <p:cNvSpPr txBox="1"/>
          <p:nvPr>
            <p:ph type="title"/>
          </p:nvPr>
        </p:nvSpPr>
        <p:spPr>
          <a:xfrm>
            <a:off x="752850" y="1308848"/>
            <a:ext cx="8496082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Nombres de Dominio Internacionalizados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Nombres de dominio</a:t>
            </a:r>
            <a:endParaRPr/>
          </a:p>
        </p:txBody>
      </p:sp>
      <p:sp>
        <p:nvSpPr>
          <p:cNvPr id="1028" name="Google Shape;1028;p23"/>
          <p:cNvSpPr txBox="1"/>
          <p:nvPr>
            <p:ph idx="1" type="body"/>
          </p:nvPr>
        </p:nvSpPr>
        <p:spPr>
          <a:xfrm>
            <a:off x="776157" y="75996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Un nombre de dominio es un conjunto ordenado de etiquetas o cadenas de caracteres: 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www.ejemplo.co.uk</a:t>
            </a:r>
            <a:r>
              <a:rPr lang="en-US" sz="2000"/>
              <a:t>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El dominio de alto nivel (TLD) es la etiqueta situada más a la derecha: ”uk”.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dominio de segundo nivel: “co”.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dominio de tercer nivel “ejemplo”.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Inicialmente, los TLD solo tenían dos o tres caracteres (por ejemplo, </a:t>
            </a:r>
            <a:r>
              <a:rPr lang="en-US" sz="2000">
                <a:solidFill>
                  <a:schemeClr val="accent1"/>
                </a:solidFill>
              </a:rPr>
              <a:t>.ca, .com</a:t>
            </a:r>
            <a:r>
              <a:rPr lang="en-US" sz="2000"/>
              <a:t>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Ahora los TLD pueden ser cadenas de caracteres más largas (por ejemplo, </a:t>
            </a:r>
            <a:r>
              <a:rPr lang="en-US" sz="2000">
                <a:solidFill>
                  <a:schemeClr val="accent1"/>
                </a:solidFill>
              </a:rPr>
              <a:t>.info, .google, .engineering</a:t>
            </a:r>
            <a:r>
              <a:rPr lang="en-US" sz="2000"/>
              <a:t>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Los TLD delegados en la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zona raíz</a:t>
            </a:r>
            <a:r>
              <a:rPr lang="en-US" sz="2000"/>
              <a:t> pueden cambiar con el tiempo, por lo que una lista fija puede quedar obsoleta.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Cada etiqueta tiene 63 octetos.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La longitud total del nombre de dominio no puede ser superior a 255 (separadores incluidos).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029" name="Google Shape;10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Nombres de Dominio Internacionalizados (IDN)</a:t>
            </a:r>
            <a:endParaRPr/>
          </a:p>
        </p:txBody>
      </p:sp>
      <p:sp>
        <p:nvSpPr>
          <p:cNvPr id="1036" name="Google Shape;1036;p24"/>
          <p:cNvSpPr txBox="1"/>
          <p:nvPr>
            <p:ph idx="1" type="body"/>
          </p:nvPr>
        </p:nvSpPr>
        <p:spPr>
          <a:xfrm>
            <a:off x="420625" y="678686"/>
            <a:ext cx="10995218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50"/>
              <a:t>Los nombres de dominio también pueden internacionalizarse cuando una de las etiquetas contiene al menos un carácter no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50"/>
              <a:t>For ejemplo:</a:t>
            </a:r>
            <a:r>
              <a:rPr lang="en-US" sz="1850" u="sng">
                <a:solidFill>
                  <a:schemeClr val="hlink"/>
                </a:solidFill>
                <a:hlinkClick r:id="rId3"/>
              </a:rPr>
              <a:t> www.exâmple.ca</a:t>
            </a:r>
            <a:r>
              <a:rPr lang="en-US" sz="1850"/>
              <a:t> , </a:t>
            </a:r>
            <a:r>
              <a:rPr lang="en-US" sz="1850">
                <a:solidFill>
                  <a:schemeClr val="accent1"/>
                </a:solidFill>
              </a:rPr>
              <a:t>普遍接受-测试.世界. </a:t>
            </a:r>
            <a:r>
              <a:rPr lang="en-US" sz="1850"/>
              <a:t>, </a:t>
            </a:r>
            <a:r>
              <a:rPr lang="en-US" sz="1850">
                <a:solidFill>
                  <a:schemeClr val="accent1"/>
                </a:solidFill>
              </a:rPr>
              <a:t>صحة.مصر</a:t>
            </a:r>
            <a:r>
              <a:rPr lang="en-US" sz="1850"/>
              <a:t>,</a:t>
            </a:r>
            <a:r>
              <a:rPr lang="en-US" sz="1850">
                <a:solidFill>
                  <a:schemeClr val="accent1"/>
                </a:solidFill>
              </a:rPr>
              <a:t> ทัวร์เที่ยวไทย.ไทย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50"/>
              <a:t>Existen dos formas equivalentes de etiquetas de dominios de IDN: Etiqueta-U y Etiqueta-A.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50"/>
              <a:t>Los usuarios humanos utilizan la versión de IDN denominada Etiqueta-U (que utiliza el formato UTF-8): </a:t>
            </a:r>
            <a:r>
              <a:rPr lang="en-US" sz="1850">
                <a:solidFill>
                  <a:schemeClr val="accent1"/>
                </a:solidFill>
              </a:rPr>
              <a:t>exâmple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50"/>
              <a:t>Las aplicaciones o sistemas utilizan internamente un equivalente ASCII denominado Etiqueta-A: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50"/>
              <a:t>Tomar la entrada del usuario, normalizarla y compararla con IDNA2008 para formar la Etiqueta-U del IDN.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50"/>
              <a:t>Convertir Etiqueta-U a Punycode (con RFC3492).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50"/>
              <a:t>Agregar el prefijo "xn--" para identificar la cadena de caracteres ASCII como una Etiqueta-A del IDN.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850">
                <a:solidFill>
                  <a:schemeClr val="accent1"/>
                </a:solidFill>
              </a:rPr>
              <a:t>exâmple </a:t>
            </a:r>
            <a:r>
              <a:rPr lang="en-US" sz="1850">
                <a:solidFill>
                  <a:schemeClr val="dk1"/>
                </a:solidFill>
              </a:rPr>
              <a:t>=&gt; </a:t>
            </a:r>
            <a:r>
              <a:rPr lang="en-US" sz="1850">
                <a:solidFill>
                  <a:schemeClr val="accent1"/>
                </a:solidFill>
              </a:rPr>
              <a:t>exmple-xta </a:t>
            </a:r>
            <a:r>
              <a:rPr lang="en-US" sz="1850">
                <a:solidFill>
                  <a:schemeClr val="dk1"/>
                </a:solidFill>
              </a:rPr>
              <a:t>=&gt;</a:t>
            </a:r>
            <a:r>
              <a:rPr lang="en-US" sz="1850">
                <a:solidFill>
                  <a:schemeClr val="accent1"/>
                </a:solidFill>
              </a:rPr>
              <a:t> xn--exmple-xta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850">
                <a:solidFill>
                  <a:schemeClr val="accent1"/>
                </a:solidFill>
              </a:rPr>
              <a:t>普遍接受-测试 </a:t>
            </a:r>
            <a:r>
              <a:rPr lang="en-US" sz="1850">
                <a:solidFill>
                  <a:schemeClr val="dk1"/>
                </a:solidFill>
              </a:rPr>
              <a:t>=&gt;</a:t>
            </a:r>
            <a:r>
              <a:rPr lang="en-US" sz="1850">
                <a:solidFill>
                  <a:schemeClr val="accent1"/>
                </a:solidFill>
              </a:rPr>
              <a:t> --f38am99bqvcd5liy1cxsg </a:t>
            </a:r>
            <a:r>
              <a:rPr lang="en-US" sz="1850">
                <a:solidFill>
                  <a:schemeClr val="dk1"/>
                </a:solidFill>
              </a:rPr>
              <a:t>=&gt;</a:t>
            </a:r>
            <a:r>
              <a:rPr lang="en-US" sz="1850">
                <a:solidFill>
                  <a:schemeClr val="accent1"/>
                </a:solidFill>
              </a:rPr>
              <a:t> xn----f38am99bqvcd5liy1cxsg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50"/>
              <a:t>Utilizar el estándar de IDN más reciente denominado IDNA2008 para los IDN.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50"/>
              <a:t>No utilizar bibliotecas para la versión IDNA2003 obsoleta.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5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850"/>
          </a:p>
        </p:txBody>
      </p:sp>
      <p:pic>
        <p:nvPicPr>
          <p:cNvPr id="1037" name="Google Shape;10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5"/>
          <p:cNvSpPr txBox="1"/>
          <p:nvPr>
            <p:ph type="title"/>
          </p:nvPr>
        </p:nvSpPr>
        <p:spPr>
          <a:xfrm>
            <a:off x="752849" y="1308848"/>
            <a:ext cx="933325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Internacionalización de Direcciones de Correo Electrónico (EAI)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Correo electrónico</a:t>
            </a:r>
            <a:endParaRPr/>
          </a:p>
        </p:txBody>
      </p:sp>
      <p:sp>
        <p:nvSpPr>
          <p:cNvPr id="1049" name="Google Shape;1049;p26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Sintaxis de dirección de correo electrónico: </a:t>
            </a:r>
            <a:r>
              <a:rPr lang="en-US" sz="2000">
                <a:solidFill>
                  <a:schemeClr val="accent1"/>
                </a:solidFill>
              </a:rPr>
              <a:t>mailboxName@domainName.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El correo electrónico tiene un </a:t>
            </a:r>
            <a:r>
              <a:rPr lang="en-US" sz="2000">
                <a:solidFill>
                  <a:schemeClr val="dk1"/>
                </a:solidFill>
              </a:rPr>
              <a:t>mailboxName.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El correo electrónico tiene un </a:t>
            </a:r>
            <a:r>
              <a:rPr lang="en-US" sz="2000">
                <a:solidFill>
                  <a:schemeClr val="dk1"/>
                </a:solidFill>
              </a:rPr>
              <a:t>domainName.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El domainName puede ser ASCII o IDN.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Por ejemplo: 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</a:rPr>
              <a:t>myname@xn--exmple-xta.ca 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50" name="Google Shape;105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EAI</a:t>
            </a:r>
            <a:endParaRPr/>
          </a:p>
        </p:txBody>
      </p:sp>
      <p:sp>
        <p:nvSpPr>
          <p:cNvPr id="1057" name="Google Shape;1057;p27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EAI tiene el mailboxName en Unicode (en formato UTF-8).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El domainName puede ser ASCII o IDN.	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Por ejemplo: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kévin@example.org</a:t>
            </a:r>
            <a:r>
              <a:rPr lang="en-US" sz="2000"/>
              <a:t>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 xn--exmple-xta.ca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すし@快手.游戏.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58" name="Google Shape;105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Forma de correo electrónico</a:t>
            </a:r>
            <a:endParaRPr/>
          </a:p>
        </p:txBody>
      </p:sp>
      <p:sp>
        <p:nvSpPr>
          <p:cNvPr id="1065" name="Google Shape;1065;p28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name@exâmple.ca y name@xn--exmple-xta.ca representan direcciones de correo electrónico equivalentes.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aplicación debe ser capaz de tratar ambas formas como equivalentes.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Utilizar internamente la Etiqueta-A o la Etiqueta-U de forma consistente, pero no mezclar ambas.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Recomendación técnica: El procesamiento de backend debe estar en Etiqueta-A, y en Etiqueta-U para inspección visual.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Por ejemplo, el registro de un nuevo usuario en la aplicación con una Etiqueta-A equivalente.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66" name="Google Shape;10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</a:t>
            </a:r>
            <a:endParaRPr/>
          </a:p>
        </p:txBody>
      </p:sp>
      <p:sp>
        <p:nvSpPr>
          <p:cNvPr id="1073" name="Google Shape;1073;p29"/>
          <p:cNvSpPr txBox="1"/>
          <p:nvPr>
            <p:ph idx="1" type="body"/>
          </p:nvPr>
        </p:nvSpPr>
        <p:spPr>
          <a:xfrm>
            <a:off x="812800" y="659392"/>
            <a:ext cx="11044420" cy="54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Necesitamos poder enviar a cualquiera de las dos formas: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Necesitamos poder recibir de cualquiera de las dos formas: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El almacenamiento del correo electrónico debe ser coherente con el nombre de dominio, ya sea en forma de Etiqueta-A o de Etiqueta-U.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El servidor de correo debería gestionar el backend de envío/recepción.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Proceso de traspaso (aplicación de front-end  🡪 servidor de correo electrónico).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Las bibliotecas utilizadas en el proceso de traspaso deben ser compatibles con la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El servidor de correo también debe ser compatible con la EAI.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950">
                <a:solidFill>
                  <a:schemeClr val="dk1"/>
                </a:solidFill>
              </a:rPr>
              <a:t>¿Cómo hacer que el servidor de correo sea compatible con la EAI está fuera del alcance de esta capacitación?</a:t>
            </a:r>
            <a:endParaRPr/>
          </a:p>
        </p:txBody>
      </p:sp>
      <p:pic>
        <p:nvPicPr>
          <p:cNvPr id="1074" name="Google Shape;10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Resumen de la Aceptación Universal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0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Conclusión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1"/>
          <p:cNvSpPr txBox="1"/>
          <p:nvPr>
            <p:ph type="title"/>
          </p:nvPr>
        </p:nvSpPr>
        <p:spPr>
          <a:xfrm>
            <a:off x="0" y="48278"/>
            <a:ext cx="6210301" cy="56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000"/>
              <a:t>Compatibilidad con lenguajes de programación</a:t>
            </a:r>
            <a:endParaRPr/>
          </a:p>
        </p:txBody>
      </p:sp>
      <p:sp>
        <p:nvSpPr>
          <p:cNvPr id="1085" name="Google Shape;1085;p31"/>
          <p:cNvSpPr txBox="1"/>
          <p:nvPr/>
        </p:nvSpPr>
        <p:spPr>
          <a:xfrm>
            <a:off x="558800" y="870761"/>
            <a:ext cx="11926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endParaRPr/>
          </a:p>
        </p:txBody>
      </p:sp>
      <p:grpSp>
        <p:nvGrpSpPr>
          <p:cNvPr id="1086" name="Google Shape;1086;p31"/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1087" name="Google Shape;1087;p31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8" name="Google Shape;1088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9" name="Google Shape;108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200024"/>
            <a:ext cx="5943600" cy="60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Compatibilidad con EAI de servicios y software de correo electrónico</a:t>
            </a:r>
            <a:endParaRPr/>
          </a:p>
        </p:txBody>
      </p:sp>
      <p:pic>
        <p:nvPicPr>
          <p:cNvPr id="1096" name="Google Shape;109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32"/>
          <p:cNvSpPr/>
          <p:nvPr/>
        </p:nvSpPr>
        <p:spPr>
          <a:xfrm>
            <a:off x="7989757" y="1127134"/>
            <a:ext cx="40351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Véanse los resultados detallados de las pruebas en 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UASG030A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Resultados de las pruebas de software de EAI</a:t>
            </a:r>
            <a:endParaRPr/>
          </a:p>
        </p:txBody>
      </p:sp>
      <p:pic>
        <p:nvPicPr>
          <p:cNvPr descr="Table&#10;&#10;Description automatically generated" id="1098" name="Google Shape;10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9002" y="671420"/>
            <a:ext cx="6046484" cy="551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3"/>
          <p:cNvSpPr txBox="1"/>
          <p:nvPr>
            <p:ph type="title"/>
          </p:nvPr>
        </p:nvSpPr>
        <p:spPr>
          <a:xfrm>
            <a:off x="47190" y="46180"/>
            <a:ext cx="11178490" cy="50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200"/>
              <a:t>El trayecto de la ICANN hacia la preparación para Aceptación Universal - Modelo</a:t>
            </a:r>
            <a:endParaRPr/>
          </a:p>
        </p:txBody>
      </p:sp>
      <p:sp>
        <p:nvSpPr>
          <p:cNvPr id="1105" name="Google Shape;1105;p33"/>
          <p:cNvSpPr txBox="1"/>
          <p:nvPr>
            <p:ph idx="1" type="body"/>
          </p:nvPr>
        </p:nvSpPr>
        <p:spPr>
          <a:xfrm>
            <a:off x="812801" y="941893"/>
            <a:ext cx="7257773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Etapa 1: Actualizar los servicios para admitir nuevos TLD ASCII cortos y largos.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Etapa 2: Actualizar los servicios para admitir Nombres de Dominio Internacionalizados (IDN) no ASCII en Unicode (Etiqueta-U) y representaciones de IDN basadas en ASCII en Punycode (Etiqueta-A).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Etapa 3: Actualizar la infraestructura y los servicios para admitir direcciones de correo electrónico no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Nota: todos los componentes deben admitir la Internacionalización de las direcciones de correo electrónico (EAI) antes de que la infraestructura sea compatible.</a:t>
            </a:r>
            <a:endParaRPr/>
          </a:p>
          <a:p>
            <a:pPr indent="-250825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Ver detalles en el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Estudio de caso de la ICANN</a:t>
            </a:r>
            <a:endParaRPr/>
          </a:p>
        </p:txBody>
      </p:sp>
      <p:pic>
        <p:nvPicPr>
          <p:cNvPr id="1106" name="Google Shape;11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7133" y="784708"/>
            <a:ext cx="3557630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33"/>
          <p:cNvSpPr txBox="1"/>
          <p:nvPr/>
        </p:nvSpPr>
        <p:spPr>
          <a:xfrm>
            <a:off x="8645237" y="1343890"/>
            <a:ext cx="2733961" cy="830997"/>
          </a:xfrm>
          <a:prstGeom prst="rect">
            <a:avLst/>
          </a:prstGeom>
          <a:solidFill>
            <a:srgbClr val="41A4D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Establecer compatibilidad para nuevos TLD cortos o largos basados en ASCII</a:t>
            </a:r>
            <a:endParaRPr/>
          </a:p>
        </p:txBody>
      </p:sp>
      <p:sp>
        <p:nvSpPr>
          <p:cNvPr id="1109" name="Google Shape;1109;p33"/>
          <p:cNvSpPr txBox="1"/>
          <p:nvPr/>
        </p:nvSpPr>
        <p:spPr>
          <a:xfrm>
            <a:off x="8645236" y="5037056"/>
            <a:ext cx="2923309" cy="1077218"/>
          </a:xfrm>
          <a:prstGeom prst="rect">
            <a:avLst/>
          </a:prstGeom>
          <a:solidFill>
            <a:srgbClr val="939A9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Establecer compatibilidad para la Internacionalización de las Direcciones de Correo Electrónico (EAI)</a:t>
            </a:r>
            <a:endParaRPr/>
          </a:p>
        </p:txBody>
      </p:sp>
      <p:sp>
        <p:nvSpPr>
          <p:cNvPr id="1110" name="Google Shape;1110;p33"/>
          <p:cNvSpPr txBox="1"/>
          <p:nvPr/>
        </p:nvSpPr>
        <p:spPr>
          <a:xfrm>
            <a:off x="8645235" y="3235902"/>
            <a:ext cx="2733963" cy="830997"/>
          </a:xfrm>
          <a:prstGeom prst="rect">
            <a:avLst/>
          </a:prstGeom>
          <a:solidFill>
            <a:srgbClr val="FCB9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Establecer compatibilidad para los IDN TLD en Unicode y Punycode</a:t>
            </a:r>
            <a:endParaRPr/>
          </a:p>
        </p:txBody>
      </p:sp>
      <p:sp>
        <p:nvSpPr>
          <p:cNvPr id="1111" name="Google Shape;1111;p33"/>
          <p:cNvSpPr txBox="1"/>
          <p:nvPr/>
        </p:nvSpPr>
        <p:spPr>
          <a:xfrm>
            <a:off x="9259873" y="2714157"/>
            <a:ext cx="1732150" cy="430887"/>
          </a:xfrm>
          <a:prstGeom prst="rect">
            <a:avLst/>
          </a:prstGeom>
          <a:solidFill>
            <a:srgbClr val="F69B4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ETAPA 2</a:t>
            </a:r>
            <a:endParaRPr/>
          </a:p>
        </p:txBody>
      </p:sp>
      <p:sp>
        <p:nvSpPr>
          <p:cNvPr id="1112" name="Google Shape;1112;p33"/>
          <p:cNvSpPr txBox="1"/>
          <p:nvPr/>
        </p:nvSpPr>
        <p:spPr>
          <a:xfrm>
            <a:off x="9259873" y="875211"/>
            <a:ext cx="1732150" cy="430887"/>
          </a:xfrm>
          <a:prstGeom prst="rect">
            <a:avLst/>
          </a:prstGeom>
          <a:solidFill>
            <a:srgbClr val="1282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ETAPA 1</a:t>
            </a:r>
            <a:endParaRPr/>
          </a:p>
        </p:txBody>
      </p:sp>
      <p:sp>
        <p:nvSpPr>
          <p:cNvPr id="1113" name="Google Shape;1113;p33"/>
          <p:cNvSpPr txBox="1"/>
          <p:nvPr/>
        </p:nvSpPr>
        <p:spPr>
          <a:xfrm>
            <a:off x="9312736" y="4533747"/>
            <a:ext cx="1732150" cy="430887"/>
          </a:xfrm>
          <a:prstGeom prst="rect">
            <a:avLst/>
          </a:prstGeom>
          <a:solidFill>
            <a:srgbClr val="6C727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ETAPA 3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4"/>
          <p:cNvSpPr txBox="1"/>
          <p:nvPr>
            <p:ph idx="1" type="body"/>
          </p:nvPr>
        </p:nvSpPr>
        <p:spPr>
          <a:xfrm>
            <a:off x="739754" y="937384"/>
            <a:ext cx="1016319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obtener un servidor listo que incluya software popular, envíe un correo electrónico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 sz="2000"/>
              <a:t>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Paquetes de software populares y estables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Todos configurados para ser compatibles con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/>
              <a:t>Ejemplo de otro servidor de correo todo en uno: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Versión 0.x, aún no es 1.0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Fuerte énfasis en trabajar sin configuraciones adicionales, con EAI, DKIM, DMARC, DANE, etc.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Ambos necesitan un servidor Linux y una dirección IP global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Uso muy reducido de recursos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Un servidor virtual de bajo costo es adecuado</a:t>
            </a:r>
            <a:endParaRPr/>
          </a:p>
        </p:txBody>
      </p:sp>
      <p:sp>
        <p:nvSpPr>
          <p:cNvPr id="1120" name="Google Shape;1120;p3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Servidores gratuitos compatibles con EAI</a:t>
            </a:r>
            <a:endParaRPr/>
          </a:p>
        </p:txBody>
      </p:sp>
      <p:pic>
        <p:nvPicPr>
          <p:cNvPr id="1121" name="Google Shape;112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2d9a2e83e59_0_2"/>
          <p:cNvSpPr txBox="1"/>
          <p:nvPr>
            <p:ph idx="1" type="body"/>
          </p:nvPr>
        </p:nvSpPr>
        <p:spPr>
          <a:xfrm>
            <a:off x="739753" y="937384"/>
            <a:ext cx="10378200" cy="5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El UASG ha elaborado requisitos detallados para la compatibilidad con EAI.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Lista de comprobación detallada.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Fácil de utilizar para verificar que un producto/servicio es compatible con EAI, incluidas funciones periféricas como la libreta de direcciones.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Ha sido utilizada por los equipos de control de calidad de los proveedores de servicios para comprobar el servicio.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Disponible en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uasg.tech/eai-certification</a:t>
            </a:r>
            <a:r>
              <a:rPr lang="en-US" sz="2000"/>
              <a:t>.</a:t>
            </a:r>
            <a:endParaRPr/>
          </a:p>
        </p:txBody>
      </p:sp>
      <p:sp>
        <p:nvSpPr>
          <p:cNvPr id="1128" name="Google Shape;1128;g2d9a2e83e59_0_2"/>
          <p:cNvSpPr txBox="1"/>
          <p:nvPr>
            <p:ph type="title"/>
          </p:nvPr>
        </p:nvSpPr>
        <p:spPr>
          <a:xfrm>
            <a:off x="420624" y="46180"/>
            <a:ext cx="10805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Autocertificación de EAI</a:t>
            </a:r>
            <a:endParaRPr/>
          </a:p>
        </p:txBody>
      </p:sp>
      <p:pic>
        <p:nvPicPr>
          <p:cNvPr id="1129" name="Google Shape;1129;g2d9a2e83e59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2d9a2e83e59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675" y="3919800"/>
            <a:ext cx="9320950" cy="20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5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obtener más información sobre la Aceptación Universal, envíe un correo electrónico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2000"/>
              <a:t> o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UAProgram@icann.org</a:t>
            </a:r>
            <a:r>
              <a:rPr lang="en-US" sz="2000"/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Acceda a todos los documentos y presentaciones del UASG en el siguiente enlace: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 sz="2000"/>
              <a:t> </a:t>
            </a:r>
            <a:r>
              <a:rPr lang="en-US"/>
              <a:t>y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https://icann.org/ua</a:t>
            </a:r>
            <a:r>
              <a:rPr lang="en-US"/>
              <a:t> </a:t>
            </a:r>
            <a:endParaRPr/>
          </a:p>
        </p:txBody>
      </p:sp>
      <p:sp>
        <p:nvSpPr>
          <p:cNvPr id="1137" name="Google Shape;1137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¡Participe!</a:t>
            </a:r>
            <a:endParaRPr/>
          </a:p>
        </p:txBody>
      </p:sp>
      <p:pic>
        <p:nvPicPr>
          <p:cNvPr id="1138" name="Google Shape;113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36"/>
          <p:cNvSpPr txBox="1"/>
          <p:nvPr>
            <p:ph idx="1" type="body"/>
          </p:nvPr>
        </p:nvSpPr>
        <p:spPr>
          <a:xfrm>
            <a:off x="243840" y="666303"/>
            <a:ext cx="11948160" cy="6027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Consulte la lista completa de informes en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2000"/>
              <a:t>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Guía rápida para la Aceptación Universal: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UASG005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Introducción a la Aceptación Universal: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UASG007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Guía rápida para la EAI: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UASG014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EAI – Un resumen técnico: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UASG012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Cumplimiento de la Aceptación Universal de algunas bibliotecas y marcos de lenguajes de programación – 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UASG018A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EAI – Evaluación de los principales programas informáticos y servicios de correo electrónico: </a:t>
            </a:r>
            <a:r>
              <a:rPr lang="en-US" sz="2000" u="sng">
                <a:solidFill>
                  <a:schemeClr val="hlink"/>
                </a:solidFill>
                <a:hlinkClick r:id="rId9"/>
              </a:rPr>
              <a:t>UASG021B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Marco de preparación para la Aceptación Universal: </a:t>
            </a:r>
            <a:r>
              <a:rPr lang="en-US" sz="2000" u="sng">
                <a:solidFill>
                  <a:schemeClr val="hlink"/>
                </a:solidFill>
                <a:hlinkClick r:id="rId10"/>
              </a:rPr>
              <a:t>UASG026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Consideraciones para nombrar buzones de correo electrónico internacionalizados: </a:t>
            </a:r>
            <a:r>
              <a:rPr lang="en-US" sz="2000" u="sng">
                <a:solidFill>
                  <a:schemeClr val="hlink"/>
                </a:solidFill>
                <a:hlinkClick r:id="rId11"/>
              </a:rPr>
              <a:t>UASG028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Informe de la Evaluación de compatibilidad con la EAI en el software y los servicios de correo electrónico: </a:t>
            </a:r>
            <a:r>
              <a:rPr lang="en-US" sz="2000" u="sng">
                <a:solidFill>
                  <a:schemeClr val="hlink"/>
                </a:solidFill>
                <a:hlinkClick r:id="rId12"/>
              </a:rPr>
              <a:t>UASG030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Aceptación Universal (UA) de Sistemas de gestión de contenido (CMS) Fase 1 – WordPress: </a:t>
            </a:r>
            <a:r>
              <a:rPr lang="en-US" sz="2000" u="sng">
                <a:solidFill>
                  <a:schemeClr val="hlink"/>
                </a:solidFill>
                <a:hlinkClick r:id="rId13"/>
              </a:rPr>
              <a:t>UASG032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Ejemplos de código listos para la Aceptación Universal en Java, Python y JavaScript - </a:t>
            </a:r>
            <a:r>
              <a:rPr lang="en-US" sz="2000" u="sng">
                <a:solidFill>
                  <a:schemeClr val="hlink"/>
                </a:solidFill>
                <a:hlinkClick r:id="rId14"/>
              </a:rPr>
              <a:t>UASG043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2000"/>
          </a:p>
        </p:txBody>
      </p:sp>
      <p:sp>
        <p:nvSpPr>
          <p:cNvPr id="1145" name="Google Shape;1145;p3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Algunos materiales relevantes</a:t>
            </a:r>
            <a:endParaRPr/>
          </a:p>
        </p:txBody>
      </p:sp>
      <p:pic>
        <p:nvPicPr>
          <p:cNvPr id="1146" name="Google Shape;1146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7"/>
          <p:cNvSpPr txBox="1"/>
          <p:nvPr>
            <p:ph type="title"/>
          </p:nvPr>
        </p:nvSpPr>
        <p:spPr>
          <a:xfrm>
            <a:off x="420688" y="42863"/>
            <a:ext cx="1180782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Participen en la ICANN – ¡Gracias! ¿Preguntas?</a:t>
            </a:r>
            <a:endParaRPr/>
          </a:p>
        </p:txBody>
      </p:sp>
      <p:sp>
        <p:nvSpPr>
          <p:cNvPr id="1153" name="Google Shape;1153;p37"/>
          <p:cNvSpPr txBox="1"/>
          <p:nvPr/>
        </p:nvSpPr>
        <p:spPr>
          <a:xfrm>
            <a:off x="5156200" y="2413000"/>
            <a:ext cx="4719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Correo electrónico: sarmad.hussain@icann.org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Aceptación Universal (UA) de nombres de dominio y correo electrónico</a:t>
            </a:r>
            <a:endParaRPr/>
          </a:p>
        </p:txBody>
      </p:sp>
      <p:sp>
        <p:nvSpPr>
          <p:cNvPr id="837" name="Google Shape;837;p4"/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todos los nombres de dominio y direcciones de correo electrónico funcionen en todas las aplicaciones de software.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Promover la elección del consumidor, mejorar la competencia y proporcionar un acceso más amplio a los usuarios finales.</a:t>
            </a:r>
            <a:endParaRPr/>
          </a:p>
        </p:txBody>
      </p:sp>
      <p:pic>
        <p:nvPicPr>
          <p:cNvPr id="838" name="Google Shape;8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Categorías de nombres de dominio y direcciones de correo electrónico</a:t>
            </a:r>
            <a:endParaRPr/>
          </a:p>
        </p:txBody>
      </p:sp>
      <p:sp>
        <p:nvSpPr>
          <p:cNvPr id="845" name="Google Shape;845;p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Ahora, es posible tener nombres de dominio y direcciones de correo electrónico en los idiomas locales mediante el uso de UTF-8.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Nombres de Dominio Internacionalizados (IDN)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Internacionalización de Direcciones de Correo Electrónico (EAI)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Nombres de dominio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Nombres de dominio de alto nivel </a:t>
            </a:r>
            <a:r>
              <a:rPr b="1" lang="en-US" sz="2000"/>
              <a:t>más nuevos</a:t>
            </a:r>
            <a:r>
              <a:rPr lang="en-US" sz="2000"/>
              <a:t>:			ejemplo.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Nombres de dominio de alto nivel </a:t>
            </a:r>
            <a:r>
              <a:rPr b="1" lang="en-US" sz="2000"/>
              <a:t>más largos</a:t>
            </a:r>
            <a:r>
              <a:rPr lang="en-US" sz="2000"/>
              <a:t>:			ejemplo.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Nombres de Dominio </a:t>
            </a:r>
            <a:r>
              <a:rPr b="1" lang="en-US" sz="2000"/>
              <a:t>Internacionalizados</a:t>
            </a:r>
            <a:r>
              <a:rPr lang="en-US" sz="2000"/>
              <a:t>:				</a:t>
            </a:r>
            <a:r>
              <a:rPr lang="en-US">
                <a:solidFill>
                  <a:srgbClr val="FF0000"/>
                </a:solidFill>
              </a:rPr>
              <a:t>普遍接受-测试.世界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Direcciones de correo electrónico internacionalizadas (EAI)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						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						</a:t>
            </a:r>
            <a:r>
              <a:rPr lang="en-US" sz="2000">
                <a:solidFill>
                  <a:srgbClr val="FF0000"/>
                </a:solidFill>
              </a:rPr>
              <a:t>ईमेल</a:t>
            </a:r>
            <a:r>
              <a:rPr lang="en-US" sz="2000"/>
              <a:t>@ejemplo.com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						</a:t>
            </a:r>
            <a:r>
              <a:rPr lang="en-US" sz="2000">
                <a:solidFill>
                  <a:srgbClr val="FF0000"/>
                </a:solidFill>
              </a:rPr>
              <a:t>测试@普遍接受-测试.世界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UTF8@IDN; códigos de escritura de derecha a izquierda	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r>
              <a:rPr lang="en-US" sz="2000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846" name="Google Shape;8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6"/>
          <p:cNvSpPr txBox="1"/>
          <p:nvPr>
            <p:ph type="title"/>
          </p:nvPr>
        </p:nvSpPr>
        <p:spPr>
          <a:xfrm>
            <a:off x="420624" y="48278"/>
            <a:ext cx="1115729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Aceptación de direcciones de correo electrónico por sitios web</a:t>
            </a:r>
            <a:endParaRPr/>
          </a:p>
        </p:txBody>
      </p:sp>
      <p:pic>
        <p:nvPicPr>
          <p:cNvPr id="853" name="Google Shape;8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6"/>
          <p:cNvSpPr txBox="1"/>
          <p:nvPr/>
        </p:nvSpPr>
        <p:spPr>
          <a:xfrm>
            <a:off x="647941" y="2760788"/>
            <a:ext cx="4527909" cy="126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Índices de aceptación (%) de EAI (en el idioma local) en campos de formularios en 1000 sitios web locales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(datos de un estudio de 2025 que se publicarán en UASG.tech)</a:t>
            </a:r>
            <a:endParaRPr/>
          </a:p>
        </p:txBody>
      </p:sp>
      <p:pic>
        <p:nvPicPr>
          <p:cNvPr id="855" name="Google Shape;855;p6"/>
          <p:cNvPicPr preferRelativeResize="0"/>
          <p:nvPr/>
        </p:nvPicPr>
        <p:blipFill rotWithShape="1">
          <a:blip r:embed="rId4">
            <a:alphaModFix/>
          </a:blip>
          <a:srcRect b="0" l="0" r="0" t="6697"/>
          <a:stretch/>
        </p:blipFill>
        <p:spPr>
          <a:xfrm>
            <a:off x="5741358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Compatibilidad de EAI en servidores de correo electrónico bajo gTLD</a:t>
            </a:r>
            <a:endParaRPr/>
          </a:p>
        </p:txBody>
      </p:sp>
      <p:pic>
        <p:nvPicPr>
          <p:cNvPr id="862" name="Google Shape;8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7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los 33,7 millones de servidores de correo electrónico analizados en enero de 2025, solo el 25,86 % admite direcciones de correo electrónico internacionalizadas.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"/>
          <p:cNvSpPr txBox="1"/>
          <p:nvPr/>
        </p:nvSpPr>
        <p:spPr>
          <a:xfrm>
            <a:off x="3473075" y="5933400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Fuente: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"/>
          <p:cNvSpPr txBox="1"/>
          <p:nvPr>
            <p:ph idx="1" type="body"/>
          </p:nvPr>
        </p:nvSpPr>
        <p:spPr>
          <a:xfrm>
            <a:off x="812800" y="693361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Admitir todos los nombres de dominio, incluidos los Nombres de Dominio Internacionalizados (IDN) y todas las direcciones de correo electrónico, incluidas las direcciones de correo electrónico internacionalizadas (EAI): 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Aceptar: El usuario puede introducir caracteres de su código de escritura local en un campo de texto.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Validar: El software acepta los caracteres y los reconoce como válidos.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Procesar: El sistema realiza operaciones con los caracteres.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Almacenar: La base de datos puede almacenar el texto sin descomponerlo ni corromperlo.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Visualizar: Cuando se recupera de la base de datos, la información se muestra correctamente.</a:t>
            </a:r>
            <a:endParaRPr/>
          </a:p>
        </p:txBody>
      </p:sp>
      <p:sp>
        <p:nvSpPr>
          <p:cNvPr id="871" name="Google Shape;871;p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200"/>
              <a:t>Alcance de la preparación para la Aceptación Universal para programadores</a:t>
            </a:r>
            <a:endParaRPr/>
          </a:p>
        </p:txBody>
      </p:sp>
      <p:pic>
        <p:nvPicPr>
          <p:cNvPr id="872" name="Google Shape;8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3" name="Google Shape;873;p8"/>
          <p:cNvGrpSpPr/>
          <p:nvPr/>
        </p:nvGrpSpPr>
        <p:grpSpPr>
          <a:xfrm>
            <a:off x="1298985" y="1906892"/>
            <a:ext cx="9048332" cy="1295462"/>
            <a:chOff x="1927228" y="5269981"/>
            <a:chExt cx="7921353" cy="976513"/>
          </a:xfrm>
        </p:grpSpPr>
        <p:grpSp>
          <p:nvGrpSpPr>
            <p:cNvPr id="874" name="Google Shape;874;p8"/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875" name="Google Shape;875;p8"/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Aceptar</a:t>
                </a: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77" name="Google Shape;877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8" name="Google Shape;878;p8"/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879" name="Google Shape;879;p8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Validar</a:t>
                </a:r>
                <a:endParaRPr/>
              </a:p>
            </p:txBody>
          </p:sp>
          <p:pic>
            <p:nvPicPr>
              <p:cNvPr descr="ua-capability-icons_wht_Validate.png" id="881" name="Google Shape;881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2" name="Google Shape;882;p8"/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883" name="Google Shape;883;p8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Almacenar</a:t>
                </a:r>
                <a:endParaRPr/>
              </a:p>
            </p:txBody>
          </p:sp>
          <p:pic>
            <p:nvPicPr>
              <p:cNvPr descr="ua-capability-icons_wht_Store.png" id="885" name="Google Shape;885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6" name="Google Shape;886;p8"/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887" name="Google Shape;887;p8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Procesar</a:t>
                </a:r>
                <a:endParaRPr/>
              </a:p>
            </p:txBody>
          </p:sp>
          <p:pic>
            <p:nvPicPr>
              <p:cNvPr descr="ua-capability-icons_wht_Process.png" id="889" name="Google Shape;889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0" name="Google Shape;890;p8"/>
            <p:cNvGrpSpPr/>
            <p:nvPr/>
          </p:nvGrpSpPr>
          <p:grpSpPr>
            <a:xfrm>
              <a:off x="8546330" y="5275764"/>
              <a:ext cx="1302251" cy="970730"/>
              <a:chOff x="4943583" y="3852184"/>
              <a:chExt cx="2011680" cy="1640625"/>
            </a:xfrm>
          </p:grpSpPr>
          <p:sp>
            <p:nvSpPr>
              <p:cNvPr id="891" name="Google Shape;891;p8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4946287" y="5040903"/>
                <a:ext cx="2008976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Visualizar</a:t>
                </a:r>
                <a:endParaRPr/>
              </a:p>
            </p:txBody>
          </p:sp>
          <p:pic>
            <p:nvPicPr>
              <p:cNvPr descr="ua-capability-icons_wht_Display.png" id="893" name="Google Shape;893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Pila tecnológica para consideración de la Aceptación Universal </a:t>
            </a:r>
            <a:endParaRPr/>
          </a:p>
        </p:txBody>
      </p:sp>
      <p:grpSp>
        <p:nvGrpSpPr>
          <p:cNvPr id="899" name="Google Shape;899;p9"/>
          <p:cNvGrpSpPr/>
          <p:nvPr/>
        </p:nvGrpSpPr>
        <p:grpSpPr>
          <a:xfrm>
            <a:off x="768790" y="762435"/>
            <a:ext cx="7785929" cy="5434728"/>
            <a:chOff x="0" y="651"/>
            <a:chExt cx="7028426" cy="5434728"/>
          </a:xfrm>
        </p:grpSpPr>
        <p:cxnSp>
          <p:nvCxnSpPr>
            <p:cNvPr id="900" name="Google Shape;900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901" name="Google Shape;901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9"/>
            <p:cNvSpPr txBox="1"/>
            <p:nvPr/>
          </p:nvSpPr>
          <p:spPr>
            <a:xfrm>
              <a:off x="0" y="1022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Aplicaciones y sitios web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Wikipedia.org, ICANN.org, Amazon.com, sitios web personalizados a nivel mundial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PowerPoint, Google-Docs, Safari, Acrobat, aplicaciones personalizadas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3" name="Google Shape;903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904" name="Google Shape;904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9"/>
            <p:cNvSpPr txBox="1"/>
            <p:nvPr/>
          </p:nvSpPr>
          <p:spPr>
            <a:xfrm>
              <a:off x="0" y="11688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Redes sociales y motores de búsqueda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Chrome, Bing, Safari, Firefox, navegadores locales (por ejemplo, chino)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Facebook, Instagram, Twitter, Skype, WeChat, WhatsApp, Viber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6" name="Google Shape;906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907" name="Google Shape;907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9"/>
            <p:cNvSpPr txBox="1"/>
            <p:nvPr/>
          </p:nvSpPr>
          <p:spPr>
            <a:xfrm>
              <a:off x="0" y="22355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Marcos y lenguajes de programación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JavaScript, Java, Swift, C#, PHP, Python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Angular, Spring, .NET core, J2EE, WordPress, SAP, Oracle</a:t>
              </a:r>
              <a:endParaRPr/>
            </a:p>
          </p:txBody>
        </p:sp>
        <p:cxnSp>
          <p:nvCxnSpPr>
            <p:cNvPr id="909" name="Google Shape;909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910" name="Google Shape;910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9"/>
            <p:cNvSpPr txBox="1"/>
            <p:nvPr/>
          </p:nvSpPr>
          <p:spPr>
            <a:xfrm>
              <a:off x="0" y="33021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Plataformas, sistemas operativos y herramientas de sistemas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iOS, Windows, Linux, Android, App Stores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Directory, OpenLDAP, OpenSSL, Ping, Telnet</a:t>
              </a:r>
              <a:endParaRPr/>
            </a:p>
          </p:txBody>
        </p:sp>
        <p:cxnSp>
          <p:nvCxnSpPr>
            <p:cNvPr id="912" name="Google Shape;912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913" name="Google Shape;913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9"/>
            <p:cNvSpPr txBox="1"/>
            <p:nvPr/>
          </p:nvSpPr>
          <p:spPr>
            <a:xfrm>
              <a:off x="0" y="43687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Estándares y prácticas recomendadas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RFC, W3C HTML, Unicode CLDR, WHATWG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Estándares basados en la industria (salud, aviación, …)</a:t>
              </a:r>
              <a:endParaRPr/>
            </a:p>
          </p:txBody>
        </p:sp>
      </p:grpSp>
      <p:pic>
        <p:nvPicPr>
          <p:cNvPr id="915" name="Google Shape;9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9"/>
          <p:cNvSpPr txBox="1"/>
          <p:nvPr/>
        </p:nvSpPr>
        <p:spPr>
          <a:xfrm>
            <a:off x="9024079" y="2823812"/>
            <a:ext cx="292308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Aceptar, validar, procesar, almacenar,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admitir todos los nombres de dominio y direcciones de correo.</a:t>
            </a:r>
            <a:endParaRPr/>
          </a:p>
        </p:txBody>
      </p:sp>
      <p:sp>
        <p:nvSpPr>
          <p:cNvPr id="917" name="Google Shape;917;p9"/>
          <p:cNvSpPr/>
          <p:nvPr/>
        </p:nvSpPr>
        <p:spPr>
          <a:xfrm>
            <a:off x="8695833" y="864901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