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Open Sans Light"/>
      <p:regular r:id="rId44"/>
      <p:bold r:id="rId45"/>
      <p:italic r:id="rId46"/>
      <p:boldItalic r:id="rId47"/>
    </p:embeddedFont>
    <p:embeddedFont>
      <p:font typeface="Open Sans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2" roundtripDataSignature="AMtx7mh+1jPRPs9ZngBUGwuBbAVNdQe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OpenSansLight-regular.fntdata"/><Relationship Id="rId43" Type="http://schemas.openxmlformats.org/officeDocument/2006/relationships/slide" Target="slides/slide38.xml"/><Relationship Id="rId46" Type="http://schemas.openxmlformats.org/officeDocument/2006/relationships/font" Target="fonts/OpenSansLight-italic.fntdata"/><Relationship Id="rId45" Type="http://schemas.openxmlformats.org/officeDocument/2006/relationships/font" Target="fonts/OpenSans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-regular.fntdata"/><Relationship Id="rId47" Type="http://schemas.openxmlformats.org/officeDocument/2006/relationships/font" Target="fonts/OpenSansLight-boldItalic.fntdata"/><Relationship Id="rId4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boldItalic.fntdata"/><Relationship Id="rId50" Type="http://schemas.openxmlformats.org/officeDocument/2006/relationships/font" Target="fonts/OpenSans-italic.fntdata"/><Relationship Id="rId52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3" name="Google Shape;7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0" name="Google Shape;9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1" name="Google Shape;901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0" name="Google Shape;91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5" name="Google Shape;9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6" name="Google Shape;916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3" name="Google Shape;92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24" name="Google Shape;924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2" name="Google Shape;93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33" name="Google Shape;933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2" name="Google Shape;9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3" name="Google Shape;94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1" name="Google Shape;95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2" name="Google Shape;952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0" name="Google Shape;960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7" name="Google Shape;96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8" name="Google Shape;968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5" name="Google Shape;97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6" name="Google Shape;976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1" name="Google Shape;8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2" name="Google Shape;80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4" name="Google Shape;984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1" name="Google Shape;99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2" name="Google Shape;992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9" name="Google Shape;999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4" name="Google Shape;100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5" name="Google Shape;1005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2" name="Google Shape;10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3" name="Google Shape;1013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0" name="Google Shape;1020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5" name="Google Shape;102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6" name="Google Shape;1026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3" name="Google Shape;103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4" name="Google Shape;1034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1" name="Google Shape;1041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2" name="Google Shape;1042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9" name="Google Shape;1049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0" name="Google Shape;1050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9" name="Google Shape;8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7" name="Google Shape;1057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2" name="Google Shape;1062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3" name="Google Shape;1073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1" name="Google Shape;1081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2" name="Google Shape;1082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6" name="Google Shape;1096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7" name="Google Shape;1097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d9a2e83e5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4" name="Google Shape;1104;g2d9a2e83e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5" name="Google Shape;1105;g2d9a2e83e59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3" name="Google Shape;1113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4" name="Google Shape;1114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1" name="Google Shape;1121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2" name="Google Shape;1122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29" name="Google Shape;1129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0" name="Google Shape;1130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4" name="Google Shape;8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2" name="Google Shape;82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0" name="Google Shape;8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Mudança para um ponto por servidor MX (vários servidores MX podem resolver para os mesmos endereços IP).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Total:</a:t>
            </a:r>
            <a:r>
              <a:rPr lang="en-US"/>
              <a:t> todos os IPs resolvidos passaram nos testes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Parcial:</a:t>
            </a:r>
            <a:r>
              <a:rPr lang="en-US"/>
              <a:t> alguns IPs passaram nos testes e alguns falharam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Nenhum: </a:t>
            </a:r>
            <a:r>
              <a:rPr lang="en-US"/>
              <a:t>todos os IPs de servidores MX falharam nos testes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Sem IPs: </a:t>
            </a:r>
            <a:r>
              <a:rPr lang="en-US"/>
              <a:t>não foi possível resolver nenhum IP para o servidor MX (ex.: NXdomain)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Não testado: </a:t>
            </a:r>
            <a:r>
              <a:rPr lang="en-US"/>
              <a:t>não foi possível testar os IPs (ex.: tempo esgotado, conexões recusadas, IPs de uso especial etc.)</a:t>
            </a:r>
            <a:endParaRPr/>
          </a:p>
        </p:txBody>
      </p:sp>
      <p:sp>
        <p:nvSpPr>
          <p:cNvPr id="839" name="Google Shape;83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7" name="Google Shape;8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8" name="Google Shape;848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6" name="Google Shape;87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4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2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6.png"/><Relationship Id="rId5" Type="http://schemas.openxmlformats.org/officeDocument/2006/relationships/image" Target="../media/image21.png"/><Relationship Id="rId19" Type="http://schemas.openxmlformats.org/officeDocument/2006/relationships/image" Target="../media/image27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9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9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8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48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4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" name="Google Shape;9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8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48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48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48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8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p48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48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p48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48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4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0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5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4" name="Google Shape;114;p50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p50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6" name="Google Shape;116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2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5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52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6" name="Google Shape;12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8" name="Google Shape;128;p5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5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53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3" name="Google Shape;133;p53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53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5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0" name="Google Shape;14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" name="Google Shape;143;p5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5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5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5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54"/>
          <p:cNvCxnSpPr>
            <a:endCxn id="14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5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5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0" name="Google Shape;150;p5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p5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5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7" name="Google Shape;157;p5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5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5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55"/>
          <p:cNvCxnSpPr>
            <a:endCxn id="161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5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5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5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5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0" name="Google Shape;170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1" name="Google Shape;17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4" name="Google Shape;174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5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5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56"/>
          <p:cNvCxnSpPr>
            <a:endCxn id="17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5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9" name="Google Shape;179;p5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0" name="Google Shape;180;p5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5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5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9" name="Google Shape;189;p5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0" name="Google Shape;190;p5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5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57"/>
          <p:cNvCxnSpPr>
            <a:endCxn id="19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3" name="Google Shape;193;p5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5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5" name="Google Shape;195;p5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5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5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5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0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5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4" name="Google Shape;204;p5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5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5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58"/>
          <p:cNvCxnSpPr>
            <a:endCxn id="20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8" name="Google Shape;208;p5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5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0" name="Google Shape;210;p5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5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5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9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9" name="Google Shape;219;p5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0" name="Google Shape;220;p5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5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59"/>
          <p:cNvCxnSpPr>
            <a:endCxn id="22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3" name="Google Shape;223;p59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Google Shape;224;p59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5" name="Google Shape;225;p59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5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59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5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6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6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6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6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5" name="Google Shape;235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6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6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0" name="Google Shape;240;p6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p6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6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6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2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8" name="Google Shape;24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6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6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2" name="Google Shape;252;p6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" name="Google Shape;253;p6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6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" name="Google Shape;255;p6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" name="Google Shape;256;p6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6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8" name="Google Shape;258;p6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6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6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6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6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6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6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6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6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0" name="Google Shape;27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6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6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4" name="Google Shape;274;p6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" name="Google Shape;275;p6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6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" name="Google Shape;277;p6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8" name="Google Shape;278;p6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p6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0" name="Google Shape;280;p6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6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6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3" name="Google Shape;283;p6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6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6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6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6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2" name="Google Shape;29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6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6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6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6" name="Google Shape;296;p6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7" name="Google Shape;297;p6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6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9" name="Google Shape;299;p6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0" name="Google Shape;300;p6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6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2" name="Google Shape;302;p6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6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6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6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6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6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6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6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6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6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4" name="Google Shape;31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6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6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8" name="Google Shape;318;p6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9" name="Google Shape;319;p6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6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p6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2" name="Google Shape;322;p6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p6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p6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6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6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6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6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6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6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6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6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6" name="Google Shape;33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6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6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0" name="Google Shape;340;p6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1" name="Google Shape;341;p6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6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6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4" name="Google Shape;344;p6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6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6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6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6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6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6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6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6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6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6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8" name="Google Shape;35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6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6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6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6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3" name="Google Shape;363;p6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6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5" name="Google Shape;365;p6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6" name="Google Shape;366;p6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6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8" name="Google Shape;368;p6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6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6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6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6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6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p6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6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4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4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6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0" name="Google Shape;38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6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4" name="Google Shape;384;p6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5" name="Google Shape;385;p6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p6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7" name="Google Shape;387;p6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8" name="Google Shape;388;p6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6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0" name="Google Shape;390;p6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" name="Google Shape;391;p6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6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p6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6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6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6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6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6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6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2" name="Google Shape;40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6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5" name="Google Shape;405;p6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6" name="Google Shape;406;p6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7" name="Google Shape;407;p6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8" name="Google Shape;408;p6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9" name="Google Shape;409;p6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0" name="Google Shape;410;p6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" name="Google Shape;411;p6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2" name="Google Shape;412;p69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69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69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69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9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9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69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p69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0" name="Google Shape;420;p69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7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7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" name="Google Shape;425;p7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7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7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7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7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7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7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7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7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7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5" name="Google Shape;435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70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" name="Google Shape;437;p70"/>
          <p:cNvCxnSpPr>
            <a:endCxn id="423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8" name="Google Shape;438;p7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7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7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1" name="Google Shape;441;p7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7" name="Google Shape;44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1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7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1" name="Google Shape;451;p7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7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7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7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7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7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7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p7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7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0" name="Google Shape;460;p7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1" name="Google Shape;461;p7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7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7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p7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7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7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0" name="Google Shape;4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7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7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3" name="Google Shape;473;p7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4" name="Google Shape;474;p7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7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7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7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7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7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7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7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Google Shape;482;p7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3" name="Google Shape;483;p7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4" name="Google Shape;484;p7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7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7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7" name="Google Shape;487;p7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" name="Google Shape;49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3" name="Google Shape;49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7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7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6" name="Google Shape;496;p7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7" name="Google Shape;497;p7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7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7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7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7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7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7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4" name="Google Shape;504;p7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5" name="Google Shape;505;p7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6" name="Google Shape;506;p7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7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7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7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0" name="Google Shape;510;p7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7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7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7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6" name="Google Shape;516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7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9" name="Google Shape;519;p7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0" name="Google Shape;520;p7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7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7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Google Shape;523;p7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7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7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7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7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8" name="Google Shape;528;p7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9" name="Google Shape;529;p7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0" name="Google Shape;530;p7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7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7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3" name="Google Shape;533;p7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7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7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7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9" name="Google Shape;53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7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2" name="Google Shape;542;p7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7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7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7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6" name="Google Shape;546;p7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7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7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7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p7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1" name="Google Shape;551;p7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2" name="Google Shape;552;p7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3" name="Google Shape;553;p7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7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7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6" name="Google Shape;556;p7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7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7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7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2" name="Google Shape;56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7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7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p7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6" name="Google Shape;566;p7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7" name="Google Shape;567;p7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7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9" name="Google Shape;569;p7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7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7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7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7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4" name="Google Shape;574;p7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5" name="Google Shape;575;p7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6" name="Google Shape;576;p7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7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7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9" name="Google Shape;579;p7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7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7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77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5" name="Google Shape;58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7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8" name="Google Shape;588;p7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9" name="Google Shape;589;p77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0" name="Google Shape;590;p77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77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Google Shape;592;p77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77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77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77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6" name="Google Shape;596;p77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7" name="Google Shape;597;p77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8" name="Google Shape;598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9" name="Google Shape;599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1" name="Google Shape;601;p7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2" name="Google Shape;602;p7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7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7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2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8" name="Google Shape;608;p7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7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7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7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7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7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4" name="Google Shape;61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Google Shape;615;p7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7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7" name="Google Shape;617;p7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8" name="Google Shape;618;p7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9" name="Google Shape;619;p7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7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1" name="Google Shape;621;p7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2" name="Google Shape;622;p7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" name="Google Shape;623;p7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7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7" name="Google Shape;627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7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0" name="Google Shape;630;p7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7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7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7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7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7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" name="Google Shape;636;p7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7" name="Google Shape;637;p7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8" name="Google Shape;638;p7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9" name="Google Shape;639;p7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0" name="Google Shape;640;p7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1" name="Google Shape;641;p7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2" name="Google Shape;642;p7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8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6" name="Google Shape;64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8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9" name="Google Shape;649;p8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8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8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8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8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8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Google Shape;655;p8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6" name="Google Shape;656;p8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7" name="Google Shape;657;p8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Google Shape;658;p8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9" name="Google Shape;659;p8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0" name="Google Shape;660;p8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1" name="Google Shape;661;p8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5" name="Google Shape;66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8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8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8" name="Google Shape;668;p8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8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8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8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8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8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Google Shape;674;p8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5" name="Google Shape;675;p8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6" name="Google Shape;676;p8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7" name="Google Shape;677;p8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8" name="Google Shape;678;p8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9" name="Google Shape;679;p8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0" name="Google Shape;680;p8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8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4" name="Google Shape;68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8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8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Google Shape;687;p8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8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8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8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Google Shape;692;p8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3" name="Google Shape;693;p8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4" name="Google Shape;694;p8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5" name="Google Shape;695;p8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6" name="Google Shape;696;p8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7" name="Google Shape;697;p8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8" name="Google Shape;698;p8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9" name="Google Shape;699;p8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8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3" name="Google Shape;70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8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p8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8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8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8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8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2" name="Google Shape;712;p8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3" name="Google Shape;713;p8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4" name="Google Shape;714;p8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5" name="Google Shape;715;p8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6" name="Google Shape;716;p8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7" name="Google Shape;717;p8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8" name="Google Shape;718;p8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8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2" name="Google Shape;722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8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8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8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8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8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8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8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Google Shape;731;p8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2" name="Google Shape;732;p8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3" name="Google Shape;733;p8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4" name="Google Shape;734;p8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5" name="Google Shape;735;p8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6" name="Google Shape;736;p8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7" name="Google Shape;737;p8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8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1" name="Google Shape;74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8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85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Google Shape;744;p85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85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85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85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85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8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0" name="Google Shape;750;p8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1" name="Google Shape;751;p8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2" name="Google Shape;752;p8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3" name="Google Shape;753;p8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4" name="Google Shape;754;p8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5" name="Google Shape;755;p8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6" name="Google Shape;756;p8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6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86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86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86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86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p86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64" name="Google Shape;76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5" name="Google Shape;765;p86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6" name="Google Shape;766;p86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7" name="Google Shape;767;p8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8" name="Google Shape;768;p86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69" name="Google Shape;769;p86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70" name="Google Shape;770;p8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1" name="Google Shape;771;p86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2" name="Google Shape;772;p86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3" name="Google Shape;773;p8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4" name="Google Shape;774;p86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5" name="Google Shape;775;p86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6" name="Google Shape;776;p86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7" name="Google Shape;777;p86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78" name="Google Shape;778;p86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9" name="Google Shape;779;p86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" name="Google Shape;780;p8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1" name="Google Shape;781;p86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2" name="Google Shape;782;p8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3" name="Google Shape;783;p86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4" name="Google Shape;784;p86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5" name="Google Shape;785;p86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87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8" name="Google Shape;788;p87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9" name="Google Shape;78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8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43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5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Visite </a:t>
            </a:r>
            <a:r>
              <a:rPr b="1" i="0" lang="en-US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1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5"/>
          <p:cNvSpPr txBox="1"/>
          <p:nvPr/>
        </p:nvSpPr>
        <p:spPr>
          <a:xfrm>
            <a:off x="498948" y="600439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5"/>
          <p:cNvSpPr/>
          <p:nvPr/>
        </p:nvSpPr>
        <p:spPr>
          <a:xfrm>
            <a:off x="527320" y="58522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4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" name="Google Shape;54;p4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45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45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45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45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5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45"/>
          <p:cNvCxnSpPr>
            <a:endCxn id="61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" name="Google Shape;61;p45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" name="Google Shape;62;p45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45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45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5" name="Google Shape;6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1" y="2842544"/>
            <a:ext cx="3199226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5"/>
          <p:cNvSpPr txBox="1"/>
          <p:nvPr>
            <p:ph type="title"/>
          </p:nvPr>
        </p:nvSpPr>
        <p:spPr>
          <a:xfrm>
            <a:off x="499872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7" name="Google Shape;67;p45"/>
          <p:cNvGrpSpPr/>
          <p:nvPr/>
        </p:nvGrpSpPr>
        <p:grpSpPr>
          <a:xfrm>
            <a:off x="2773065" y="1039938"/>
            <a:ext cx="5496292" cy="760694"/>
            <a:chOff x="2079799" y="1039938"/>
            <a:chExt cx="4980738" cy="760694"/>
          </a:xfrm>
        </p:grpSpPr>
        <p:pic>
          <p:nvPicPr>
            <p:cNvPr id="68" name="Google Shape;68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9799" y="1039938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45"/>
            <p:cNvSpPr/>
            <p:nvPr/>
          </p:nvSpPr>
          <p:spPr>
            <a:xfrm>
              <a:off x="3164205" y="1188973"/>
              <a:ext cx="3896332" cy="532270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8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 mondo, uma internet</a:t>
              </a:r>
              <a:endPara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6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46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6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46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6" name="Google Shape;7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6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47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47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4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" name="Google Shape;83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47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" name="Google Shape;86;p47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47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7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" name="Google Shape;89;p47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0" name="Google Shape;90;p47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1" name="Google Shape;91;p47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2" name="Google Shape;92;p4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2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3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8.png"/><Relationship Id="rId5" Type="http://schemas.openxmlformats.org/officeDocument/2006/relationships/hyperlink" Target="https://uasg.tech/wp-content/uploads/documents/UASG012-en-digital.pdf" TargetMode="External"/><Relationship Id="rId6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39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xample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4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hyperlink" Target="https://uasg.tech/wp-content/uploads/documents/EAI-Software-Test%20Results-UASG030A.pdf" TargetMode="External"/><Relationship Id="rId5" Type="http://schemas.openxmlformats.org/officeDocument/2006/relationships/image" Target="../media/image4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uasg.tech/wp-content/uploads/2020/03/UASG_ICANN_Case_Study_UASG013C.2.pdf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46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uasg.tech/eai-certification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28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Relationship Id="rId4" Type="http://schemas.openxmlformats.org/officeDocument/2006/relationships/hyperlink" Target="https://ithi.research.icann.org/graph-eai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6.png"/><Relationship Id="rId7" Type="http://schemas.openxmlformats.org/officeDocument/2006/relationships/image" Target="../media/image33.png"/><Relationship Id="rId8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"/>
          <p:cNvSpPr txBox="1"/>
          <p:nvPr>
            <p:ph type="title"/>
          </p:nvPr>
        </p:nvSpPr>
        <p:spPr>
          <a:xfrm>
            <a:off x="553082" y="0"/>
            <a:ext cx="11234727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lang="en-US"/>
              <a:t>Visão Geral Técnica da Aceitação Universal de Nomes de Domínio e Endereços de E-mail</a:t>
            </a:r>
            <a:endParaRPr/>
          </a:p>
        </p:txBody>
      </p:sp>
      <p:sp>
        <p:nvSpPr>
          <p:cNvPr id="796" name="Google Shape;796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DD de mês de 2025</a:t>
            </a:r>
            <a:endParaRPr/>
          </a:p>
        </p:txBody>
      </p:sp>
      <p:sp>
        <p:nvSpPr>
          <p:cNvPr id="797" name="Google Shape;797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/>
              <a:t>Programa do Dia da UA</a:t>
            </a:r>
            <a:endParaRPr/>
          </a:p>
        </p:txBody>
      </p:sp>
      <p:sp>
        <p:nvSpPr>
          <p:cNvPr id="798" name="Google Shape;798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Sistemas de e-mail e suporte à EAI</a:t>
            </a:r>
            <a:endParaRPr/>
          </a:p>
        </p:txBody>
      </p:sp>
      <p:pic>
        <p:nvPicPr>
          <p:cNvPr id="904" name="Google Shape;90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0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0"/>
          <p:cNvSpPr txBox="1"/>
          <p:nvPr>
            <p:ph idx="1" type="body"/>
          </p:nvPr>
        </p:nvSpPr>
        <p:spPr>
          <a:xfrm>
            <a:off x="420625" y="929390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Todos os agentes de e-mails devem ser configurados para enviar e receber endereços de e-mail internacionalizados. Consulte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EAI: Uma Visão Geral Técnica</a:t>
            </a:r>
            <a:r>
              <a:rPr lang="en-US" sz="2000"/>
              <a:t> para saber mais.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MUA</a:t>
            </a:r>
            <a:r>
              <a:rPr lang="en-US" sz="2000"/>
              <a:t> (Agente de Usuário de E-mail): um programa cliente usado para enviar, receber e gerenciar e-mails.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MSA</a:t>
            </a:r>
            <a:r>
              <a:rPr lang="en-US" sz="2000"/>
              <a:t> (Agente de Envio de E-mail): um programa servidor que recebe e-mails de um MUA e os prepara para transmissão e entrega.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MTA</a:t>
            </a:r>
            <a:r>
              <a:rPr lang="en-US" sz="2000"/>
              <a:t> (Agente de Transferência de E-mail): um programa servidor que envia e recebe e-mails de outros hosts da Internet. Um MTA pode receber e-mails de um MSA e/ou enviar e-mails para um MDA.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MDA</a:t>
            </a:r>
            <a:r>
              <a:rPr lang="en-US" sz="2000"/>
              <a:t> (Agente de Entrega de E-mail): um programa servidor que administra e-mails recebidos e geralmente os armazena em uma caixa de correio ou pasta.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907" name="Google Shape;90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4012" y="4388649"/>
            <a:ext cx="4096904" cy="129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1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Noções básicas sobre Unicode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1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Caractere e conjunto de caracteres</a:t>
            </a:r>
            <a:endParaRPr/>
          </a:p>
        </p:txBody>
      </p:sp>
      <p:sp>
        <p:nvSpPr>
          <p:cNvPr id="919" name="Google Shape;919;p12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Um rótulo ou cadeia de caracteres, como</a:t>
            </a:r>
            <a:r>
              <a:rPr b="0" i="0" lang="en-US" sz="2000">
                <a:solidFill>
                  <a:schemeClr val="dk1"/>
                </a:solidFill>
              </a:rPr>
              <a:t> أهلا, नमस्ते, Hello, é formado por caracteres.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Hello 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--&gt;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0" i="0" lang="en-US" sz="2000">
                <a:solidFill>
                  <a:schemeClr val="dk1"/>
                </a:solidFill>
              </a:rPr>
              <a:t>  H  e  l   l     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Um caractere é uma unidade de informação usada para a organização, controle ou representação de dados textuais.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</a:rPr>
              <a:t>Exemplos de caracteres: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Letras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Dígitos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</a:rPr>
              <a:t>Caracteres especiais, como símbolos matemáticos, sinais de pontuação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Caracteres de controle (geralmente não visíveis)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</a:rPr>
              <a:t>O Código Padrão Americano para o Intercâmbio de Informação (ASCII) codifica os caracteres usados na computação, incluindo letras a-z, dígitos 0-9 e outros.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20" name="Google Shape;9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Ponto de código</a:t>
            </a:r>
            <a:endParaRPr/>
          </a:p>
        </p:txBody>
      </p:sp>
      <p:sp>
        <p:nvSpPr>
          <p:cNvPr id="927" name="Google Shape;927;p1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O ponto de código é um valor, ou uma posição, de um caractere em qualquer conjunto de caracteres codificado.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O ponto de código é um número atribuído para representar um caractere abstrato em um sistema para representar texto.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28" name="Google Shape;9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29" name="Google Shape;929;p13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554222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Ponto de código</a:t>
            </a:r>
            <a:endParaRPr/>
          </a:p>
        </p:txBody>
      </p:sp>
      <p:sp>
        <p:nvSpPr>
          <p:cNvPr id="936" name="Google Shape;936;p14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O ponto de código é um valor, ou uma posição, de um caractere em qualquer conjunto de caracteres codificado.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</a:rPr>
              <a:t>O ponto de código é um número atribuído para representar um caractere abstrato em um sistema para representar texto.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37" name="Google Shape;9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38" name="Google Shape;938;p14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554222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14"/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Glifo</a:t>
            </a:r>
            <a:endParaRPr/>
          </a:p>
        </p:txBody>
      </p:sp>
      <p:sp>
        <p:nvSpPr>
          <p:cNvPr id="946" name="Google Shape;946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</a:rPr>
              <a:t> Uma representação tipográfica de um caractere é chamada de glifo.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Inglês: </a:t>
            </a:r>
            <a:r>
              <a:rPr i="1" lang="en-US" sz="2000">
                <a:solidFill>
                  <a:srgbClr val="3B38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b="0" i="0" lang="en-US" sz="2000">
                <a:solidFill>
                  <a:srgbClr val="3B3835"/>
                </a:solidFill>
              </a:rPr>
              <a:t>, a 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</a:rPr>
              <a:t>Cada letra árabe costuma ter quatro glifos dependendo de onde ela ocorre em uma cadeia de caracteres. </a:t>
            </a:r>
            <a:r>
              <a:rPr lang="en-US" sz="2000">
                <a:solidFill>
                  <a:srgbClr val="3B3835"/>
                </a:solidFill>
              </a:rPr>
              <a:t>Por exemplo, para a </a:t>
            </a:r>
            <a:r>
              <a:rPr lang="en-US" sz="2000"/>
              <a:t>LETRA ÁRABE GHAIN, </a:t>
            </a:r>
            <a:r>
              <a:rPr b="0" i="0" lang="en-US" sz="2000">
                <a:solidFill>
                  <a:srgbClr val="3B3835"/>
                </a:solidFill>
              </a:rPr>
              <a:t>os quatro glifos são: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</a:rPr>
              <a:t>Os idiomas podem ser escritos/exibidos da direta para a esquerda e da esquerda para a direita, mas a leitura de dados se baseia na ordem de pressionamento das teclas em um arquivo, e não depende da direção da escrita.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47" name="Google Shape;94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xt-dependent and Directional Text - Complex-Text Languages - An  Overview" id="948" name="Google Shape;94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628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Codificação de caracteres</a:t>
            </a:r>
            <a:endParaRPr/>
          </a:p>
        </p:txBody>
      </p:sp>
      <p:sp>
        <p:nvSpPr>
          <p:cNvPr id="955" name="Google Shape;955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A codificação de caracteres é o mapeamento de uma definição de conjunto de caracteres para as unidades reais de código usadas para representar os dados.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Uma codificação descreve como codificar pontos de código em bytes e como descodificar bytes em pontos de código.</a:t>
            </a:r>
            <a:endParaRPr/>
          </a:p>
        </p:txBody>
      </p:sp>
      <p:pic>
        <p:nvPicPr>
          <p:cNvPr id="956" name="Google Shape;95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Um breve histórico</a:t>
            </a:r>
            <a:endParaRPr/>
          </a:p>
        </p:txBody>
      </p:sp>
      <p:sp>
        <p:nvSpPr>
          <p:cNvPr id="963" name="Google Shape;963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Caractere ASCII básico de 7 bits, limitado a um máximo de 128 caracteres.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Caractere ASCII estendido de 8 bits, limitado a um máximo de 256 caracteres.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 codificação ASCII pode conter caracteres suficientes para abranger todos os idiomas.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Então, diferentes sistemas de codificação foram desenvolvidos a fim de atribuir números a caracteres para diferentes idiomas e escritas, o que gerou problemas de interoperabilidade.</a:t>
            </a:r>
            <a:endParaRPr/>
          </a:p>
        </p:txBody>
      </p:sp>
      <p:pic>
        <p:nvPicPr>
          <p:cNvPr id="964" name="Google Shape;9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Padrão Unicode</a:t>
            </a:r>
            <a:endParaRPr/>
          </a:p>
        </p:txBody>
      </p:sp>
      <p:sp>
        <p:nvSpPr>
          <p:cNvPr id="971" name="Google Shape;971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O padrão para a representação digital dos caracteres usados ao escrever todos os idiomas do mundo.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Caracteres organizados no nível da escrita.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O Unicode fornece um modo uniforme para armazenar, pesquisar e intercambiar texto em qualquer idioma.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É usado por todos os computadores modernos e serve de base para o processamento de texto na Internet.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O número de slots para representar os idiomas mundiais é 0000 – 10FFFF. Consulte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https://unicode.org/charts/</a:t>
            </a:r>
            <a:r>
              <a:rPr lang="en-US" sz="2000"/>
              <a:t> para ver a cobertura de escritas e os intervalos de codificação.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/>
          </a:p>
        </p:txBody>
      </p:sp>
      <p:pic>
        <p:nvPicPr>
          <p:cNvPr id="972" name="Google Shape;97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Codificação Unicode</a:t>
            </a:r>
            <a:endParaRPr/>
          </a:p>
        </p:txBody>
      </p:sp>
      <p:sp>
        <p:nvSpPr>
          <p:cNvPr id="979" name="Google Shape;979;p19"/>
          <p:cNvSpPr txBox="1"/>
          <p:nvPr>
            <p:ph idx="1" type="body"/>
          </p:nvPr>
        </p:nvSpPr>
        <p:spPr>
          <a:xfrm>
            <a:off x="824441" y="752440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</a:rPr>
              <a:t>O Unicode pode ser implementado por diferentes codificações de caracteres.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UTF-16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UTF-32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 codificação UTF-8 geralmente é usada no sistema de nomes de domínio.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O UTF-8 é uma codificação de caracteres de comprimento variável.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O UTF-8 codifica pontos de código em um a quatro bytes, leitura de um byte de cada vez: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ASCII é usado 1 byte.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árabes são usados 2 bytes.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devanágari são usados 3 bytes.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Para caracteres chineses são usados 4 bytes.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Então, para a leitura a nível de bytes, precisamos especificar a codificação antes de ler um arquivo.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980" name="Google Shape;9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Introdução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Visão geral da Aceitação Universal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Noções básicas sobre Unicode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Noções básicas sobre IDNs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Noções básicas sobre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Conclusão</a:t>
            </a:r>
            <a:endParaRPr/>
          </a:p>
        </p:txBody>
      </p:sp>
      <p:sp>
        <p:nvSpPr>
          <p:cNvPr id="805" name="Google Shape;805;p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Agenda</a:t>
            </a:r>
            <a:endParaRPr/>
          </a:p>
        </p:txBody>
      </p:sp>
      <p:pic>
        <p:nvPicPr>
          <p:cNvPr id="806" name="Google Shape;80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Normalização</a:t>
            </a:r>
            <a:endParaRPr/>
          </a:p>
        </p:txBody>
      </p:sp>
      <p:sp>
        <p:nvSpPr>
          <p:cNvPr id="987" name="Google Shape;987;p20"/>
          <p:cNvSpPr txBox="1"/>
          <p:nvPr>
            <p:ph idx="1" type="body"/>
          </p:nvPr>
        </p:nvSpPr>
        <p:spPr>
          <a:xfrm>
            <a:off x="768458" y="827852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Existem várias formas de codificar certos glifos em Unicode: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è =  U+00E8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e + ` = è = U+0065 + U+0300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آ = U+0622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</a:rPr>
              <a:t> ٓ + ا = آ  =U+0627 U+0653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 cadeia de caracteres a seguir pode existir no corpus na forma da primeira cadeia de caracteres abaixo, sendo que a cadeia de caracteres de entrada está na forma da segunda cadeia de caracteres abaixo. Então, o resultado da pesquisa será vazio.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  (U+0622 U+062F U+0645)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آدم  (U+0627 U+0653 U+062F U+0645)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pesquisar, classificar e executar operações com cadeias de caracteres precisamos de normalização.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 normalização garante que a representação final seja a mesma, mesmo que os usuários digitem de maneira diferente. </a:t>
            </a:r>
            <a:endParaRPr/>
          </a:p>
        </p:txBody>
      </p:sp>
      <p:pic>
        <p:nvPicPr>
          <p:cNvPr id="988" name="Google Shape;98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2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Normalização</a:t>
            </a:r>
            <a:endParaRPr/>
          </a:p>
        </p:txBody>
      </p:sp>
      <p:sp>
        <p:nvSpPr>
          <p:cNvPr id="995" name="Google Shape;995;p21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Diferentes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formas de normalização</a:t>
            </a:r>
            <a:r>
              <a:rPr lang="en-US" sz="2000"/>
              <a:t> definidas por Unicode são listadas abaixo: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Normalização D (NFD)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Normalização C (NFC)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Normalização KD (NFKD)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Forma de Normalização KC (NFKC)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Em nomes de domínios é usada a NFC.</a:t>
            </a:r>
            <a:endParaRPr/>
          </a:p>
        </p:txBody>
      </p:sp>
      <p:pic>
        <p:nvPicPr>
          <p:cNvPr id="996" name="Google Shape;99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22"/>
          <p:cNvSpPr txBox="1"/>
          <p:nvPr>
            <p:ph type="title"/>
          </p:nvPr>
        </p:nvSpPr>
        <p:spPr>
          <a:xfrm>
            <a:off x="752850" y="1308848"/>
            <a:ext cx="8496082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Nomes de Domínio Internacionalizados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Nomes de domínio</a:t>
            </a:r>
            <a:endParaRPr/>
          </a:p>
        </p:txBody>
      </p:sp>
      <p:sp>
        <p:nvSpPr>
          <p:cNvPr id="1008" name="Google Shape;1008;p23"/>
          <p:cNvSpPr txBox="1"/>
          <p:nvPr>
            <p:ph idx="1" type="body"/>
          </p:nvPr>
        </p:nvSpPr>
        <p:spPr>
          <a:xfrm>
            <a:off x="776157" y="730368"/>
            <a:ext cx="10952017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Um nome de domínio é um conjunto ordenado de rótulos ou cadeias de caracteres: 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www.example.co.uk</a:t>
            </a:r>
            <a:r>
              <a:rPr lang="en-US" sz="2000"/>
              <a:t>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O TLD (Domínio de Primeiro Nível) é o rótulo à direita: “uk”.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Domínio de segundo nível: “co”.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Domínio de terceiro nível: “example”.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Inicialmente os TLDs tinham apenas dois ou três caracteres de comprimento (ex.: </a:t>
            </a:r>
            <a:r>
              <a:rPr lang="en-US" sz="2000">
                <a:solidFill>
                  <a:schemeClr val="accent1"/>
                </a:solidFill>
              </a:rPr>
              <a:t>.ca, .com</a:t>
            </a:r>
            <a:r>
              <a:rPr lang="en-US" sz="2000"/>
              <a:t>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Hoje em dia os TLDs podem ser cadeias de caracteres mais longas (ex.: </a:t>
            </a:r>
            <a:r>
              <a:rPr lang="en-US" sz="2000">
                <a:solidFill>
                  <a:schemeClr val="accent1"/>
                </a:solidFill>
              </a:rPr>
              <a:t>.info, .google, .engineering</a:t>
            </a:r>
            <a:r>
              <a:rPr lang="en-US" sz="2000"/>
              <a:t>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Os TLDs delegados na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zona-raiz</a:t>
            </a:r>
            <a:r>
              <a:rPr lang="en-US" sz="2000"/>
              <a:t> podem mudar com o tempo, então, uma lista fixa talvez fique desatualizada.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Cada rótulo tem 63 octetos.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</a:rPr>
              <a:t>O comprimento total de um nome de domínio não pode ultrapassar 255 (incluindo separadores).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009" name="Google Shape;100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Nomes de Domínio Internacionalizados (IDNs)</a:t>
            </a:r>
            <a:endParaRPr/>
          </a:p>
        </p:txBody>
      </p:sp>
      <p:sp>
        <p:nvSpPr>
          <p:cNvPr id="1016" name="Google Shape;1016;p24"/>
          <p:cNvSpPr txBox="1"/>
          <p:nvPr>
            <p:ph idx="1" type="body"/>
          </p:nvPr>
        </p:nvSpPr>
        <p:spPr>
          <a:xfrm>
            <a:off x="776157" y="690612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50"/>
              <a:t>Os nomes de domínio também podem ser internacionalizados quando um dos rótulos tiver pelo menos um caractere não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For exemplo:</a:t>
            </a:r>
            <a:r>
              <a:rPr lang="en-US" sz="1850" u="sng">
                <a:solidFill>
                  <a:schemeClr val="hlink"/>
                </a:solidFill>
                <a:hlinkClick r:id="rId3"/>
              </a:rPr>
              <a:t> www.exâmple.ca</a:t>
            </a:r>
            <a:r>
              <a:rPr lang="en-US" sz="1850"/>
              <a:t>, </a:t>
            </a:r>
            <a:r>
              <a:rPr lang="en-US" sz="1850">
                <a:solidFill>
                  <a:schemeClr val="accent1"/>
                </a:solidFill>
              </a:rPr>
              <a:t>普遍接受-测试.世界. </a:t>
            </a:r>
            <a:r>
              <a:rPr lang="en-US" sz="1850"/>
              <a:t>, </a:t>
            </a:r>
            <a:r>
              <a:rPr lang="en-US" sz="1850">
                <a:solidFill>
                  <a:schemeClr val="accent1"/>
                </a:solidFill>
              </a:rPr>
              <a:t>صحة.مصر</a:t>
            </a:r>
            <a:r>
              <a:rPr lang="en-US" sz="1850"/>
              <a:t>,</a:t>
            </a:r>
            <a:r>
              <a:rPr lang="en-US" sz="1850">
                <a:solidFill>
                  <a:schemeClr val="accent1"/>
                </a:solidFill>
              </a:rPr>
              <a:t> ทัวร์เที่ยวไทย.ไทย</a:t>
            </a:r>
            <a:endParaRPr sz="1850">
              <a:solidFill>
                <a:schemeClr val="accent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50"/>
              <a:t>Existem duas formas equivalente de rótulos de domínios de IDNs: rótulo-U e rótulo-A.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Usuários humanos utilizam a versão de IDN denominada rótulo-U (usando o formato UTF-8): </a:t>
            </a:r>
            <a:r>
              <a:rPr lang="en-US" sz="1850">
                <a:solidFill>
                  <a:schemeClr val="accent1"/>
                </a:solidFill>
              </a:rPr>
              <a:t>exâmple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Os aplicativos ou sistemas usam internamente um equivalente do ASCII denominado rótulo-A: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50"/>
              <a:t>Pegue a entrada do usuário, faça a normalização e verifique com base no IDNA2008 para formar o rótulo-U de IDN.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50"/>
              <a:t>Converta o rótulo-U em Punycode (usando a RFC3492).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1850"/>
              <a:t>Adicione o prefixo “xn--” para identificar a cadeia de caracteres ASCII como um rótulo-A de IDN.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850">
                <a:solidFill>
                  <a:schemeClr val="accent1"/>
                </a:solidFill>
              </a:rPr>
              <a:t>exâmple </a:t>
            </a:r>
            <a:r>
              <a:rPr lang="en-US" sz="1850">
                <a:solidFill>
                  <a:schemeClr val="dk1"/>
                </a:solidFill>
              </a:rPr>
              <a:t>=&gt; </a:t>
            </a:r>
            <a:r>
              <a:rPr lang="en-US" sz="1850">
                <a:solidFill>
                  <a:schemeClr val="accent1"/>
                </a:solidFill>
              </a:rPr>
              <a:t>exmple-xta </a:t>
            </a:r>
            <a:r>
              <a:rPr lang="en-US" sz="1850">
                <a:solidFill>
                  <a:schemeClr val="dk1"/>
                </a:solidFill>
              </a:rPr>
              <a:t>=&gt;</a:t>
            </a:r>
            <a:r>
              <a:rPr lang="en-US" sz="1850">
                <a:solidFill>
                  <a:schemeClr val="accent1"/>
                </a:solidFill>
              </a:rPr>
              <a:t> xn--exmple-xta</a:t>
            </a:r>
            <a:endParaRPr sz="1850">
              <a:solidFill>
                <a:schemeClr val="accent1"/>
              </a:solidFill>
            </a:endParaRPr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1850">
                <a:solidFill>
                  <a:schemeClr val="accent1"/>
                </a:solidFill>
              </a:rPr>
              <a:t>普遍接受-测试 </a:t>
            </a:r>
            <a:r>
              <a:rPr lang="en-US" sz="1850">
                <a:solidFill>
                  <a:schemeClr val="dk1"/>
                </a:solidFill>
              </a:rPr>
              <a:t>=&gt;</a:t>
            </a:r>
            <a:r>
              <a:rPr lang="en-US" sz="1850">
                <a:solidFill>
                  <a:schemeClr val="accent1"/>
                </a:solidFill>
              </a:rPr>
              <a:t> --f38am99bqvcd5liy1cxsg </a:t>
            </a:r>
            <a:r>
              <a:rPr lang="en-US" sz="1850">
                <a:solidFill>
                  <a:schemeClr val="dk1"/>
                </a:solidFill>
              </a:rPr>
              <a:t>=&gt;</a:t>
            </a:r>
            <a:r>
              <a:rPr lang="en-US" sz="1850">
                <a:solidFill>
                  <a:schemeClr val="accent1"/>
                </a:solidFill>
              </a:rPr>
              <a:t> xn----f38am99bqvcd5liy1cxsg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850"/>
              <a:t>Use o padrão de IDN mais recente, chamado IDNA2008, para IDNs.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1850"/>
              <a:t>Não use bibliotecas para a versão IDNA2003 desatualizada.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185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 sz="1850"/>
          </a:p>
        </p:txBody>
      </p:sp>
      <p:pic>
        <p:nvPicPr>
          <p:cNvPr id="1017" name="Google Shape;101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25"/>
          <p:cNvSpPr txBox="1"/>
          <p:nvPr>
            <p:ph type="title"/>
          </p:nvPr>
        </p:nvSpPr>
        <p:spPr>
          <a:xfrm>
            <a:off x="752849" y="1308848"/>
            <a:ext cx="933325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Internacionalização de Endereços de E-mail (EAI)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2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Endereço de e-mail</a:t>
            </a:r>
            <a:endParaRPr/>
          </a:p>
        </p:txBody>
      </p:sp>
      <p:sp>
        <p:nvSpPr>
          <p:cNvPr id="1029" name="Google Shape;1029;p26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Sintaxe de endereços de e-mail: </a:t>
            </a:r>
            <a:r>
              <a:rPr lang="en-US" sz="2000">
                <a:solidFill>
                  <a:schemeClr val="accent1"/>
                </a:solidFill>
              </a:rPr>
              <a:t>nomeCaixadecorreio@nomeDomínio.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Um e-mail tem um nomeCaixadecorreio.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Um e-mail tem um nomeDomínio.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O nomeDomínio pode ser ASCII ou IDN.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Por exemplo: 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</a:rPr>
              <a:t>myname@xn--exmple-xta.ca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30" name="Google Shape;103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EAI</a:t>
            </a:r>
            <a:endParaRPr/>
          </a:p>
        </p:txBody>
      </p:sp>
      <p:sp>
        <p:nvSpPr>
          <p:cNvPr id="1037" name="Google Shape;1037;p27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Na EAI, o nomeCaixadecorreio está em Unicode (no formato UTF-8).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O nomeDomínio pode ser ASCII ou IDN.	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Por exemplo: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r>
              <a:rPr lang="en-US" sz="2000"/>
              <a:t>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 xn--exmple-xta.ca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すし@快手.游戏.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38" name="Google Shape;103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3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Formato de endereços de e-mail</a:t>
            </a:r>
            <a:endParaRPr/>
          </a:p>
        </p:txBody>
      </p:sp>
      <p:sp>
        <p:nvSpPr>
          <p:cNvPr id="1045" name="Google Shape;1045;p28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name@exâmple.ca e name@xn--exmple-xta.ca representam endereços de e-mail equivalentes.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Um aplicativo deve ser capaz de tratar as duas formas como equivalentes.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Internamente, use o rótulo-A ou o rótulo-U de maneira consistente, mas não misture o rótulo-A e o rótulo-U.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Recomendação técnica: o processamento de back-end deve ser feito em rótulo-A, e o rótulo-U para inspeção visual.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Por exemplo, o registro de um novo usuário em um aplicativo com o equivalente do rótulo-A.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/>
          </a:p>
        </p:txBody>
      </p:sp>
      <p:pic>
        <p:nvPicPr>
          <p:cNvPr id="1046" name="Google Shape;104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Envio e recebimento </a:t>
            </a:r>
            <a:endParaRPr/>
          </a:p>
        </p:txBody>
      </p:sp>
      <p:sp>
        <p:nvSpPr>
          <p:cNvPr id="1053" name="Google Shape;1053;p29"/>
          <p:cNvSpPr txBox="1"/>
          <p:nvPr>
            <p:ph idx="1" type="body"/>
          </p:nvPr>
        </p:nvSpPr>
        <p:spPr>
          <a:xfrm>
            <a:off x="812800" y="669302"/>
            <a:ext cx="11044420" cy="5594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Precisamos ser capazes de enviar uma destas formas: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nomeCaixadecorreio-UTF-8@formaRótulo-A.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nomeCaixadecorreio-UTF-8@formaRótulo-U.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Precisamos ser capazes de receber uma destas formas: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nomeCaixadecorreio-UTF-8@formaRótulo-A.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nomeCaixadecorreio-UTF-8@formaRótulo-U.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O armazenamento de e-mails deve ser consistente com o nome de domínio na forma de rótulo-A ou rótulo-U.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O envio/recebimento no back-end deve ser gerenciado pelo servidor de e-mails.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1950">
                <a:solidFill>
                  <a:schemeClr val="dk1"/>
                </a:solidFill>
              </a:rPr>
              <a:t>Processo de entrega (aplicativo no front-end 🡪 servidor de e-mails).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As bibliotecas usadas no processo de entrega devem ser compatíveis com EAI.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1950">
                <a:solidFill>
                  <a:schemeClr val="dk1"/>
                </a:solidFill>
              </a:rPr>
              <a:t>O servidor de e-mails também deve ser compatível com EAI.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1950">
                <a:solidFill>
                  <a:schemeClr val="dk1"/>
                </a:solidFill>
              </a:rPr>
              <a:t>Como tornar o servidor de e-mails compatível com EAI não está no escopo deste treinamento?</a:t>
            </a:r>
            <a:endParaRPr/>
          </a:p>
        </p:txBody>
      </p:sp>
      <p:pic>
        <p:nvPicPr>
          <p:cNvPr id="1054" name="Google Shape;10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Visão geral da Aceitação Universal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0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lang="en-US"/>
              <a:t>Conclusão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31"/>
          <p:cNvSpPr txBox="1"/>
          <p:nvPr>
            <p:ph type="title"/>
          </p:nvPr>
        </p:nvSpPr>
        <p:spPr>
          <a:xfrm>
            <a:off x="420625" y="48278"/>
            <a:ext cx="56753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Suporte para ling. de prog.</a:t>
            </a:r>
            <a:endParaRPr/>
          </a:p>
        </p:txBody>
      </p:sp>
      <p:sp>
        <p:nvSpPr>
          <p:cNvPr id="1065" name="Google Shape;1065;p31"/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endParaRPr/>
          </a:p>
        </p:txBody>
      </p:sp>
      <p:grpSp>
        <p:nvGrpSpPr>
          <p:cNvPr id="1066" name="Google Shape;1066;p31"/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1067" name="Google Shape;1067;p31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8" name="Google Shape;1068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9" name="Google Shape;1069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Suporte para EAI em ferramentas e serviços de e-mail</a:t>
            </a:r>
            <a:endParaRPr/>
          </a:p>
        </p:txBody>
      </p:sp>
      <p:pic>
        <p:nvPicPr>
          <p:cNvPr id="1076" name="Google Shape;107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32"/>
          <p:cNvSpPr/>
          <p:nvPr/>
        </p:nvSpPr>
        <p:spPr>
          <a:xfrm>
            <a:off x="7989757" y="1127134"/>
            <a:ext cx="403513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Consulte os resultados detalhados de testes em 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UASG030A: resultados de testes de software com EAI</a:t>
            </a:r>
            <a:endParaRPr/>
          </a:p>
        </p:txBody>
      </p:sp>
      <p:pic>
        <p:nvPicPr>
          <p:cNvPr descr="Table&#10;&#10;Description automatically generated" id="1078" name="Google Shape;107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002" y="671420"/>
            <a:ext cx="6046484" cy="551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Jornada da ICANN de preparação para a UA: modelo</a:t>
            </a:r>
            <a:endParaRPr/>
          </a:p>
        </p:txBody>
      </p:sp>
      <p:sp>
        <p:nvSpPr>
          <p:cNvPr id="1085" name="Google Shape;1085;p33"/>
          <p:cNvSpPr txBox="1"/>
          <p:nvPr>
            <p:ph idx="1" type="body"/>
          </p:nvPr>
        </p:nvSpPr>
        <p:spPr>
          <a:xfrm>
            <a:off x="812801" y="1053549"/>
            <a:ext cx="7257773" cy="49884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Etapa 1: atualizar os serviços de modo a oferecer suporte para novos TLDs ASCII curtos e longos.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Etapa 2: atualizar os serviços de modo a oferecer suporte a IDNs (Nomes de Domínio Internacionalizados) não ASCII em Unicode (rótulo-U) e representações de IDNs baseadas em ASCII em Punycode (rótulo-A).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Etapa 3: atualizar a infraestrutura e os serviços de modo a oferecer suporte a endereços de e-mail não ASCII.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/>
              <a:t>Observação: todos os componentes devem ter suporte para EAI (Internacionalização de Endereços de E-mail) para que a infraestrutura esteja em conformidade.</a:t>
            </a:r>
            <a:endParaRPr/>
          </a:p>
          <a:p>
            <a:pPr indent="-250825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Saiba mais no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Estudo de Caso da ICANN</a:t>
            </a:r>
            <a:r>
              <a:rPr lang="en-US"/>
              <a:t>.</a:t>
            </a:r>
            <a:endParaRPr/>
          </a:p>
        </p:txBody>
      </p:sp>
      <p:pic>
        <p:nvPicPr>
          <p:cNvPr id="1086" name="Google Shape;108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133" y="784708"/>
            <a:ext cx="3557630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33"/>
          <p:cNvSpPr txBox="1"/>
          <p:nvPr/>
        </p:nvSpPr>
        <p:spPr>
          <a:xfrm>
            <a:off x="8645237" y="1343890"/>
            <a:ext cx="2733961" cy="877163"/>
          </a:xfrm>
          <a:prstGeom prst="rect">
            <a:avLst/>
          </a:prstGeom>
          <a:solidFill>
            <a:srgbClr val="41A4D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Implantar o suporte para novos TLDs ASCII curtos e longos</a:t>
            </a:r>
            <a:endParaRPr/>
          </a:p>
        </p:txBody>
      </p:sp>
      <p:sp>
        <p:nvSpPr>
          <p:cNvPr id="1089" name="Google Shape;1089;p33"/>
          <p:cNvSpPr txBox="1"/>
          <p:nvPr/>
        </p:nvSpPr>
        <p:spPr>
          <a:xfrm>
            <a:off x="8645236" y="5037056"/>
            <a:ext cx="2923309" cy="877163"/>
          </a:xfrm>
          <a:prstGeom prst="rect">
            <a:avLst/>
          </a:prstGeom>
          <a:solidFill>
            <a:srgbClr val="939A9B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Implantar o suporte para EAI (Internacionalização de Endereços de E-mail)</a:t>
            </a:r>
            <a:endParaRPr/>
          </a:p>
        </p:txBody>
      </p:sp>
      <p:sp>
        <p:nvSpPr>
          <p:cNvPr id="1090" name="Google Shape;1090;p33"/>
          <p:cNvSpPr txBox="1"/>
          <p:nvPr/>
        </p:nvSpPr>
        <p:spPr>
          <a:xfrm>
            <a:off x="8645235" y="3235902"/>
            <a:ext cx="2733963" cy="877163"/>
          </a:xfrm>
          <a:prstGeom prst="rect">
            <a:avLst/>
          </a:prstGeom>
          <a:solidFill>
            <a:srgbClr val="FCB97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Implantar o suporte para TLDs de IDNs em Unicode ou Punycode</a:t>
            </a:r>
            <a:endParaRPr/>
          </a:p>
        </p:txBody>
      </p:sp>
      <p:sp>
        <p:nvSpPr>
          <p:cNvPr id="1091" name="Google Shape;1091;p33"/>
          <p:cNvSpPr txBox="1"/>
          <p:nvPr/>
        </p:nvSpPr>
        <p:spPr>
          <a:xfrm>
            <a:off x="9259873" y="2714157"/>
            <a:ext cx="1732150" cy="430887"/>
          </a:xfrm>
          <a:prstGeom prst="rect">
            <a:avLst/>
          </a:prstGeom>
          <a:solidFill>
            <a:srgbClr val="F69B4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ETAPA 2</a:t>
            </a:r>
            <a:endParaRPr/>
          </a:p>
        </p:txBody>
      </p:sp>
      <p:sp>
        <p:nvSpPr>
          <p:cNvPr id="1092" name="Google Shape;1092;p33"/>
          <p:cNvSpPr txBox="1"/>
          <p:nvPr/>
        </p:nvSpPr>
        <p:spPr>
          <a:xfrm>
            <a:off x="9259873" y="875211"/>
            <a:ext cx="1732150" cy="430887"/>
          </a:xfrm>
          <a:prstGeom prst="rect">
            <a:avLst/>
          </a:prstGeom>
          <a:solidFill>
            <a:srgbClr val="1282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ETAPA 1</a:t>
            </a:r>
            <a:endParaRPr/>
          </a:p>
        </p:txBody>
      </p:sp>
      <p:sp>
        <p:nvSpPr>
          <p:cNvPr id="1093" name="Google Shape;1093;p33"/>
          <p:cNvSpPr txBox="1"/>
          <p:nvPr/>
        </p:nvSpPr>
        <p:spPr>
          <a:xfrm>
            <a:off x="9312736" y="4533747"/>
            <a:ext cx="1732150" cy="430887"/>
          </a:xfrm>
          <a:prstGeom prst="rect">
            <a:avLst/>
          </a:prstGeom>
          <a:solidFill>
            <a:srgbClr val="6C727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ETAPA 3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34"/>
          <p:cNvSpPr txBox="1"/>
          <p:nvPr>
            <p:ph idx="1" type="body"/>
          </p:nvPr>
        </p:nvSpPr>
        <p:spPr>
          <a:xfrm>
            <a:off x="739754" y="937384"/>
            <a:ext cx="1016319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obter um servidor pré-configurado que inclui softwares populares, envie um e-mail para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UAProgram@icann.org</a:t>
            </a:r>
            <a:r>
              <a:rPr lang="en-US" sz="2000"/>
              <a:t> :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Pacotes de software populares e estáveis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Todos configurados para dar suporte à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/>
              <a:t>Exemplo de outro servidor de e-mails completo: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Versão 0.x (ainda não 1.0)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Ênfase nos recursos prontos para uso, com EAI, DKIM, DMARC, DANE etc.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Ambos precisam de um servidor Linux e um endereço IP global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Uso de recursos muito baixo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Um servidor virtual de baixo custo é adequado</a:t>
            </a:r>
            <a:endParaRPr/>
          </a:p>
        </p:txBody>
      </p:sp>
      <p:sp>
        <p:nvSpPr>
          <p:cNvPr id="1100" name="Google Shape;1100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Servidores gratuitos com suporte para EAI</a:t>
            </a:r>
            <a:endParaRPr/>
          </a:p>
        </p:txBody>
      </p:sp>
      <p:pic>
        <p:nvPicPr>
          <p:cNvPr id="1101" name="Google Shape;110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2d9a2e83e59_0_2"/>
          <p:cNvSpPr txBox="1"/>
          <p:nvPr>
            <p:ph idx="1" type="body"/>
          </p:nvPr>
        </p:nvSpPr>
        <p:spPr>
          <a:xfrm>
            <a:off x="739753" y="937384"/>
            <a:ext cx="10378200" cy="5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O UASG elaborou requisitos detalhados para o suporte à EAI.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Lista de verificação detalhada.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Fácil de usar para verificar se um produto/serviço tem suporte à EAI, incluindo funções periféricas, como uma agenda de contatos.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/>
              <a:t>Foi usada por equipes de QA de provedores de serviços para verificar o serviço.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/>
              <a:t>Disponível em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uasg.tech/eai-certification</a:t>
            </a:r>
            <a:r>
              <a:rPr lang="en-US" sz="2000"/>
              <a:t>.</a:t>
            </a:r>
            <a:endParaRPr/>
          </a:p>
        </p:txBody>
      </p:sp>
      <p:sp>
        <p:nvSpPr>
          <p:cNvPr id="1108" name="Google Shape;1108;g2d9a2e83e59_0_2"/>
          <p:cNvSpPr txBox="1"/>
          <p:nvPr>
            <p:ph type="title"/>
          </p:nvPr>
        </p:nvSpPr>
        <p:spPr>
          <a:xfrm>
            <a:off x="420624" y="46180"/>
            <a:ext cx="10805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Autocertificação de EAI</a:t>
            </a:r>
            <a:endParaRPr/>
          </a:p>
        </p:txBody>
      </p:sp>
      <p:pic>
        <p:nvPicPr>
          <p:cNvPr id="1109" name="Google Shape;1109;g2d9a2e83e59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g2d9a2e83e59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675" y="3919800"/>
            <a:ext cx="9320950" cy="20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5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Para mais informações sobre a UA, envie um e-mail para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info@uasg.tech</a:t>
            </a:r>
            <a:r>
              <a:rPr lang="en-US" sz="2000"/>
              <a:t> ou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UAProgram@icann.org</a:t>
            </a:r>
            <a:r>
              <a:rPr lang="en-US" sz="2000"/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/>
              <a:t>Acesse todos os documentos e apresentações do UASG em: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https://uasg.tech</a:t>
            </a:r>
            <a:r>
              <a:rPr lang="en-US" sz="2000"/>
              <a:t> </a:t>
            </a:r>
            <a:r>
              <a:rPr lang="en-US"/>
              <a:t>e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https://icann.org/ua</a:t>
            </a:r>
            <a:r>
              <a:rPr lang="en-US"/>
              <a:t> </a:t>
            </a:r>
            <a:endParaRPr/>
          </a:p>
        </p:txBody>
      </p:sp>
      <p:sp>
        <p:nvSpPr>
          <p:cNvPr id="1117" name="Google Shape;1117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Participe!</a:t>
            </a:r>
            <a:endParaRPr/>
          </a:p>
        </p:txBody>
      </p:sp>
      <p:pic>
        <p:nvPicPr>
          <p:cNvPr id="1118" name="Google Shape;1118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36"/>
          <p:cNvSpPr txBox="1"/>
          <p:nvPr>
            <p:ph idx="1" type="body"/>
          </p:nvPr>
        </p:nvSpPr>
        <p:spPr>
          <a:xfrm>
            <a:off x="833124" y="874643"/>
            <a:ext cx="10995461" cy="51506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/>
              <a:t>Consulte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https://uasg.tech</a:t>
            </a:r>
            <a:r>
              <a:rPr lang="en-US" sz="2000"/>
              <a:t> para ver uma lista completa de relatórios.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Guia Rápido da Aceitação Universal: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Introdução à Aceitação Universal: </a:t>
            </a:r>
            <a:r>
              <a:rPr lang="en-US" sz="2000" u="sng">
                <a:solidFill>
                  <a:schemeClr val="hlink"/>
                </a:solidFill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Guia Rápido da EAI: </a:t>
            </a:r>
            <a:r>
              <a:rPr lang="en-US" sz="2000" u="sng">
                <a:solidFill>
                  <a:schemeClr val="hlink"/>
                </a:solidFill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– Uma Visão Geral Técnica: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Conformidade com a UA de algumas estruturas e bibliotecas de linguagens de programação: </a:t>
            </a:r>
            <a:r>
              <a:rPr lang="en-US" sz="2000" u="sng">
                <a:solidFill>
                  <a:schemeClr val="hlink"/>
                </a:solidFill>
                <a:hlinkClick r:id="rId8"/>
              </a:rPr>
              <a:t>UASG018A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EAI – avaliação dos principais softwares e serviços de e-mail: </a:t>
            </a:r>
            <a:r>
              <a:rPr lang="en-US" sz="2000" u="sng">
                <a:solidFill>
                  <a:schemeClr val="hlink"/>
                </a:solidFill>
                <a:hlinkClick r:id="rId9"/>
              </a:rPr>
              <a:t>UASG021B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Estrutura de preparação para a Aceitação Universal: </a:t>
            </a:r>
            <a:r>
              <a:rPr lang="en-US" sz="2000" u="sng">
                <a:solidFill>
                  <a:schemeClr val="hlink"/>
                </a:solidFill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Considerações para a nomenclatura de caixas de correio de e-mails internacionalizados: </a:t>
            </a:r>
            <a:r>
              <a:rPr lang="en-US" sz="2000" u="sng">
                <a:solidFill>
                  <a:schemeClr val="hlink"/>
                </a:solidFill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Relatório de avaliação do suporte para EAI em softwares e serviços de e-mail: </a:t>
            </a:r>
            <a:r>
              <a:rPr lang="en-US" sz="2000" u="sng">
                <a:solidFill>
                  <a:schemeClr val="hlink"/>
                </a:solidFill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UA de CMS (Sistemas de Gerenciamento de Conteúdo) Fase 1 – WordPress: </a:t>
            </a:r>
            <a:r>
              <a:rPr lang="en-US" sz="2000" u="sng">
                <a:solidFill>
                  <a:schemeClr val="hlink"/>
                </a:solidFill>
                <a:hlinkClick r:id="rId13"/>
              </a:rPr>
              <a:t>UASG032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Exemplos de códigos com suporte à UA em Java, Python e JavaScript – </a:t>
            </a:r>
            <a:r>
              <a:rPr lang="en-US" sz="2000" u="sng">
                <a:solidFill>
                  <a:schemeClr val="hlink"/>
                </a:solidFill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125" name="Google Shape;1125;p3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Alguns materiais relevantes</a:t>
            </a:r>
            <a:endParaRPr/>
          </a:p>
        </p:txBody>
      </p:sp>
      <p:pic>
        <p:nvPicPr>
          <p:cNvPr id="1126" name="Google Shape;1126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37"/>
          <p:cNvSpPr txBox="1"/>
          <p:nvPr>
            <p:ph type="title"/>
          </p:nvPr>
        </p:nvSpPr>
        <p:spPr>
          <a:xfrm>
            <a:off x="420688" y="42863"/>
            <a:ext cx="1180782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Participe da ICANN – agradecimento e perguntas</a:t>
            </a:r>
            <a:endParaRPr/>
          </a:p>
        </p:txBody>
      </p:sp>
      <p:sp>
        <p:nvSpPr>
          <p:cNvPr id="1133" name="Google Shape;1133;p37"/>
          <p:cNvSpPr txBox="1"/>
          <p:nvPr/>
        </p:nvSpPr>
        <p:spPr>
          <a:xfrm>
            <a:off x="5156199" y="2413000"/>
            <a:ext cx="45443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E-mail: sarmad.hussain@icann.org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 sz="2400"/>
              <a:t>Aceitação Universal de nomes de domínio e endereços de e-mail</a:t>
            </a:r>
            <a:endParaRPr/>
          </a:p>
        </p:txBody>
      </p:sp>
      <p:sp>
        <p:nvSpPr>
          <p:cNvPr id="817" name="Google Shape;817;p4"/>
          <p:cNvSpPr/>
          <p:nvPr/>
        </p:nvSpPr>
        <p:spPr>
          <a:xfrm>
            <a:off x="926617" y="2150772"/>
            <a:ext cx="10327341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 os nomes de domínio e endereços de e-mail funcionam em todos os aplicativos de software.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Impacto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Promover a escolha do consumidor, melhorar a concorrência e oferecer acesso mais amplo aos usuários finais.</a:t>
            </a:r>
            <a:endParaRPr/>
          </a:p>
        </p:txBody>
      </p:sp>
      <p:pic>
        <p:nvPicPr>
          <p:cNvPr id="818" name="Google Shape;8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Categorias de nomes de domínio e sistemas de e-mail</a:t>
            </a:r>
            <a:endParaRPr/>
          </a:p>
        </p:txBody>
      </p:sp>
      <p:sp>
        <p:nvSpPr>
          <p:cNvPr id="825" name="Google Shape;825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Agora é possível ter nomes de domínio e endereços de e-mail em idiomas locais usando o UTF8.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Nomes de Domínio Internacionalizados (IDNs)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Internacionalização de Endereços de E-mail (EAI)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Nome de domínio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Nomes de domínio de primeiro nível </a:t>
            </a:r>
            <a:r>
              <a:rPr b="1" lang="en-US" sz="2000"/>
              <a:t>mais novos</a:t>
            </a:r>
            <a:r>
              <a:rPr lang="en-US" sz="2000"/>
              <a:t>:	example.</a:t>
            </a:r>
            <a:r>
              <a:rPr lang="en-US" sz="2000">
                <a:solidFill>
                  <a:srgbClr val="FF0000"/>
                </a:solidFill>
              </a:rPr>
              <a:t>sky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Nomes de domínio de primeiro nível </a:t>
            </a:r>
            <a:r>
              <a:rPr b="1" lang="en-US" sz="2000"/>
              <a:t>mais longos</a:t>
            </a:r>
            <a:r>
              <a:rPr lang="en-US" sz="2000"/>
              <a:t>:	example.</a:t>
            </a:r>
            <a:r>
              <a:rPr lang="en-US" sz="2000">
                <a:solidFill>
                  <a:srgbClr val="FF0000"/>
                </a:solidFill>
              </a:rPr>
              <a:t>abudhabi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Nomes de Domínio </a:t>
            </a:r>
            <a:r>
              <a:rPr b="1" lang="en-US" sz="2000"/>
              <a:t>Internacionalizados</a:t>
            </a:r>
            <a:r>
              <a:rPr lang="en-US" sz="2000"/>
              <a:t>:				</a:t>
            </a:r>
            <a:r>
              <a:rPr lang="en-US">
                <a:solidFill>
                  <a:srgbClr val="FF0000"/>
                </a:solidFill>
              </a:rPr>
              <a:t>普遍接受-测试.世界</a:t>
            </a:r>
            <a:endParaRPr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/>
              <a:t>Endereços de E-mail Internacionalizados (EAI)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ASCII@IDN											marc@</a:t>
            </a:r>
            <a:r>
              <a:rPr lang="en-US" sz="2000">
                <a:solidFill>
                  <a:srgbClr val="FF0000"/>
                </a:solidFill>
              </a:rPr>
              <a:t>société</a:t>
            </a:r>
            <a:r>
              <a:rPr lang="en-US" sz="2000"/>
              <a:t>.org</a:t>
            </a:r>
            <a:endParaRPr sz="2000"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UTF8@ASCII										</a:t>
            </a:r>
            <a:r>
              <a:rPr lang="en-US" sz="2000">
                <a:solidFill>
                  <a:srgbClr val="FF0000"/>
                </a:solidFill>
              </a:rPr>
              <a:t>ईमेल</a:t>
            </a:r>
            <a:r>
              <a:rPr lang="en-US" sz="2000"/>
              <a:t>@example.com</a:t>
            </a:r>
            <a:endParaRPr sz="2000"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											</a:t>
            </a:r>
            <a:r>
              <a:rPr lang="en-US" sz="2000">
                <a:solidFill>
                  <a:srgbClr val="FF0000"/>
                </a:solidFill>
              </a:rPr>
              <a:t>测试@普遍接受-测试.世界</a:t>
            </a:r>
            <a:endParaRPr sz="2000">
              <a:solidFill>
                <a:srgbClr val="FF0000"/>
              </a:solidFill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UTF8@IDN; escritas da direita para a esquerda	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r>
              <a:rPr lang="en-US" sz="2000"/>
              <a:t>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/>
          </a:p>
        </p:txBody>
      </p:sp>
      <p:pic>
        <p:nvPicPr>
          <p:cNvPr id="826" name="Google Shape;8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6"/>
          <p:cNvSpPr txBox="1"/>
          <p:nvPr>
            <p:ph type="title"/>
          </p:nvPr>
        </p:nvSpPr>
        <p:spPr>
          <a:xfrm>
            <a:off x="420624" y="48278"/>
            <a:ext cx="1115729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Aceitação de endereços de e-mail por sites</a:t>
            </a:r>
            <a:endParaRPr/>
          </a:p>
        </p:txBody>
      </p:sp>
      <p:pic>
        <p:nvPicPr>
          <p:cNvPr id="833" name="Google Shape;8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6"/>
          <p:cNvSpPr txBox="1"/>
          <p:nvPr/>
        </p:nvSpPr>
        <p:spPr>
          <a:xfrm>
            <a:off x="647941" y="2760788"/>
            <a:ext cx="4527909" cy="126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Taxas de aceitação de EAI (no idioma local) em campos de formulários de 1.000 sites locais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(dados do estudo de 2025 que será publicado no UASG.tech)</a:t>
            </a:r>
            <a:endParaRPr/>
          </a:p>
        </p:txBody>
      </p:sp>
      <p:pic>
        <p:nvPicPr>
          <p:cNvPr id="835" name="Google Shape;835;p6"/>
          <p:cNvPicPr preferRelativeResize="0"/>
          <p:nvPr/>
        </p:nvPicPr>
        <p:blipFill rotWithShape="1">
          <a:blip r:embed="rId4">
            <a:alphaModFix/>
          </a:blip>
          <a:srcRect b="0" l="0" r="0" t="6697"/>
          <a:stretch/>
        </p:blipFill>
        <p:spPr>
          <a:xfrm>
            <a:off x="5741358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7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Suporte para EAI em servidores de e-mail em gTLDs</a:t>
            </a:r>
            <a:endParaRPr/>
          </a:p>
        </p:txBody>
      </p:sp>
      <p:pic>
        <p:nvPicPr>
          <p:cNvPr id="842" name="Google Shape;8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7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um total de 33,7 milhões de servidores de e-mail testados em janeiro de 2025, apenas 25,86% têm suporte para endereços de e-mail internacionalizados.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7"/>
          <p:cNvSpPr txBox="1"/>
          <p:nvPr/>
        </p:nvSpPr>
        <p:spPr>
          <a:xfrm>
            <a:off x="3473075" y="5933400"/>
            <a:ext cx="473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Fonte: </a:t>
            </a:r>
            <a:r>
              <a:rPr b="0" i="1" lang="en-US" sz="1400" u="sng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8"/>
          <p:cNvSpPr txBox="1"/>
          <p:nvPr>
            <p:ph idx="1" type="body"/>
          </p:nvPr>
        </p:nvSpPr>
        <p:spPr>
          <a:xfrm>
            <a:off x="682562" y="757007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Suporte a todos os nomes de domínio, inclusive IDNs (Nomes de Domínio Internacionalizados), e todos os endereços de e-mail, inclusive EAI (Endereços de E-mail Internacionalizados) 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Aceitar: o usuário consegue incluir caracteres da sua escrita local em um campo de texto.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Validar: o software aceita os caracteres e os reconhece como válidos.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Processar: o sistema realiza operações com os caracteres.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Armazenar: o banco de dados consegue armazenar o texto sem quebrar nem corromper os dados.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/>
              <a:t>Exibir: quando consultadas no banco de dados, as informações são exibidas corretamente.</a:t>
            </a:r>
            <a:endParaRPr/>
          </a:p>
        </p:txBody>
      </p:sp>
      <p:sp>
        <p:nvSpPr>
          <p:cNvPr id="851" name="Google Shape;851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Escopo da preparação para a UA para programadores</a:t>
            </a:r>
            <a:endParaRPr/>
          </a:p>
        </p:txBody>
      </p:sp>
      <p:pic>
        <p:nvPicPr>
          <p:cNvPr id="852" name="Google Shape;8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3" name="Google Shape;853;p8"/>
          <p:cNvGrpSpPr/>
          <p:nvPr/>
        </p:nvGrpSpPr>
        <p:grpSpPr>
          <a:xfrm>
            <a:off x="1298985" y="2013351"/>
            <a:ext cx="9048332" cy="1295462"/>
            <a:chOff x="1927228" y="5269981"/>
            <a:chExt cx="7921353" cy="976513"/>
          </a:xfrm>
        </p:grpSpPr>
        <p:grpSp>
          <p:nvGrpSpPr>
            <p:cNvPr id="854" name="Google Shape;854;p8"/>
            <p:cNvGrpSpPr/>
            <p:nvPr/>
          </p:nvGrpSpPr>
          <p:grpSpPr>
            <a:xfrm>
              <a:off x="1927228" y="5273672"/>
              <a:ext cx="1302251" cy="972822"/>
              <a:chOff x="820555" y="1643185"/>
              <a:chExt cx="2011680" cy="1644160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820555" y="283543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Aceitar</a:t>
                </a:r>
                <a:endParaRPr/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57" name="Google Shape;857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8" name="Google Shape;858;p8"/>
            <p:cNvGrpSpPr/>
            <p:nvPr/>
          </p:nvGrpSpPr>
          <p:grpSpPr>
            <a:xfrm>
              <a:off x="3582203" y="5273672"/>
              <a:ext cx="1314106" cy="967039"/>
              <a:chOff x="3554360" y="1646720"/>
              <a:chExt cx="2029993" cy="1634387"/>
            </a:xfrm>
          </p:grpSpPr>
          <p:sp>
            <p:nvSpPr>
              <p:cNvPr id="859" name="Google Shape;859;p8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8"/>
              <p:cNvSpPr/>
              <p:nvPr/>
            </p:nvSpPr>
            <p:spPr>
              <a:xfrm>
                <a:off x="3572673" y="2829201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Validar</a:t>
                </a:r>
                <a:endParaRPr/>
              </a:p>
            </p:txBody>
          </p:sp>
          <p:pic>
            <p:nvPicPr>
              <p:cNvPr descr="ua-capability-icons_wht_Validate.png" id="861" name="Google Shape;861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2" name="Google Shape;862;p8"/>
            <p:cNvGrpSpPr/>
            <p:nvPr/>
          </p:nvGrpSpPr>
          <p:grpSpPr>
            <a:xfrm>
              <a:off x="6892153" y="5269981"/>
              <a:ext cx="1302251" cy="968544"/>
              <a:chOff x="6331693" y="1643185"/>
              <a:chExt cx="2011680" cy="1636930"/>
            </a:xfrm>
          </p:grpSpPr>
          <p:sp>
            <p:nvSpPr>
              <p:cNvPr id="863" name="Google Shape;863;p8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6331693" y="2828209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Armazenar</a:t>
                </a:r>
                <a:endParaRPr/>
              </a:p>
            </p:txBody>
          </p:sp>
          <p:pic>
            <p:nvPicPr>
              <p:cNvPr descr="ua-capability-icons_wht_Store.png" id="865" name="Google Shape;865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6" name="Google Shape;866;p8"/>
            <p:cNvGrpSpPr/>
            <p:nvPr/>
          </p:nvGrpSpPr>
          <p:grpSpPr>
            <a:xfrm>
              <a:off x="5237178" y="5269981"/>
              <a:ext cx="1302251" cy="970730"/>
              <a:chOff x="2202899" y="3852184"/>
              <a:chExt cx="2011680" cy="1640625"/>
            </a:xfrm>
          </p:grpSpPr>
          <p:sp>
            <p:nvSpPr>
              <p:cNvPr id="867" name="Google Shape;867;p8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2202899" y="5040903"/>
                <a:ext cx="2011680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Processar</a:t>
                </a:r>
                <a:endParaRPr/>
              </a:p>
            </p:txBody>
          </p:sp>
          <p:pic>
            <p:nvPicPr>
              <p:cNvPr descr="ua-capability-icons_wht_Process.png" id="869" name="Google Shape;869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0" name="Google Shape;870;p8"/>
            <p:cNvGrpSpPr/>
            <p:nvPr/>
          </p:nvGrpSpPr>
          <p:grpSpPr>
            <a:xfrm>
              <a:off x="8546330" y="5275764"/>
              <a:ext cx="1302251" cy="970730"/>
              <a:chOff x="4943583" y="3852184"/>
              <a:chExt cx="2011680" cy="1640625"/>
            </a:xfrm>
          </p:grpSpPr>
          <p:sp>
            <p:nvSpPr>
              <p:cNvPr id="871" name="Google Shape;871;p8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4946287" y="5040903"/>
                <a:ext cx="2008976" cy="4519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Exibir</a:t>
                </a:r>
                <a:endParaRPr/>
              </a:p>
            </p:txBody>
          </p:sp>
          <p:pic>
            <p:nvPicPr>
              <p:cNvPr descr="ua-capability-icons_wht_Display.png" id="873" name="Google Shape;873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/>
              <a:t>Pilha de tecnologias para considerar a UA </a:t>
            </a:r>
            <a:endParaRPr/>
          </a:p>
        </p:txBody>
      </p:sp>
      <p:grpSp>
        <p:nvGrpSpPr>
          <p:cNvPr id="879" name="Google Shape;879;p9"/>
          <p:cNvGrpSpPr/>
          <p:nvPr/>
        </p:nvGrpSpPr>
        <p:grpSpPr>
          <a:xfrm>
            <a:off x="244840" y="762435"/>
            <a:ext cx="8302812" cy="5412640"/>
            <a:chOff x="0" y="651"/>
            <a:chExt cx="7028426" cy="5412640"/>
          </a:xfrm>
        </p:grpSpPr>
        <p:cxnSp>
          <p:nvCxnSpPr>
            <p:cNvPr id="880" name="Google Shape;880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1" name="Google Shape;881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9"/>
            <p:cNvSpPr txBox="1"/>
            <p:nvPr/>
          </p:nvSpPr>
          <p:spPr>
            <a:xfrm>
              <a:off x="0" y="8016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Aplicativos e sites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Wikipedia.org, ICANN.org, Amazon.com, sites personalizados no mundo todo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PowerPoint, Documentos Google, Safari, Acrobat, apps personalizados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3" name="Google Shape;883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4" name="Google Shape;884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9"/>
            <p:cNvSpPr txBox="1"/>
            <p:nvPr/>
          </p:nvSpPr>
          <p:spPr>
            <a:xfrm>
              <a:off x="0" y="1146789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Redes sociais e mecanismos de pesquisa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Chrome, Bing, Safari, Firefox, navegadores locais (ex.: chinês)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Facebook, Instagram, Twitter, Skype, WeChat, WhatsApp, 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6" name="Google Shape;886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7" name="Google Shape;887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9"/>
            <p:cNvSpPr txBox="1"/>
            <p:nvPr/>
          </p:nvSpPr>
          <p:spPr>
            <a:xfrm>
              <a:off x="0" y="2213415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Linguagens de programação e estruturas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JavaScript, Java, Swift, C#, PHP, Python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Angular, Spring, .NET core, J2EE, WordPress, SAP, Oracle</a:t>
              </a:r>
              <a:endParaRPr/>
            </a:p>
          </p:txBody>
        </p:sp>
        <p:cxnSp>
          <p:nvCxnSpPr>
            <p:cNvPr id="889" name="Google Shape;889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0" name="Google Shape;890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9"/>
            <p:cNvSpPr txBox="1"/>
            <p:nvPr/>
          </p:nvSpPr>
          <p:spPr>
            <a:xfrm>
              <a:off x="0" y="3280040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Plataformas, sistemas operacionais e ferramentas de sistema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iOS, Windows, Linux, Android, lojas de apps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Directory, OpenLDAP, OpenSSL, Ping, Telnet</a:t>
              </a:r>
              <a:endParaRPr/>
            </a:p>
          </p:txBody>
        </p:sp>
        <p:cxnSp>
          <p:nvCxnSpPr>
            <p:cNvPr id="892" name="Google Shape;892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3" name="Google Shape;893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9"/>
            <p:cNvSpPr txBox="1"/>
            <p:nvPr/>
          </p:nvSpPr>
          <p:spPr>
            <a:xfrm>
              <a:off x="0" y="4346666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Padrões e práticas recomendadas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RFCs, W3C HTML, Unicode CLDR, WHATWG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Padrões baseados no setor (saúde, aviação...)</a:t>
              </a:r>
              <a:endParaRPr/>
            </a:p>
          </p:txBody>
        </p:sp>
      </p:grpSp>
      <p:pic>
        <p:nvPicPr>
          <p:cNvPr id="895" name="Google Shape;8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9"/>
          <p:cNvSpPr txBox="1"/>
          <p:nvPr/>
        </p:nvSpPr>
        <p:spPr>
          <a:xfrm>
            <a:off x="9638410" y="2197892"/>
            <a:ext cx="2308750" cy="2154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Aceitar, validar, processar, armazenar e exibir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 os nomes de domínio e endereços de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e-mail.</a:t>
            </a:r>
            <a:endParaRPr/>
          </a:p>
        </p:txBody>
      </p:sp>
      <p:sp>
        <p:nvSpPr>
          <p:cNvPr id="897" name="Google Shape;897;p9"/>
          <p:cNvSpPr/>
          <p:nvPr/>
        </p:nvSpPr>
        <p:spPr>
          <a:xfrm>
            <a:off x="8754591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