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6858000" cx="12192000"/>
  <p:notesSz cx="6858000" cy="9144000"/>
  <p:embeddedFontLst>
    <p:embeddedFont>
      <p:font typeface="Arimo"/>
      <p:regular r:id="rId44"/>
      <p:bold r:id="rId45"/>
      <p:italic r:id="rId46"/>
      <p:boldItalic r:id="rId47"/>
    </p:embeddedFont>
    <p:embeddedFont>
      <p:font typeface="Open Sans Light"/>
      <p:regular r:id="rId48"/>
      <p:bold r:id="rId49"/>
      <p:italic r:id="rId50"/>
      <p:boldItalic r:id="rId51"/>
    </p:embeddedFont>
    <p:embeddedFont>
      <p:font typeface="Open Sans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1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56" roundtripDataSignature="AMtx7mhOyw07hOJ43GK2x0h/5nbqHCNH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16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font" Target="fonts/Arimo-regular.fntdata"/><Relationship Id="rId43" Type="http://schemas.openxmlformats.org/officeDocument/2006/relationships/slide" Target="slides/slide38.xml"/><Relationship Id="rId46" Type="http://schemas.openxmlformats.org/officeDocument/2006/relationships/font" Target="fonts/Arimo-italic.fntdata"/><Relationship Id="rId45" Type="http://schemas.openxmlformats.org/officeDocument/2006/relationships/font" Target="fonts/Arim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OpenSansLight-regular.fntdata"/><Relationship Id="rId47" Type="http://schemas.openxmlformats.org/officeDocument/2006/relationships/font" Target="fonts/Arimo-boldItalic.fntdata"/><Relationship Id="rId49" Type="http://schemas.openxmlformats.org/officeDocument/2006/relationships/font" Target="fonts/OpenSans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OpenSansLight-boldItalic.fntdata"/><Relationship Id="rId50" Type="http://schemas.openxmlformats.org/officeDocument/2006/relationships/font" Target="fonts/OpenSansLight-italic.fntdata"/><Relationship Id="rId53" Type="http://schemas.openxmlformats.org/officeDocument/2006/relationships/font" Target="fonts/OpenSans-bold.fntdata"/><Relationship Id="rId52" Type="http://schemas.openxmlformats.org/officeDocument/2006/relationships/font" Target="fonts/OpenSans-regular.fntdata"/><Relationship Id="rId11" Type="http://schemas.openxmlformats.org/officeDocument/2006/relationships/slide" Target="slides/slide6.xml"/><Relationship Id="rId55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54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2" name="Google Shape;79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9" name="Google Shape;89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0" name="Google Shape;900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9" name="Google Shape;90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4" name="Google Shape;91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15" name="Google Shape;915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2" name="Google Shape;92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https://bournetocode.com/projects/GCSE_Computing_Fundamentals/pages/3-3-5-ascii.html</a:t>
            </a:r>
            <a:endParaRPr/>
          </a:p>
        </p:txBody>
      </p:sp>
      <p:sp>
        <p:nvSpPr>
          <p:cNvPr id="923" name="Google Shape;923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1" name="Google Shape;93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https://bournetocode.com/projects/GCSE_Computing_Fundamentals/pages/3-3-5-ascii.html</a:t>
            </a:r>
            <a:endParaRPr/>
          </a:p>
        </p:txBody>
      </p:sp>
      <p:sp>
        <p:nvSpPr>
          <p:cNvPr id="932" name="Google Shape;932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1" name="Google Shape;94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42" name="Google Shape;942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0" name="Google Shape;95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51" name="Google Shape;951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8" name="Google Shape;95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59" name="Google Shape;959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6" name="Google Shape;96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7" name="Google Shape;967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4" name="Google Shape;97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5" name="Google Shape;975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0" name="Google Shape;8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1" name="Google Shape;801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2" name="Google Shape;98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3" name="Google Shape;983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0" name="Google Shape;99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1" name="Google Shape;991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8" name="Google Shape;998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3" name="Google Shape;100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4" name="Google Shape;1004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1" name="Google Shape;101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2" name="Google Shape;1012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9" name="Google Shape;1019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4" name="Google Shape;102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5" name="Google Shape;1025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2" name="Google Shape;103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3" name="Google Shape;1033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0" name="Google Shape;104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1" name="Google Shape;1041;p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8" name="Google Shape;104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9" name="Google Shape;1049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8" name="Google Shape;80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6" name="Google Shape;1056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1" name="Google Shape;1061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1" name="Google Shape;107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2" name="Google Shape;1072;p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0" name="Google Shape;108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1" name="Google Shape;1081;p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5" name="Google Shape;109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6" name="Google Shape;1096;p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2d9a2e83e59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3" name="Google Shape;1103;g2d9a2e83e5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4" name="Google Shape;1104;g2d9a2e83e59_0_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2" name="Google Shape;111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3" name="Google Shape;1113;p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0" name="Google Shape;1120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1" name="Google Shape;1121;p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28" name="Google Shape;112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9" name="Google Shape;1129;p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3" name="Google Shape;81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0" name="Google Shape;8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1" name="Google Shape;821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8" name="Google Shape;8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9" name="Google Shape;829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7" name="Google Shape;8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Переключение на точку для каждого MX-сервера - несколько MX-серверов могут преобразовываться в одни и те же IP-адреса.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Полностью</a:t>
            </a:r>
            <a:r>
              <a:rPr lang="en-US"/>
              <a:t>: Все разрешенные IP прошли тестирование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Частично</a:t>
            </a:r>
            <a:r>
              <a:rPr lang="en-US"/>
              <a:t>: Некоторые IP прошли тестирование, другие нет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Нет: </a:t>
            </a:r>
            <a:r>
              <a:rPr lang="en-US"/>
              <a:t>Все IP Mx-серверов не прошли тесты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Без IP: </a:t>
            </a:r>
            <a:r>
              <a:rPr lang="en-US"/>
              <a:t>Ни один IP не удалось разрешить для MX-сервера (например, NXdomain)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Не проверено: </a:t>
            </a:r>
            <a:r>
              <a:rPr lang="en-US"/>
              <a:t>IP-адреса не удалось проверить (например, тайм-аут, отказ в подключении, специальные IP-адреса и т. д.)</a:t>
            </a:r>
            <a:endParaRPr/>
          </a:p>
        </p:txBody>
      </p:sp>
      <p:sp>
        <p:nvSpPr>
          <p:cNvPr id="838" name="Google Shape;838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6" name="Google Shape;8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7" name="Google Shape;847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5" name="Google Shape;87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0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0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0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0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0.png"/></Relationships>
</file>

<file path=ppt/slideLayouts/_rels/slideLayout48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slideshare.net/icannpresentations" TargetMode="External"/><Relationship Id="rId11" Type="http://schemas.openxmlformats.org/officeDocument/2006/relationships/image" Target="../media/image24.png"/><Relationship Id="rId10" Type="http://schemas.openxmlformats.org/officeDocument/2006/relationships/hyperlink" Target="http://twitter.com/icann" TargetMode="External"/><Relationship Id="rId21" Type="http://schemas.openxmlformats.org/officeDocument/2006/relationships/hyperlink" Target="http://linkedin.com/company/icann" TargetMode="External"/><Relationship Id="rId13" Type="http://schemas.openxmlformats.org/officeDocument/2006/relationships/hyperlink" Target="http://facebook.com/icannorg" TargetMode="External"/><Relationship Id="rId12" Type="http://schemas.openxmlformats.org/officeDocument/2006/relationships/hyperlink" Target="https://www.facebook.com/icannorg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hyperlink" Target="https://www.flickr.com/photos/icann" TargetMode="External"/><Relationship Id="rId4" Type="http://schemas.openxmlformats.org/officeDocument/2006/relationships/hyperlink" Target="http://flickr.com/photos/icann" TargetMode="External"/><Relationship Id="rId9" Type="http://schemas.openxmlformats.org/officeDocument/2006/relationships/hyperlink" Target="https://www.twitter.com/icann" TargetMode="External"/><Relationship Id="rId15" Type="http://schemas.openxmlformats.org/officeDocument/2006/relationships/hyperlink" Target="http://youtube.com/user/ICANNnews" TargetMode="External"/><Relationship Id="rId14" Type="http://schemas.openxmlformats.org/officeDocument/2006/relationships/image" Target="../media/image23.png"/><Relationship Id="rId17" Type="http://schemas.openxmlformats.org/officeDocument/2006/relationships/hyperlink" Target="https://www.youtube.com/user/ICANNnews" TargetMode="External"/><Relationship Id="rId16" Type="http://schemas.openxmlformats.org/officeDocument/2006/relationships/image" Target="../media/image25.png"/><Relationship Id="rId5" Type="http://schemas.openxmlformats.org/officeDocument/2006/relationships/image" Target="../media/image21.png"/><Relationship Id="rId19" Type="http://schemas.openxmlformats.org/officeDocument/2006/relationships/image" Target="../media/image29.png"/><Relationship Id="rId6" Type="http://schemas.openxmlformats.org/officeDocument/2006/relationships/hyperlink" Target="https://www.linkedin.com/company/icann" TargetMode="External"/><Relationship Id="rId18" Type="http://schemas.openxmlformats.org/officeDocument/2006/relationships/hyperlink" Target="https://soundcloud.com/icann" TargetMode="External"/><Relationship Id="rId7" Type="http://schemas.openxmlformats.org/officeDocument/2006/relationships/hyperlink" Target="http://linkedin.com/company/icann" TargetMode="External"/><Relationship Id="rId8" Type="http://schemas.openxmlformats.org/officeDocument/2006/relationships/image" Target="../media/image22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2.png"/><Relationship Id="rId3" Type="http://schemas.openxmlformats.org/officeDocument/2006/relationships/image" Target="../media/image1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 White" showMasterSp="0">
  <p:cSld name="Cover 1 Whit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9"/>
          <p:cNvSpPr txBox="1"/>
          <p:nvPr>
            <p:ph type="title"/>
          </p:nvPr>
        </p:nvSpPr>
        <p:spPr>
          <a:xfrm>
            <a:off x="553082" y="0"/>
            <a:ext cx="10788321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9"/>
          <p:cNvSpPr txBox="1"/>
          <p:nvPr>
            <p:ph idx="1" type="body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9"/>
          <p:cNvSpPr txBox="1"/>
          <p:nvPr>
            <p:ph idx="2" type="body"/>
          </p:nvPr>
        </p:nvSpPr>
        <p:spPr>
          <a:xfrm>
            <a:off x="566928" y="4279392"/>
            <a:ext cx="10788321" cy="27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9"/>
          <p:cNvSpPr txBox="1"/>
          <p:nvPr>
            <p:ph idx="3" type="body"/>
          </p:nvPr>
        </p:nvSpPr>
        <p:spPr>
          <a:xfrm>
            <a:off x="566928" y="4553712"/>
            <a:ext cx="10788321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5" name="Google Shape;25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7596" y="5193792"/>
            <a:ext cx="1189829" cy="95186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9"/>
          <p:cNvSpPr txBox="1"/>
          <p:nvPr>
            <p:ph idx="4" type="body"/>
          </p:nvPr>
        </p:nvSpPr>
        <p:spPr>
          <a:xfrm>
            <a:off x="548639" y="2837138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2 Decorative">
  <p:cSld name="Cover 2 Decorativ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48"/>
          <p:cNvSpPr txBox="1"/>
          <p:nvPr>
            <p:ph idx="1" type="body"/>
          </p:nvPr>
        </p:nvSpPr>
        <p:spPr>
          <a:xfrm>
            <a:off x="2228479" y="4617720"/>
            <a:ext cx="9295500" cy="575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48"/>
          <p:cNvSpPr txBox="1"/>
          <p:nvPr>
            <p:ph idx="2" type="body"/>
          </p:nvPr>
        </p:nvSpPr>
        <p:spPr>
          <a:xfrm>
            <a:off x="2228479" y="5199656"/>
            <a:ext cx="9295500" cy="3905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48"/>
          <p:cNvSpPr txBox="1"/>
          <p:nvPr>
            <p:ph idx="3" type="body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7" name="Google Shape;9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044" y="4878445"/>
            <a:ext cx="1193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48"/>
          <p:cNvSpPr/>
          <p:nvPr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" name="Google Shape;99;p48"/>
          <p:cNvCxnSpPr/>
          <p:nvPr/>
        </p:nvCxnSpPr>
        <p:spPr>
          <a:xfrm rot="10800000">
            <a:off x="0" y="6124669"/>
            <a:ext cx="1793872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" name="Google Shape;100;p48"/>
          <p:cNvCxnSpPr/>
          <p:nvPr/>
        </p:nvCxnSpPr>
        <p:spPr>
          <a:xfrm rot="10800000">
            <a:off x="1892734" y="6124511"/>
            <a:ext cx="972078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" name="Google Shape;101;p48"/>
          <p:cNvSpPr/>
          <p:nvPr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8"/>
          <p:cNvSpPr/>
          <p:nvPr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48"/>
          <p:cNvCxnSpPr/>
          <p:nvPr/>
        </p:nvCxnSpPr>
        <p:spPr>
          <a:xfrm rot="10800000">
            <a:off x="1849172" y="3552825"/>
            <a:ext cx="0" cy="2529959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4" name="Google Shape;104;p48"/>
          <p:cNvSpPr/>
          <p:nvPr/>
        </p:nvSpPr>
        <p:spPr>
          <a:xfrm rot="-5400000">
            <a:off x="1847726" y="3495590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p48"/>
          <p:cNvCxnSpPr/>
          <p:nvPr/>
        </p:nvCxnSpPr>
        <p:spPr>
          <a:xfrm rot="10800000">
            <a:off x="1899083" y="3494144"/>
            <a:ext cx="9714432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6" name="Google Shape;106;p48"/>
          <p:cNvSpPr txBox="1"/>
          <p:nvPr>
            <p:ph type="title"/>
          </p:nvPr>
        </p:nvSpPr>
        <p:spPr>
          <a:xfrm>
            <a:off x="2228479" y="2020824"/>
            <a:ext cx="92955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48"/>
          <p:cNvSpPr txBox="1"/>
          <p:nvPr>
            <p:ph idx="4" type="body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ackground Slide">
  <p:cSld name="Blank Background Slide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9"/>
          <p:cNvSpPr txBox="1"/>
          <p:nvPr>
            <p:ph type="title"/>
          </p:nvPr>
        </p:nvSpPr>
        <p:spPr>
          <a:xfrm>
            <a:off x="420624" y="46180"/>
            <a:ext cx="10847122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Width Photo" showMasterSp="0">
  <p:cSld name="Full-Width Photo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0"/>
          <p:cNvSpPr/>
          <p:nvPr>
            <p:ph idx="2" type="pic"/>
          </p:nvPr>
        </p:nvSpPr>
        <p:spPr>
          <a:xfrm>
            <a:off x="0" y="616645"/>
            <a:ext cx="12192000" cy="5696712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50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13" name="Google Shape;113;p50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" name="Google Shape;114;p50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5" name="Google Shape;115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50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No Header/Footer)" showMasterSp="0">
  <p:cSld name="Blank (No Header/Footer)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1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9" name="Google Shape;119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half page image" showMasterSp="0">
  <p:cSld name="Title half page image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2"/>
          <p:cNvSpPr/>
          <p:nvPr/>
        </p:nvSpPr>
        <p:spPr>
          <a:xfrm>
            <a:off x="0" y="6329943"/>
            <a:ext cx="12192000" cy="5280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3" name="Google Shape;123;p52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4" name="Google Shape;124;p52"/>
          <p:cNvSpPr/>
          <p:nvPr>
            <p:ph idx="2" type="pic"/>
          </p:nvPr>
        </p:nvSpPr>
        <p:spPr>
          <a:xfrm>
            <a:off x="8965" y="614512"/>
            <a:ext cx="4655184" cy="5696712"/>
          </a:xfrm>
          <a:prstGeom prst="rect">
            <a:avLst/>
          </a:prstGeom>
          <a:noFill/>
          <a:ln>
            <a:noFill/>
          </a:ln>
        </p:spPr>
      </p:sp>
      <p:pic>
        <p:nvPicPr>
          <p:cNvPr id="125" name="Google Shape;125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52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27" name="Google Shape;127;p52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52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Background 3" showMasterSp="0">
  <p:cSld name="Alternate Background 3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3037"/>
            <a:ext cx="12192000" cy="56968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53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" name="Google Shape;132;p53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3" name="Google Shape;133;p53"/>
          <p:cNvSpPr txBox="1"/>
          <p:nvPr>
            <p:ph type="title"/>
          </p:nvPr>
        </p:nvSpPr>
        <p:spPr>
          <a:xfrm>
            <a:off x="420624" y="48278"/>
            <a:ext cx="10208224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53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1" showMasterSp="0">
  <p:cSld name="Agenda 1.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4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9" name="Google Shape;13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4"/>
          <p:cNvSpPr txBox="1"/>
          <p:nvPr/>
        </p:nvSpPr>
        <p:spPr>
          <a:xfrm>
            <a:off x="1149013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4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2" name="Google Shape;142;p5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3" name="Google Shape;143;p5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" name="Google Shape;144;p5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5" name="Google Shape;145;p54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54"/>
          <p:cNvCxnSpPr>
            <a:endCxn id="147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7" name="Google Shape;147;p54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" name="Google Shape;148;p54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9" name="Google Shape;149;p54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Google Shape;150;p54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2" showMasterSp="0">
  <p:cSld name="Agenda 1.2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21638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55"/>
          <p:cNvSpPr txBox="1"/>
          <p:nvPr/>
        </p:nvSpPr>
        <p:spPr>
          <a:xfrm>
            <a:off x="1149013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5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56" name="Google Shape;156;p5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7" name="Google Shape;157;p5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8" name="Google Shape;158;p5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9" name="Google Shape;159;p55"/>
          <p:cNvCxnSpPr>
            <a:endCxn id="160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0" name="Google Shape;160;p55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Google Shape;161;p55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2" name="Google Shape;162;p55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Google Shape;163;p55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5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5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3" showMasterSp="0">
  <p:cSld name="Agenda 1.3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5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" name="Google Shape;169;p5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0" name="Google Shape;17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6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56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73" name="Google Shape;173;p5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4" name="Google Shape;174;p56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5" name="Google Shape;175;p5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" name="Google Shape;176;p56"/>
          <p:cNvCxnSpPr>
            <a:endCxn id="177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7" name="Google Shape;177;p56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" name="Google Shape;178;p56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9" name="Google Shape;179;p56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0" name="Google Shape;180;p56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6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56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4" showMasterSp="0">
  <p:cSld name="Agenda 1.4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57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57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88" name="Google Shape;188;p5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9" name="Google Shape;189;p5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0" name="Google Shape;190;p5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1" name="Google Shape;191;p57"/>
          <p:cNvCxnSpPr>
            <a:endCxn id="192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2" name="Google Shape;192;p57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3" name="Google Shape;193;p57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4" name="Google Shape;194;p57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5" name="Google Shape;195;p57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57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57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0"/>
          <p:cNvSpPr txBox="1"/>
          <p:nvPr>
            <p:ph idx="1" type="body"/>
          </p:nvPr>
        </p:nvSpPr>
        <p:spPr>
          <a:xfrm>
            <a:off x="812800" y="1470213"/>
            <a:ext cx="10543117" cy="45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9087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9087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⚪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5" showMasterSp="0">
  <p:cSld name="Agenda 1.5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58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58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03" name="Google Shape;203;p5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4" name="Google Shape;204;p5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5" name="Google Shape;205;p5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6" name="Google Shape;206;p58"/>
          <p:cNvCxnSpPr>
            <a:endCxn id="207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7" name="Google Shape;207;p58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8" name="Google Shape;208;p58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9" name="Google Shape;209;p58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0" name="Google Shape;210;p58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58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58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6" showMasterSp="0">
  <p:cSld name="Agenda 1.6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59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59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18" name="Google Shape;218;p5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9" name="Google Shape;219;p59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0" name="Google Shape;220;p59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1" name="Google Shape;221;p59"/>
          <p:cNvCxnSpPr>
            <a:endCxn id="222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2" name="Google Shape;222;p59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3" name="Google Shape;223;p59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4" name="Google Shape;224;p59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5" name="Google Shape;225;p59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59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59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ivider 1">
  <p:cSld name="Agenda Divider 1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60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1" name="Google Shape;231;p60"/>
          <p:cNvCxnSpPr/>
          <p:nvPr/>
        </p:nvCxnSpPr>
        <p:spPr>
          <a:xfrm>
            <a:off x="0" y="6320547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2" name="Google Shape;232;p60"/>
          <p:cNvSpPr txBox="1"/>
          <p:nvPr>
            <p:ph idx="1" type="body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3" name="Google Shape;233;p60"/>
          <p:cNvSpPr txBox="1"/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4" name="Google Shape;23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60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ivider 3">
  <p:cSld name="Agenda Divider 3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725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61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9" name="Google Shape;239;p61"/>
          <p:cNvCxnSpPr/>
          <p:nvPr/>
        </p:nvCxnSpPr>
        <p:spPr>
          <a:xfrm>
            <a:off x="0" y="6320547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0" name="Google Shape;240;p61"/>
          <p:cNvSpPr txBox="1"/>
          <p:nvPr>
            <p:ph idx="1" type="body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1" name="Google Shape;241;p61"/>
          <p:cNvSpPr txBox="1"/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2" name="Google Shape;242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6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1" showMasterSp="0">
  <p:cSld name="Presenters Divider 1.1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62"/>
          <p:cNvSpPr txBox="1"/>
          <p:nvPr>
            <p:ph type="title"/>
          </p:nvPr>
        </p:nvSpPr>
        <p:spPr>
          <a:xfrm>
            <a:off x="416306" y="42394"/>
            <a:ext cx="10483281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7" name="Google Shape;24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62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62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0" name="Google Shape;250;p62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1" name="Google Shape;251;p62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2" name="Google Shape;252;p62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3" name="Google Shape;253;p6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4" name="Google Shape;254;p62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5" name="Google Shape;255;p62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6" name="Google Shape;256;p6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7" name="Google Shape;257;p62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62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62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0" name="Google Shape;260;p62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1" name="Google Shape;261;p62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2" name="Google Shape;262;p62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Google Shape;263;p62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62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5" name="Google Shape;265;p62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2" showMasterSp="0">
  <p:cSld name="Presenters Divider 1.2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14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63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9" name="Google Shape;269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63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6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2" name="Google Shape;272;p63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3" name="Google Shape;273;p63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4" name="Google Shape;274;p63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5" name="Google Shape;275;p6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6" name="Google Shape;276;p63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7" name="Google Shape;277;p63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8" name="Google Shape;278;p6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9" name="Google Shape;279;p63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63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63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2" name="Google Shape;282;p63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3" name="Google Shape;283;p63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4" name="Google Shape;284;p63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5" name="Google Shape;285;p63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63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7" name="Google Shape;287;p63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3" showMasterSp="0">
  <p:cSld name="Presenters Divider 1.3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64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91" name="Google Shape;291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64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64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4" name="Google Shape;294;p64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5" name="Google Shape;295;p64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6" name="Google Shape;296;p64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7" name="Google Shape;297;p6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8" name="Google Shape;298;p6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9" name="Google Shape;299;p64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0" name="Google Shape;300;p6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1" name="Google Shape;301;p64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64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64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4" name="Google Shape;304;p64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5" name="Google Shape;305;p64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6" name="Google Shape;306;p64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7" name="Google Shape;307;p64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64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9" name="Google Shape;309;p64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4" showMasterSp="0">
  <p:cSld name="Presenters Divider 1.4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65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13" name="Google Shape;313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65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65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6" name="Google Shape;316;p65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7" name="Google Shape;317;p65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8" name="Google Shape;318;p65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9" name="Google Shape;319;p6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0" name="Google Shape;320;p6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1" name="Google Shape;321;p65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2" name="Google Shape;322;p6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3" name="Google Shape;323;p65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65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65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6" name="Google Shape;326;p65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7" name="Google Shape;327;p65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8" name="Google Shape;328;p65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9" name="Google Shape;329;p65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65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1" name="Google Shape;331;p65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 1.5" showMasterSp="0">
  <p:cSld name="Presenters Divider  1.5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66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35" name="Google Shape;33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66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66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8" name="Google Shape;338;p66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9" name="Google Shape;339;p66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0" name="Google Shape;340;p66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1" name="Google Shape;341;p6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2" name="Google Shape;342;p66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3" name="Google Shape;343;p66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4" name="Google Shape;344;p6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5" name="Google Shape;345;p66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66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66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8" name="Google Shape;348;p66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9" name="Google Shape;349;p66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0" name="Google Shape;350;p66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1" name="Google Shape;351;p66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66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3" name="Google Shape;353;p66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6" showMasterSp="0">
  <p:cSld name="Presenters Divider 1.6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67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67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67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0" name="Google Shape;360;p67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1" name="Google Shape;361;p67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2" name="Google Shape;362;p67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3" name="Google Shape;363;p6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4" name="Google Shape;364;p6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5" name="Google Shape;365;p67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6" name="Google Shape;366;p6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7" name="Google Shape;367;p67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67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p67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0" name="Google Shape;370;p67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1" name="Google Shape;371;p67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2" name="Google Shape;372;p67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3" name="Google Shape;373;p67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67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5" name="Google Shape;375;p67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ivider 2">
  <p:cSld name="Agenda Divider 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1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" name="Google Shape;33;p41"/>
          <p:cNvCxnSpPr/>
          <p:nvPr/>
        </p:nvCxnSpPr>
        <p:spPr>
          <a:xfrm>
            <a:off x="0" y="6320547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p41"/>
          <p:cNvSpPr txBox="1"/>
          <p:nvPr>
            <p:ph idx="1" type="body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41"/>
          <p:cNvSpPr txBox="1"/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6" name="Google Shape;3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7" showMasterSp="0">
  <p:cSld name="Presenters Divider 1.7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68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9" name="Google Shape;379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68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68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2" name="Google Shape;382;p68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3" name="Google Shape;383;p68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4" name="Google Shape;384;p68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5" name="Google Shape;385;p6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6" name="Google Shape;386;p6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7" name="Google Shape;387;p68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8" name="Google Shape;388;p6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9" name="Google Shape;389;p68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68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68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2" name="Google Shape;392;p68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3" name="Google Shape;393;p68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4" name="Google Shape;394;p68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5" name="Google Shape;395;p68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p68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68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8" showMasterSp="0">
  <p:cSld name="Presenters Divider 1.8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69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01" name="Google Shape;401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69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69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4" name="Google Shape;404;p69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5" name="Google Shape;405;p69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6" name="Google Shape;406;p69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7" name="Google Shape;407;p6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8" name="Google Shape;408;p69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9" name="Google Shape;409;p69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0" name="Google Shape;410;p69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1" name="Google Shape;411;p69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p69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69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4" name="Google Shape;414;p69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5" name="Google Shape;415;p69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6" name="Google Shape;416;p69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7" name="Google Shape;417;p69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p69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9" name="Google Shape;419;p69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1" showMasterSp="0">
  <p:cSld name="Presenters Divider 2.1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70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3" name="Google Shape;423;p70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4" name="Google Shape;424;p70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p70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p70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7" name="Google Shape;427;p70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8" name="Google Shape;428;p70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9" name="Google Shape;429;p70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0" name="Google Shape;430;p70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1" name="Google Shape;431;p70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p70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3" name="Google Shape;433;p70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34" name="Google Shape;434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70"/>
          <p:cNvSpPr txBox="1"/>
          <p:nvPr/>
        </p:nvSpPr>
        <p:spPr>
          <a:xfrm>
            <a:off x="1149013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6" name="Google Shape;436;p70"/>
          <p:cNvCxnSpPr>
            <a:endCxn id="422" idx="0"/>
          </p:cNvCxnSpPr>
          <p:nvPr/>
        </p:nvCxnSpPr>
        <p:spPr>
          <a:xfrm rot="10800000">
            <a:off x="557799" y="1936549"/>
            <a:ext cx="0" cy="43422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7" name="Google Shape;437;p70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8" name="Google Shape;438;p70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9" name="Google Shape;439;p70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0" name="Google Shape;440;p70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70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70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2" showMasterSp="0">
  <p:cSld name="Presenters Divider 2.2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13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71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6" name="Google Shape;446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71"/>
          <p:cNvSpPr txBox="1"/>
          <p:nvPr/>
        </p:nvSpPr>
        <p:spPr>
          <a:xfrm>
            <a:off x="11490366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71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9" name="Google Shape;449;p71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0" name="Google Shape;450;p71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p71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p71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3" name="Google Shape;453;p71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4" name="Google Shape;454;p71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5" name="Google Shape;455;p71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6" name="Google Shape;456;p71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7" name="Google Shape;457;p71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8" name="Google Shape;458;p71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59" name="Google Shape;459;p7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0" name="Google Shape;460;p71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1" name="Google Shape;461;p71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2" name="Google Shape;462;p71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3" name="Google Shape;463;p71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71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71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3" showMasterSp="0">
  <p:cSld name="Presenters Divider 2.3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72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9" name="Google Shape;469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72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72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2" name="Google Shape;472;p72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3" name="Google Shape;473;p72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4" name="Google Shape;474;p72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5" name="Google Shape;475;p72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6" name="Google Shape;476;p72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72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8" name="Google Shape;478;p72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9" name="Google Shape;479;p72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0" name="Google Shape;480;p72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1" name="Google Shape;481;p72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82" name="Google Shape;482;p7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3" name="Google Shape;483;p72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4" name="Google Shape;484;p7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5" name="Google Shape;485;p72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6" name="Google Shape;486;p72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72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72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4" showMasterSp="0">
  <p:cSld name="Presenters Divider 2.4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73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92" name="Google Shape;49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73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73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5" name="Google Shape;495;p73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6" name="Google Shape;496;p73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p73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p73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9" name="Google Shape;499;p73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0" name="Google Shape;500;p73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1" name="Google Shape;501;p73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2" name="Google Shape;502;p73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3" name="Google Shape;503;p73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4" name="Google Shape;504;p73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05" name="Google Shape;505;p7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6" name="Google Shape;506;p73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7" name="Google Shape;507;p7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8" name="Google Shape;508;p73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9" name="Google Shape;509;p73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73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73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5" showMasterSp="0">
  <p:cSld name="Presenters Divider 2.5"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74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15" name="Google Shape;51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74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74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8" name="Google Shape;518;p74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9" name="Google Shape;519;p74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" name="Google Shape;520;p74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1" name="Google Shape;521;p74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2" name="Google Shape;522;p74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3" name="Google Shape;523;p74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4" name="Google Shape;524;p74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5" name="Google Shape;525;p74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6" name="Google Shape;526;p74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7" name="Google Shape;527;p74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28" name="Google Shape;528;p7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9" name="Google Shape;529;p7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0" name="Google Shape;530;p7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1" name="Google Shape;531;p74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2" name="Google Shape;532;p74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74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74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6" showMasterSp="0">
  <p:cSld name="Presenters Divider 2.6"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75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8" name="Google Shape;538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75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75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1" name="Google Shape;541;p75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2" name="Google Shape;542;p75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3" name="Google Shape;543;p75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4" name="Google Shape;544;p75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5" name="Google Shape;545;p75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6" name="Google Shape;546;p75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7" name="Google Shape;547;p75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8" name="Google Shape;548;p75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9" name="Google Shape;549;p75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0" name="Google Shape;550;p75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51" name="Google Shape;551;p7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2" name="Google Shape;552;p7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3" name="Google Shape;553;p7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4" name="Google Shape;554;p75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5" name="Google Shape;555;p75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75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75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7" showMasterSp="0">
  <p:cSld name="Presenters Divider 2.7"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76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61" name="Google Shape;561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76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76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4" name="Google Shape;564;p76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5" name="Google Shape;565;p76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6" name="Google Shape;566;p76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p76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8" name="Google Shape;568;p76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9" name="Google Shape;569;p76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0" name="Google Shape;570;p76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1" name="Google Shape;571;p76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2" name="Google Shape;572;p76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3" name="Google Shape;573;p76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74" name="Google Shape;574;p7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5" name="Google Shape;575;p76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6" name="Google Shape;576;p7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7" name="Google Shape;577;p76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8" name="Google Shape;578;p76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76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76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8" showMasterSp="0">
  <p:cSld name="Presenters Divider 2.8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" y="-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77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84" name="Google Shape;584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77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77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7" name="Google Shape;587;p77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8" name="Google Shape;588;p77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9" name="Google Shape;589;p77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0" name="Google Shape;590;p77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1" name="Google Shape;591;p77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2" name="Google Shape;592;p77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3" name="Google Shape;593;p77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4" name="Google Shape;594;p77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5" name="Google Shape;595;p77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6" name="Google Shape;596;p77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97" name="Google Shape;597;p7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8" name="Google Shape;598;p7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9" name="Google Shape;599;p7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0" name="Google Shape;600;p77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1" name="Google Shape;601;p77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77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77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Background 2">
  <p:cSld name="Alternate Background 2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42"/>
          <p:cNvPicPr preferRelativeResize="0"/>
          <p:nvPr/>
        </p:nvPicPr>
        <p:blipFill rotWithShape="1">
          <a:blip r:embed="rId2">
            <a:alphaModFix/>
          </a:blip>
          <a:srcRect b="7824" l="0" r="0" t="8972"/>
          <a:stretch/>
        </p:blipFill>
        <p:spPr>
          <a:xfrm>
            <a:off x="0" y="654425"/>
            <a:ext cx="12192000" cy="562086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2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1" showMasterSp="0">
  <p:cSld name="Presenters Divider 3.1"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78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7" name="Google Shape;607;p78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8" name="Google Shape;608;p78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9" name="Google Shape;609;p78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0" name="Google Shape;610;p78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1" name="Google Shape;611;p78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2" name="Google Shape;612;p78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3" name="Google Shape;613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78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78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6" name="Google Shape;616;p78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7" name="Google Shape;617;p78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8" name="Google Shape;618;p78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9" name="Google Shape;619;p7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0" name="Google Shape;620;p7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1" name="Google Shape;621;p78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2" name="Google Shape;622;p7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2" showMasterSp="0">
  <p:cSld name="Presenters Divider 3.2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14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79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26" name="Google Shape;626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79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79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9" name="Google Shape;629;p79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0" name="Google Shape;630;p79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1" name="Google Shape;631;p79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2" name="Google Shape;632;p79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3" name="Google Shape;633;p79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4" name="Google Shape;634;p79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5" name="Google Shape;635;p79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6" name="Google Shape;636;p79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7" name="Google Shape;637;p79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8" name="Google Shape;638;p7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9" name="Google Shape;639;p79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0" name="Google Shape;640;p79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1" name="Google Shape;641;p79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3" showMasterSp="0">
  <p:cSld name="Presenters Divider 3.3"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80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5" name="Google Shape;645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80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80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8" name="Google Shape;648;p80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9" name="Google Shape;649;p80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0" name="Google Shape;650;p80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1" name="Google Shape;651;p80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2" name="Google Shape;652;p80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3" name="Google Shape;653;p80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4" name="Google Shape;654;p80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5" name="Google Shape;655;p80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6" name="Google Shape;656;p80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7" name="Google Shape;657;p80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8" name="Google Shape;658;p80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9" name="Google Shape;659;p80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0" name="Google Shape;660;p80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4" showMasterSp="0">
  <p:cSld name="Presenters Divider 3.4"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81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4" name="Google Shape;664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8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81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7" name="Google Shape;667;p81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8" name="Google Shape;668;p81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9" name="Google Shape;669;p81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0" name="Google Shape;670;p81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1" name="Google Shape;671;p81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2" name="Google Shape;672;p81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3" name="Google Shape;673;p81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4" name="Google Shape;674;p81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5" name="Google Shape;675;p81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6" name="Google Shape;676;p8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7" name="Google Shape;677;p81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8" name="Google Shape;678;p81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9" name="Google Shape;679;p81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5" showMasterSp="0">
  <p:cSld name="Presenters Divider 3.5"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82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83" name="Google Shape;683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82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82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6" name="Google Shape;686;p82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7" name="Google Shape;687;p82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8" name="Google Shape;688;p82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9" name="Google Shape;689;p82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0" name="Google Shape;690;p82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1" name="Google Shape;691;p82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2" name="Google Shape;692;p82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3" name="Google Shape;693;p82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4" name="Google Shape;694;p82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5" name="Google Shape;695;p8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6" name="Google Shape;696;p82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7" name="Google Shape;697;p82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8" name="Google Shape;698;p8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6" showMasterSp="0">
  <p:cSld name="Presenters Divider 3.6"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Google Shape;700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83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02" name="Google Shape;702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83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83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5" name="Google Shape;705;p83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6" name="Google Shape;706;p83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7" name="Google Shape;707;p83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8" name="Google Shape;708;p83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9" name="Google Shape;709;p83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0" name="Google Shape;710;p8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1" name="Google Shape;711;p83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2" name="Google Shape;712;p83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3" name="Google Shape;713;p83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4" name="Google Shape;714;p8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5" name="Google Shape;715;p83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6" name="Google Shape;716;p83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7" name="Google Shape;717;p8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7" showMasterSp="0">
  <p:cSld name="Presenters Divider 3.7"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Google Shape;719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84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21" name="Google Shape;721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84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84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4" name="Google Shape;724;p84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5" name="Google Shape;725;p84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6" name="Google Shape;726;p84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7" name="Google Shape;727;p84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8" name="Google Shape;728;p84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9" name="Google Shape;729;p84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0" name="Google Shape;730;p84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1" name="Google Shape;731;p84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2" name="Google Shape;732;p84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3" name="Google Shape;733;p8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4" name="Google Shape;734;p8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5" name="Google Shape;735;p84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6" name="Google Shape;736;p8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8" showMasterSp="0">
  <p:cSld name="Presenters Divider 3.8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" y="-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85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40" name="Google Shape;740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85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85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3" name="Google Shape;743;p85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4" name="Google Shape;744;p85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5" name="Google Shape;745;p85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6" name="Google Shape;746;p85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7" name="Google Shape;747;p85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8" name="Google Shape;748;p85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9" name="Google Shape;749;p85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0" name="Google Shape;750;p85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1" name="Google Shape;751;p85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2" name="Google Shape;752;p8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3" name="Google Shape;753;p8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4" name="Google Shape;754;p85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5" name="Google Shape;755;p8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gage with ICANN White">
  <p:cSld name="Engage with ICANN White"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86"/>
          <p:cNvSpPr/>
          <p:nvPr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86"/>
          <p:cNvSpPr txBox="1"/>
          <p:nvPr/>
        </p:nvSpPr>
        <p:spPr>
          <a:xfrm>
            <a:off x="3391319" y="1552703"/>
            <a:ext cx="8800679" cy="329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Visit us at </a:t>
            </a: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icann.org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86"/>
          <p:cNvSpPr txBox="1"/>
          <p:nvPr/>
        </p:nvSpPr>
        <p:spPr>
          <a:xfrm>
            <a:off x="3391319" y="1049145"/>
            <a:ext cx="6974253" cy="325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 and Questions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86"/>
          <p:cNvSpPr/>
          <p:nvPr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86"/>
          <p:cNvSpPr txBox="1"/>
          <p:nvPr>
            <p:ph idx="1" type="body"/>
          </p:nvPr>
        </p:nvSpPr>
        <p:spPr>
          <a:xfrm>
            <a:off x="3391319" y="1865312"/>
            <a:ext cx="7964599" cy="3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2" name="Google Shape;762;p86"/>
          <p:cNvSpPr txBox="1"/>
          <p:nvPr>
            <p:ph type="title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ICANN_Logo_W.eps" id="763" name="Google Shape;763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7392" y="856105"/>
            <a:ext cx="1962493" cy="15231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4" name="Google Shape;764;p86"/>
          <p:cNvGrpSpPr/>
          <p:nvPr/>
        </p:nvGrpSpPr>
        <p:grpSpPr>
          <a:xfrm>
            <a:off x="3402135" y="4228306"/>
            <a:ext cx="3416667" cy="365760"/>
            <a:chOff x="5325979" y="4715893"/>
            <a:chExt cx="3416667" cy="365760"/>
          </a:xfrm>
        </p:grpSpPr>
        <p:sp>
          <p:nvSpPr>
            <p:cNvPr id="765" name="Google Shape;765;p86"/>
            <p:cNvSpPr txBox="1"/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flickr.com/icann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7842_social_style_3_flikr-128.png" id="766" name="Google Shape;766;p86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7" name="Google Shape;767;p86"/>
          <p:cNvGrpSpPr/>
          <p:nvPr/>
        </p:nvGrpSpPr>
        <p:grpSpPr>
          <a:xfrm>
            <a:off x="3402135" y="4726326"/>
            <a:ext cx="3636602" cy="365760"/>
            <a:chOff x="1235726" y="5571713"/>
            <a:chExt cx="3636602" cy="365760"/>
          </a:xfrm>
        </p:grpSpPr>
        <p:sp>
          <p:nvSpPr>
            <p:cNvPr id="768" name="Google Shape;768;p86"/>
            <p:cNvSpPr txBox="1"/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linkedin/company/icann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164_social_style_3_in-128.png" id="769" name="Google Shape;769;p86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0" name="Google Shape;770;p86"/>
          <p:cNvGrpSpPr/>
          <p:nvPr/>
        </p:nvGrpSpPr>
        <p:grpSpPr>
          <a:xfrm>
            <a:off x="3402135" y="2734246"/>
            <a:ext cx="2809587" cy="365760"/>
            <a:chOff x="1235726" y="3073176"/>
            <a:chExt cx="2809587" cy="365760"/>
          </a:xfrm>
        </p:grpSpPr>
        <p:sp>
          <p:nvSpPr>
            <p:cNvPr id="771" name="Google Shape;771;p86"/>
            <p:cNvSpPr txBox="1"/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9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@icann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433_social_style_3_twiter-128.png" id="772" name="Google Shape;772;p86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3" name="Google Shape;773;p86"/>
          <p:cNvGrpSpPr/>
          <p:nvPr/>
        </p:nvGrpSpPr>
        <p:grpSpPr>
          <a:xfrm>
            <a:off x="3402135" y="3232266"/>
            <a:ext cx="3730320" cy="365760"/>
            <a:chOff x="1235727" y="3892739"/>
            <a:chExt cx="3730320" cy="365760"/>
          </a:xfrm>
        </p:grpSpPr>
        <p:sp>
          <p:nvSpPr>
            <p:cNvPr id="774" name="Google Shape;774;p86"/>
            <p:cNvSpPr txBox="1"/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1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facebook.com/icannorg 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141_social_style_3_facebook-128.png" id="775" name="Google Shape;775;p86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6" name="Google Shape;776;p86"/>
          <p:cNvGrpSpPr/>
          <p:nvPr/>
        </p:nvGrpSpPr>
        <p:grpSpPr>
          <a:xfrm>
            <a:off x="3402135" y="3730286"/>
            <a:ext cx="3636602" cy="365760"/>
            <a:chOff x="1235726" y="4721075"/>
            <a:chExt cx="3636602" cy="365760"/>
          </a:xfrm>
        </p:grpSpPr>
        <p:pic>
          <p:nvPicPr>
            <p:cNvPr descr="1420948149_social_style_3_youtube-128.png" id="777" name="Google Shape;777;p86">
              <a:hlinkClick r:id="rId15"/>
            </p:cNvPr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8" name="Google Shape;778;p86"/>
            <p:cNvSpPr txBox="1"/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17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youtube.com/icannnews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9" name="Google Shape;779;p86"/>
          <p:cNvGrpSpPr/>
          <p:nvPr/>
        </p:nvGrpSpPr>
        <p:grpSpPr>
          <a:xfrm>
            <a:off x="3402135" y="5722367"/>
            <a:ext cx="2586167" cy="365760"/>
            <a:chOff x="5325979" y="3073176"/>
            <a:chExt cx="2586167" cy="365760"/>
          </a:xfrm>
        </p:grpSpPr>
        <p:sp>
          <p:nvSpPr>
            <p:cNvPr id="780" name="Google Shape;780;p86"/>
            <p:cNvSpPr txBox="1"/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18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soundcloud/icann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81" name="Google Shape;781;p86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82" name="Google Shape;782;p86"/>
          <p:cNvGrpSpPr/>
          <p:nvPr/>
        </p:nvGrpSpPr>
        <p:grpSpPr>
          <a:xfrm>
            <a:off x="3402135" y="5224346"/>
            <a:ext cx="3416667" cy="365760"/>
            <a:chOff x="5325979" y="5571713"/>
            <a:chExt cx="3416667" cy="365760"/>
          </a:xfrm>
        </p:grpSpPr>
        <p:sp>
          <p:nvSpPr>
            <p:cNvPr id="783" name="Google Shape;783;p86"/>
            <p:cNvSpPr txBox="1"/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20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slideshare/icannpresentations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164_social_style_3_in-128.png" id="784" name="Google Shape;784;p86">
              <a:hlinkClick r:id="rId21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ull-Width Photo" showMasterSp="0">
  <p:cSld name="1_Full-Width Photo"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87"/>
          <p:cNvSpPr/>
          <p:nvPr>
            <p:ph idx="2" type="pic"/>
          </p:nvPr>
        </p:nvSpPr>
        <p:spPr>
          <a:xfrm>
            <a:off x="-16764" y="616645"/>
            <a:ext cx="12225528" cy="5696712"/>
          </a:xfrm>
          <a:prstGeom prst="rect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7" name="Google Shape;787;p87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88" name="Google Shape;788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87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Background 1">
  <p:cSld name="Alternate Background 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43"/>
          <p:cNvPicPr preferRelativeResize="0"/>
          <p:nvPr/>
        </p:nvPicPr>
        <p:blipFill rotWithShape="1">
          <a:blip r:embed="rId2">
            <a:alphaModFix/>
          </a:blip>
          <a:srcRect b="8780" l="0" r="0" t="10075"/>
          <a:stretch/>
        </p:blipFill>
        <p:spPr>
          <a:xfrm>
            <a:off x="0" y="683491"/>
            <a:ext cx="12192000" cy="556490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43"/>
          <p:cNvSpPr/>
          <p:nvPr/>
        </p:nvSpPr>
        <p:spPr>
          <a:xfrm>
            <a:off x="0" y="790814"/>
            <a:ext cx="12192000" cy="5346700"/>
          </a:xfrm>
          <a:prstGeom prst="rect">
            <a:avLst/>
          </a:prstGeom>
          <a:gradFill>
            <a:gsLst>
              <a:gs pos="0">
                <a:srgbClr val="FFFFFF">
                  <a:alpha val="74509"/>
                </a:srgbClr>
              </a:gs>
              <a:gs pos="24000">
                <a:srgbClr val="CCE8F8">
                  <a:alpha val="44313"/>
                </a:srgbClr>
              </a:gs>
              <a:gs pos="69000">
                <a:srgbClr val="CCE8F8">
                  <a:alpha val="61568"/>
                </a:srgbClr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43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1_Bulle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4"/>
          <p:cNvSpPr txBox="1"/>
          <p:nvPr>
            <p:ph type="title"/>
          </p:nvPr>
        </p:nvSpPr>
        <p:spPr>
          <a:xfrm>
            <a:off x="499872" y="46179"/>
            <a:ext cx="106840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44"/>
          <p:cNvSpPr txBox="1"/>
          <p:nvPr>
            <p:ph idx="1" type="body"/>
          </p:nvPr>
        </p:nvSpPr>
        <p:spPr>
          <a:xfrm>
            <a:off x="812800" y="1470212"/>
            <a:ext cx="10543200" cy="45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9087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9087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⚪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gage with ICANN Blue" showMasterSp="0">
  <p:cSld name="Engage with ICANN Blu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5"/>
          <p:cNvSpPr txBox="1"/>
          <p:nvPr/>
        </p:nvSpPr>
        <p:spPr>
          <a:xfrm>
            <a:off x="2921748" y="2425013"/>
            <a:ext cx="8440953" cy="3470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Ждем вас на сайте </a:t>
            </a:r>
            <a:r>
              <a:rPr b="1" i="0" lang="en-US" sz="15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icann.org</a:t>
            </a:r>
            <a:endParaRPr b="1" i="0" sz="1500" u="none" cap="none" strike="noStrike">
              <a:solidFill>
                <a:srgbClr val="FFFFFF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1" name="Google Shape;51;p45"/>
          <p:cNvSpPr/>
          <p:nvPr/>
        </p:nvSpPr>
        <p:spPr>
          <a:xfrm>
            <a:off x="2415593" y="6297593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45"/>
          <p:cNvCxnSpPr/>
          <p:nvPr/>
        </p:nvCxnSpPr>
        <p:spPr>
          <a:xfrm rot="10800000">
            <a:off x="1" y="6320453"/>
            <a:ext cx="238722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" name="Google Shape;53;p45"/>
          <p:cNvCxnSpPr/>
          <p:nvPr/>
        </p:nvCxnSpPr>
        <p:spPr>
          <a:xfrm rot="10800000">
            <a:off x="2504929" y="6320453"/>
            <a:ext cx="89245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" name="Google Shape;54;p45"/>
          <p:cNvSpPr/>
          <p:nvPr/>
        </p:nvSpPr>
        <p:spPr>
          <a:xfrm flipH="1">
            <a:off x="11480156" y="6297593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5"/>
          <p:cNvSpPr/>
          <p:nvPr/>
        </p:nvSpPr>
        <p:spPr>
          <a:xfrm flipH="1">
            <a:off x="11480156" y="2196678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56;p45"/>
          <p:cNvCxnSpPr>
            <a:endCxn id="57" idx="0"/>
          </p:cNvCxnSpPr>
          <p:nvPr/>
        </p:nvCxnSpPr>
        <p:spPr>
          <a:xfrm rot="10800000">
            <a:off x="2446072" y="2281331"/>
            <a:ext cx="0" cy="3997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45"/>
          <p:cNvSpPr/>
          <p:nvPr/>
        </p:nvSpPr>
        <p:spPr>
          <a:xfrm rot="-5400000">
            <a:off x="2466366" y="2200155"/>
            <a:ext cx="121764" cy="16235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" name="Google Shape;58;p45"/>
          <p:cNvCxnSpPr/>
          <p:nvPr/>
        </p:nvCxnSpPr>
        <p:spPr>
          <a:xfrm rot="10800000">
            <a:off x="2527253" y="2220449"/>
            <a:ext cx="892222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" name="Google Shape;59;p45"/>
          <p:cNvCxnSpPr/>
          <p:nvPr/>
        </p:nvCxnSpPr>
        <p:spPr>
          <a:xfrm rot="10800000">
            <a:off x="11582405" y="6320453"/>
            <a:ext cx="609596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45"/>
          <p:cNvCxnSpPr/>
          <p:nvPr/>
        </p:nvCxnSpPr>
        <p:spPr>
          <a:xfrm rot="10800000">
            <a:off x="11570752" y="2219538"/>
            <a:ext cx="62124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1" name="Google Shape;61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96771" y="2842544"/>
            <a:ext cx="3543782" cy="323670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45"/>
          <p:cNvSpPr/>
          <p:nvPr/>
        </p:nvSpPr>
        <p:spPr>
          <a:xfrm>
            <a:off x="531051" y="582025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" name="Google Shape;63;p45"/>
          <p:cNvCxnSpPr/>
          <p:nvPr/>
        </p:nvCxnSpPr>
        <p:spPr>
          <a:xfrm rot="10800000">
            <a:off x="3230" y="602086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" name="Google Shape;64;p45"/>
          <p:cNvCxnSpPr/>
          <p:nvPr/>
        </p:nvCxnSpPr>
        <p:spPr>
          <a:xfrm rot="10800000">
            <a:off x="616656" y="602084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" name="Google Shape;65;p45"/>
          <p:cNvSpPr txBox="1"/>
          <p:nvPr>
            <p:ph type="title"/>
          </p:nvPr>
        </p:nvSpPr>
        <p:spPr>
          <a:xfrm>
            <a:off x="498948" y="60675"/>
            <a:ext cx="11891997" cy="540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66" name="Google Shape;66;p45"/>
          <p:cNvGrpSpPr/>
          <p:nvPr/>
        </p:nvGrpSpPr>
        <p:grpSpPr>
          <a:xfrm>
            <a:off x="2773066" y="1275072"/>
            <a:ext cx="5734830" cy="760694"/>
            <a:chOff x="2079799" y="1275072"/>
            <a:chExt cx="4851411" cy="760694"/>
          </a:xfrm>
        </p:grpSpPr>
        <p:pic>
          <p:nvPicPr>
            <p:cNvPr id="67" name="Google Shape;67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79799" y="1275072"/>
              <a:ext cx="4287549" cy="7606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" name="Google Shape;68;p45"/>
            <p:cNvSpPr/>
            <p:nvPr/>
          </p:nvSpPr>
          <p:spPr>
            <a:xfrm>
              <a:off x="3144079" y="1433789"/>
              <a:ext cx="3787131" cy="461665"/>
            </a:xfrm>
            <a:prstGeom prst="rect">
              <a:avLst/>
            </a:prstGeom>
            <a:solidFill>
              <a:srgbClr val="1768B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Один мир, один интернет</a:t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 Blue" showMasterSp="0">
  <p:cSld name="Cover 1 Blu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6"/>
          <p:cNvSpPr txBox="1"/>
          <p:nvPr>
            <p:ph type="title"/>
          </p:nvPr>
        </p:nvSpPr>
        <p:spPr>
          <a:xfrm>
            <a:off x="550863" y="1"/>
            <a:ext cx="10805054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46"/>
          <p:cNvSpPr txBox="1"/>
          <p:nvPr>
            <p:ph idx="1" type="body"/>
          </p:nvPr>
        </p:nvSpPr>
        <p:spPr>
          <a:xfrm>
            <a:off x="550863" y="3553574"/>
            <a:ext cx="10805054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46"/>
          <p:cNvSpPr txBox="1"/>
          <p:nvPr>
            <p:ph idx="2" type="body"/>
          </p:nvPr>
        </p:nvSpPr>
        <p:spPr>
          <a:xfrm>
            <a:off x="550863" y="4279392"/>
            <a:ext cx="10805054" cy="27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46"/>
          <p:cNvSpPr txBox="1"/>
          <p:nvPr>
            <p:ph idx="3" type="body"/>
          </p:nvPr>
        </p:nvSpPr>
        <p:spPr>
          <a:xfrm>
            <a:off x="550863" y="4553415"/>
            <a:ext cx="10805054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7217" y="5193792"/>
            <a:ext cx="1193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46"/>
          <p:cNvSpPr txBox="1"/>
          <p:nvPr>
            <p:ph idx="4" type="body"/>
          </p:nvPr>
        </p:nvSpPr>
        <p:spPr>
          <a:xfrm>
            <a:off x="548640" y="2837138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2 White" showMasterSp="0">
  <p:cSld name="Cover 2 White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7"/>
          <p:cNvSpPr txBox="1"/>
          <p:nvPr>
            <p:ph type="title"/>
          </p:nvPr>
        </p:nvSpPr>
        <p:spPr>
          <a:xfrm>
            <a:off x="2228479" y="2020824"/>
            <a:ext cx="9299448" cy="13258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47"/>
          <p:cNvSpPr txBox="1"/>
          <p:nvPr>
            <p:ph idx="1" type="body"/>
          </p:nvPr>
        </p:nvSpPr>
        <p:spPr>
          <a:xfrm>
            <a:off x="2228479" y="4617720"/>
            <a:ext cx="9299448" cy="578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47"/>
          <p:cNvSpPr txBox="1"/>
          <p:nvPr>
            <p:ph idx="2" type="body"/>
          </p:nvPr>
        </p:nvSpPr>
        <p:spPr>
          <a:xfrm>
            <a:off x="2228479" y="5199656"/>
            <a:ext cx="9299448" cy="3905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47"/>
          <p:cNvSpPr txBox="1"/>
          <p:nvPr>
            <p:ph idx="3" type="body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2" name="Google Shape;82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6395" y="4874480"/>
            <a:ext cx="1189829" cy="95186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47"/>
          <p:cNvSpPr/>
          <p:nvPr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84;p47"/>
          <p:cNvCxnSpPr/>
          <p:nvPr/>
        </p:nvCxnSpPr>
        <p:spPr>
          <a:xfrm rot="10800000">
            <a:off x="0" y="6124669"/>
            <a:ext cx="1793872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" name="Google Shape;85;p47"/>
          <p:cNvCxnSpPr/>
          <p:nvPr/>
        </p:nvCxnSpPr>
        <p:spPr>
          <a:xfrm rot="10800000">
            <a:off x="1892734" y="6124511"/>
            <a:ext cx="9720781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47"/>
          <p:cNvSpPr/>
          <p:nvPr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7"/>
          <p:cNvSpPr/>
          <p:nvPr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" name="Google Shape;88;p47"/>
          <p:cNvCxnSpPr/>
          <p:nvPr/>
        </p:nvCxnSpPr>
        <p:spPr>
          <a:xfrm rot="10800000">
            <a:off x="1849172" y="3552825"/>
            <a:ext cx="0" cy="2529959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" name="Google Shape;89;p47"/>
          <p:cNvSpPr/>
          <p:nvPr/>
        </p:nvSpPr>
        <p:spPr>
          <a:xfrm rot="-5400000">
            <a:off x="1847726" y="3495590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" name="Google Shape;90;p47"/>
          <p:cNvCxnSpPr/>
          <p:nvPr/>
        </p:nvCxnSpPr>
        <p:spPr>
          <a:xfrm rot="10800000">
            <a:off x="1899083" y="3494144"/>
            <a:ext cx="9714432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" name="Google Shape;91;p47"/>
          <p:cNvSpPr txBox="1"/>
          <p:nvPr>
            <p:ph idx="4" type="body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4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48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8.xml"/><Relationship Id="rId51" Type="http://schemas.openxmlformats.org/officeDocument/2006/relationships/theme" Target="../theme/theme1.xml"/><Relationship Id="rId50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3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8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Google Shape;13;p38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" name="Google Shape;14;p38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38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16;p3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" name="Google Shape;17;p3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8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" name="Google Shape;19;p3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153">
          <p15:clr>
            <a:srgbClr val="F26B43"/>
          </p15:clr>
        </p15:guide>
        <p15:guide id="4" pos="512">
          <p15:clr>
            <a:srgbClr val="F26B43"/>
          </p15:clr>
        </p15:guide>
        <p15:guide id="5" pos="347">
          <p15:clr>
            <a:srgbClr val="F26B43"/>
          </p15:clr>
        </p15:guide>
        <p15:guide id="6" pos="7324">
          <p15:clr>
            <a:srgbClr val="F26B43"/>
          </p15:clr>
        </p15:guide>
        <p15:guide id="7" orient="horz" pos="4105">
          <p15:clr>
            <a:srgbClr val="F26B43"/>
          </p15:clr>
        </p15:guide>
        <p15:guide id="8" orient="horz" pos="384">
          <p15:clr>
            <a:srgbClr val="F26B43"/>
          </p15:clr>
        </p15:guide>
        <p15:guide id="9" orient="horz" pos="3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3.png"/><Relationship Id="rId4" Type="http://schemas.openxmlformats.org/officeDocument/2006/relationships/image" Target="../media/image34.png"/><Relationship Id="rId5" Type="http://schemas.openxmlformats.org/officeDocument/2006/relationships/hyperlink" Target="https://uasg.tech/wp-content/uploads/documents/UASG012-en-digital.pdf" TargetMode="External"/><Relationship Id="rId6" Type="http://schemas.openxmlformats.org/officeDocument/2006/relationships/image" Target="../media/image3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3.png"/><Relationship Id="rId4" Type="http://schemas.openxmlformats.org/officeDocument/2006/relationships/image" Target="../media/image3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3.png"/><Relationship Id="rId4" Type="http://schemas.openxmlformats.org/officeDocument/2006/relationships/image" Target="../media/image3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3.png"/><Relationship Id="rId4" Type="http://schemas.openxmlformats.org/officeDocument/2006/relationships/image" Target="../media/image35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unicode.org/charts/" TargetMode="External"/><Relationship Id="rId4" Type="http://schemas.openxmlformats.org/officeDocument/2006/relationships/image" Target="../media/image4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unicode.org/reports/tr15/" TargetMode="External"/><Relationship Id="rId4" Type="http://schemas.openxmlformats.org/officeDocument/2006/relationships/image" Target="../media/image4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example.co.uk/" TargetMode="External"/><Relationship Id="rId4" Type="http://schemas.openxmlformats.org/officeDocument/2006/relationships/image" Target="../media/image4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4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mailto:myname@example.org" TargetMode="External"/><Relationship Id="rId4" Type="http://schemas.openxmlformats.org/officeDocument/2006/relationships/image" Target="../media/image4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4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uasg.tech/wp-content/uploads/documents/UASG018A-en-digital.pdf" TargetMode="External"/><Relationship Id="rId4" Type="http://schemas.openxmlformats.org/officeDocument/2006/relationships/image" Target="../media/image41.png"/><Relationship Id="rId5" Type="http://schemas.openxmlformats.org/officeDocument/2006/relationships/image" Target="../media/image40.png"/><Relationship Id="rId6" Type="http://schemas.openxmlformats.org/officeDocument/2006/relationships/image" Target="../media/image4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3.png"/><Relationship Id="rId4" Type="http://schemas.openxmlformats.org/officeDocument/2006/relationships/hyperlink" Target="https://uasg.tech/wp-content/uploads/documents/EAI-Software-Test%20Results-UASG030A.pdf" TargetMode="External"/><Relationship Id="rId5" Type="http://schemas.openxmlformats.org/officeDocument/2006/relationships/image" Target="../media/image4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uasg.tech/wp-content/uploads/2020/03/UASG_ICANN_Case_Study_UASG013C.2.pdf" TargetMode="External"/><Relationship Id="rId4" Type="http://schemas.openxmlformats.org/officeDocument/2006/relationships/image" Target="../media/image43.png"/><Relationship Id="rId5" Type="http://schemas.openxmlformats.org/officeDocument/2006/relationships/image" Target="../media/image4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hyperlink" Target="mailto:UAProgram@icann.org" TargetMode="External"/><Relationship Id="rId4" Type="http://schemas.openxmlformats.org/officeDocument/2006/relationships/hyperlink" Target="https://xmox.nl/" TargetMode="External"/><Relationship Id="rId5" Type="http://schemas.openxmlformats.org/officeDocument/2006/relationships/image" Target="../media/image4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uasg.tech/eai-certification" TargetMode="External"/><Relationship Id="rId4" Type="http://schemas.openxmlformats.org/officeDocument/2006/relationships/image" Target="../media/image43.png"/><Relationship Id="rId5" Type="http://schemas.openxmlformats.org/officeDocument/2006/relationships/image" Target="../media/image4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hyperlink" Target="mailto:info@uasg.tech" TargetMode="External"/><Relationship Id="rId4" Type="http://schemas.openxmlformats.org/officeDocument/2006/relationships/hyperlink" Target="mailto:UAProgram@icann.org" TargetMode="External"/><Relationship Id="rId5" Type="http://schemas.openxmlformats.org/officeDocument/2006/relationships/hyperlink" Target="https://uasg.tech/" TargetMode="External"/><Relationship Id="rId6" Type="http://schemas.openxmlformats.org/officeDocument/2006/relationships/hyperlink" Target="https://icann.org/ua" TargetMode="External"/><Relationship Id="rId7" Type="http://schemas.openxmlformats.org/officeDocument/2006/relationships/image" Target="../media/image4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uasg.tech/" TargetMode="External"/><Relationship Id="rId4" Type="http://schemas.openxmlformats.org/officeDocument/2006/relationships/hyperlink" Target="https://uasg.tech/wp-content/uploads/documents/UASG005-en-digital.pdf" TargetMode="External"/><Relationship Id="rId9" Type="http://schemas.openxmlformats.org/officeDocument/2006/relationships/hyperlink" Target="https://uasg.tech/wp-content/uploads/documents/UASG021B-en-digital.pdf" TargetMode="External"/><Relationship Id="rId5" Type="http://schemas.openxmlformats.org/officeDocument/2006/relationships/hyperlink" Target="https://uasg.tech/wp-content/uploads/documents/UASG007-en-digital.pdf" TargetMode="External"/><Relationship Id="rId6" Type="http://schemas.openxmlformats.org/officeDocument/2006/relationships/hyperlink" Target="https://uasg.tech/wp-content/uploads/documents/UASG014-en-digital.pdf" TargetMode="External"/><Relationship Id="rId7" Type="http://schemas.openxmlformats.org/officeDocument/2006/relationships/hyperlink" Target="https://uasg.tech/wp-content/uploads/documents/UASG012-en-digital.pdf" TargetMode="External"/><Relationship Id="rId8" Type="http://schemas.openxmlformats.org/officeDocument/2006/relationships/hyperlink" Target="https://uasg.tech/wp-content/uploads/documents/UASG018A-en-digital.pdf" TargetMode="External"/><Relationship Id="rId11" Type="http://schemas.openxmlformats.org/officeDocument/2006/relationships/hyperlink" Target="https://uasg.tech/wp-content/uploads/documents/UASG028-en-digital.pdf" TargetMode="External"/><Relationship Id="rId10" Type="http://schemas.openxmlformats.org/officeDocument/2006/relationships/hyperlink" Target="https://uasg.tech/wp-content/uploads/documents/UASG026-en-digital.pdf" TargetMode="External"/><Relationship Id="rId13" Type="http://schemas.openxmlformats.org/officeDocument/2006/relationships/hyperlink" Target="https://uasg.tech/wp-content/uploads/documents/UASG032-en-digital.pdf" TargetMode="External"/><Relationship Id="rId12" Type="http://schemas.openxmlformats.org/officeDocument/2006/relationships/hyperlink" Target="https://uasg.tech/wp-content/uploads/documents/UASG030-en-digital.pdf" TargetMode="External"/><Relationship Id="rId15" Type="http://schemas.openxmlformats.org/officeDocument/2006/relationships/image" Target="../media/image43.png"/><Relationship Id="rId14" Type="http://schemas.openxmlformats.org/officeDocument/2006/relationships/hyperlink" Target="https://uasg.tech/download/uasg-043-ua-ready-code-samples-in-java-python-and-javascript-en/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3.png"/><Relationship Id="rId4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Relationship Id="rId4" Type="http://schemas.openxmlformats.org/officeDocument/2006/relationships/hyperlink" Target="https://ithi.research.icann.org/graph-eai.htm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3.png"/><Relationship Id="rId4" Type="http://schemas.openxmlformats.org/officeDocument/2006/relationships/image" Target="../media/image32.png"/><Relationship Id="rId5" Type="http://schemas.openxmlformats.org/officeDocument/2006/relationships/image" Target="../media/image27.png"/><Relationship Id="rId6" Type="http://schemas.openxmlformats.org/officeDocument/2006/relationships/image" Target="../media/image30.png"/><Relationship Id="rId7" Type="http://schemas.openxmlformats.org/officeDocument/2006/relationships/image" Target="../media/image39.png"/><Relationship Id="rId8" Type="http://schemas.openxmlformats.org/officeDocument/2006/relationships/image" Target="../media/image3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"/>
          <p:cNvSpPr txBox="1"/>
          <p:nvPr>
            <p:ph type="title"/>
          </p:nvPr>
        </p:nvSpPr>
        <p:spPr>
          <a:xfrm>
            <a:off x="553082" y="0"/>
            <a:ext cx="11234727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</a:pPr>
            <a:r>
              <a:rPr lang="en-US"/>
              <a:t>Техническое описание универсального принятия доменных имен и адресов электронной почты</a:t>
            </a:r>
            <a:endParaRPr/>
          </a:p>
        </p:txBody>
      </p:sp>
      <p:sp>
        <p:nvSpPr>
          <p:cNvPr id="795" name="Google Shape;795;p1"/>
          <p:cNvSpPr txBox="1"/>
          <p:nvPr>
            <p:ph idx="3" type="body"/>
          </p:nvPr>
        </p:nvSpPr>
        <p:spPr>
          <a:xfrm>
            <a:off x="566928" y="4755604"/>
            <a:ext cx="10788321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None/>
            </a:pPr>
            <a:r>
              <a:rPr lang="en-US"/>
              <a:t>ДД Месяц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2025 года</a:t>
            </a:r>
            <a:endParaRPr/>
          </a:p>
        </p:txBody>
      </p:sp>
      <p:sp>
        <p:nvSpPr>
          <p:cNvPr id="796" name="Google Shape;796;p1"/>
          <p:cNvSpPr txBox="1"/>
          <p:nvPr>
            <p:ph idx="4" type="body"/>
          </p:nvPr>
        </p:nvSpPr>
        <p:spPr>
          <a:xfrm>
            <a:off x="547041" y="2455029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None/>
            </a:pP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None/>
            </a:pPr>
            <a:r>
              <a:rPr lang="en-US"/>
              <a:t>Программа Дня UA</a:t>
            </a:r>
            <a:endParaRPr/>
          </a:p>
        </p:txBody>
      </p:sp>
      <p:sp>
        <p:nvSpPr>
          <p:cNvPr id="797" name="Google Shape;797;p1"/>
          <p:cNvSpPr txBox="1"/>
          <p:nvPr>
            <p:ph idx="1" type="body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Почтовые системы и поддержка EAI</a:t>
            </a:r>
            <a:endParaRPr/>
          </a:p>
        </p:txBody>
      </p:sp>
      <p:pic>
        <p:nvPicPr>
          <p:cNvPr id="903" name="Google Shape;90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10"/>
          <p:cNvPicPr preferRelativeResize="0"/>
          <p:nvPr/>
        </p:nvPicPr>
        <p:blipFill rotWithShape="1">
          <a:blip r:embed="rId4">
            <a:alphaModFix/>
          </a:blip>
          <a:srcRect b="0" l="5267" r="4665" t="0"/>
          <a:stretch/>
        </p:blipFill>
        <p:spPr>
          <a:xfrm>
            <a:off x="7897595" y="929390"/>
            <a:ext cx="3709739" cy="2695153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p10"/>
          <p:cNvSpPr txBox="1"/>
          <p:nvPr>
            <p:ph idx="1" type="body"/>
          </p:nvPr>
        </p:nvSpPr>
        <p:spPr>
          <a:xfrm>
            <a:off x="420625" y="929390"/>
            <a:ext cx="6984516" cy="5411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600"/>
              <a:t>Все агенты электронной почты должны быть настроены на отправку и получение интернационализированных адресов электронной почты. Подробнее см. в документе </a:t>
            </a:r>
            <a:r>
              <a:rPr lang="en-US" sz="1600" u="sng">
                <a:solidFill>
                  <a:schemeClr val="hlink"/>
                </a:solidFill>
                <a:hlinkClick r:id="rId5"/>
              </a:rPr>
              <a:t>EAI: технический обзор</a:t>
            </a:r>
            <a:r>
              <a:rPr lang="en-US" sz="1600"/>
              <a:t>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1600">
                <a:solidFill>
                  <a:schemeClr val="accent1"/>
                </a:solidFill>
              </a:rPr>
              <a:t>MUA</a:t>
            </a:r>
            <a:r>
              <a:rPr lang="en-US" sz="1600"/>
              <a:t> – почтовый агент пользователя: клиентская программа, которую человек использует для отправки, получения и управления почтой.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1600">
                <a:solidFill>
                  <a:schemeClr val="accent1"/>
                </a:solidFill>
              </a:rPr>
              <a:t>MSA</a:t>
            </a:r>
            <a:r>
              <a:rPr lang="en-US" sz="1600"/>
              <a:t> – агент отправки почты: серверная программа, которая получает почту от MUA и готовит ее к передаче и доставке.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1600">
                <a:solidFill>
                  <a:schemeClr val="accent1"/>
                </a:solidFill>
              </a:rPr>
              <a:t>MTA</a:t>
            </a:r>
            <a:r>
              <a:rPr lang="en-US" sz="1600"/>
              <a:t> – агент передачи почты: серверная программа, отправляющая почту на другие узлы Интернета и принимающая ее от них. MTA может получать почту от MSA и/или доставлять почту в MDA.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1600">
                <a:solidFill>
                  <a:schemeClr val="accent1"/>
                </a:solidFill>
              </a:rPr>
              <a:t>MDA</a:t>
            </a:r>
            <a:r>
              <a:rPr lang="en-US" sz="1600"/>
              <a:t> – агент доставки почты: серверная программа, </a:t>
            </a:r>
            <a:br>
              <a:rPr lang="en-US" sz="1600"/>
            </a:br>
            <a:r>
              <a:rPr lang="en-US" sz="1600"/>
              <a:t>которая обрабатывает входящую почту и обычно сохраняет </a:t>
            </a:r>
            <a:br>
              <a:rPr lang="en-US" sz="1600"/>
            </a:br>
            <a:r>
              <a:rPr lang="en-US" sz="1600"/>
              <a:t>ее в почтовый ящик или папку.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1600"/>
          </a:p>
        </p:txBody>
      </p:sp>
      <p:pic>
        <p:nvPicPr>
          <p:cNvPr id="906" name="Google Shape;906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04012" y="3960384"/>
            <a:ext cx="4096904" cy="1291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11"/>
          <p:cNvSpPr txBox="1"/>
          <p:nvPr>
            <p:ph type="title"/>
          </p:nvPr>
        </p:nvSpPr>
        <p:spPr>
          <a:xfrm>
            <a:off x="752850" y="1308848"/>
            <a:ext cx="10804566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Основы Unicode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12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Символ и набор символов</a:t>
            </a:r>
            <a:endParaRPr/>
          </a:p>
        </p:txBody>
      </p:sp>
      <p:sp>
        <p:nvSpPr>
          <p:cNvPr id="918" name="Google Shape;918;p12"/>
          <p:cNvSpPr txBox="1"/>
          <p:nvPr>
            <p:ph idx="1" type="body"/>
          </p:nvPr>
        </p:nvSpPr>
        <p:spPr>
          <a:xfrm>
            <a:off x="824441" y="1010858"/>
            <a:ext cx="10805055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1600">
                <a:solidFill>
                  <a:schemeClr val="dk1"/>
                </a:solidFill>
              </a:rPr>
              <a:t>Метка или строка, </a:t>
            </a:r>
            <a:r>
              <a:rPr lang="en-US" sz="1600">
                <a:solidFill>
                  <a:schemeClr val="dk1"/>
                </a:solidFill>
              </a:rPr>
              <a:t>например</a:t>
            </a:r>
            <a:r>
              <a:rPr b="0" i="0" lang="en-US" sz="1600">
                <a:solidFill>
                  <a:schemeClr val="dk1"/>
                </a:solidFill>
              </a:rPr>
              <a:t> أهلا, नमस्ते, Hello, состоит из символов.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b="0" i="0" lang="en-US" sz="1600">
                <a:solidFill>
                  <a:schemeClr val="dk1"/>
                </a:solidFill>
              </a:rPr>
              <a:t>Hello </a:t>
            </a:r>
            <a:r>
              <a:rPr lang="en-US" sz="2000">
                <a:solidFill>
                  <a:schemeClr val="dk1"/>
                </a:solidFill>
              </a:rPr>
              <a:t>--&gt; </a:t>
            </a:r>
            <a:r>
              <a:rPr lang="en-US" sz="1600">
                <a:solidFill>
                  <a:schemeClr val="dk1"/>
                </a:solidFill>
              </a:rPr>
              <a:t> </a:t>
            </a:r>
            <a:r>
              <a:rPr b="0" i="0" lang="en-US" sz="1600">
                <a:solidFill>
                  <a:schemeClr val="dk1"/>
                </a:solidFill>
              </a:rPr>
              <a:t> H  e  l   l     o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1600">
                <a:solidFill>
                  <a:schemeClr val="dk1"/>
                </a:solidFill>
              </a:rPr>
              <a:t>Символ — это единица информации, используемая для организации, контроля или представления текстовых данных.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b="0" i="0" lang="en-US" sz="1600">
                <a:solidFill>
                  <a:schemeClr val="dk1"/>
                </a:solidFill>
              </a:rPr>
              <a:t>Примеры символов: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b="0" i="0" lang="en-US" sz="1600">
                <a:solidFill>
                  <a:schemeClr val="dk1"/>
                </a:solidFill>
              </a:rPr>
              <a:t>Буквы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b="0" i="0" lang="en-US" sz="1600">
                <a:solidFill>
                  <a:schemeClr val="dk1"/>
                </a:solidFill>
              </a:rPr>
              <a:t>Цифры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1600">
                <a:solidFill>
                  <a:schemeClr val="dk1"/>
                </a:solidFill>
              </a:rPr>
              <a:t>Специальные символы, т. е. м</a:t>
            </a:r>
            <a:r>
              <a:rPr b="0" i="0" lang="en-US" sz="1600">
                <a:solidFill>
                  <a:schemeClr val="dk1"/>
                </a:solidFill>
              </a:rPr>
              <a:t>атематические символы, знаки препинания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b="0" i="0" lang="en-US" sz="1600">
                <a:solidFill>
                  <a:schemeClr val="dk1"/>
                </a:solidFill>
              </a:rPr>
              <a:t>Управляющие символы — обычно не отображаются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1600">
                <a:solidFill>
                  <a:schemeClr val="dk1"/>
                </a:solidFill>
              </a:rPr>
              <a:t>Американский стандартный код для обмена информацией (</a:t>
            </a:r>
            <a:r>
              <a:rPr b="0" i="0" lang="en-US" sz="1600">
                <a:solidFill>
                  <a:schemeClr val="dk1"/>
                </a:solidFill>
              </a:rPr>
              <a:t>ASCII) кодирует символы, используемые в вычислениях, включая буквы a-z, цифры 0-9 и другие.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919" name="Google Shape;91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3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Кодовая точка</a:t>
            </a:r>
            <a:endParaRPr/>
          </a:p>
        </p:txBody>
      </p:sp>
      <p:sp>
        <p:nvSpPr>
          <p:cNvPr id="926" name="Google Shape;926;p13"/>
          <p:cNvSpPr txBox="1"/>
          <p:nvPr>
            <p:ph idx="1" type="body"/>
          </p:nvPr>
        </p:nvSpPr>
        <p:spPr>
          <a:xfrm>
            <a:off x="824441" y="1010858"/>
            <a:ext cx="10805055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1600">
                <a:solidFill>
                  <a:srgbClr val="3B3835"/>
                </a:solidFill>
              </a:rPr>
              <a:t>Кодовая точка — это значение или позиция символа в любом кодированном наборе символов.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1600">
                <a:solidFill>
                  <a:srgbClr val="3B3835"/>
                </a:solidFill>
              </a:rPr>
              <a:t>Кодовая</a:t>
            </a:r>
            <a:r>
              <a:rPr b="0" i="0" lang="en-US" sz="1600">
                <a:solidFill>
                  <a:srgbClr val="3B3835"/>
                </a:solidFill>
              </a:rPr>
              <a:t> точка — это номер, присвоенный для представления абстрактного символа в системе представления текста.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 sz="1600"/>
          </a:p>
        </p:txBody>
      </p:sp>
      <p:pic>
        <p:nvPicPr>
          <p:cNvPr id="927" name="Google Shape;92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.3.5 Character Encoding" id="928" name="Google Shape;928;p13"/>
          <p:cNvPicPr preferRelativeResize="0"/>
          <p:nvPr/>
        </p:nvPicPr>
        <p:blipFill rotWithShape="1">
          <a:blip r:embed="rId4">
            <a:alphaModFix/>
          </a:blip>
          <a:srcRect b="64531" l="50521" r="0" t="8896"/>
          <a:stretch/>
        </p:blipFill>
        <p:spPr>
          <a:xfrm>
            <a:off x="1527532" y="2355442"/>
            <a:ext cx="9136935" cy="331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4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Кодовая точка</a:t>
            </a:r>
            <a:endParaRPr/>
          </a:p>
        </p:txBody>
      </p:sp>
      <p:sp>
        <p:nvSpPr>
          <p:cNvPr id="935" name="Google Shape;935;p14"/>
          <p:cNvSpPr txBox="1"/>
          <p:nvPr>
            <p:ph idx="1" type="body"/>
          </p:nvPr>
        </p:nvSpPr>
        <p:spPr>
          <a:xfrm>
            <a:off x="824441" y="1010858"/>
            <a:ext cx="10805055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1600">
                <a:solidFill>
                  <a:srgbClr val="3B3835"/>
                </a:solidFill>
              </a:rPr>
              <a:t>Кодовая точка — это значение или позиция символа в любом кодированном наборе символов.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1600">
                <a:solidFill>
                  <a:srgbClr val="3B3835"/>
                </a:solidFill>
              </a:rPr>
              <a:t>Кодовая </a:t>
            </a:r>
            <a:r>
              <a:rPr b="0" i="0" lang="en-US" sz="1600">
                <a:solidFill>
                  <a:srgbClr val="3B3835"/>
                </a:solidFill>
              </a:rPr>
              <a:t>точка — это номер, присвоенный для представления абстрактного символа в системе представления текста.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 sz="1600"/>
          </a:p>
        </p:txBody>
      </p:sp>
      <p:pic>
        <p:nvPicPr>
          <p:cNvPr id="936" name="Google Shape;93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.3.5 Character Encoding" id="937" name="Google Shape;937;p14"/>
          <p:cNvPicPr preferRelativeResize="0"/>
          <p:nvPr/>
        </p:nvPicPr>
        <p:blipFill rotWithShape="1">
          <a:blip r:embed="rId4">
            <a:alphaModFix/>
          </a:blip>
          <a:srcRect b="64531" l="50521" r="0" t="8896"/>
          <a:stretch/>
        </p:blipFill>
        <p:spPr>
          <a:xfrm>
            <a:off x="1527532" y="2355442"/>
            <a:ext cx="9136935" cy="3319766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14"/>
          <p:cNvSpPr/>
          <p:nvPr/>
        </p:nvSpPr>
        <p:spPr>
          <a:xfrm>
            <a:off x="1701903" y="3472563"/>
            <a:ext cx="3872921" cy="466531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1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Глиф</a:t>
            </a:r>
            <a:endParaRPr/>
          </a:p>
        </p:txBody>
      </p:sp>
      <p:sp>
        <p:nvSpPr>
          <p:cNvPr id="945" name="Google Shape;945;p15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1600">
                <a:solidFill>
                  <a:srgbClr val="3B3835"/>
                </a:solidFill>
              </a:rPr>
              <a:t> Типографское изображение символа называется глифом.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835"/>
              </a:buClr>
              <a:buSzPts val="1500"/>
              <a:buChar char="⚪"/>
            </a:pPr>
            <a:r>
              <a:rPr b="0" i="0" lang="en-US" sz="1600">
                <a:solidFill>
                  <a:srgbClr val="3B3835"/>
                </a:solidFill>
              </a:rPr>
              <a:t>Английский язык: </a:t>
            </a:r>
            <a:r>
              <a:rPr i="1" lang="en-US" sz="1600">
                <a:solidFill>
                  <a:srgbClr val="3B38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en-US" sz="1600">
                <a:solidFill>
                  <a:srgbClr val="3B3835"/>
                </a:solidFill>
              </a:rPr>
              <a:t>, a 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835"/>
              </a:buClr>
              <a:buSzPts val="1500"/>
              <a:buChar char="⚪"/>
            </a:pPr>
            <a:r>
              <a:rPr b="0" i="0" lang="en-US" sz="1600">
                <a:solidFill>
                  <a:srgbClr val="3B3835"/>
                </a:solidFill>
              </a:rPr>
              <a:t>Каждая арабская буква имеет четыре глифа в зависимости от того, где она встречается в строке. </a:t>
            </a:r>
            <a:r>
              <a:rPr lang="en-US" sz="1600">
                <a:solidFill>
                  <a:srgbClr val="3B3835"/>
                </a:solidFill>
              </a:rPr>
              <a:t>Например, для </a:t>
            </a:r>
            <a:r>
              <a:rPr lang="en-US" sz="1600"/>
              <a:t>АРАБСКОЙ БУКВЫ GHAIN четыре глифа - это</a:t>
            </a:r>
            <a:r>
              <a:rPr b="0" i="0" lang="en-US" sz="1600">
                <a:solidFill>
                  <a:srgbClr val="3B3835"/>
                </a:solidFill>
              </a:rPr>
              <a:t>:</a:t>
            </a:r>
            <a:endParaRPr/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16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b="0" i="0" sz="16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16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b="0" i="0" sz="16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16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16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16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b="0" i="0" sz="16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1600">
              <a:solidFill>
                <a:srgbClr val="3B3835"/>
              </a:solidFill>
            </a:endParaRPr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835"/>
              </a:buClr>
              <a:buSzPts val="1500"/>
              <a:buChar char="⚪"/>
            </a:pPr>
            <a:r>
              <a:rPr lang="en-US" sz="1600">
                <a:solidFill>
                  <a:srgbClr val="3B3835"/>
                </a:solidFill>
              </a:rPr>
              <a:t>Языки могут записываться/отображаться в порядке справа налево или слева направо, но чтение данных происходит на основе порядка нажатия клавиш в файле и не зависит от направления письма.</a:t>
            </a:r>
            <a:endParaRPr/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b="0" i="0" sz="1600">
              <a:solidFill>
                <a:srgbClr val="3B3835"/>
              </a:solidFill>
            </a:endParaRPr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b="0" i="0" sz="1600">
              <a:solidFill>
                <a:srgbClr val="3B383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 sz="1600"/>
          </a:p>
        </p:txBody>
      </p:sp>
      <p:pic>
        <p:nvPicPr>
          <p:cNvPr id="946" name="Google Shape;94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ext-dependent and Directional Text - Complex-Text Languages - An  Overview" id="947" name="Google Shape;94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2628" y="2498183"/>
            <a:ext cx="1783637" cy="2171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6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Кодировка символов</a:t>
            </a:r>
            <a:endParaRPr/>
          </a:p>
        </p:txBody>
      </p:sp>
      <p:sp>
        <p:nvSpPr>
          <p:cNvPr id="954" name="Google Shape;954;p16"/>
          <p:cNvSpPr txBox="1"/>
          <p:nvPr>
            <p:ph idx="1" type="body"/>
          </p:nvPr>
        </p:nvSpPr>
        <p:spPr>
          <a:xfrm>
            <a:off x="824441" y="1010858"/>
            <a:ext cx="10805055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1800">
                <a:solidFill>
                  <a:srgbClr val="000000"/>
                </a:solidFill>
              </a:rPr>
              <a:t>Кодировка символов — это сопоставление определения набора символов с фактическими кодовыми единицами, которые используются для представления данных.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1800"/>
              <a:t>Кодировка описывает, как кодировать кодовые точки в байты и как декодировать байты </a:t>
            </a:r>
            <a:br>
              <a:rPr lang="en-US" sz="1800"/>
            </a:br>
            <a:r>
              <a:rPr lang="en-US" sz="1800"/>
              <a:t>в кодовые точки.</a:t>
            </a:r>
            <a:endParaRPr/>
          </a:p>
        </p:txBody>
      </p:sp>
      <p:pic>
        <p:nvPicPr>
          <p:cNvPr id="955" name="Google Shape;95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7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Краткая история</a:t>
            </a:r>
            <a:endParaRPr/>
          </a:p>
        </p:txBody>
      </p:sp>
      <p:sp>
        <p:nvSpPr>
          <p:cNvPr id="962" name="Google Shape;962;p17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18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Базовый код ASCII:</a:t>
            </a:r>
            <a:r>
              <a:rPr b="0" i="0" lang="en-US" sz="18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 7-битный символ, не более 128 символов.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18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Расширенный код ASCII: 8-битный символ, не более 256 символов.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18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Кодировка ASCII может содержать достаточно символов, чтобы охватить все языки.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18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Поэтому были разработаны различные системы кодирования для присвоения номеров символам разных языков и систем письма, что создавало проблемы совместимости.</a:t>
            </a:r>
            <a:endParaRPr/>
          </a:p>
        </p:txBody>
      </p:sp>
      <p:pic>
        <p:nvPicPr>
          <p:cNvPr id="963" name="Google Shape;96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18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Стандарт Unicode</a:t>
            </a:r>
            <a:endParaRPr/>
          </a:p>
        </p:txBody>
      </p:sp>
      <p:sp>
        <p:nvSpPr>
          <p:cNvPr id="970" name="Google Shape;970;p18"/>
          <p:cNvSpPr txBox="1"/>
          <p:nvPr>
            <p:ph idx="1" type="body"/>
          </p:nvPr>
        </p:nvSpPr>
        <p:spPr>
          <a:xfrm>
            <a:off x="824441" y="1010858"/>
            <a:ext cx="11155356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1800"/>
              <a:t>Стандарт цифрового представления символов, используемых в системах письма всех языков мира.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1800"/>
              <a:t>Упорядоченный набор символов.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1800"/>
              <a:t>Unicode предоставляет единые средства для хранения, поиска и обмена текстами на любом языке.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1800"/>
              <a:t>Он используется во всех современных компьютерах и является основой для обработки текста в Интернете.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1800"/>
              <a:t>Количество слотов для представления языков мира — от 0000 до 10FFFF. Охват набора символов и диапазоны кодировок см. на сайте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https://unicode.org/charts/</a:t>
            </a:r>
            <a:r>
              <a:rPr lang="en-US" sz="1800"/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800"/>
          </a:p>
        </p:txBody>
      </p:sp>
      <p:pic>
        <p:nvPicPr>
          <p:cNvPr id="971" name="Google Shape;97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9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Кодировка Unicode</a:t>
            </a:r>
            <a:endParaRPr/>
          </a:p>
        </p:txBody>
      </p:sp>
      <p:sp>
        <p:nvSpPr>
          <p:cNvPr id="978" name="Google Shape;978;p19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1800">
                <a:solidFill>
                  <a:srgbClr val="000000"/>
                </a:solidFill>
              </a:rPr>
              <a:t>Unicode может быть реализован с помощью различных кодировок.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UTF-8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UTF-16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UTF-32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В системе доменных имен (DNS) обычно используется кодировка UTF-8.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UTF-8 — это кодировка символов переменной длины.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UTF-8 кодирует кодовые точки, используя от одного до четырех байтов, которые читаются по одному байту за раз: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Для символов ASCII используется 1 байт.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Для арабских символов используется 2 байта.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Для символов деванагари используется 3 байта.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Для китайских символов используется 4 байта.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Таким образом, для чтения на уровне байтов, прежде чем считывать данные из файла, необходимо указать кодировку.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 sz="1800"/>
          </a:p>
        </p:txBody>
      </p:sp>
      <p:pic>
        <p:nvPicPr>
          <p:cNvPr id="979" name="Google Shape;97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2"/>
          <p:cNvSpPr txBox="1"/>
          <p:nvPr>
            <p:ph idx="1" type="body"/>
          </p:nvPr>
        </p:nvSpPr>
        <p:spPr>
          <a:xfrm>
            <a:off x="754743" y="1553737"/>
            <a:ext cx="10682514" cy="4410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Введение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Общие сведения об универсальном принятии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Основы Unicode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Основы интернационализированных доменных имен (IDN-доменов)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Основы интернационализации адресов электронной почты (EAI)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Заключение</a:t>
            </a:r>
            <a:endParaRPr/>
          </a:p>
        </p:txBody>
      </p:sp>
      <p:sp>
        <p:nvSpPr>
          <p:cNvPr id="804" name="Google Shape;804;p2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Повестка дня</a:t>
            </a:r>
            <a:endParaRPr/>
          </a:p>
        </p:txBody>
      </p:sp>
      <p:pic>
        <p:nvPicPr>
          <p:cNvPr id="805" name="Google Shape;80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2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Нормализация</a:t>
            </a:r>
            <a:endParaRPr/>
          </a:p>
        </p:txBody>
      </p:sp>
      <p:sp>
        <p:nvSpPr>
          <p:cNvPr id="986" name="Google Shape;986;p20"/>
          <p:cNvSpPr txBox="1"/>
          <p:nvPr>
            <p:ph idx="1" type="body"/>
          </p:nvPr>
        </p:nvSpPr>
        <p:spPr>
          <a:xfrm>
            <a:off x="768458" y="1364565"/>
            <a:ext cx="10962747" cy="4737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Существует несколько способов кодирования определенных глифов в Unicode: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1800">
                <a:solidFill>
                  <a:schemeClr val="accent1"/>
                </a:solidFill>
              </a:rPr>
              <a:t>è =  U+00E8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1800">
                <a:solidFill>
                  <a:schemeClr val="accent1"/>
                </a:solidFill>
              </a:rPr>
              <a:t>e + ` = è = U+0065 + U+0300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1800">
                <a:solidFill>
                  <a:schemeClr val="accent1"/>
                </a:solidFill>
              </a:rPr>
              <a:t>آ = U+0622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1800">
                <a:solidFill>
                  <a:schemeClr val="accent1"/>
                </a:solidFill>
              </a:rPr>
              <a:t> ٓ + ا = آ  =U+0627 U+0653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Следующая строка может существовать в корпусе в виде первой строки, показанной ниже, тогда как строка ввода имеет вид второй строки. Таким образом, результат поиска будет пустым.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 آدم (U+0622 U+062F U+0645)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 آدم (U+0627 U+0653 U+062F U+0645)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Для поиска, сортировки и любых других операций со строками необходима нормализация.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Нормализация гарантирует, что конечное представление будет одинаковым, даже если пользователи набирают текст по-разному </a:t>
            </a:r>
            <a:endParaRPr/>
          </a:p>
        </p:txBody>
      </p:sp>
      <p:pic>
        <p:nvPicPr>
          <p:cNvPr id="987" name="Google Shape;98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21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Нормализация</a:t>
            </a:r>
            <a:endParaRPr/>
          </a:p>
        </p:txBody>
      </p:sp>
      <p:sp>
        <p:nvSpPr>
          <p:cNvPr id="994" name="Google Shape;994;p21"/>
          <p:cNvSpPr txBox="1"/>
          <p:nvPr>
            <p:ph idx="1" type="body"/>
          </p:nvPr>
        </p:nvSpPr>
        <p:spPr>
          <a:xfrm>
            <a:off x="768458" y="1350498"/>
            <a:ext cx="10962747" cy="4751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Ниже перечислены различные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формы нормализации</a:t>
            </a:r>
            <a:r>
              <a:rPr lang="en-US" sz="1800"/>
              <a:t>, определенные в Unicode: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Форма нормализации D (NFD)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Форма нормализации C (NFC)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Форма нормализации KD (NFKD)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Форма нормализации KC (NFKC)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В доменных именах используется NFC.</a:t>
            </a:r>
            <a:endParaRPr/>
          </a:p>
        </p:txBody>
      </p:sp>
      <p:pic>
        <p:nvPicPr>
          <p:cNvPr id="995" name="Google Shape;99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22"/>
          <p:cNvSpPr txBox="1"/>
          <p:nvPr>
            <p:ph type="title"/>
          </p:nvPr>
        </p:nvSpPr>
        <p:spPr>
          <a:xfrm>
            <a:off x="752850" y="1308848"/>
            <a:ext cx="8496082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Интернационализированные доменные имена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23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Доменные имена</a:t>
            </a:r>
            <a:endParaRPr/>
          </a:p>
        </p:txBody>
      </p:sp>
      <p:sp>
        <p:nvSpPr>
          <p:cNvPr id="1007" name="Google Shape;1007;p23"/>
          <p:cNvSpPr txBox="1"/>
          <p:nvPr>
            <p:ph idx="1" type="body"/>
          </p:nvPr>
        </p:nvSpPr>
        <p:spPr>
          <a:xfrm>
            <a:off x="776157" y="1227326"/>
            <a:ext cx="10639685" cy="4810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Доменное имя — это упорядоченный набор меток или строк: 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www.example.co.uk</a:t>
            </a:r>
            <a:r>
              <a:rPr lang="en-US" sz="1800"/>
              <a:t>.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Домен верхнего уровня (TLD) — это самая правая метка: «uk».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Домен второго уровня: «co».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Домен третьего уровня: «example».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Изначально длина TLD составляла всего два или три символа (например, </a:t>
            </a:r>
            <a:r>
              <a:rPr lang="en-US" sz="1800">
                <a:solidFill>
                  <a:schemeClr val="accent1"/>
                </a:solidFill>
              </a:rPr>
              <a:t>.ca, .com</a:t>
            </a:r>
            <a:r>
              <a:rPr lang="en-US" sz="1800"/>
              <a:t>).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Теперь строки TLD могут быть более длинными (например, </a:t>
            </a:r>
            <a:r>
              <a:rPr lang="en-US" sz="1800">
                <a:solidFill>
                  <a:schemeClr val="accent1"/>
                </a:solidFill>
              </a:rPr>
              <a:t>.info, .google, .engineering</a:t>
            </a:r>
            <a:r>
              <a:rPr lang="en-US" sz="1800"/>
              <a:t>).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TLD, делегируемые в корневую зону, могут со временем меняться, поэтому фиксированный список может устареть.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Каждая метка состоит из 63 октетов.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>
                <a:solidFill>
                  <a:schemeClr val="dk1"/>
                </a:solidFill>
              </a:rPr>
              <a:t>Общая длина доменного имени не может быть больше 255 (включая разделители).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1800"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 sz="1800"/>
          </a:p>
        </p:txBody>
      </p:sp>
      <p:pic>
        <p:nvPicPr>
          <p:cNvPr id="1008" name="Google Shape;100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24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 sz="2400"/>
              <a:t>Интернационализированные доменные имена (IDN-домены)</a:t>
            </a:r>
            <a:endParaRPr/>
          </a:p>
        </p:txBody>
      </p:sp>
      <p:sp>
        <p:nvSpPr>
          <p:cNvPr id="1015" name="Google Shape;1015;p24"/>
          <p:cNvSpPr txBox="1"/>
          <p:nvPr>
            <p:ph idx="1" type="body"/>
          </p:nvPr>
        </p:nvSpPr>
        <p:spPr>
          <a:xfrm>
            <a:off x="420625" y="809881"/>
            <a:ext cx="11347306" cy="55312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Доменные имена также могут быть интернационализированными, когда одна из меток содержит хотя бы один символ, не относящийся к стандарту ASCII.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Например: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www.exâmple.ca</a:t>
            </a:r>
            <a:r>
              <a:rPr lang="en-US" sz="1800"/>
              <a:t> , </a:t>
            </a:r>
            <a:r>
              <a:rPr lang="en-US" sz="1800">
                <a:solidFill>
                  <a:schemeClr val="accent1"/>
                </a:solidFill>
              </a:rPr>
              <a:t>普遍接受-测试.世界.</a:t>
            </a:r>
            <a:r>
              <a:rPr lang="en-US" sz="1800"/>
              <a:t>, </a:t>
            </a:r>
            <a:r>
              <a:rPr lang="en-US" sz="1800">
                <a:solidFill>
                  <a:schemeClr val="accent1"/>
                </a:solidFill>
              </a:rPr>
              <a:t>صحة.مصر</a:t>
            </a:r>
            <a:r>
              <a:rPr lang="en-US" sz="1800"/>
              <a:t>,</a:t>
            </a:r>
            <a:r>
              <a:rPr lang="en-US" sz="1800">
                <a:solidFill>
                  <a:schemeClr val="accent1"/>
                </a:solidFill>
              </a:rPr>
              <a:t> ทัวร์เที่ยวไทย.ไทย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Существует две эквивалентные формы обозначения IDN-доменов: U-меток и A-меток.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Пользователи используют версию IDN под названием U-label (в формате UTF-8): </a:t>
            </a:r>
            <a:r>
              <a:rPr lang="en-US" sz="1800">
                <a:solidFill>
                  <a:schemeClr val="accent1"/>
                </a:solidFill>
              </a:rPr>
              <a:t>exâmple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Для внутреннего использования в приложениях или системах используется эквивалент в записи символами ASCII, который называется A-label:</a:t>
            </a:r>
            <a:endParaRPr/>
          </a:p>
          <a:p>
            <a:pPr indent="-4572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1800"/>
              <a:t>Прием пользовательского ввода, нормализация и сверка со стандартом IDNA2008 для формирования U-label IDN-домена.</a:t>
            </a:r>
            <a:endParaRPr/>
          </a:p>
          <a:p>
            <a:pPr indent="-4572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1800"/>
              <a:t>Преобразование U-label в punycode (с использованием стандарта RFC3492).</a:t>
            </a:r>
            <a:endParaRPr/>
          </a:p>
          <a:p>
            <a:pPr indent="-4572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1800"/>
              <a:t>Добавление префикса "xn--", чтобы идентифицировать строку ASCII как A-label IDN-домена.</a:t>
            </a:r>
            <a:endParaRPr/>
          </a:p>
          <a:p>
            <a:pPr indent="-457200" lvl="3" marL="148748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1800">
                <a:solidFill>
                  <a:schemeClr val="accent1"/>
                </a:solidFill>
              </a:rPr>
              <a:t>exâmple </a:t>
            </a:r>
            <a:r>
              <a:rPr lang="en-US" sz="1800">
                <a:solidFill>
                  <a:schemeClr val="dk1"/>
                </a:solidFill>
              </a:rPr>
              <a:t>=&gt; </a:t>
            </a:r>
            <a:r>
              <a:rPr lang="en-US" sz="1800">
                <a:solidFill>
                  <a:schemeClr val="accent1"/>
                </a:solidFill>
              </a:rPr>
              <a:t>exmple-xta </a:t>
            </a:r>
            <a:r>
              <a:rPr lang="en-US" sz="1800">
                <a:solidFill>
                  <a:schemeClr val="dk1"/>
                </a:solidFill>
              </a:rPr>
              <a:t>=&gt;</a:t>
            </a:r>
            <a:r>
              <a:rPr lang="en-US" sz="1800">
                <a:solidFill>
                  <a:schemeClr val="accent1"/>
                </a:solidFill>
              </a:rPr>
              <a:t> xn--exmple-xta</a:t>
            </a:r>
            <a:endParaRPr/>
          </a:p>
          <a:p>
            <a:pPr indent="-457200" lvl="3" marL="148748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1800">
                <a:solidFill>
                  <a:schemeClr val="accent1"/>
                </a:solidFill>
              </a:rPr>
              <a:t>普遍接受-测试 </a:t>
            </a:r>
            <a:r>
              <a:rPr lang="en-US" sz="1800">
                <a:solidFill>
                  <a:schemeClr val="dk1"/>
                </a:solidFill>
              </a:rPr>
              <a:t>=&gt;</a:t>
            </a:r>
            <a:r>
              <a:rPr lang="en-US" sz="1800">
                <a:solidFill>
                  <a:schemeClr val="accent1"/>
                </a:solidFill>
              </a:rPr>
              <a:t> --f38am99bqvcd5liy1cxsg </a:t>
            </a:r>
            <a:r>
              <a:rPr lang="en-US" sz="1800">
                <a:solidFill>
                  <a:schemeClr val="dk1"/>
                </a:solidFill>
              </a:rPr>
              <a:t>=&gt;</a:t>
            </a:r>
            <a:r>
              <a:rPr lang="en-US" sz="1800">
                <a:solidFill>
                  <a:schemeClr val="accent1"/>
                </a:solidFill>
              </a:rPr>
              <a:t> xn----f38am99bqvcd5liy1cxsg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Для IDN-доменов следует использовать последнюю версию стандарта, которая называется IDNA2008.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Не следует использовать библиотеки на основе устаревшей версии IDNA2003.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1800"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 sz="1800"/>
          </a:p>
        </p:txBody>
      </p:sp>
      <p:pic>
        <p:nvPicPr>
          <p:cNvPr id="1016" name="Google Shape;101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25"/>
          <p:cNvSpPr txBox="1"/>
          <p:nvPr>
            <p:ph type="title"/>
          </p:nvPr>
        </p:nvSpPr>
        <p:spPr>
          <a:xfrm>
            <a:off x="752849" y="1308848"/>
            <a:ext cx="9333259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Интернационализация адреса электронной почты (EAI)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26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Адрес электронной почты</a:t>
            </a:r>
            <a:endParaRPr/>
          </a:p>
        </p:txBody>
      </p:sp>
      <p:sp>
        <p:nvSpPr>
          <p:cNvPr id="1028" name="Google Shape;1028;p26"/>
          <p:cNvSpPr txBox="1"/>
          <p:nvPr>
            <p:ph idx="1" type="body"/>
          </p:nvPr>
        </p:nvSpPr>
        <p:spPr>
          <a:xfrm>
            <a:off x="812800" y="1170175"/>
            <a:ext cx="11044420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Синтаксис адреса электронной почты: </a:t>
            </a:r>
            <a:r>
              <a:rPr lang="en-US" sz="1800">
                <a:solidFill>
                  <a:schemeClr val="accent1"/>
                </a:solidFill>
              </a:rPr>
              <a:t>mailboxName@domainName.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В адресе электронной почты есть название почтового ящика — </a:t>
            </a:r>
            <a:r>
              <a:rPr lang="en-US" sz="1800">
                <a:solidFill>
                  <a:schemeClr val="dk1"/>
                </a:solidFill>
              </a:rPr>
              <a:t>mailboxName.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В адресе электронной почты есть доменное имя — </a:t>
            </a:r>
            <a:r>
              <a:rPr lang="en-US" sz="1800">
                <a:solidFill>
                  <a:schemeClr val="dk1"/>
                </a:solidFill>
              </a:rPr>
              <a:t>domainName.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1800"/>
              <a:t>Имя домена может быть записано символами ASCII или же это может быть IDN-домен.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1800"/>
              <a:t>Например, </a:t>
            </a:r>
            <a:endParaRPr/>
          </a:p>
          <a:p>
            <a:pPr indent="0" lvl="3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18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myname@example.org</a:t>
            </a:r>
            <a:endParaRPr/>
          </a:p>
          <a:p>
            <a:pPr indent="0" lvl="3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1800" u="sng">
                <a:solidFill>
                  <a:schemeClr val="accent1"/>
                </a:solidFill>
              </a:rPr>
              <a:t>myname@xn--exmple-xta.ca 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1800"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1800"/>
          </a:p>
        </p:txBody>
      </p:sp>
      <p:pic>
        <p:nvPicPr>
          <p:cNvPr id="1029" name="Google Shape;102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27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EAI</a:t>
            </a:r>
            <a:endParaRPr/>
          </a:p>
        </p:txBody>
      </p:sp>
      <p:sp>
        <p:nvSpPr>
          <p:cNvPr id="1036" name="Google Shape;1036;p27"/>
          <p:cNvSpPr txBox="1"/>
          <p:nvPr>
            <p:ph idx="1" type="body"/>
          </p:nvPr>
        </p:nvSpPr>
        <p:spPr>
          <a:xfrm>
            <a:off x="812800" y="1170175"/>
            <a:ext cx="11044420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При интернационализации адреса электронной почты название почтового ящика записывается в Unicode (в формате UTF-8).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Имя домена может быть записано символами ASCII или же это может быть IDN-домен.	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Например, 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18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kévin@example.org</a:t>
            </a:r>
            <a:r>
              <a:rPr lang="en-US" sz="1800"/>
              <a:t> 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1800">
                <a:solidFill>
                  <a:schemeClr val="accent1"/>
                </a:solidFill>
              </a:rPr>
              <a:t>すし@ xn--exmple-xta.ca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1800">
                <a:solidFill>
                  <a:schemeClr val="accent1"/>
                </a:solidFill>
              </a:rPr>
              <a:t>すし@快手.游戏.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1800"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1800"/>
          </a:p>
        </p:txBody>
      </p:sp>
      <p:pic>
        <p:nvPicPr>
          <p:cNvPr id="1037" name="Google Shape;103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28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Форма адресов электронной почты</a:t>
            </a:r>
            <a:endParaRPr/>
          </a:p>
        </p:txBody>
      </p:sp>
      <p:sp>
        <p:nvSpPr>
          <p:cNvPr id="1044" name="Google Shape;1044;p28"/>
          <p:cNvSpPr txBox="1"/>
          <p:nvPr>
            <p:ph idx="1" type="body"/>
          </p:nvPr>
        </p:nvSpPr>
        <p:spPr>
          <a:xfrm>
            <a:off x="812800" y="1170175"/>
            <a:ext cx="11044420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Адреса name@exâmple.ca и name@xn--exmple-xta.ca представляют один и тот же адрес электронной почты.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Приложение должно быть способно рассматривать обе формы как эквивалентные.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Для внутреннего использования следует единообразно применять либо A-label, либо U-label, </a:t>
            </a:r>
            <a:br>
              <a:rPr lang="en-US" sz="1800"/>
            </a:br>
            <a:r>
              <a:rPr lang="en-US" sz="1800"/>
              <a:t>но смешивать их нельзя.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Техническая рекомендация: Техническую обработку следует выполнять по A-label, а U-label следует использовать для визуального контроля.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К примеру, регистрация нового пользователя в приложении должна выполняться по эквивалентной метке A-label.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1800"/>
          </a:p>
        </p:txBody>
      </p:sp>
      <p:pic>
        <p:nvPicPr>
          <p:cNvPr id="1045" name="Google Shape;104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29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Отправка и получение </a:t>
            </a:r>
            <a:endParaRPr/>
          </a:p>
        </p:txBody>
      </p:sp>
      <p:sp>
        <p:nvSpPr>
          <p:cNvPr id="1052" name="Google Shape;1052;p29"/>
          <p:cNvSpPr txBox="1"/>
          <p:nvPr>
            <p:ph idx="1" type="body"/>
          </p:nvPr>
        </p:nvSpPr>
        <p:spPr>
          <a:xfrm>
            <a:off x="812800" y="740672"/>
            <a:ext cx="11044420" cy="5463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>
                <a:solidFill>
                  <a:schemeClr val="dk1"/>
                </a:solidFill>
              </a:rPr>
              <a:t>Мы должны иметь возможность отправки в любую форму: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1800">
                <a:solidFill>
                  <a:schemeClr val="dk1"/>
                </a:solidFill>
              </a:rPr>
              <a:t>mailboxName-UTF-8@A-labelform.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1800">
                <a:solidFill>
                  <a:schemeClr val="dk1"/>
                </a:solidFill>
              </a:rPr>
              <a:t>mailboxName-UTF-8@U-labelform.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>
                <a:solidFill>
                  <a:schemeClr val="dk1"/>
                </a:solidFill>
              </a:rPr>
              <a:t>Мы должны иметь возможность получения от адреса любой формы: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1800">
                <a:solidFill>
                  <a:schemeClr val="dk1"/>
                </a:solidFill>
              </a:rPr>
              <a:t>mailboxName-UTF-8@A-labelform.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1800">
                <a:solidFill>
                  <a:schemeClr val="dk1"/>
                </a:solidFill>
              </a:rPr>
              <a:t>mailboxName-UTF-8@U-labelform.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>
                <a:solidFill>
                  <a:schemeClr val="dk1"/>
                </a:solidFill>
              </a:rPr>
              <a:t>Хранить адреса электронной почты следует в единообразном виде, по записи доменного имени </a:t>
            </a:r>
            <a:br>
              <a:rPr lang="en-US" sz="1800">
                <a:solidFill>
                  <a:schemeClr val="dk1"/>
                </a:solidFill>
              </a:rPr>
            </a:br>
            <a:r>
              <a:rPr lang="en-US" sz="1800">
                <a:solidFill>
                  <a:schemeClr val="dk1"/>
                </a:solidFill>
              </a:rPr>
              <a:t>в форме либо A-label, либо U-label.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>
                <a:solidFill>
                  <a:schemeClr val="dk1"/>
                </a:solidFill>
              </a:rPr>
              <a:t>Технической обработкой отправки/получения должен заниматься почтовый сервер.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>
                <a:solidFill>
                  <a:schemeClr val="dk1"/>
                </a:solidFill>
              </a:rPr>
              <a:t>Процесс передачи (интерфейсное приложение сервер электронной почты).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1800">
                <a:solidFill>
                  <a:schemeClr val="dk1"/>
                </a:solidFill>
              </a:rPr>
              <a:t>Библиотеки, используемые в процессе передачи, должны поддерживать интернационализацию адресов электронной почты (EAI).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1800">
                <a:solidFill>
                  <a:schemeClr val="dk1"/>
                </a:solidFill>
              </a:rPr>
              <a:t>Почтовый сервер также должен быть совместим с EAI.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1800">
                <a:solidFill>
                  <a:schemeClr val="dk1"/>
                </a:solidFill>
              </a:rPr>
              <a:t>Описание того, как обеспечить совместимость почтового сервера с EAI, не входит в рамки данного курса.</a:t>
            </a:r>
            <a:endParaRPr/>
          </a:p>
        </p:txBody>
      </p:sp>
      <p:pic>
        <p:nvPicPr>
          <p:cNvPr id="1053" name="Google Shape;105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"/>
          <p:cNvSpPr txBox="1"/>
          <p:nvPr>
            <p:ph type="title"/>
          </p:nvPr>
        </p:nvSpPr>
        <p:spPr>
          <a:xfrm>
            <a:off x="752850" y="1308848"/>
            <a:ext cx="10804566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Общие сведения об универсальном принятии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30"/>
          <p:cNvSpPr txBox="1"/>
          <p:nvPr>
            <p:ph type="title"/>
          </p:nvPr>
        </p:nvSpPr>
        <p:spPr>
          <a:xfrm>
            <a:off x="752849" y="1308848"/>
            <a:ext cx="1048977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Заключение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31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Поддержка языков прогр.</a:t>
            </a:r>
            <a:endParaRPr/>
          </a:p>
        </p:txBody>
      </p:sp>
      <p:sp>
        <p:nvSpPr>
          <p:cNvPr id="1064" name="Google Shape;1064;p31"/>
          <p:cNvSpPr txBox="1"/>
          <p:nvPr/>
        </p:nvSpPr>
        <p:spPr>
          <a:xfrm>
            <a:off x="558800" y="870761"/>
            <a:ext cx="119263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UASG018A</a:t>
            </a:r>
            <a:endParaRPr/>
          </a:p>
        </p:txBody>
      </p:sp>
      <p:grpSp>
        <p:nvGrpSpPr>
          <p:cNvPr id="1065" name="Google Shape;1065;p31"/>
          <p:cNvGrpSpPr/>
          <p:nvPr/>
        </p:nvGrpSpPr>
        <p:grpSpPr>
          <a:xfrm>
            <a:off x="241300" y="1374733"/>
            <a:ext cx="5981700" cy="4868905"/>
            <a:chOff x="241300" y="1336633"/>
            <a:chExt cx="5981700" cy="5048945"/>
          </a:xfrm>
        </p:grpSpPr>
        <p:pic>
          <p:nvPicPr>
            <p:cNvPr id="1066" name="Google Shape;1066;p31"/>
            <p:cNvPicPr preferRelativeResize="0"/>
            <p:nvPr/>
          </p:nvPicPr>
          <p:blipFill rotWithShape="1">
            <a:blip r:embed="rId4">
              <a:alphaModFix/>
            </a:blip>
            <a:srcRect b="90328" l="0" r="0" t="0"/>
            <a:stretch/>
          </p:blipFill>
          <p:spPr>
            <a:xfrm>
              <a:off x="241300" y="1336633"/>
              <a:ext cx="5981700" cy="616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7" name="Google Shape;1067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66700" y="1927878"/>
              <a:ext cx="5943600" cy="4457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68" name="Google Shape;1068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48400" y="200024"/>
            <a:ext cx="5943600" cy="6043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32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 sz="2200"/>
              <a:t>Поддержка EAI в основных инструментах и службах электронной почты</a:t>
            </a:r>
            <a:endParaRPr/>
          </a:p>
        </p:txBody>
      </p:sp>
      <p:pic>
        <p:nvPicPr>
          <p:cNvPr id="1075" name="Google Shape;107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76" name="Google Shape;1076;p32"/>
          <p:cNvSpPr/>
          <p:nvPr/>
        </p:nvSpPr>
        <p:spPr>
          <a:xfrm>
            <a:off x="7989757" y="1127134"/>
            <a:ext cx="3966891" cy="1673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См. подробные результаты тестирования в документе «</a:t>
            </a:r>
            <a:r>
              <a:rPr b="0" i="0" lang="en-US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UASG030A: результаты тестирования поддержки EAI в программном обеспечении»</a:t>
            </a:r>
            <a:endParaRPr/>
          </a:p>
        </p:txBody>
      </p:sp>
      <p:pic>
        <p:nvPicPr>
          <p:cNvPr descr="Table&#10;&#10;Description automatically generated" id="1077" name="Google Shape;1077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9002" y="671420"/>
            <a:ext cx="6046484" cy="5515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33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 sz="2400"/>
              <a:t>Путь ICANN к готовности к универсальному принятию — модель</a:t>
            </a:r>
            <a:endParaRPr/>
          </a:p>
        </p:txBody>
      </p:sp>
      <p:sp>
        <p:nvSpPr>
          <p:cNvPr id="1084" name="Google Shape;1084;p33"/>
          <p:cNvSpPr txBox="1"/>
          <p:nvPr>
            <p:ph idx="1" type="body"/>
          </p:nvPr>
        </p:nvSpPr>
        <p:spPr>
          <a:xfrm>
            <a:off x="812801" y="1470213"/>
            <a:ext cx="7257773" cy="45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 sz="1600"/>
              <a:t>Этап 1: Обновление служб для поддержки новых коротких и длинных TLD на основе символов ASCII.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 sz="1600"/>
              <a:t>Этап 2: Обновление служб для поддержки интернационализированных доменных имен (IDN-доменов), записываемых символами, отличными от ASCII, в формате Unicode (U-label) и в представлении IDN-доменов </a:t>
            </a:r>
            <a:br>
              <a:rPr lang="en-US" sz="1600"/>
            </a:br>
            <a:r>
              <a:rPr lang="en-US" sz="1600"/>
              <a:t>в формате Punycode на основе символов ASCII (A-label).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 sz="1600"/>
              <a:t>Этап 3: Обновление инфраструктуры и служб для поддержки адресов электронной почты, записываемых символами, отличными от ASCII.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 sz="1600"/>
              <a:t>Примечание: прежде чем инфраструктуру можно будет считать совместимой, интернационализацию адресов электронной почты (EAI) должны поддерживать все компоненты.</a:t>
            </a:r>
            <a:endParaRPr/>
          </a:p>
          <a:p>
            <a:pPr indent="-250825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None/>
            </a:pPr>
            <a:r>
              <a:t/>
            </a:r>
            <a:endParaRPr sz="1600"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 sz="1600"/>
              <a:t>Подробнее см.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Ситуационное исследование ICANN</a:t>
            </a:r>
            <a:endParaRPr/>
          </a:p>
        </p:txBody>
      </p:sp>
      <p:pic>
        <p:nvPicPr>
          <p:cNvPr id="1085" name="Google Shape;1085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47133" y="784708"/>
            <a:ext cx="3557630" cy="52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7" name="Google Shape;1087;p33"/>
          <p:cNvSpPr txBox="1"/>
          <p:nvPr/>
        </p:nvSpPr>
        <p:spPr>
          <a:xfrm>
            <a:off x="8645237" y="1374369"/>
            <a:ext cx="2923308" cy="892552"/>
          </a:xfrm>
          <a:prstGeom prst="rect">
            <a:avLst/>
          </a:prstGeom>
          <a:solidFill>
            <a:srgbClr val="41A4D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Обеспечить поддержку новых коротких и длинных TLD на </a:t>
            </a:r>
            <a:br>
              <a:rPr b="0" i="0" lang="en-US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основе ASCII</a:t>
            </a:r>
            <a:br>
              <a:rPr b="0" i="0" lang="en-US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33"/>
          <p:cNvSpPr txBox="1"/>
          <p:nvPr/>
        </p:nvSpPr>
        <p:spPr>
          <a:xfrm>
            <a:off x="8645236" y="5037056"/>
            <a:ext cx="3028604" cy="892552"/>
          </a:xfrm>
          <a:prstGeom prst="rect">
            <a:avLst/>
          </a:prstGeom>
          <a:solidFill>
            <a:srgbClr val="939A9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Обеспечить поддержку интернационализации адресов электронной почты (EAI)</a:t>
            </a:r>
            <a:br>
              <a:rPr b="0" i="0" lang="en-US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3"/>
          <p:cNvSpPr txBox="1"/>
          <p:nvPr/>
        </p:nvSpPr>
        <p:spPr>
          <a:xfrm>
            <a:off x="8527926" y="3198110"/>
            <a:ext cx="3259528" cy="892552"/>
          </a:xfrm>
          <a:prstGeom prst="rect">
            <a:avLst/>
          </a:prstGeom>
          <a:solidFill>
            <a:srgbClr val="FCB97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Обеспечить поддержку интернационализированных доменных имен верхнего уровня (IDN TLD) в кодировке Unicode или Punycode</a:t>
            </a:r>
            <a:endParaRPr/>
          </a:p>
        </p:txBody>
      </p:sp>
      <p:sp>
        <p:nvSpPr>
          <p:cNvPr id="1090" name="Google Shape;1090;p33"/>
          <p:cNvSpPr txBox="1"/>
          <p:nvPr/>
        </p:nvSpPr>
        <p:spPr>
          <a:xfrm>
            <a:off x="9259873" y="2714157"/>
            <a:ext cx="1732150" cy="430887"/>
          </a:xfrm>
          <a:prstGeom prst="rect">
            <a:avLst/>
          </a:prstGeom>
          <a:solidFill>
            <a:srgbClr val="F69B4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ЭТАП 2</a:t>
            </a:r>
            <a:endParaRPr/>
          </a:p>
        </p:txBody>
      </p:sp>
      <p:sp>
        <p:nvSpPr>
          <p:cNvPr id="1091" name="Google Shape;1091;p33"/>
          <p:cNvSpPr txBox="1"/>
          <p:nvPr/>
        </p:nvSpPr>
        <p:spPr>
          <a:xfrm>
            <a:off x="9259873" y="875211"/>
            <a:ext cx="1732150" cy="430887"/>
          </a:xfrm>
          <a:prstGeom prst="rect">
            <a:avLst/>
          </a:prstGeom>
          <a:solidFill>
            <a:srgbClr val="1282C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ЭТАП 1</a:t>
            </a:r>
            <a:endParaRPr/>
          </a:p>
        </p:txBody>
      </p:sp>
      <p:sp>
        <p:nvSpPr>
          <p:cNvPr id="1092" name="Google Shape;1092;p33"/>
          <p:cNvSpPr txBox="1"/>
          <p:nvPr/>
        </p:nvSpPr>
        <p:spPr>
          <a:xfrm>
            <a:off x="9312736" y="4533747"/>
            <a:ext cx="1732150" cy="430887"/>
          </a:xfrm>
          <a:prstGeom prst="rect">
            <a:avLst/>
          </a:prstGeom>
          <a:solidFill>
            <a:srgbClr val="6C727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ЭТАП 3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34"/>
          <p:cNvSpPr txBox="1"/>
          <p:nvPr>
            <p:ph idx="1" type="body"/>
          </p:nvPr>
        </p:nvSpPr>
        <p:spPr>
          <a:xfrm>
            <a:off x="739753" y="937384"/>
            <a:ext cx="10485925" cy="5433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/>
              <a:t>Если вам нужен готовый сервер, в т. ч. популярное ПО для его реализации, обращайтесь по адресу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UAProgram@icann.org</a:t>
            </a:r>
            <a:r>
              <a:rPr lang="en-US"/>
              <a:t>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/>
              <a:t>Стабильные пакеты популярного ПО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/>
              <a:t>Полная настройка для поддержки интернационализации адресов электронной почты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Пример еще одного комплексного решения сервера электронной почты</a:t>
            </a:r>
            <a:r>
              <a:rPr lang="en-US"/>
              <a:t>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xmox.nl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/>
              <a:t>Версия 0.x, версия 1.0 еще не выпущена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/>
              <a:t>Сильный акцент на готовности к немедленного использования и поддержке EAI, DKIM, DMARC, DANE и т. п.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/>
              <a:t>Нужен сервер под управлением Linux и глобальный IP-адрес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/>
              <a:t>Крайне низкое потребление ресурсов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/>
              <a:t>Подходит для бюджетных виртуальных серверов</a:t>
            </a:r>
            <a:endParaRPr/>
          </a:p>
        </p:txBody>
      </p:sp>
      <p:sp>
        <p:nvSpPr>
          <p:cNvPr id="1099" name="Google Shape;1099;p34"/>
          <p:cNvSpPr txBox="1"/>
          <p:nvPr>
            <p:ph type="title"/>
          </p:nvPr>
        </p:nvSpPr>
        <p:spPr>
          <a:xfrm>
            <a:off x="420624" y="138780"/>
            <a:ext cx="10805054" cy="83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 sz="1800"/>
              <a:t>Бесплатные серверы с поддержкой интернационализации адресов электронной почты</a:t>
            </a:r>
            <a:endParaRPr/>
          </a:p>
        </p:txBody>
      </p:sp>
      <p:pic>
        <p:nvPicPr>
          <p:cNvPr id="1100" name="Google Shape;1100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2d9a2e83e59_0_2"/>
          <p:cNvSpPr txBox="1"/>
          <p:nvPr>
            <p:ph idx="1" type="body"/>
          </p:nvPr>
        </p:nvSpPr>
        <p:spPr>
          <a:xfrm>
            <a:off x="739753" y="937384"/>
            <a:ext cx="10378200" cy="54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1800"/>
              <a:t>Группа управления по универсальному принятию (UASG) разработала подробные требования к поддержке интернационализации адресов электронной почты.</a:t>
            </a:r>
            <a:endParaRPr/>
          </a:p>
          <a:p>
            <a:pPr indent="-341312" lvl="1" marL="798512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1800"/>
              <a:t>Детализированный контрольный список.</a:t>
            </a:r>
            <a:endParaRPr/>
          </a:p>
          <a:p>
            <a:pPr indent="-341312" lvl="1" marL="798512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1800"/>
              <a:t>Простота использования для проверки поддержки интернационализации адресов электронной почты в различных продуктах и службах, в т. ч. в периферийных функциях, таких как адресная книга.</a:t>
            </a:r>
            <a:endParaRPr/>
          </a:p>
          <a:p>
            <a:pPr indent="-341312" lvl="1" marL="798512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1800"/>
              <a:t>Проверено на практике специалистами поставщиков услуг по контролю качества для проверки соответствия служб требованиям.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1800"/>
              <a:t>Доступно по адресу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uasg.tech/eai-certification</a:t>
            </a:r>
            <a:r>
              <a:rPr lang="en-US" sz="1800"/>
              <a:t>.</a:t>
            </a:r>
            <a:endParaRPr/>
          </a:p>
        </p:txBody>
      </p:sp>
      <p:sp>
        <p:nvSpPr>
          <p:cNvPr id="1107" name="Google Shape;1107;g2d9a2e83e59_0_2"/>
          <p:cNvSpPr txBox="1"/>
          <p:nvPr>
            <p:ph type="title"/>
          </p:nvPr>
        </p:nvSpPr>
        <p:spPr>
          <a:xfrm>
            <a:off x="420624" y="46180"/>
            <a:ext cx="108051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Самоаттестация в области EAI</a:t>
            </a:r>
            <a:endParaRPr/>
          </a:p>
        </p:txBody>
      </p:sp>
      <p:pic>
        <p:nvPicPr>
          <p:cNvPr id="1108" name="Google Shape;1108;g2d9a2e83e59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g2d9a2e83e59_0_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2675" y="4000823"/>
            <a:ext cx="9320950" cy="209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35"/>
          <p:cNvSpPr txBox="1"/>
          <p:nvPr>
            <p:ph idx="1" type="body"/>
          </p:nvPr>
        </p:nvSpPr>
        <p:spPr>
          <a:xfrm>
            <a:off x="812800" y="1470213"/>
            <a:ext cx="10805055" cy="476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Для получения дополнительных сведений об универсальном принятии, обратитесь по следующим адресам электронной почты: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info@uasg.tech</a:t>
            </a:r>
            <a:r>
              <a:rPr lang="en-US" sz="1800"/>
              <a:t> и 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UAProgram@icann.org</a:t>
            </a:r>
            <a:r>
              <a:rPr lang="en-US" sz="1800"/>
              <a:t>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Все документы и презентации группы UASG см. на сайтах </a:t>
            </a:r>
            <a:r>
              <a:rPr lang="en-US" sz="1800" u="sng">
                <a:solidFill>
                  <a:schemeClr val="hlink"/>
                </a:solidFill>
                <a:hlinkClick r:id="rId5"/>
              </a:rPr>
              <a:t>https://uasg.tech</a:t>
            </a:r>
            <a:r>
              <a:rPr lang="en-US" sz="1800"/>
              <a:t> и </a:t>
            </a:r>
            <a:r>
              <a:rPr lang="en-US" sz="1800" u="sng">
                <a:solidFill>
                  <a:schemeClr val="hlink"/>
                </a:solidFill>
                <a:hlinkClick r:id="rId6"/>
              </a:rPr>
              <a:t>https://icann.org/ua</a:t>
            </a:r>
            <a:r>
              <a:rPr lang="en-US" sz="1800"/>
              <a:t> </a:t>
            </a:r>
            <a:endParaRPr/>
          </a:p>
        </p:txBody>
      </p:sp>
      <p:sp>
        <p:nvSpPr>
          <p:cNvPr id="1116" name="Google Shape;1116;p3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Участвуйте!</a:t>
            </a:r>
            <a:endParaRPr/>
          </a:p>
        </p:txBody>
      </p:sp>
      <p:pic>
        <p:nvPicPr>
          <p:cNvPr id="1117" name="Google Shape;1117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36"/>
          <p:cNvSpPr txBox="1"/>
          <p:nvPr>
            <p:ph idx="1" type="body"/>
          </p:nvPr>
        </p:nvSpPr>
        <p:spPr>
          <a:xfrm>
            <a:off x="833124" y="1497006"/>
            <a:ext cx="11216122" cy="452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00"/>
              <a:t>Полный список отчетов см. на сайте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https://uasg.tech.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Краткое руководство по универсальному принятию: 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UASG005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Основные сведения об универсальном принятии: </a:t>
            </a:r>
            <a:r>
              <a:rPr lang="en-US" sz="1800" u="sng">
                <a:solidFill>
                  <a:schemeClr val="hlink"/>
                </a:solidFill>
                <a:hlinkClick r:id="rId5"/>
              </a:rPr>
              <a:t>UASG007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Краткое руководство по EAI: </a:t>
            </a:r>
            <a:r>
              <a:rPr lang="en-US" sz="1800" u="sng">
                <a:solidFill>
                  <a:schemeClr val="hlink"/>
                </a:solidFill>
                <a:hlinkClick r:id="rId6"/>
              </a:rPr>
              <a:t>UASG014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EAI – общее техническое описание: </a:t>
            </a:r>
            <a:r>
              <a:rPr lang="en-US" sz="1800" u="sng">
                <a:solidFill>
                  <a:schemeClr val="hlink"/>
                </a:solidFill>
                <a:hlinkClick r:id="rId7"/>
              </a:rPr>
              <a:t>UASG012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Соответствие UA некоторых библиотек и фреймворков языков программирования – </a:t>
            </a:r>
            <a:r>
              <a:rPr lang="en-US" sz="1800" u="sng">
                <a:solidFill>
                  <a:schemeClr val="hlink"/>
                </a:solidFill>
                <a:hlinkClick r:id="rId8"/>
              </a:rPr>
              <a:t>UASG018A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EAI — оценка основных программ и служб электронной почты: </a:t>
            </a:r>
            <a:r>
              <a:rPr lang="en-US" sz="1800" u="sng">
                <a:solidFill>
                  <a:schemeClr val="hlink"/>
                </a:solidFill>
                <a:hlinkClick r:id="rId9"/>
              </a:rPr>
              <a:t>UASG021B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Концепция готовности к обеспечению универсального принятия: </a:t>
            </a:r>
            <a:r>
              <a:rPr lang="en-US" sz="1800" u="sng">
                <a:solidFill>
                  <a:schemeClr val="hlink"/>
                </a:solidFill>
                <a:hlinkClick r:id="rId10"/>
              </a:rPr>
              <a:t>UASG026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Соображения относительно именования интернационализированных ящиков электронной почты: </a:t>
            </a:r>
            <a:r>
              <a:rPr lang="en-US" sz="1800" u="sng">
                <a:solidFill>
                  <a:schemeClr val="hlink"/>
                </a:solidFill>
                <a:hlinkClick r:id="rId11"/>
              </a:rPr>
              <a:t>UASG028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Отчет об оценке поддержки EAI в почтовых программах и службах: </a:t>
            </a:r>
            <a:r>
              <a:rPr lang="en-US" sz="1800" u="sng">
                <a:solidFill>
                  <a:schemeClr val="hlink"/>
                </a:solidFill>
                <a:hlinkClick r:id="rId12"/>
              </a:rPr>
              <a:t>UASG030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UA в системах управления контентом (CMS), фаза 1 — WordPress: </a:t>
            </a:r>
            <a:r>
              <a:rPr lang="en-US" sz="1800" u="sng">
                <a:solidFill>
                  <a:schemeClr val="hlink"/>
                </a:solidFill>
                <a:hlinkClick r:id="rId13"/>
              </a:rPr>
              <a:t>UASG032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00"/>
              <a:t>Примеры кода для обеспечения готовности к универсальному принятию на языках программирования Java, Python и JavaScript — </a:t>
            </a:r>
            <a:r>
              <a:rPr lang="en-US" sz="1800" u="sng">
                <a:solidFill>
                  <a:schemeClr val="hlink"/>
                </a:solidFill>
                <a:hlinkClick r:id="rId14"/>
              </a:rPr>
              <a:t>UASG043.</a:t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sz="1800"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 sz="1800"/>
          </a:p>
        </p:txBody>
      </p:sp>
      <p:sp>
        <p:nvSpPr>
          <p:cNvPr id="1124" name="Google Shape;1124;p36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Некоторые актуальные материалы</a:t>
            </a:r>
            <a:endParaRPr/>
          </a:p>
        </p:txBody>
      </p:sp>
      <p:pic>
        <p:nvPicPr>
          <p:cNvPr id="1125" name="Google Shape;1125;p3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37"/>
          <p:cNvSpPr txBox="1"/>
          <p:nvPr>
            <p:ph type="title"/>
          </p:nvPr>
        </p:nvSpPr>
        <p:spPr>
          <a:xfrm>
            <a:off x="420688" y="42863"/>
            <a:ext cx="11807825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Взаимодействие с ICANN — благодарим вас! Вопросы</a:t>
            </a:r>
            <a:endParaRPr/>
          </a:p>
        </p:txBody>
      </p:sp>
      <p:sp>
        <p:nvSpPr>
          <p:cNvPr id="1132" name="Google Shape;1132;p37"/>
          <p:cNvSpPr txBox="1"/>
          <p:nvPr/>
        </p:nvSpPr>
        <p:spPr>
          <a:xfrm>
            <a:off x="5156200" y="2413000"/>
            <a:ext cx="374473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Почта: sarmad.hussain@icann.org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 sz="2400"/>
              <a:t>Универсальное принятие доменных имен и электронной почты</a:t>
            </a:r>
            <a:endParaRPr/>
          </a:p>
        </p:txBody>
      </p:sp>
      <p:sp>
        <p:nvSpPr>
          <p:cNvPr id="816" name="Google Shape;816;p4"/>
          <p:cNvSpPr/>
          <p:nvPr/>
        </p:nvSpPr>
        <p:spPr>
          <a:xfrm>
            <a:off x="926617" y="2150772"/>
            <a:ext cx="10327341" cy="2923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Цель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 доменные имена и адреса электронной почты работают во всех прикладных программах.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Результаты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Стимулирование потребительского выбора, рост конкуренции и предоставление более широкого доступа конечным пользователям.</a:t>
            </a:r>
            <a:endParaRPr/>
          </a:p>
        </p:txBody>
      </p:sp>
      <p:pic>
        <p:nvPicPr>
          <p:cNvPr id="817" name="Google Shape;81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Категории доменных имен и адресов электронной почты</a:t>
            </a:r>
            <a:endParaRPr/>
          </a:p>
        </p:txBody>
      </p:sp>
      <p:sp>
        <p:nvSpPr>
          <p:cNvPr id="824" name="Google Shape;824;p5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Теперь можно создавать доменные имена и адреса электронной почты на местных языках с использованием формата UTF8.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Интернационализированные доменные имена (IDN-домены)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Интернационализация адреса электронной почты (EAI)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Доменные имена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b="1" lang="en-US" sz="2000"/>
              <a:t>Новые</a:t>
            </a:r>
            <a:r>
              <a:rPr lang="en-US" sz="2000"/>
              <a:t> доменные имена верхнего уровня:			example.</a:t>
            </a:r>
            <a:r>
              <a:rPr lang="en-US" sz="2000">
                <a:solidFill>
                  <a:srgbClr val="FF0000"/>
                </a:solidFill>
              </a:rPr>
              <a:t>sky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b="1" lang="en-US" sz="2000"/>
              <a:t>Длинные</a:t>
            </a:r>
            <a:r>
              <a:rPr lang="en-US" sz="2000"/>
              <a:t> доменные имена верхнего уровня:		example.</a:t>
            </a:r>
            <a:r>
              <a:rPr lang="en-US" sz="2000">
                <a:solidFill>
                  <a:srgbClr val="FF0000"/>
                </a:solidFill>
              </a:rPr>
              <a:t>abudhabi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b="1" lang="en-US" sz="2000"/>
              <a:t>Интернационализированные </a:t>
            </a:r>
            <a:r>
              <a:rPr lang="en-US" sz="2000"/>
              <a:t>доменные имена:	</a:t>
            </a:r>
            <a:r>
              <a:rPr lang="en-US">
                <a:solidFill>
                  <a:srgbClr val="FF0000"/>
                </a:solidFill>
              </a:rPr>
              <a:t>普遍接受-测试.世界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Интернационализация адреса электронной почты (EAI)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ASCII@IDN											marc@</a:t>
            </a:r>
            <a:r>
              <a:rPr lang="en-US" sz="2000">
                <a:solidFill>
                  <a:srgbClr val="FF0000"/>
                </a:solidFill>
              </a:rPr>
              <a:t>société</a:t>
            </a:r>
            <a:r>
              <a:rPr lang="en-US" sz="2000"/>
              <a:t>.org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UTF8@ASCII										</a:t>
            </a:r>
            <a:r>
              <a:rPr lang="en-US" sz="2000">
                <a:solidFill>
                  <a:srgbClr val="FF0000"/>
                </a:solidFill>
              </a:rPr>
              <a:t>ईमेल</a:t>
            </a:r>
            <a:r>
              <a:rPr lang="en-US" sz="2000"/>
              <a:t>@example.com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UTF8@IDN											</a:t>
            </a:r>
            <a:r>
              <a:rPr lang="en-US" sz="2000">
                <a:solidFill>
                  <a:srgbClr val="FF0000"/>
                </a:solidFill>
              </a:rPr>
              <a:t>测试@普遍接受-测试.世界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UTF8@IDN; системы письма справа налево		</a:t>
            </a:r>
            <a:r>
              <a:rPr lang="en-US" sz="2000">
                <a:solidFill>
                  <a:srgbClr val="FF0000"/>
                </a:solidFill>
              </a:rPr>
              <a:t>ای-میل@ مثال.موقع</a:t>
            </a:r>
            <a:r>
              <a:rPr lang="en-US" sz="2000"/>
              <a:t>	</a:t>
            </a:r>
            <a:r>
              <a:rPr lang="en-US" sz="2000"/>
              <a:t>	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pic>
        <p:nvPicPr>
          <p:cNvPr id="825" name="Google Shape;82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6"/>
          <p:cNvSpPr txBox="1"/>
          <p:nvPr>
            <p:ph type="title"/>
          </p:nvPr>
        </p:nvSpPr>
        <p:spPr>
          <a:xfrm>
            <a:off x="420624" y="48278"/>
            <a:ext cx="11157294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Принятие адресов электронной почты веб-сайтами</a:t>
            </a:r>
            <a:endParaRPr/>
          </a:p>
        </p:txBody>
      </p:sp>
      <p:pic>
        <p:nvPicPr>
          <p:cNvPr id="832" name="Google Shape;83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6"/>
          <p:cNvSpPr txBox="1"/>
          <p:nvPr/>
        </p:nvSpPr>
        <p:spPr>
          <a:xfrm>
            <a:off x="647941" y="2760788"/>
            <a:ext cx="4678439" cy="1846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Показатели принятия EAI (в записи местными языками) в полях форм </a:t>
            </a:r>
            <a:br>
              <a:rPr b="1" i="0" lang="en-US" sz="1900" u="none" cap="none" strike="noStrik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b="1" i="0" lang="en-US" sz="1900" u="none" cap="none" strike="noStrik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на 1000 местных сайтов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(данные исследования 2025 года, которые готовятся к публикации </a:t>
            </a:r>
            <a:br>
              <a:rPr b="1" i="0" lang="en-US" sz="1900" u="none" cap="none" strike="noStrik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b="1" i="0" lang="en-US" sz="1900" u="none" cap="none" strike="noStrik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на сайте UASG.tech)</a:t>
            </a:r>
            <a:endParaRPr/>
          </a:p>
        </p:txBody>
      </p:sp>
      <p:pic>
        <p:nvPicPr>
          <p:cNvPr id="834" name="Google Shape;834;p6"/>
          <p:cNvPicPr preferRelativeResize="0"/>
          <p:nvPr/>
        </p:nvPicPr>
        <p:blipFill rotWithShape="1">
          <a:blip r:embed="rId4">
            <a:alphaModFix/>
          </a:blip>
          <a:srcRect b="0" l="0" r="0" t="6697"/>
          <a:stretch/>
        </p:blipFill>
        <p:spPr>
          <a:xfrm>
            <a:off x="5741358" y="819580"/>
            <a:ext cx="5611004" cy="5436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7"/>
          <p:cNvSpPr txBox="1"/>
          <p:nvPr>
            <p:ph type="title"/>
          </p:nvPr>
        </p:nvSpPr>
        <p:spPr>
          <a:xfrm>
            <a:off x="499872" y="46179"/>
            <a:ext cx="11692128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Поддержка EAI серверами электронной почты в доменах gTLD</a:t>
            </a:r>
            <a:endParaRPr/>
          </a:p>
        </p:txBody>
      </p:sp>
      <p:pic>
        <p:nvPicPr>
          <p:cNvPr id="841" name="Google Shape;84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0489" y="1001725"/>
            <a:ext cx="9871026" cy="40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7"/>
          <p:cNvSpPr txBox="1"/>
          <p:nvPr/>
        </p:nvSpPr>
        <p:spPr>
          <a:xfrm>
            <a:off x="320750" y="5117400"/>
            <a:ext cx="115059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январе 2025 года из протестированных 33,7 млн серверов электронной почты поддержку интернационализированных адресов продемонстрировали только 25,86%.</a:t>
            </a:r>
            <a:endParaRPr/>
          </a:p>
          <a:p>
            <a:pPr indent="-85725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315" lvl="3" marL="109728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7"/>
          <p:cNvSpPr txBox="1"/>
          <p:nvPr/>
        </p:nvSpPr>
        <p:spPr>
          <a:xfrm>
            <a:off x="3473075" y="5893644"/>
            <a:ext cx="473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Источник: </a:t>
            </a:r>
            <a:r>
              <a:rPr b="0" i="1" lang="en-US" sz="1400" u="sng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https://ithi.research.icann.org/graph-eai.html</a:t>
            </a:r>
            <a:r>
              <a:rPr b="0" i="1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8"/>
          <p:cNvSpPr txBox="1"/>
          <p:nvPr>
            <p:ph idx="1" type="body"/>
          </p:nvPr>
        </p:nvSpPr>
        <p:spPr>
          <a:xfrm>
            <a:off x="812800" y="1311965"/>
            <a:ext cx="11236446" cy="49036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Поддержка всех доменных имен, включая интернационализированные доменные имена (IDN), и всех адресов электронной почты, включая интернационализированные адреса электронной почты (EAI): </a:t>
            </a:r>
            <a:endParaRPr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Принятие: пользователь может вводить в текстовое поле символы своего местного алфавита.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Проверка: программное обеспечение принимает такие символы и распознает их как действительные.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Процесс: система выполняет с символами необходимые операции.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Хранение: текст может храниться в базе данных без каких-либо повреждений.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Отображение: при извлечении из базы данных информация отображается корректно.</a:t>
            </a:r>
            <a:endParaRPr/>
          </a:p>
        </p:txBody>
      </p:sp>
      <p:sp>
        <p:nvSpPr>
          <p:cNvPr id="850" name="Google Shape;850;p8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 sz="2200"/>
              <a:t>Состояние готовности к универсальному принятию для программистов</a:t>
            </a:r>
            <a:endParaRPr/>
          </a:p>
        </p:txBody>
      </p:sp>
      <p:pic>
        <p:nvPicPr>
          <p:cNvPr id="851" name="Google Shape;8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2" name="Google Shape;852;p8"/>
          <p:cNvGrpSpPr/>
          <p:nvPr/>
        </p:nvGrpSpPr>
        <p:grpSpPr>
          <a:xfrm>
            <a:off x="1298985" y="2232008"/>
            <a:ext cx="9216609" cy="1217744"/>
            <a:chOff x="1927228" y="5269980"/>
            <a:chExt cx="8068672" cy="917930"/>
          </a:xfrm>
        </p:grpSpPr>
        <p:grpSp>
          <p:nvGrpSpPr>
            <p:cNvPr id="853" name="Google Shape;853;p8"/>
            <p:cNvGrpSpPr/>
            <p:nvPr/>
          </p:nvGrpSpPr>
          <p:grpSpPr>
            <a:xfrm>
              <a:off x="1927228" y="5273671"/>
              <a:ext cx="1302251" cy="914236"/>
              <a:chOff x="820555" y="1643185"/>
              <a:chExt cx="2011680" cy="1545145"/>
            </a:xfrm>
          </p:grpSpPr>
          <p:sp>
            <p:nvSpPr>
              <p:cNvPr id="854" name="Google Shape;854;p8"/>
              <p:cNvSpPr/>
              <p:nvPr/>
            </p:nvSpPr>
            <p:spPr>
              <a:xfrm>
                <a:off x="820555" y="2835438"/>
                <a:ext cx="2011680" cy="3528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Принятие</a:t>
                </a:r>
                <a:endParaRPr/>
              </a:p>
            </p:txBody>
          </p:sp>
          <p:sp>
            <p:nvSpPr>
              <p:cNvPr id="855" name="Google Shape;855;p8"/>
              <p:cNvSpPr/>
              <p:nvPr/>
            </p:nvSpPr>
            <p:spPr>
              <a:xfrm>
                <a:off x="820555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ua-capability-icons_wht_Accept.png" id="856" name="Google Shape;856;p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529630" y="1900022"/>
                <a:ext cx="562359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57" name="Google Shape;857;p8"/>
            <p:cNvGrpSpPr/>
            <p:nvPr/>
          </p:nvGrpSpPr>
          <p:grpSpPr>
            <a:xfrm>
              <a:off x="3582203" y="5273672"/>
              <a:ext cx="1314106" cy="908455"/>
              <a:chOff x="3554360" y="1646720"/>
              <a:chExt cx="2029993" cy="1535374"/>
            </a:xfrm>
          </p:grpSpPr>
          <p:sp>
            <p:nvSpPr>
              <p:cNvPr id="858" name="Google Shape;858;p8"/>
              <p:cNvSpPr/>
              <p:nvPr/>
            </p:nvSpPr>
            <p:spPr>
              <a:xfrm>
                <a:off x="3554360" y="1646720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8"/>
              <p:cNvSpPr/>
              <p:nvPr/>
            </p:nvSpPr>
            <p:spPr>
              <a:xfrm>
                <a:off x="3572672" y="2829201"/>
                <a:ext cx="2011681" cy="3528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Проверка</a:t>
                </a:r>
                <a:endParaRPr/>
              </a:p>
            </p:txBody>
          </p:sp>
          <p:pic>
            <p:nvPicPr>
              <p:cNvPr descr="ua-capability-icons_wht_Validate.png" id="860" name="Google Shape;860;p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170348" y="1895569"/>
                <a:ext cx="779705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61" name="Google Shape;861;p8"/>
            <p:cNvGrpSpPr/>
            <p:nvPr/>
          </p:nvGrpSpPr>
          <p:grpSpPr>
            <a:xfrm>
              <a:off x="6892153" y="5269980"/>
              <a:ext cx="1302251" cy="909958"/>
              <a:chOff x="6331693" y="1643185"/>
              <a:chExt cx="2011680" cy="1537915"/>
            </a:xfrm>
          </p:grpSpPr>
          <p:sp>
            <p:nvSpPr>
              <p:cNvPr id="862" name="Google Shape;862;p8"/>
              <p:cNvSpPr/>
              <p:nvPr/>
            </p:nvSpPr>
            <p:spPr>
              <a:xfrm>
                <a:off x="6331693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8"/>
              <p:cNvSpPr/>
              <p:nvPr/>
            </p:nvSpPr>
            <p:spPr>
              <a:xfrm>
                <a:off x="6331693" y="2828208"/>
                <a:ext cx="2011680" cy="3528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Хранение</a:t>
                </a:r>
                <a:endParaRPr/>
              </a:p>
            </p:txBody>
          </p:sp>
          <p:pic>
            <p:nvPicPr>
              <p:cNvPr descr="ua-capability-icons_wht_Store.png" id="864" name="Google Shape;864;p8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6999490" y="1900022"/>
                <a:ext cx="647296" cy="6472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65" name="Google Shape;865;p8"/>
            <p:cNvGrpSpPr/>
            <p:nvPr/>
          </p:nvGrpSpPr>
          <p:grpSpPr>
            <a:xfrm>
              <a:off x="5237178" y="5269980"/>
              <a:ext cx="1302251" cy="912146"/>
              <a:chOff x="2202899" y="3852184"/>
              <a:chExt cx="2011680" cy="1541613"/>
            </a:xfrm>
          </p:grpSpPr>
          <p:sp>
            <p:nvSpPr>
              <p:cNvPr id="866" name="Google Shape;866;p8"/>
              <p:cNvSpPr/>
              <p:nvPr/>
            </p:nvSpPr>
            <p:spPr>
              <a:xfrm>
                <a:off x="2202899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8"/>
              <p:cNvSpPr/>
              <p:nvPr/>
            </p:nvSpPr>
            <p:spPr>
              <a:xfrm>
                <a:off x="2202899" y="5040904"/>
                <a:ext cx="2011680" cy="3528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Процесс</a:t>
                </a:r>
                <a:endParaRPr/>
              </a:p>
            </p:txBody>
          </p:sp>
          <p:pic>
            <p:nvPicPr>
              <p:cNvPr descr="ua-capability-icons_wht_Process.png" id="868" name="Google Shape;868;p8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686759" y="4119754"/>
                <a:ext cx="1027282" cy="6328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69" name="Google Shape;869;p8"/>
            <p:cNvGrpSpPr/>
            <p:nvPr/>
          </p:nvGrpSpPr>
          <p:grpSpPr>
            <a:xfrm>
              <a:off x="8458019" y="5275764"/>
              <a:ext cx="1537881" cy="912146"/>
              <a:chOff x="4807167" y="3852184"/>
              <a:chExt cx="2375675" cy="1541613"/>
            </a:xfrm>
          </p:grpSpPr>
          <p:sp>
            <p:nvSpPr>
              <p:cNvPr id="870" name="Google Shape;870;p8"/>
              <p:cNvSpPr/>
              <p:nvPr/>
            </p:nvSpPr>
            <p:spPr>
              <a:xfrm>
                <a:off x="4943583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8"/>
              <p:cNvSpPr/>
              <p:nvPr/>
            </p:nvSpPr>
            <p:spPr>
              <a:xfrm>
                <a:off x="4807167" y="5040904"/>
                <a:ext cx="2375675" cy="3528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Отображение</a:t>
                </a:r>
                <a:endParaRPr/>
              </a:p>
            </p:txBody>
          </p:sp>
          <p:pic>
            <p:nvPicPr>
              <p:cNvPr descr="ua-capability-icons_wht_Display.png" id="872" name="Google Shape;872;p8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5711163" y="4126903"/>
                <a:ext cx="489490" cy="6333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9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 sz="2400"/>
              <a:t>Технологический стек для рассмотрения UA </a:t>
            </a:r>
            <a:endParaRPr/>
          </a:p>
        </p:txBody>
      </p:sp>
      <p:grpSp>
        <p:nvGrpSpPr>
          <p:cNvPr id="878" name="Google Shape;878;p9"/>
          <p:cNvGrpSpPr/>
          <p:nvPr/>
        </p:nvGrpSpPr>
        <p:grpSpPr>
          <a:xfrm>
            <a:off x="768790" y="762435"/>
            <a:ext cx="7299377" cy="5391003"/>
            <a:chOff x="-1" y="651"/>
            <a:chExt cx="7299377" cy="5391003"/>
          </a:xfrm>
        </p:grpSpPr>
        <p:cxnSp>
          <p:nvCxnSpPr>
            <p:cNvPr id="879" name="Google Shape;879;p9"/>
            <p:cNvCxnSpPr/>
            <p:nvPr/>
          </p:nvCxnSpPr>
          <p:spPr>
            <a:xfrm>
              <a:off x="0" y="88466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89411"/>
                  </a:srgbClr>
                </a:gs>
                <a:gs pos="100000">
                  <a:srgbClr val="86C5FF">
                    <a:alpha val="89411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80" name="Google Shape;880;p9"/>
            <p:cNvSpPr/>
            <p:nvPr/>
          </p:nvSpPr>
          <p:spPr>
            <a:xfrm>
              <a:off x="0" y="651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9"/>
            <p:cNvSpPr txBox="1"/>
            <p:nvPr/>
          </p:nvSpPr>
          <p:spPr>
            <a:xfrm>
              <a:off x="-1" y="81675"/>
              <a:ext cx="7299377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Приложения и сайты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Wikipedia.org, ICANN.org, Amazon.com, пользовательские сайты во всем мире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PowerPoint, Google-Docs, Safari, Acrobat, пользовательские приложения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82" name="Google Shape;882;p9"/>
            <p:cNvCxnSpPr/>
            <p:nvPr/>
          </p:nvCxnSpPr>
          <p:spPr>
            <a:xfrm>
              <a:off x="0" y="1067277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80000"/>
                  </a:srgbClr>
                </a:gs>
                <a:gs pos="100000">
                  <a:srgbClr val="86C5FF">
                    <a:alpha val="80000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83" name="Google Shape;883;p9"/>
            <p:cNvSpPr/>
            <p:nvPr/>
          </p:nvSpPr>
          <p:spPr>
            <a:xfrm>
              <a:off x="0" y="1067277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9"/>
            <p:cNvSpPr txBox="1"/>
            <p:nvPr/>
          </p:nvSpPr>
          <p:spPr>
            <a:xfrm>
              <a:off x="0" y="1125152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Социальные сети и поисковые системы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Chrome, Bing, Safari, Firefox, локальные браузеры (например, китайские)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Facebook, Instagram, Twitter, Skype, WeChat, WhatsApp, Viber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85" name="Google Shape;885;p9"/>
            <p:cNvCxnSpPr/>
            <p:nvPr/>
          </p:nvCxnSpPr>
          <p:spPr>
            <a:xfrm>
              <a:off x="0" y="2133903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69411"/>
                  </a:srgbClr>
                </a:gs>
                <a:gs pos="100000">
                  <a:srgbClr val="86C5FF">
                    <a:alpha val="69411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69411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86" name="Google Shape;886;p9"/>
            <p:cNvSpPr/>
            <p:nvPr/>
          </p:nvSpPr>
          <p:spPr>
            <a:xfrm>
              <a:off x="0" y="2133903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9"/>
            <p:cNvSpPr txBox="1"/>
            <p:nvPr/>
          </p:nvSpPr>
          <p:spPr>
            <a:xfrm>
              <a:off x="0" y="2203353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Языки программирования и интегрированные среды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JavaScript, Java, Swift, C#, PHP, Python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Angular, Spring, .NET core, J2EE, WordPress, SAP, Oracle</a:t>
              </a:r>
              <a:endParaRPr/>
            </a:p>
          </p:txBody>
        </p:sp>
        <p:cxnSp>
          <p:nvCxnSpPr>
            <p:cNvPr id="888" name="Google Shape;888;p9"/>
            <p:cNvCxnSpPr/>
            <p:nvPr/>
          </p:nvCxnSpPr>
          <p:spPr>
            <a:xfrm>
              <a:off x="0" y="3200528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60000"/>
                  </a:srgbClr>
                </a:gs>
                <a:gs pos="100000">
                  <a:srgbClr val="86C5FF">
                    <a:alpha val="60000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60000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89" name="Google Shape;889;p9"/>
            <p:cNvSpPr/>
            <p:nvPr/>
          </p:nvSpPr>
          <p:spPr>
            <a:xfrm>
              <a:off x="0" y="3200528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9"/>
            <p:cNvSpPr txBox="1"/>
            <p:nvPr/>
          </p:nvSpPr>
          <p:spPr>
            <a:xfrm>
              <a:off x="0" y="3269978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Платформы, операционные системы и системные инструменты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iOS, Windows, Linux, Android, магазины приложений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Active Directory, OpenLDAP, OpenSSL, Ping, Telnet</a:t>
              </a:r>
              <a:endParaRPr/>
            </a:p>
          </p:txBody>
        </p:sp>
        <p:cxnSp>
          <p:nvCxnSpPr>
            <p:cNvPr id="891" name="Google Shape;891;p9"/>
            <p:cNvCxnSpPr/>
            <p:nvPr/>
          </p:nvCxnSpPr>
          <p:spPr>
            <a:xfrm>
              <a:off x="0" y="4267154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49411"/>
                  </a:srgbClr>
                </a:gs>
                <a:gs pos="100000">
                  <a:srgbClr val="86C5FF">
                    <a:alpha val="49411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49411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92" name="Google Shape;892;p9"/>
            <p:cNvSpPr/>
            <p:nvPr/>
          </p:nvSpPr>
          <p:spPr>
            <a:xfrm>
              <a:off x="0" y="4267154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9"/>
            <p:cNvSpPr txBox="1"/>
            <p:nvPr/>
          </p:nvSpPr>
          <p:spPr>
            <a:xfrm>
              <a:off x="0" y="4325029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Стандарты и передовые практики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IETF RFC, W3C HTML, Unicode CLDR, WHATWG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Отраслевые стандарты (здравоохранение, авиация, ...)</a:t>
              </a:r>
              <a:endParaRPr/>
            </a:p>
          </p:txBody>
        </p:sp>
      </p:grpSp>
      <p:pic>
        <p:nvPicPr>
          <p:cNvPr id="894" name="Google Shape;89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9"/>
          <p:cNvSpPr txBox="1"/>
          <p:nvPr/>
        </p:nvSpPr>
        <p:spPr>
          <a:xfrm>
            <a:off x="9024079" y="2823812"/>
            <a:ext cx="2923081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Прием, проверка, обработка, хранение и отображение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всех доменных имен и адресов электронной почты.</a:t>
            </a:r>
            <a:endParaRPr/>
          </a:p>
        </p:txBody>
      </p:sp>
      <p:sp>
        <p:nvSpPr>
          <p:cNvPr id="896" name="Google Shape;896;p9"/>
          <p:cNvSpPr/>
          <p:nvPr/>
        </p:nvSpPr>
        <p:spPr>
          <a:xfrm>
            <a:off x="8217877" y="836734"/>
            <a:ext cx="656492" cy="5205262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rgbClr val="73B7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CANN PPT_Arial_16x9_June 2017_potx">
  <a:themeElements>
    <a:clrScheme name="ICANN PPT Colors">
      <a:dk1>
        <a:srgbClr val="0A1F24"/>
      </a:dk1>
      <a:lt1>
        <a:srgbClr val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2021-04-05T05:56:20Z</dcterms:created>
  <dc:creator>Sarmad Hussain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2FAB87EF-92B8-4A7C-85E6-4A469788C7FA</vt:lpwstr>
  </property>
  <property fmtid="{D5CDD505-2E9C-101B-9397-08002B2CF9AE}" pid="3" name="ArticulatePath">
    <vt:lpwstr>UA-Technical-Overview-2hr-2025_LSPrep-ru</vt:lpwstr>
  </property>
</Properties>
</file>