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y="6858000" cx="12192000"/>
  <p:notesSz cx="6858000" cy="9144000"/>
  <p:embeddedFontLst>
    <p:embeddedFont>
      <p:font typeface="Noto Sans"/>
      <p:bold r:id="rId44"/>
      <p:boldItalic r:id="rId45"/>
    </p:embeddedFont>
    <p:embeddedFont>
      <p:font typeface="Source Code Pr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:go="http://customooxmlschemas.google.com/" r:id="rId50" roundtripDataSignature="AMtx7mgnLzc7ilx3L4oBmJvXheWz9epR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384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font" Target="fonts/NotoSans-bold.fntdata"/><Relationship Id="rId43" Type="http://schemas.openxmlformats.org/officeDocument/2006/relationships/slide" Target="slides/slide38.xml"/><Relationship Id="rId46" Type="http://schemas.openxmlformats.org/officeDocument/2006/relationships/font" Target="fonts/SourceCodePro-regular.fntdata"/><Relationship Id="rId45" Type="http://schemas.openxmlformats.org/officeDocument/2006/relationships/font" Target="fonts/Noto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SourceCodePro-italic.fntdata"/><Relationship Id="rId47" Type="http://schemas.openxmlformats.org/officeDocument/2006/relationships/font" Target="fonts/SourceCodePro-bold.fntdata"/><Relationship Id="rId49" Type="http://schemas.openxmlformats.org/officeDocument/2006/relationships/font" Target="fonts/SourceCodePr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4" name="Google Shape;79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01" name="Google Shape;9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02" name="Google Shape;902;p1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9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1" name="Google Shape;91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6" name="Google Shape;91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17" name="Google Shape;917;p1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2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4" name="Google Shape;92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25" name="Google Shape;925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3" name="Google Shape;9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https://bournetocode.com/projects/GCSE_Computing_Fundamentals/pages/3-3-5-ascii.html</a:t>
            </a:r>
            <a:endParaRPr/>
          </a:p>
        </p:txBody>
      </p:sp>
      <p:sp>
        <p:nvSpPr>
          <p:cNvPr id="934" name="Google Shape;934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4" name="Google Shape;94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45" name="Google Shape;945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54" name="Google Shape;954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9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1" name="Google Shape;96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962" name="Google Shape;962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9" name="Google Shape;9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0" name="Google Shape;970;p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7" name="Google Shape;977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78" name="Google Shape;978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2" name="Google Shape;80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03" name="Google Shape;803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3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85" name="Google Shape;985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6" name="Google Shape;986;p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3" name="Google Shape;99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4" name="Google Shape;994;p2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1" name="Google Shape;1001;p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6" name="Google Shape;100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7" name="Google Shape;1007;p2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2" name="Shape 1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" name="Google Shape;1013;p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4" name="Google Shape;101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15" name="Google Shape;1015;p2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2" name="Google Shape;1022;p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7" name="Google Shape;1027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8" name="Google Shape;1028;p2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5" name="Google Shape;1035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36" name="Google Shape;1036;p2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3" name="Google Shape;1043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44" name="Google Shape;1044;p2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1" name="Google Shape;1051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2" name="Google Shape;1052;p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0" name="Google Shape;81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Google Shape;1058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9" name="Google Shape;1059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2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64" name="Google Shape;1064;p3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2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3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74" name="Google Shape;1074;p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5" name="Google Shape;1075;p3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3" name="Google Shape;1083;p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84" name="Google Shape;1084;p3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6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8" name="Google Shape;1098;p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9" name="Google Shape;1099;p3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2d9a2e83e59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6" name="Google Shape;1106;g2d9a2e83e5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07" name="Google Shape;1107;g2d9a2e83e59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5" name="Google Shape;1115;p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16" name="Google Shape;1116;p3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3" name="Google Shape;1123;p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24" name="Google Shape;1124;p3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9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p3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31" name="Google Shape;1131;p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2" name="Google Shape;1132;p3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5" name="Google Shape;81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2" name="Google Shape;8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3" name="Google Shape;823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8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0" name="Google Shape;8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1" name="Google Shape;831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7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9" name="Google Shape;8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每个 MX 服务器切换到一个点 - 多个 MX 服务器可能解析为相同的 IP 地址。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全部</a:t>
            </a:r>
            <a:r>
              <a:rPr lang="en-US"/>
              <a:t>：所有解析的 IP 均通过测试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部分</a:t>
            </a:r>
            <a:r>
              <a:rPr lang="en-US"/>
              <a:t>：部分 IP 通过了测试，部分未通过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无：</a:t>
            </a:r>
            <a:r>
              <a:rPr lang="en-US"/>
              <a:t>所有 MX 服务器 IP 均未通过测试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无 IP：</a:t>
            </a:r>
            <a:r>
              <a:rPr lang="en-US"/>
              <a:t>无法解析 MX 服务器的 IP（如 NXdomain）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b="1" lang="en-US"/>
              <a:t>未测试：</a:t>
            </a:r>
            <a:r>
              <a:rPr lang="en-US"/>
              <a:t>无法测试 IP（如超时、连接被拒、特殊用途 IP 等）</a:t>
            </a:r>
            <a:endParaRPr/>
          </a:p>
        </p:txBody>
      </p:sp>
      <p:sp>
        <p:nvSpPr>
          <p:cNvPr id="840" name="Google Shape;840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6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8" name="Google Shape;84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9" name="Google Shape;849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7" name="Google Shape;87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4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4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png"/><Relationship Id="rId3" Type="http://schemas.openxmlformats.org/officeDocument/2006/relationships/image" Target="../media/image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png"/><Relationship Id="rId3" Type="http://schemas.openxmlformats.org/officeDocument/2006/relationships/image" Target="../media/image4.png"/></Relationships>
</file>

<file path=ppt/slideLayouts/_rels/slideLayout48.xml.rels><?xml version="1.0" encoding="UTF-8" standalone="yes"?><Relationships xmlns="http://schemas.openxmlformats.org/package/2006/relationships"><Relationship Id="rId20" Type="http://schemas.openxmlformats.org/officeDocument/2006/relationships/hyperlink" Target="https://www.slideshare.net/icannpresentations" TargetMode="External"/><Relationship Id="rId11" Type="http://schemas.openxmlformats.org/officeDocument/2006/relationships/image" Target="../media/image24.png"/><Relationship Id="rId10" Type="http://schemas.openxmlformats.org/officeDocument/2006/relationships/hyperlink" Target="http://twitter.com/icann" TargetMode="External"/><Relationship Id="rId21" Type="http://schemas.openxmlformats.org/officeDocument/2006/relationships/hyperlink" Target="http://linkedin.com/company/icann" TargetMode="External"/><Relationship Id="rId13" Type="http://schemas.openxmlformats.org/officeDocument/2006/relationships/hyperlink" Target="http://facebook.com/icannorg" TargetMode="External"/><Relationship Id="rId12" Type="http://schemas.openxmlformats.org/officeDocument/2006/relationships/hyperlink" Target="https://www.facebook.com/icannorg" TargetMode="External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7.png"/><Relationship Id="rId3" Type="http://schemas.openxmlformats.org/officeDocument/2006/relationships/hyperlink" Target="https://www.flickr.com/photos/icann" TargetMode="External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5" Type="http://schemas.openxmlformats.org/officeDocument/2006/relationships/hyperlink" Target="http://youtube.com/user/ICANNnews" TargetMode="External"/><Relationship Id="rId14" Type="http://schemas.openxmlformats.org/officeDocument/2006/relationships/image" Target="../media/image21.png"/><Relationship Id="rId17" Type="http://schemas.openxmlformats.org/officeDocument/2006/relationships/hyperlink" Target="https://www.youtube.com/user/ICANNnews" TargetMode="External"/><Relationship Id="rId16" Type="http://schemas.openxmlformats.org/officeDocument/2006/relationships/image" Target="../media/image22.png"/><Relationship Id="rId5" Type="http://schemas.openxmlformats.org/officeDocument/2006/relationships/image" Target="../media/image23.png"/><Relationship Id="rId19" Type="http://schemas.openxmlformats.org/officeDocument/2006/relationships/image" Target="../media/image26.png"/><Relationship Id="rId6" Type="http://schemas.openxmlformats.org/officeDocument/2006/relationships/hyperlink" Target="https://www.linkedin.com/company/icann" TargetMode="External"/><Relationship Id="rId18" Type="http://schemas.openxmlformats.org/officeDocument/2006/relationships/hyperlink" Target="https://soundcloud.com/icann" TargetMode="External"/><Relationship Id="rId7" Type="http://schemas.openxmlformats.org/officeDocument/2006/relationships/hyperlink" Target="http://linkedin.com/company/icann" TargetMode="External"/><Relationship Id="rId8" Type="http://schemas.openxmlformats.org/officeDocument/2006/relationships/image" Target="../media/image25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White" showMasterSp="0">
  <p:cSld name="Cover 1 White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9"/>
          <p:cNvSpPr txBox="1"/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9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9"/>
          <p:cNvSpPr txBox="1"/>
          <p:nvPr>
            <p:ph idx="2" type="body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9"/>
          <p:cNvSpPr txBox="1"/>
          <p:nvPr>
            <p:ph idx="3" type="body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5" name="Google Shape;25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596" y="5193792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9"/>
          <p:cNvSpPr txBox="1"/>
          <p:nvPr>
            <p:ph idx="4" type="body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Decorative">
  <p:cSld name="Cover 2 Decorative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48"/>
          <p:cNvSpPr txBox="1"/>
          <p:nvPr>
            <p:ph idx="1" type="body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48"/>
          <p:cNvSpPr txBox="1"/>
          <p:nvPr>
            <p:ph idx="2" type="body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48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9" name="Google Shape;99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6044" y="4878445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48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01" name="Google Shape;101;p48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48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48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04" name="Google Shape;104;p48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05" name="Google Shape;105;p48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6" name="Google Shape;106;p48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07" name="Google Shape;107;p48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8" name="Google Shape;108;p48"/>
          <p:cNvSpPr txBox="1"/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48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Background Slide">
  <p:cSld name="Blank Background Slide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9"/>
          <p:cNvSpPr txBox="1"/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-Width Photo" showMasterSp="0">
  <p:cSld name="Full-Width Photo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0"/>
          <p:cNvSpPr/>
          <p:nvPr>
            <p:ph idx="2" type="pic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50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5" name="Google Shape;115;p50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p50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17" name="Google Shape;117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5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No Header/Footer)" showMasterSp="0">
  <p:cSld name="Blank (No Header/Footer)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1" name="Google Shape;121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half page image" showMasterSp="0">
  <p:cSld name="Title half page image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2"/>
          <p:cNvSpPr/>
          <p:nvPr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25" name="Google Shape;125;p52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52"/>
          <p:cNvSpPr/>
          <p:nvPr>
            <p:ph idx="2" type="pic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</p:sp>
      <p:pic>
        <p:nvPicPr>
          <p:cNvPr id="127" name="Google Shape;12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5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9" name="Google Shape;129;p52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0" name="Google Shape;130;p5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3" showMasterSp="0">
  <p:cSld name="Alternate Background 3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13037"/>
            <a:ext cx="12192000" cy="5696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53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34" name="Google Shape;134;p53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5" name="Google Shape;135;p53"/>
          <p:cNvSpPr txBox="1"/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Google Shape;136;p5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37" name="Google Shape;137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1" showMasterSp="0">
  <p:cSld name="Agenda 1.1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1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4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1" name="Google Shape;14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4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43" name="Google Shape;143;p5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44" name="Google Shape;144;p5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5" name="Google Shape;145;p5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6" name="Google Shape;146;p5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7" name="Google Shape;147;p54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48" name="Google Shape;148;p54"/>
          <p:cNvCxnSpPr>
            <a:endCxn id="149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9" name="Google Shape;149;p54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50" name="Google Shape;150;p54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" name="Google Shape;151;p54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Google Shape;152;p5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2" showMasterSp="0">
  <p:cSld name="Agenda 1.2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2163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5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57" name="Google Shape;157;p55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58" name="Google Shape;158;p5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9" name="Google Shape;159;p5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0" name="Google Shape;160;p5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55"/>
          <p:cNvCxnSpPr>
            <a:endCxn id="162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55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63" name="Google Shape;163;p55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4" name="Google Shape;164;p55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5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6" name="Google Shape;166;p55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67" name="Google Shape;167;p5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3" showMasterSp="0">
  <p:cSld name="Agenda 1.3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1" name="Google Shape;171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72" name="Google Shape;17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5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74" name="Google Shape;174;p56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75" name="Google Shape;175;p5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5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5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56"/>
          <p:cNvCxnSpPr>
            <a:endCxn id="179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9" name="Google Shape;179;p56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80" name="Google Shape;180;p56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1" name="Google Shape;181;p56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5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3" name="Google Shape;183;p56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4" name="Google Shape;184;p5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4" showMasterSp="0">
  <p:cSld name="Agenda 1.4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5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89" name="Google Shape;189;p57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90" name="Google Shape;190;p5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1" name="Google Shape;191;p5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2" name="Google Shape;192;p5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93" name="Google Shape;193;p57"/>
          <p:cNvCxnSpPr>
            <a:endCxn id="194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4" name="Google Shape;194;p57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95" name="Google Shape;195;p57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6" name="Google Shape;196;p57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Google Shape;197;p5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8" name="Google Shape;198;p57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199" name="Google Shape;199;p5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40"/>
          <p:cNvSpPr txBox="1"/>
          <p:nvPr>
            <p:ph idx="1" type="body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5" showMasterSp="0">
  <p:cSld name="Agenda 1.5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58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04" name="Google Shape;204;p58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5" name="Google Shape;205;p5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6" name="Google Shape;206;p5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7" name="Google Shape;207;p5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p58"/>
          <p:cNvCxnSpPr>
            <a:endCxn id="209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9" name="Google Shape;209;p58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10" name="Google Shape;210;p58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1" name="Google Shape;211;p58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5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13" name="Google Shape;213;p58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14" name="Google Shape;214;p5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1.6" showMasterSp="0">
  <p:cSld name="Agenda 1.6"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9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19" name="Google Shape;219;p59"/>
          <p:cNvSpPr txBox="1"/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20" name="Google Shape;220;p5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1" name="Google Shape;221;p5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2" name="Google Shape;222;p5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23" name="Google Shape;223;p59"/>
          <p:cNvCxnSpPr>
            <a:endCxn id="224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4" name="Google Shape;224;p59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25" name="Google Shape;225;p59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6" name="Google Shape;226;p59"/>
          <p:cNvSpPr txBox="1"/>
          <p:nvPr>
            <p:ph idx="1" type="body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5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28" name="Google Shape;228;p59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29" name="Google Shape;229;p5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1">
  <p:cSld name="Agenda Divider 1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60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33" name="Google Shape;233;p60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4" name="Google Shape;234;p60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60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36" name="Google Shape;236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3">
  <p:cSld name="Agenda Divider 3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725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61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41" name="Google Shape;241;p61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2" name="Google Shape;242;p61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61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4" name="Google Shape;24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6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1" showMasterSp="0">
  <p:cSld name="Presenters Divider 1.1"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62"/>
          <p:cNvSpPr txBox="1"/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49" name="Google Shape;249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6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51" name="Google Shape;251;p6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52" name="Google Shape;252;p6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3" name="Google Shape;253;p6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4" name="Google Shape;254;p6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55" name="Google Shape;255;p6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56" name="Google Shape;256;p6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7" name="Google Shape;257;p6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58" name="Google Shape;258;p6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9" name="Google Shape;259;p62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62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1" name="Google Shape;261;p62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62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62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62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5" name="Google Shape;265;p62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62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7" name="Google Shape;267;p62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2" showMasterSp="0">
  <p:cSld name="Presenters Divider 1.2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6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71" name="Google Shape;271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6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73" name="Google Shape;273;p6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74" name="Google Shape;274;p6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6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6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77" name="Google Shape;277;p6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8" name="Google Shape;278;p6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9" name="Google Shape;279;p6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80" name="Google Shape;280;p6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" name="Google Shape;281;p63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63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63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4" name="Google Shape;284;p63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63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6" name="Google Shape;286;p63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63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63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9" name="Google Shape;289;p63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3" showMasterSp="0">
  <p:cSld name="Presenters Divider 1.3"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6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293" name="Google Shape;293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6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295" name="Google Shape;295;p6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96" name="Google Shape;296;p6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97" name="Google Shape;297;p6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6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299" name="Google Shape;299;p6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0" name="Google Shape;300;p6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1" name="Google Shape;301;p6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02" name="Google Shape;302;p6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3" name="Google Shape;303;p64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p64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5" name="Google Shape;305;p64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64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64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64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9" name="Google Shape;309;p64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0" name="Google Shape;310;p64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1" name="Google Shape;311;p64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4" showMasterSp="0">
  <p:cSld name="Presenters Divider 1.4"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6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15" name="Google Shape;31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6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17" name="Google Shape;317;p6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18" name="Google Shape;318;p6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9" name="Google Shape;319;p6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0" name="Google Shape;320;p6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21" name="Google Shape;321;p6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2" name="Google Shape;322;p6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3" name="Google Shape;323;p6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24" name="Google Shape;324;p6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5" name="Google Shape;325;p65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65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7" name="Google Shape;327;p65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65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65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Google Shape;330;p65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65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65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65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 1.5" showMasterSp="0">
  <p:cSld name="Presenters Divider  1.5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66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37" name="Google Shape;337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6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39" name="Google Shape;339;p6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40" name="Google Shape;340;p6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1" name="Google Shape;341;p6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2" name="Google Shape;342;p6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43" name="Google Shape;343;p6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4" name="Google Shape;344;p6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5" name="Google Shape;345;p6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46" name="Google Shape;346;p6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7" name="Google Shape;347;p66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66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66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66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1" name="Google Shape;351;p66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2" name="Google Shape;352;p66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3" name="Google Shape;353;p66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66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5" name="Google Shape;355;p66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6" showMasterSp="0">
  <p:cSld name="Presenters Divider 1.6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67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59" name="Google Shape;359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61" name="Google Shape;361;p6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62" name="Google Shape;362;p6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3" name="Google Shape;363;p6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4" name="Google Shape;364;p6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65" name="Google Shape;365;p6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66" name="Google Shape;366;p6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7" name="Google Shape;367;p6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68" name="Google Shape;368;p6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67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0" name="Google Shape;370;p67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1" name="Google Shape;371;p67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2" name="Google Shape;372;p67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3" name="Google Shape;373;p67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4" name="Google Shape;374;p67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5" name="Google Shape;375;p67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p67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7" name="Google Shape;377;p67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Divider 2">
  <p:cSld name="Agenda Divider 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41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3" name="Google Shape;33;p41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41"/>
          <p:cNvSpPr txBox="1"/>
          <p:nvPr>
            <p:ph idx="1" type="body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41"/>
          <p:cNvSpPr txBox="1"/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b="1" i="0" sz="35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" name="Google Shape;3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4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7" showMasterSp="0">
  <p:cSld name="Presenters Divider 1.7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81" name="Google Shape;381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383" name="Google Shape;383;p6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84" name="Google Shape;384;p6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5" name="Google Shape;385;p6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6" name="Google Shape;386;p6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87" name="Google Shape;387;p6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88" name="Google Shape;388;p6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9" name="Google Shape;389;p6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390" name="Google Shape;390;p6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1" name="Google Shape;391;p68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2" name="Google Shape;392;p68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p68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4" name="Google Shape;394;p68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5" name="Google Shape;395;p68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6" name="Google Shape;396;p68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7" name="Google Shape;397;p68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8" name="Google Shape;398;p68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9" name="Google Shape;399;p68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1.8" showMasterSp="0">
  <p:cSld name="Presenters Divider 1.8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6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03" name="Google Shape;403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05" name="Google Shape;405;p6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406" name="Google Shape;406;p6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07" name="Google Shape;407;p6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8" name="Google Shape;408;p6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409" name="Google Shape;409;p6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10" name="Google Shape;410;p6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1" name="Google Shape;411;p6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412" name="Google Shape;412;p6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3" name="Google Shape;413;p69"/>
          <p:cNvSpPr/>
          <p:nvPr>
            <p:ph idx="2" type="pic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69"/>
          <p:cNvSpPr/>
          <p:nvPr>
            <p:ph idx="3" type="pic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69"/>
          <p:cNvSpPr txBox="1"/>
          <p:nvPr>
            <p:ph idx="1" type="body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69"/>
          <p:cNvSpPr txBox="1"/>
          <p:nvPr>
            <p:ph idx="4" type="body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69"/>
          <p:cNvSpPr txBox="1"/>
          <p:nvPr>
            <p:ph idx="5" type="body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8" name="Google Shape;418;p69"/>
          <p:cNvSpPr txBox="1"/>
          <p:nvPr>
            <p:ph idx="6" type="body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9" name="Google Shape;419;p69"/>
          <p:cNvSpPr/>
          <p:nvPr>
            <p:ph idx="7" type="pic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cap="flat" cmpd="sng" w="5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0" name="Google Shape;420;p69"/>
          <p:cNvSpPr txBox="1"/>
          <p:nvPr>
            <p:ph idx="8" type="body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1" name="Google Shape;421;p69"/>
          <p:cNvSpPr txBox="1"/>
          <p:nvPr>
            <p:ph idx="9" type="body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1" showMasterSp="0">
  <p:cSld name="Presenters Divider 2.1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" name="Google Shape;423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70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425" name="Google Shape;425;p70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6" name="Google Shape;426;p70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7" name="Google Shape;427;p70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8" name="Google Shape;428;p70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9" name="Google Shape;429;p70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0" name="Google Shape;430;p70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1" name="Google Shape;431;p70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2" name="Google Shape;432;p70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3" name="Google Shape;433;p70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4" name="Google Shape;434;p70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5" name="Google Shape;435;p70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36" name="Google Shape;436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70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438" name="Google Shape;438;p70"/>
          <p:cNvCxnSpPr>
            <a:endCxn id="424" idx="0"/>
          </p:cNvCxnSpPr>
          <p:nvPr/>
        </p:nvCxnSpPr>
        <p:spPr>
          <a:xfrm rot="10800000">
            <a:off x="557799" y="1936549"/>
            <a:ext cx="0" cy="43422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39" name="Google Shape;439;p7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0" name="Google Shape;440;p7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41" name="Google Shape;441;p7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2" name="Google Shape;442;p7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43" name="Google Shape;443;p70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44" name="Google Shape;444;p7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2" showMasterSp="0">
  <p:cSld name="Presenters Divider 2.2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3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1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48" name="Google Shape;44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p71"/>
          <p:cNvSpPr txBox="1"/>
          <p:nvPr/>
        </p:nvSpPr>
        <p:spPr>
          <a:xfrm>
            <a:off x="11490366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50" name="Google Shape;450;p71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451" name="Google Shape;451;p71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52" name="Google Shape;452;p71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3" name="Google Shape;453;p71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71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Google Shape;455;p71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6" name="Google Shape;456;p71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7" name="Google Shape;457;p71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8" name="Google Shape;458;p71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9" name="Google Shape;459;p71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0" name="Google Shape;460;p71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61" name="Google Shape;461;p7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2" name="Google Shape;462;p7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3" name="Google Shape;463;p7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64" name="Google Shape;464;p71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5" name="Google Shape;465;p71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66" name="Google Shape;466;p71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67" name="Google Shape;467;p7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3" showMasterSp="0">
  <p:cSld name="Presenters Divider 2.3"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72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71" name="Google Shape;471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72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73" name="Google Shape;473;p72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474" name="Google Shape;474;p72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75" name="Google Shape;475;p72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6" name="Google Shape;476;p72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7" name="Google Shape;477;p72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8" name="Google Shape;478;p72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9" name="Google Shape;479;p72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0" name="Google Shape;480;p72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1" name="Google Shape;481;p72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2" name="Google Shape;482;p72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3" name="Google Shape;483;p72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84" name="Google Shape;484;p7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5" name="Google Shape;485;p7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6" name="Google Shape;486;p7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87" name="Google Shape;487;p72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8" name="Google Shape;488;p72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89" name="Google Shape;489;p72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90" name="Google Shape;490;p72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4" showMasterSp="0">
  <p:cSld name="Presenters Divider 2.4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Google Shape;492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73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494" name="Google Shape;494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73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96" name="Google Shape;496;p73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497" name="Google Shape;497;p73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8" name="Google Shape;498;p73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p73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p73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1" name="Google Shape;501;p73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2" name="Google Shape;502;p73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3" name="Google Shape;503;p73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4" name="Google Shape;504;p73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5" name="Google Shape;505;p73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6" name="Google Shape;506;p73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07" name="Google Shape;507;p7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8" name="Google Shape;508;p7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9" name="Google Shape;509;p7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10" name="Google Shape;510;p73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1" name="Google Shape;511;p7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12" name="Google Shape;512;p73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13" name="Google Shape;513;p7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5" showMasterSp="0">
  <p:cSld name="Presenters Divider 2.5"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74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17" name="Google Shape;517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p74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19" name="Google Shape;519;p74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520" name="Google Shape;520;p74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21" name="Google Shape;521;p74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2" name="Google Shape;522;p74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p74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4" name="Google Shape;524;p74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5" name="Google Shape;525;p74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6" name="Google Shape;526;p74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7" name="Google Shape;527;p74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p74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9" name="Google Shape;529;p74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30" name="Google Shape;530;p7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1" name="Google Shape;531;p7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2" name="Google Shape;532;p7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33" name="Google Shape;533;p74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4" name="Google Shape;534;p7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35" name="Google Shape;535;p74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36" name="Google Shape;536;p7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6" showMasterSp="0">
  <p:cSld name="Presenters Divider 2.6"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p75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40" name="Google Shape;540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7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42" name="Google Shape;542;p75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543" name="Google Shape;543;p75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44" name="Google Shape;544;p75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75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p75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7" name="Google Shape;547;p75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8" name="Google Shape;548;p75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9" name="Google Shape;549;p75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0" name="Google Shape;550;p75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1" name="Google Shape;551;p75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2" name="Google Shape;552;p75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53" name="Google Shape;553;p7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4" name="Google Shape;554;p7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5" name="Google Shape;555;p7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6" name="Google Shape;556;p75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57" name="Google Shape;557;p7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58" name="Google Shape;558;p7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59" name="Google Shape;559;p7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7" showMasterSp="0">
  <p:cSld name="Presenters Divider 2.7"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76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63" name="Google Shape;563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65" name="Google Shape;565;p76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566" name="Google Shape;566;p76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7" name="Google Shape;567;p76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8" name="Google Shape;568;p76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9" name="Google Shape;569;p76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0" name="Google Shape;570;p76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1" name="Google Shape;571;p76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2" name="Google Shape;572;p76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3" name="Google Shape;573;p76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4" name="Google Shape;574;p76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5" name="Google Shape;575;p76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76" name="Google Shape;576;p7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7" name="Google Shape;577;p7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8" name="Google Shape;578;p7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79" name="Google Shape;579;p76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80" name="Google Shape;580;p7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81" name="Google Shape;581;p76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82" name="Google Shape;582;p7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2.8" showMasterSp="0">
  <p:cSld name="Presenters Divider 2.8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Google Shape;58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p77"/>
          <p:cNvSpPr txBox="1"/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586" name="Google Shape;586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7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588" name="Google Shape;588;p77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589" name="Google Shape;589;p77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0" name="Google Shape;590;p77"/>
          <p:cNvSpPr/>
          <p:nvPr>
            <p:ph idx="2" type="pic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1" name="Google Shape;591;p77"/>
          <p:cNvSpPr/>
          <p:nvPr>
            <p:ph idx="3" type="pic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2" name="Google Shape;592;p77"/>
          <p:cNvSpPr txBox="1"/>
          <p:nvPr>
            <p:ph idx="1" type="body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3" name="Google Shape;593;p77"/>
          <p:cNvSpPr txBox="1"/>
          <p:nvPr>
            <p:ph idx="4" type="body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4" name="Google Shape;594;p77"/>
          <p:cNvSpPr txBox="1"/>
          <p:nvPr>
            <p:ph idx="5" type="body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5" name="Google Shape;595;p77"/>
          <p:cNvSpPr txBox="1"/>
          <p:nvPr>
            <p:ph idx="6" type="body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6" name="Google Shape;596;p77"/>
          <p:cNvSpPr/>
          <p:nvPr>
            <p:ph idx="7" type="pic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7" name="Google Shape;597;p77"/>
          <p:cNvSpPr txBox="1"/>
          <p:nvPr>
            <p:ph idx="8" type="body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8" name="Google Shape;598;p77"/>
          <p:cNvSpPr txBox="1"/>
          <p:nvPr>
            <p:ph idx="9" type="body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99" name="Google Shape;599;p7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0" name="Google Shape;600;p7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1" name="Google Shape;601;p7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02" name="Google Shape;602;p77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3" name="Google Shape;603;p7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4" name="Google Shape;604;p77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05" name="Google Shape;605;p7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2">
  <p:cSld name="Alternate Background 2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2"/>
          <p:cNvPicPr preferRelativeResize="0"/>
          <p:nvPr/>
        </p:nvPicPr>
        <p:blipFill rotWithShape="1">
          <a:blip r:embed="rId2">
            <a:alphaModFix/>
          </a:blip>
          <a:srcRect b="7824" l="0" r="0" t="8972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2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1" showMasterSp="0">
  <p:cSld name="Presenters Divider 3.1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7" name="Google Shape;607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78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9" name="Google Shape;609;p78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0" name="Google Shape;610;p78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1" name="Google Shape;611;p78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2" name="Google Shape;612;p78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3" name="Google Shape;613;p78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4" name="Google Shape;614;p78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15" name="Google Shape;61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7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17" name="Google Shape;617;p7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18" name="Google Shape;618;p7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9" name="Google Shape;619;p7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0" name="Google Shape;620;p7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21" name="Google Shape;621;p7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2" name="Google Shape;622;p7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3" name="Google Shape;623;p7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24" name="Google Shape;624;p7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2" showMasterSp="0">
  <p:cSld name="Presenters Divider 3.2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6" name="Google Shape;626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79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28" name="Google Shape;628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7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30" name="Google Shape;630;p79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1" name="Google Shape;631;p79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2" name="Google Shape;632;p79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3" name="Google Shape;633;p79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4" name="Google Shape;634;p79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5" name="Google Shape;635;p79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6" name="Google Shape;636;p7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37" name="Google Shape;637;p7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8" name="Google Shape;638;p7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9" name="Google Shape;639;p7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40" name="Google Shape;640;p7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1" name="Google Shape;641;p7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42" name="Google Shape;642;p7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43" name="Google Shape;643;p7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3" showMasterSp="0">
  <p:cSld name="Presenters Divider 3.3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p80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47" name="Google Shape;647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49" name="Google Shape;649;p80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0" name="Google Shape;650;p80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1" name="Google Shape;651;p80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2" name="Google Shape;652;p80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3" name="Google Shape;653;p80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4" name="Google Shape;654;p80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5" name="Google Shape;655;p8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56" name="Google Shape;656;p8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7" name="Google Shape;657;p8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58" name="Google Shape;658;p8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59" name="Google Shape;659;p8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0" name="Google Shape;660;p8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1" name="Google Shape;661;p8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62" name="Google Shape;662;p8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4" showMasterSp="0">
  <p:cSld name="Presenters Divider 3.4"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oogle Shape;664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81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66" name="Google Shape;66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8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68" name="Google Shape;668;p81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9" name="Google Shape;669;p81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0" name="Google Shape;670;p81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1" name="Google Shape;671;p81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2" name="Google Shape;672;p81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3" name="Google Shape;673;p81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4" name="Google Shape;674;p8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75" name="Google Shape;675;p8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6" name="Google Shape;676;p8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7" name="Google Shape;677;p8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78" name="Google Shape;678;p8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79" name="Google Shape;679;p8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80" name="Google Shape;680;p8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81" name="Google Shape;681;p8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5" showMasterSp="0">
  <p:cSld name="Presenters Divider 3.5"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3" name="Google Shape;683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4" name="Google Shape;684;p82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685" name="Google Shape;685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8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687" name="Google Shape;687;p82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8" name="Google Shape;688;p82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9" name="Google Shape;689;p82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0" name="Google Shape;690;p82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1" name="Google Shape;691;p82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2" name="Google Shape;692;p82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3" name="Google Shape;693;p8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94" name="Google Shape;694;p8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5" name="Google Shape;695;p8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6" name="Google Shape;696;p8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697" name="Google Shape;697;p8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98" name="Google Shape;698;p8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99" name="Google Shape;699;p8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00" name="Google Shape;700;p8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6" showMasterSp="0">
  <p:cSld name="Presenters Divider 3.6"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3" name="Google Shape;703;p83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04" name="Google Shape;704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5" name="Google Shape;705;p8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06" name="Google Shape;706;p83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7" name="Google Shape;707;p83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8" name="Google Shape;708;p83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9" name="Google Shape;709;p83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0" name="Google Shape;710;p83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1" name="Google Shape;711;p83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2" name="Google Shape;712;p8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13" name="Google Shape;713;p8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4" name="Google Shape;714;p8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5" name="Google Shape;715;p8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16" name="Google Shape;716;p8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17" name="Google Shape;717;p8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18" name="Google Shape;718;p8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19" name="Google Shape;719;p8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7" showMasterSp="0">
  <p:cSld name="Presenters Divider 3.7"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1" name="Google Shape;721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84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23" name="Google Shape;72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8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25" name="Google Shape;725;p84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6" name="Google Shape;726;p84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7" name="Google Shape;727;p84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8" name="Google Shape;728;p84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9" name="Google Shape;729;p84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0" name="Google Shape;730;p84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1" name="Google Shape;731;p8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32" name="Google Shape;732;p8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3" name="Google Shape;733;p8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4" name="Google Shape;734;p8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35" name="Google Shape;735;p8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36" name="Google Shape;736;p8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37" name="Google Shape;737;p8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38" name="Google Shape;738;p8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ers Divider 3.8" showMasterSp="0">
  <p:cSld name="Presenters Divider 3.8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0" name="Google Shape;740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1" name="Google Shape;741;p85"/>
          <p:cNvSpPr txBox="1"/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1" i="0" sz="2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42" name="Google Shape;742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760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p8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44" name="Google Shape;744;p85"/>
          <p:cNvSpPr txBox="1"/>
          <p:nvPr>
            <p:ph idx="1" type="body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5" name="Google Shape;745;p85"/>
          <p:cNvSpPr txBox="1"/>
          <p:nvPr>
            <p:ph idx="2" type="body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6" name="Google Shape;746;p85"/>
          <p:cNvSpPr txBox="1"/>
          <p:nvPr>
            <p:ph idx="3" type="body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7" name="Google Shape;747;p85"/>
          <p:cNvSpPr txBox="1"/>
          <p:nvPr>
            <p:ph idx="4" type="body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8" name="Google Shape;748;p85"/>
          <p:cNvSpPr txBox="1"/>
          <p:nvPr>
            <p:ph idx="5" type="body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9" name="Google Shape;749;p85"/>
          <p:cNvSpPr txBox="1"/>
          <p:nvPr>
            <p:ph idx="6" type="body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0" name="Google Shape;750;p8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51" name="Google Shape;751;p8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2" name="Google Shape;752;p8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3" name="Google Shape;753;p8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54" name="Google Shape;754;p8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755" name="Google Shape;755;p8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6" name="Google Shape;756;p8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757" name="Google Shape;757;p8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White">
  <p:cSld name="Engage with ICANN White"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86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60" name="Google Shape;760;p86"/>
          <p:cNvSpPr txBox="1"/>
          <p:nvPr/>
        </p:nvSpPr>
        <p:spPr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Visit us at </a:t>
            </a:r>
            <a:r>
              <a:rPr b="1" i="0" lang="en-US" sz="2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icann.org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61" name="Google Shape;761;p86"/>
          <p:cNvSpPr txBox="1"/>
          <p:nvPr/>
        </p:nvSpPr>
        <p:spPr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Thank You and Questions</a:t>
            </a:r>
            <a:endParaRPr b="0" i="0" sz="1400" u="none" cap="none" strike="noStrik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62" name="Google Shape;762;p86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63" name="Google Shape;763;p86"/>
          <p:cNvSpPr txBox="1"/>
          <p:nvPr>
            <p:ph idx="1" type="body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4" name="Google Shape;764;p86"/>
          <p:cNvSpPr txBox="1"/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ICANN_Logo_W.eps" id="765" name="Google Shape;765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6" name="Google Shape;766;p86"/>
          <p:cNvGrpSpPr/>
          <p:nvPr/>
        </p:nvGrpSpPr>
        <p:grpSpPr>
          <a:xfrm>
            <a:off x="3402135" y="4228306"/>
            <a:ext cx="3416667" cy="365760"/>
            <a:chOff x="5325979" y="4715893"/>
            <a:chExt cx="3416667" cy="365760"/>
          </a:xfrm>
        </p:grpSpPr>
        <p:sp>
          <p:nvSpPr>
            <p:cNvPr id="767" name="Google Shape;767;p86"/>
            <p:cNvSpPr txBox="1"/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Source Code Pro"/>
                  <a:ea typeface="Source Code Pro"/>
                  <a:cs typeface="Source Code Pro"/>
                  <a:sym typeface="Source Code Pr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flickr.com/icann</a:t>
              </a:r>
              <a:endParaRPr b="0" i="0" sz="1400" u="none" cap="none" strike="noStrike">
                <a:solidFill>
                  <a:srgbClr val="0A304B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descr="1420947842_social_style_3_flikr-128.png" id="768" name="Google Shape;768;p86">
              <a:hlinkClick r:id="rId4"/>
            </p:cNvPr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9" name="Google Shape;769;p86"/>
          <p:cNvGrpSpPr/>
          <p:nvPr/>
        </p:nvGrpSpPr>
        <p:grpSpPr>
          <a:xfrm>
            <a:off x="3402135" y="4726326"/>
            <a:ext cx="3636602" cy="365760"/>
            <a:chOff x="1235726" y="5571713"/>
            <a:chExt cx="3636602" cy="365760"/>
          </a:xfrm>
        </p:grpSpPr>
        <p:sp>
          <p:nvSpPr>
            <p:cNvPr id="770" name="Google Shape;770;p86"/>
            <p:cNvSpPr txBox="1"/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Source Code Pro"/>
                  <a:ea typeface="Source Code Pro"/>
                  <a:cs typeface="Source Code Pro"/>
                  <a:sym typeface="Source Code Pro"/>
                  <a:hlinkClick r:id="rId6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linkedin/company/icann</a:t>
              </a:r>
              <a:endParaRPr b="0" i="0" sz="1400" u="none" cap="none" strike="noStrike">
                <a:solidFill>
                  <a:srgbClr val="0A304B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descr="1420948164_social_style_3_in-128.png" id="771" name="Google Shape;771;p86">
              <a:hlinkClick r:id="rId7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2" name="Google Shape;772;p86"/>
          <p:cNvGrpSpPr/>
          <p:nvPr/>
        </p:nvGrpSpPr>
        <p:grpSpPr>
          <a:xfrm>
            <a:off x="3402135" y="2734246"/>
            <a:ext cx="2809587" cy="365760"/>
            <a:chOff x="1235726" y="3073176"/>
            <a:chExt cx="2809587" cy="365760"/>
          </a:xfrm>
        </p:grpSpPr>
        <p:sp>
          <p:nvSpPr>
            <p:cNvPr id="773" name="Google Shape;773;p86"/>
            <p:cNvSpPr txBox="1"/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Source Code Pro"/>
                  <a:ea typeface="Source Code Pro"/>
                  <a:cs typeface="Source Code Pro"/>
                  <a:sym typeface="Source Code Pro"/>
                  <a:hlinkClick r:id="rId9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@icann</a:t>
              </a:r>
              <a:endParaRPr b="0" i="0" sz="1400" u="none" cap="none" strike="noStrike">
                <a:solidFill>
                  <a:srgbClr val="0A304B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descr="1420948433_social_style_3_twiter-128.png" id="774" name="Google Shape;774;p86">
              <a:hlinkClick r:id="rId10"/>
            </p:cNvPr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5" name="Google Shape;775;p86"/>
          <p:cNvGrpSpPr/>
          <p:nvPr/>
        </p:nvGrpSpPr>
        <p:grpSpPr>
          <a:xfrm>
            <a:off x="3402135" y="3232266"/>
            <a:ext cx="3730320" cy="365760"/>
            <a:chOff x="1235727" y="3892739"/>
            <a:chExt cx="3730320" cy="365760"/>
          </a:xfrm>
        </p:grpSpPr>
        <p:sp>
          <p:nvSpPr>
            <p:cNvPr id="776" name="Google Shape;776;p86"/>
            <p:cNvSpPr txBox="1"/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Source Code Pro"/>
                  <a:ea typeface="Source Code Pro"/>
                  <a:cs typeface="Source Code Pro"/>
                  <a:sym typeface="Source Code Pro"/>
                  <a:hlinkClick r:id="rId1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facebook.com/icannorg </a:t>
              </a:r>
              <a:endParaRPr b="0" i="0" sz="1400" u="none" cap="none" strike="noStrike">
                <a:solidFill>
                  <a:srgbClr val="0A304B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descr="1420948141_social_style_3_facebook-128.png" id="777" name="Google Shape;777;p86">
              <a:hlinkClick r:id="rId13"/>
            </p:cNvPr>
            <p:cNvPicPr preferRelativeResize="0"/>
            <p:nvPr/>
          </p:nvPicPr>
          <p:blipFill rotWithShape="1">
            <a:blip r:embed="rId14">
              <a:alphaModFix/>
            </a:blip>
            <a:srcRect b="0" l="0" r="0" t="0"/>
            <a:stretch/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8" name="Google Shape;778;p86"/>
          <p:cNvGrpSpPr/>
          <p:nvPr/>
        </p:nvGrpSpPr>
        <p:grpSpPr>
          <a:xfrm>
            <a:off x="3402135" y="3730286"/>
            <a:ext cx="3636602" cy="365760"/>
            <a:chOff x="1235726" y="4721075"/>
            <a:chExt cx="3636602" cy="365760"/>
          </a:xfrm>
        </p:grpSpPr>
        <p:pic>
          <p:nvPicPr>
            <p:cNvPr descr="1420948149_social_style_3_youtube-128.png" id="779" name="Google Shape;779;p86">
              <a:hlinkClick r:id="rId15"/>
            </p:cNvPr>
            <p:cNvPicPr preferRelativeResize="0"/>
            <p:nvPr/>
          </p:nvPicPr>
          <p:blipFill rotWithShape="1">
            <a:blip r:embed="rId16">
              <a:alphaModFix/>
            </a:blip>
            <a:srcRect b="0" l="0" r="0" t="0"/>
            <a:stretch/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0" name="Google Shape;780;p86"/>
            <p:cNvSpPr txBox="1"/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Source Code Pro"/>
                  <a:ea typeface="Source Code Pro"/>
                  <a:cs typeface="Source Code Pro"/>
                  <a:sym typeface="Source Code Pro"/>
                  <a:hlinkClick r:id="rId17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youtube.com/icannnews</a:t>
              </a:r>
              <a:endParaRPr b="0" i="0" sz="1400" u="none" cap="none" strike="noStrike">
                <a:solidFill>
                  <a:srgbClr val="0A304B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</p:grpSp>
      <p:grpSp>
        <p:nvGrpSpPr>
          <p:cNvPr id="781" name="Google Shape;781;p86"/>
          <p:cNvGrpSpPr/>
          <p:nvPr/>
        </p:nvGrpSpPr>
        <p:grpSpPr>
          <a:xfrm>
            <a:off x="3402135" y="5722367"/>
            <a:ext cx="2586167" cy="365760"/>
            <a:chOff x="5325979" y="3073176"/>
            <a:chExt cx="2586167" cy="365760"/>
          </a:xfrm>
        </p:grpSpPr>
        <p:sp>
          <p:nvSpPr>
            <p:cNvPr id="782" name="Google Shape;782;p86"/>
            <p:cNvSpPr txBox="1"/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Source Code Pro"/>
                  <a:ea typeface="Source Code Pro"/>
                  <a:cs typeface="Source Code Pro"/>
                  <a:sym typeface="Source Code Pro"/>
                  <a:hlinkClick r:id="rId18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soundcloud/icann</a:t>
              </a:r>
              <a:endParaRPr b="0" i="0" sz="1400" u="none" cap="none" strike="noStrike">
                <a:solidFill>
                  <a:srgbClr val="0A304B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id="783" name="Google Shape;783;p86"/>
            <p:cNvPicPr preferRelativeResize="0"/>
            <p:nvPr/>
          </p:nvPicPr>
          <p:blipFill rotWithShape="1">
            <a:blip r:embed="rId19">
              <a:alphaModFix/>
            </a:blip>
            <a:srcRect b="0" l="0" r="0" t="0"/>
            <a:stretch/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84" name="Google Shape;784;p86"/>
          <p:cNvGrpSpPr/>
          <p:nvPr/>
        </p:nvGrpSpPr>
        <p:grpSpPr>
          <a:xfrm>
            <a:off x="3402135" y="5224346"/>
            <a:ext cx="3416667" cy="365760"/>
            <a:chOff x="5325979" y="5571713"/>
            <a:chExt cx="3416667" cy="365760"/>
          </a:xfrm>
        </p:grpSpPr>
        <p:sp>
          <p:nvSpPr>
            <p:cNvPr id="785" name="Google Shape;785;p86"/>
            <p:cNvSpPr txBox="1"/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A304B"/>
                </a:buClr>
                <a:buSzPts val="1400"/>
                <a:buFont typeface="Arial"/>
                <a:buNone/>
              </a:pPr>
              <a:r>
                <a:rPr b="0" i="0" lang="en-US" sz="1400" u="sng" cap="none" strike="noStrike">
                  <a:solidFill>
                    <a:srgbClr val="0A304B"/>
                  </a:solidFill>
                  <a:latin typeface="Source Code Pro"/>
                  <a:ea typeface="Source Code Pro"/>
                  <a:cs typeface="Source Code Pro"/>
                  <a:sym typeface="Source Code Pro"/>
                  <a:hlinkClick r:id="rId20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slideshare/icannpresentations</a:t>
              </a:r>
              <a:endParaRPr b="0" i="0" sz="1400" u="none" cap="none" strike="noStrike">
                <a:solidFill>
                  <a:srgbClr val="0A304B"/>
                </a:solidFill>
                <a:latin typeface="Source Code Pro"/>
                <a:ea typeface="Source Code Pro"/>
                <a:cs typeface="Source Code Pro"/>
                <a:sym typeface="Source Code Pro"/>
              </a:endParaRPr>
            </a:p>
          </p:txBody>
        </p:sp>
        <p:pic>
          <p:nvPicPr>
            <p:cNvPr descr="1420948164_social_style_3_in-128.png" id="786" name="Google Shape;786;p86">
              <a:hlinkClick r:id="rId21"/>
            </p:cNvPr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ull-Width Photo" showMasterSp="0">
  <p:cSld name="1_Full-Width Photo"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87"/>
          <p:cNvSpPr/>
          <p:nvPr>
            <p:ph idx="2" type="pic"/>
          </p:nvPr>
        </p:nvSpPr>
        <p:spPr>
          <a:xfrm>
            <a:off x="-16764" y="616645"/>
            <a:ext cx="12225528" cy="5696712"/>
          </a:xfrm>
          <a:prstGeom prst="rect">
            <a:avLst/>
          </a:prstGeom>
          <a:noFill/>
          <a:ln cap="flat" cmpd="sng" w="1905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9" name="Google Shape;789;p87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90" name="Google Shape;790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791" name="Google Shape;791;p8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lternate Background 1">
  <p:cSld name="Alternate Background 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3"/>
          <p:cNvPicPr preferRelativeResize="0"/>
          <p:nvPr/>
        </p:nvPicPr>
        <p:blipFill rotWithShape="1">
          <a:blip r:embed="rId2">
            <a:alphaModFix/>
          </a:blip>
          <a:srcRect b="8780" l="0" r="0" t="10075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43"/>
          <p:cNvSpPr/>
          <p:nvPr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4509"/>
                </a:srgbClr>
              </a:gs>
              <a:gs pos="24000">
                <a:srgbClr val="CCE8F8">
                  <a:alpha val="44313"/>
                </a:srgbClr>
              </a:gs>
              <a:gs pos="69000">
                <a:srgbClr val="CCE8F8">
                  <a:alpha val="61568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44" name="Google Shape;44;p43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1_Bulle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4"/>
          <p:cNvSpPr txBox="1"/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b="1" i="0" sz="2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44"/>
          <p:cNvSpPr txBox="1"/>
          <p:nvPr>
            <p:ph idx="1" type="body"/>
          </p:nvPr>
        </p:nvSpPr>
        <p:spPr>
          <a:xfrm>
            <a:off x="812800" y="1470212"/>
            <a:ext cx="10543200" cy="45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9087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b="0" i="0" sz="1900" u="none" cap="none" strike="noStrike">
                <a:solidFill>
                  <a:srgbClr val="000000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9087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–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b="0" i="0" sz="1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gage with ICANN Blue" showMasterSp="0">
  <p:cSld name="Engage with ICANN Blu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45"/>
          <p:cNvSpPr/>
          <p:nvPr/>
        </p:nvSpPr>
        <p:spPr>
          <a:xfrm>
            <a:off x="527320" y="58522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1" name="Google Shape;51;p4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2" name="Google Shape;52;p4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3" name="Google Shape;53;p45"/>
          <p:cNvSpPr/>
          <p:nvPr/>
        </p:nvSpPr>
        <p:spPr>
          <a:xfrm>
            <a:off x="2415593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" name="Google Shape;54;p45"/>
          <p:cNvCxnSpPr/>
          <p:nvPr/>
        </p:nvCxnSpPr>
        <p:spPr>
          <a:xfrm rot="10800000">
            <a:off x="1" y="6320453"/>
            <a:ext cx="2387223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5" name="Google Shape;55;p45"/>
          <p:cNvCxnSpPr/>
          <p:nvPr/>
        </p:nvCxnSpPr>
        <p:spPr>
          <a:xfrm rot="10800000">
            <a:off x="2504929" y="6320453"/>
            <a:ext cx="8924544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6" name="Google Shape;56;p45"/>
          <p:cNvSpPr/>
          <p:nvPr/>
        </p:nvSpPr>
        <p:spPr>
          <a:xfrm flipH="1">
            <a:off x="11480156" y="6297593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45"/>
          <p:cNvSpPr/>
          <p:nvPr/>
        </p:nvSpPr>
        <p:spPr>
          <a:xfrm flipH="1">
            <a:off x="11480156" y="2196678"/>
            <a:ext cx="6096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8" name="Google Shape;58;p45"/>
          <p:cNvCxnSpPr>
            <a:endCxn id="59" idx="0"/>
          </p:cNvCxnSpPr>
          <p:nvPr/>
        </p:nvCxnSpPr>
        <p:spPr>
          <a:xfrm rot="10800000">
            <a:off x="2446072" y="2281331"/>
            <a:ext cx="0" cy="39975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9" name="Google Shape;59;p45"/>
          <p:cNvSpPr/>
          <p:nvPr/>
        </p:nvSpPr>
        <p:spPr>
          <a:xfrm rot="-5400000">
            <a:off x="2466366" y="2200155"/>
            <a:ext cx="121764" cy="16235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0" name="Google Shape;60;p45"/>
          <p:cNvCxnSpPr/>
          <p:nvPr/>
        </p:nvCxnSpPr>
        <p:spPr>
          <a:xfrm rot="10800000">
            <a:off x="2527253" y="2220449"/>
            <a:ext cx="8922228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1" name="Google Shape;61;p45"/>
          <p:cNvCxnSpPr/>
          <p:nvPr/>
        </p:nvCxnSpPr>
        <p:spPr>
          <a:xfrm rot="10800000">
            <a:off x="11582405" y="6320453"/>
            <a:ext cx="609596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2" name="Google Shape;62;p45"/>
          <p:cNvCxnSpPr/>
          <p:nvPr/>
        </p:nvCxnSpPr>
        <p:spPr>
          <a:xfrm rot="10800000">
            <a:off x="11570752" y="2219538"/>
            <a:ext cx="621249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63" name="Google Shape;63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896771" y="2842544"/>
            <a:ext cx="3575742" cy="32367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45"/>
          <p:cNvGrpSpPr/>
          <p:nvPr/>
        </p:nvGrpSpPr>
        <p:grpSpPr>
          <a:xfrm>
            <a:off x="498951" y="862602"/>
            <a:ext cx="9053840" cy="938031"/>
            <a:chOff x="374212" y="862601"/>
            <a:chExt cx="7403218" cy="938031"/>
          </a:xfrm>
        </p:grpSpPr>
        <p:sp>
          <p:nvSpPr>
            <p:cNvPr id="65" name="Google Shape;65;p45"/>
            <p:cNvSpPr txBox="1"/>
            <p:nvPr/>
          </p:nvSpPr>
          <p:spPr>
            <a:xfrm>
              <a:off x="374212" y="862601"/>
              <a:ext cx="7403218" cy="3931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6" name="Google Shape;66;p4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079799" y="1039938"/>
              <a:ext cx="4287549" cy="7606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" name="Google Shape;67;p45"/>
            <p:cNvSpPr/>
            <p:nvPr/>
          </p:nvSpPr>
          <p:spPr>
            <a:xfrm>
              <a:off x="3166281" y="1016292"/>
              <a:ext cx="3201067" cy="784340"/>
            </a:xfrm>
            <a:prstGeom prst="rect">
              <a:avLst/>
            </a:prstGeom>
            <a:solidFill>
              <a:srgbClr val="1768B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" name="Google Shape;68;p45"/>
          <p:cNvSpPr txBox="1"/>
          <p:nvPr/>
        </p:nvSpPr>
        <p:spPr>
          <a:xfrm>
            <a:off x="2921748" y="2425013"/>
            <a:ext cx="8440953" cy="347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请访问我们的网站：</a:t>
            </a:r>
            <a:r>
              <a:rPr b="1" i="0" lang="en-US" sz="1500" u="none" cap="none" strike="noStrike">
                <a:solidFill>
                  <a:schemeClr val="lt1"/>
                </a:solidFill>
                <a:latin typeface="SimSun"/>
                <a:ea typeface="SimSun"/>
                <a:cs typeface="SimSun"/>
                <a:sym typeface="SimSun"/>
              </a:rPr>
              <a:t>icann.org</a:t>
            </a:r>
            <a:endParaRPr b="1" i="0" sz="1500" u="none" cap="none" strike="noStrike">
              <a:solidFill>
                <a:schemeClr val="lt1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  <p:sp>
        <p:nvSpPr>
          <p:cNvPr id="69" name="Google Shape;69;p45"/>
          <p:cNvSpPr txBox="1"/>
          <p:nvPr>
            <p:ph type="title"/>
          </p:nvPr>
        </p:nvSpPr>
        <p:spPr>
          <a:xfrm>
            <a:off x="499872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45"/>
          <p:cNvSpPr/>
          <p:nvPr/>
        </p:nvSpPr>
        <p:spPr>
          <a:xfrm>
            <a:off x="4140058" y="1381538"/>
            <a:ext cx="541632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同一个世界，同一个互联网 </a:t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1 Blue" showMasterSp="0">
  <p:cSld name="Cover 1 Blu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73" name="Google Shape;73;p46"/>
          <p:cNvSpPr txBox="1"/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46"/>
          <p:cNvSpPr txBox="1"/>
          <p:nvPr>
            <p:ph idx="1" type="body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46"/>
          <p:cNvSpPr txBox="1"/>
          <p:nvPr>
            <p:ph idx="2" type="body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46"/>
          <p:cNvSpPr txBox="1"/>
          <p:nvPr>
            <p:ph idx="3" type="body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77" name="Google Shape;77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67217" y="5193792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46"/>
          <p:cNvSpPr txBox="1"/>
          <p:nvPr>
            <p:ph idx="4" type="body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2 White" showMasterSp="0">
  <p:cSld name="Cover 2 Whit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7"/>
          <p:cNvSpPr txBox="1"/>
          <p:nvPr>
            <p:ph type="title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b="1" i="0" sz="36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47"/>
          <p:cNvSpPr txBox="1"/>
          <p:nvPr>
            <p:ph idx="1" type="body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47"/>
          <p:cNvSpPr txBox="1"/>
          <p:nvPr>
            <p:ph idx="2" type="body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Google Shape;83;p47"/>
          <p:cNvSpPr txBox="1"/>
          <p:nvPr>
            <p:ph idx="3" type="body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84" name="Google Shape;8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26395" y="4874480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7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86" name="Google Shape;86;p47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47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47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sp>
        <p:nvSpPr>
          <p:cNvPr id="89" name="Google Shape;89;p47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0" name="Google Shape;90;p47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47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fmla="val 16200000" name="adj1"/>
              <a:gd fmla="val 0" name="adj2"/>
            </a:avLst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92" name="Google Shape;92;p47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3" name="Google Shape;93;p47"/>
          <p:cNvSpPr txBox="1"/>
          <p:nvPr>
            <p:ph idx="4" type="body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0B3458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9.xml"/><Relationship Id="rId42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40.xml"/><Relationship Id="rId44" Type="http://schemas.openxmlformats.org/officeDocument/2006/relationships/slideLayout" Target="../slideLayouts/slideLayout43.xml"/><Relationship Id="rId43" Type="http://schemas.openxmlformats.org/officeDocument/2006/relationships/slideLayout" Target="../slideLayouts/slideLayout42.xml"/><Relationship Id="rId46" Type="http://schemas.openxmlformats.org/officeDocument/2006/relationships/slideLayout" Target="../slideLayouts/slideLayout45.xml"/><Relationship Id="rId45" Type="http://schemas.openxmlformats.org/officeDocument/2006/relationships/slideLayout" Target="../slideLayouts/slideLayout44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48" Type="http://schemas.openxmlformats.org/officeDocument/2006/relationships/slideLayout" Target="../slideLayouts/slideLayout47.xml"/><Relationship Id="rId47" Type="http://schemas.openxmlformats.org/officeDocument/2006/relationships/slideLayout" Target="../slideLayouts/slideLayout46.xml"/><Relationship Id="rId49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33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35.xml"/><Relationship Id="rId39" Type="http://schemas.openxmlformats.org/officeDocument/2006/relationships/slideLayout" Target="../slideLayouts/slideLayout38.xml"/><Relationship Id="rId38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8.xml"/><Relationship Id="rId51" Type="http://schemas.openxmlformats.org/officeDocument/2006/relationships/theme" Target="../theme/theme1.xml"/><Relationship Id="rId50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   | </a:t>
            </a:r>
            <a:fld id="{00000000-1234-1234-1234-123412341234}" type="slidenum">
              <a:rPr b="0" i="0" lang="en-US" sz="1200" u="none" cap="none" strike="noStrike">
                <a:solidFill>
                  <a:srgbClr val="002B49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b="0" i="0" sz="1200" u="none" cap="none" strike="noStrike">
              <a:solidFill>
                <a:srgbClr val="002B49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11" name="Google Shape;11;p3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3" name="Google Shape;13;p3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3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3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6" name="Google Shape;16;p3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" name="Google Shape;17;p3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cxnSp>
        <p:nvCxnSpPr>
          <p:cNvPr id="19" name="Google Shape;19;p3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cap="flat" cmpd="sng" w="12700">
            <a:solidFill>
              <a:srgbClr val="0B3458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png"/><Relationship Id="rId4" Type="http://schemas.openxmlformats.org/officeDocument/2006/relationships/image" Target="../media/image32.png"/><Relationship Id="rId5" Type="http://schemas.openxmlformats.org/officeDocument/2006/relationships/hyperlink" Target="https://uasg.tech/wp-content/uploads/documents/UASG012-en-digital.pdf" TargetMode="External"/><Relationship Id="rId6" Type="http://schemas.openxmlformats.org/officeDocument/2006/relationships/image" Target="../media/image3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Relationship Id="rId4" Type="http://schemas.openxmlformats.org/officeDocument/2006/relationships/image" Target="../media/image3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Relationship Id="rId4" Type="http://schemas.openxmlformats.org/officeDocument/2006/relationships/image" Target="../media/image38.gif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unicode.org/charts/" TargetMode="External"/><Relationship Id="rId4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unicode.org/reports/tr15/" TargetMode="External"/><Relationship Id="rId4" Type="http://schemas.openxmlformats.org/officeDocument/2006/relationships/image" Target="../media/image2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www.example.co.uk/" TargetMode="External"/><Relationship Id="rId4" Type="http://schemas.openxmlformats.org/officeDocument/2006/relationships/hyperlink" Target="https://data.iana.org/TLD/tlds-alpha-by-domain.txt" TargetMode="External"/><Relationship Id="rId5" Type="http://schemas.openxmlformats.org/officeDocument/2006/relationships/image" Target="../media/image28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hyperlink" Target="mailto:myname@example.org" TargetMode="External"/><Relationship Id="rId4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hyperlink" Target="about:blank" TargetMode="External"/><Relationship Id="rId4" Type="http://schemas.openxmlformats.org/officeDocument/2006/relationships/image" Target="../media/image2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8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1.xml"/><Relationship Id="rId3" Type="http://schemas.openxmlformats.org/officeDocument/2006/relationships/hyperlink" Target="https://uasg.tech/wp-content/uploads/documents/UASG018A-en-digital.pdf" TargetMode="External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8.png"/><Relationship Id="rId4" Type="http://schemas.openxmlformats.org/officeDocument/2006/relationships/hyperlink" Target="https://uasg.tech/wp-content/uploads/documents/EAI-Software-Test%20Results-UASG030A.pdf" TargetMode="External"/><Relationship Id="rId5" Type="http://schemas.openxmlformats.org/officeDocument/2006/relationships/image" Target="../media/image4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uasg.tech/wp-content/uploads/2020/03/UASG_ICANN_Case_Study_UASG013C.2.pdf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4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hyperlink" Target="mailto:UAProgram@icann.org" TargetMode="External"/><Relationship Id="rId4" Type="http://schemas.openxmlformats.org/officeDocument/2006/relationships/hyperlink" Target="https://xmox.nl/" TargetMode="External"/><Relationship Id="rId5" Type="http://schemas.openxmlformats.org/officeDocument/2006/relationships/image" Target="../media/image2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s://uasg.tech/eai-certification" TargetMode="External"/><Relationship Id="rId4" Type="http://schemas.openxmlformats.org/officeDocument/2006/relationships/image" Target="../media/image28.png"/><Relationship Id="rId5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hyperlink" Target="mailto:info@uasg.tech" TargetMode="External"/><Relationship Id="rId4" Type="http://schemas.openxmlformats.org/officeDocument/2006/relationships/hyperlink" Target="mailto:UAProgram@icann.org" TargetMode="External"/><Relationship Id="rId5" Type="http://schemas.openxmlformats.org/officeDocument/2006/relationships/hyperlink" Target="https://uasg.tech/" TargetMode="External"/><Relationship Id="rId6" Type="http://schemas.openxmlformats.org/officeDocument/2006/relationships/hyperlink" Target="https://icann.org/ua" TargetMode="External"/><Relationship Id="rId7" Type="http://schemas.openxmlformats.org/officeDocument/2006/relationships/image" Target="../media/image28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hyperlink" Target="https://uasg.tech/" TargetMode="External"/><Relationship Id="rId4" Type="http://schemas.openxmlformats.org/officeDocument/2006/relationships/hyperlink" Target="https://uasg.tech/wp-content/uploads/documents/UASG005-en-digital.pdf" TargetMode="External"/><Relationship Id="rId9" Type="http://schemas.openxmlformats.org/officeDocument/2006/relationships/hyperlink" Target="https://uasg.tech/wp-content/uploads/documents/UASG021B-en-digital.pdf" TargetMode="External"/><Relationship Id="rId5" Type="http://schemas.openxmlformats.org/officeDocument/2006/relationships/hyperlink" Target="https://uasg.tech/wp-content/uploads/documents/UASG007-en-digital.pdf" TargetMode="External"/><Relationship Id="rId6" Type="http://schemas.openxmlformats.org/officeDocument/2006/relationships/hyperlink" Target="https://uasg.tech/wp-content/uploads/documents/UASG014-en-digital.pdf" TargetMode="External"/><Relationship Id="rId7" Type="http://schemas.openxmlformats.org/officeDocument/2006/relationships/hyperlink" Target="https://uasg.tech/wp-content/uploads/documents/UASG012-en-digital.pdf" TargetMode="External"/><Relationship Id="rId8" Type="http://schemas.openxmlformats.org/officeDocument/2006/relationships/hyperlink" Target="https://uasg.tech/wp-content/uploads/documents/UASG018A-en-digital.pdf" TargetMode="External"/><Relationship Id="rId11" Type="http://schemas.openxmlformats.org/officeDocument/2006/relationships/hyperlink" Target="https://uasg.tech/wp-content/uploads/documents/UASG028-en-digital.pdf" TargetMode="External"/><Relationship Id="rId10" Type="http://schemas.openxmlformats.org/officeDocument/2006/relationships/hyperlink" Target="https://uasg.tech/wp-content/uploads/documents/UASG026-en-digital.pdf" TargetMode="External"/><Relationship Id="rId13" Type="http://schemas.openxmlformats.org/officeDocument/2006/relationships/hyperlink" Target="https://uasg.tech/wp-content/uploads/documents/UASG032-en-digital.pdf" TargetMode="External"/><Relationship Id="rId12" Type="http://schemas.openxmlformats.org/officeDocument/2006/relationships/hyperlink" Target="https://uasg.tech/wp-content/uploads/documents/UASG030-en-digital.pdf" TargetMode="External"/><Relationship Id="rId15" Type="http://schemas.openxmlformats.org/officeDocument/2006/relationships/image" Target="../media/image28.png"/><Relationship Id="rId14" Type="http://schemas.openxmlformats.org/officeDocument/2006/relationships/hyperlink" Target="https://uasg.tech/download/uasg-043-ua-ready-code-samples-in-java-python-and-javascript-en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hyperlink" Target="https://ithi.research.icann.org/graph-eai.html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8.png"/><Relationship Id="rId4" Type="http://schemas.openxmlformats.org/officeDocument/2006/relationships/image" Target="../media/image46.png"/><Relationship Id="rId5" Type="http://schemas.openxmlformats.org/officeDocument/2006/relationships/image" Target="../media/image35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1"/>
          <p:cNvSpPr txBox="1"/>
          <p:nvPr>
            <p:ph type="title"/>
          </p:nvPr>
        </p:nvSpPr>
        <p:spPr>
          <a:xfrm>
            <a:off x="553082" y="0"/>
            <a:ext cx="11234727" cy="253336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域名和电子邮件地址普遍适用性技术概述</a:t>
            </a:r>
            <a:endParaRPr/>
          </a:p>
        </p:txBody>
      </p:sp>
      <p:sp>
        <p:nvSpPr>
          <p:cNvPr id="797" name="Google Shape;797;p1"/>
          <p:cNvSpPr txBox="1"/>
          <p:nvPr>
            <p:ph idx="3" type="body"/>
          </p:nvPr>
        </p:nvSpPr>
        <p:spPr>
          <a:xfrm>
            <a:off x="566928" y="4755604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2025 年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   月    日</a:t>
            </a:r>
            <a:endParaRPr/>
          </a:p>
        </p:txBody>
      </p:sp>
      <p:sp>
        <p:nvSpPr>
          <p:cNvPr id="798" name="Google Shape;798;p1"/>
          <p:cNvSpPr txBox="1"/>
          <p:nvPr>
            <p:ph idx="4" type="body"/>
          </p:nvPr>
        </p:nvSpPr>
        <p:spPr>
          <a:xfrm>
            <a:off x="547041" y="2455029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“UA 日”项目</a:t>
            </a:r>
            <a:endParaRPr/>
          </a:p>
        </p:txBody>
      </p:sp>
      <p:sp>
        <p:nvSpPr>
          <p:cNvPr id="799" name="Google Shape;799;p1"/>
          <p:cNvSpPr txBox="1"/>
          <p:nvPr>
            <p:ph idx="1" type="body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电子邮件系统和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EAI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支持</a:t>
            </a:r>
            <a:endParaRPr/>
          </a:p>
        </p:txBody>
      </p:sp>
      <p:pic>
        <p:nvPicPr>
          <p:cNvPr id="905" name="Google Shape;9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10"/>
          <p:cNvPicPr preferRelativeResize="0"/>
          <p:nvPr/>
        </p:nvPicPr>
        <p:blipFill rotWithShape="1">
          <a:blip r:embed="rId4">
            <a:alphaModFix/>
          </a:blip>
          <a:srcRect b="0" l="5267" r="4665" t="0"/>
          <a:stretch/>
        </p:blipFill>
        <p:spPr>
          <a:xfrm>
            <a:off x="7897595" y="929390"/>
            <a:ext cx="3709739" cy="2695153"/>
          </a:xfrm>
          <a:prstGeom prst="rect">
            <a:avLst/>
          </a:prstGeom>
          <a:noFill/>
          <a:ln>
            <a:noFill/>
          </a:ln>
        </p:spPr>
      </p:pic>
      <p:sp>
        <p:nvSpPr>
          <p:cNvPr id="907" name="Google Shape;907;p10"/>
          <p:cNvSpPr txBox="1"/>
          <p:nvPr>
            <p:ph idx="1" type="body"/>
          </p:nvPr>
        </p:nvSpPr>
        <p:spPr>
          <a:xfrm>
            <a:off x="420625" y="929390"/>
            <a:ext cx="6984516" cy="54114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所有电子邮件代理都必须配置为发送和接收国际化电子邮件地址。请参阅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《EAI：技术概述》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获取详细信息。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MUA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– 邮件用户代理 (Mail User Agent)：用户用来发送、接收和管理邮件的客户端程序。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MSA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– 邮件提交代理 (Mail Submission Agent)：一种服务器程序，用于从 MUA 接收邮件并准备好邮件以供传输和交付。</a:t>
            </a:r>
            <a:endParaRPr/>
          </a:p>
          <a:p>
            <a:pPr indent="-341313" lvl="1" marL="798513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MTA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– 邮件传输代理 (Mail Transfer Agent)：一种服务器程序，用于向其他互联网主机发送邮件以及接收来自这些主机的邮件。MTA 可以接收来自 MSA 的邮件和/或向 MDA 发送邮件。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MDA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– 邮件交付代理 (Mail Delivery Agent)：一种服务器程序，用于处理传入邮件，并且通常将邮件存储在邮箱或文件夹中。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08" name="Google Shape;908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04012" y="4388649"/>
            <a:ext cx="4096904" cy="1291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2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11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统一码基础知识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8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Google Shape;919;p1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字符和字符集</a:t>
            </a:r>
            <a:endParaRPr/>
          </a:p>
        </p:txBody>
      </p:sp>
      <p:sp>
        <p:nvSpPr>
          <p:cNvPr id="920" name="Google Shape;920;p12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标签或字符串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（如</a:t>
            </a:r>
            <a:r>
              <a:rPr b="0" i="0" lang="en-US" sz="2000">
                <a:solidFill>
                  <a:schemeClr val="dk1"/>
                </a:solidFill>
              </a:rPr>
              <a:t>أهلا </a:t>
            </a: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、नमस्ते、Hello）由字符组成。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Hello --&gt;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  e  l   l     o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字符是用于组织、控制或表示文本数据的信息单位。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字符示例：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字母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数字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特殊字符，如</a:t>
            </a: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数学符号、标点符号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控制字符 - 通常不可见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美国信息交换标准码 </a:t>
            </a:r>
            <a:r>
              <a:rPr b="0" i="0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(American Standard Code for Information Interchange, ASCII) 对计算中使用的字符进行编码，这些字符包括字母 a-z、数字 0-9 等。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1" name="Google Shape;9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码点</a:t>
            </a:r>
            <a:endParaRPr/>
          </a:p>
        </p:txBody>
      </p:sp>
      <p:sp>
        <p:nvSpPr>
          <p:cNvPr id="928" name="Google Shape;928;p13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码点是任何编码字符集中的某个字符对应的值或位置。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码点是在表示文本的系统中分配用来表示抽象字符的编号。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9" name="Google Shape;9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3.5 Character Encoding" id="930" name="Google Shape;930;p13"/>
          <p:cNvPicPr preferRelativeResize="0"/>
          <p:nvPr/>
        </p:nvPicPr>
        <p:blipFill rotWithShape="1">
          <a:blip r:embed="rId4">
            <a:alphaModFix/>
          </a:blip>
          <a:srcRect b="64531" l="50521" r="0" t="8896"/>
          <a:stretch/>
        </p:blipFill>
        <p:spPr>
          <a:xfrm>
            <a:off x="1527532" y="2045946"/>
            <a:ext cx="9136935" cy="331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码点</a:t>
            </a:r>
            <a:endParaRPr/>
          </a:p>
        </p:txBody>
      </p:sp>
      <p:sp>
        <p:nvSpPr>
          <p:cNvPr id="937" name="Google Shape;937;p14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码点是任何编码字符集中的某个字符对应的值或位置。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码点是在表示文本的系统中分配用来表示抽象字符的编号。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8" name="Google Shape;93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9" name="Google Shape;939;p14"/>
          <p:cNvGrpSpPr/>
          <p:nvPr/>
        </p:nvGrpSpPr>
        <p:grpSpPr>
          <a:xfrm>
            <a:off x="1527532" y="2044800"/>
            <a:ext cx="9136935" cy="3319766"/>
            <a:chOff x="1527532" y="2355442"/>
            <a:chExt cx="9136935" cy="3319766"/>
          </a:xfrm>
        </p:grpSpPr>
        <p:pic>
          <p:nvPicPr>
            <p:cNvPr descr="3.3.5 Character Encoding" id="940" name="Google Shape;940;p14"/>
            <p:cNvPicPr preferRelativeResize="0"/>
            <p:nvPr/>
          </p:nvPicPr>
          <p:blipFill rotWithShape="1">
            <a:blip r:embed="rId4">
              <a:alphaModFix/>
            </a:blip>
            <a:srcRect b="64531" l="50521" r="0" t="8896"/>
            <a:stretch/>
          </p:blipFill>
          <p:spPr>
            <a:xfrm>
              <a:off x="1527532" y="2355442"/>
              <a:ext cx="9136935" cy="331976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1" name="Google Shape;941;p14"/>
            <p:cNvSpPr/>
            <p:nvPr/>
          </p:nvSpPr>
          <p:spPr>
            <a:xfrm>
              <a:off x="1701903" y="3472563"/>
              <a:ext cx="3872921" cy="466531"/>
            </a:xfrm>
            <a:prstGeom prst="ellipse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6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字形</a:t>
            </a:r>
            <a:endParaRPr/>
          </a:p>
        </p:txBody>
      </p:sp>
      <p:sp>
        <p:nvSpPr>
          <p:cNvPr id="948" name="Google Shape;948;p1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 字符的排版表示形式称为字形。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英语：</a:t>
            </a:r>
            <a:r>
              <a:rPr i="1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、a 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每个阿拉伯文字母通常有四种字形，具体取决于它们在字符串中出现的位置。</a:t>
            </a: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例如，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阿拉伯文字母 GHAIN 具有以下四种字形</a:t>
            </a: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：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3835"/>
              </a:buClr>
              <a:buSzPts val="1500"/>
              <a:buChar char="⚪"/>
            </a:pP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语言可以按从右到左和从左到右的顺序书写/显示，但数据的读取基于文件中的按键顺序，而不依赖于书写方向。</a:t>
            </a:r>
            <a:endParaRPr/>
          </a:p>
          <a:p>
            <a:pPr indent="-246061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b="0" i="0" sz="2000">
              <a:solidFill>
                <a:srgbClr val="3B383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9" name="Google Shape;94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text-dependent and Directional Text - Complex-Text Languages - An  Overview" id="950" name="Google Shape;95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92628" y="2498183"/>
            <a:ext cx="1783637" cy="2171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字符编码</a:t>
            </a:r>
            <a:endParaRPr/>
          </a:p>
        </p:txBody>
      </p:sp>
      <p:sp>
        <p:nvSpPr>
          <p:cNvPr id="957" name="Google Shape;957;p16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字符编码是从字符集定义到用于表示数据的实际代码单元的映射。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编码描述了如何将码点编码为字节，以及如何将字节解码为码点。</a:t>
            </a:r>
            <a:endParaRPr/>
          </a:p>
        </p:txBody>
      </p:sp>
      <p:pic>
        <p:nvPicPr>
          <p:cNvPr id="958" name="Google Shape;95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1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发展简史</a:t>
            </a:r>
            <a:endParaRPr/>
          </a:p>
        </p:txBody>
      </p:sp>
      <p:sp>
        <p:nvSpPr>
          <p:cNvPr id="965" name="Google Shape;965;p17"/>
          <p:cNvSpPr txBox="1"/>
          <p:nvPr>
            <p:ph idx="1" type="body"/>
          </p:nvPr>
        </p:nvSpPr>
        <p:spPr>
          <a:xfrm>
            <a:off x="824441" y="1010858"/>
            <a:ext cx="11096213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基本 ASCII</a:t>
            </a: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 单个 7 位字符，限制为最多 128 个字符。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扩展 ASCII 单个 8 位字符，限制为最多 256 个字符。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ASCII 编码可以包含足够的字符来涵盖所有语言。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3B3835"/>
                </a:solidFill>
                <a:latin typeface="Arial"/>
                <a:ea typeface="Arial"/>
                <a:cs typeface="Arial"/>
                <a:sym typeface="Arial"/>
              </a:rPr>
              <a:t>因此，开发了不同的编码系统，为不同语言和文字的字符分配编号，这就导致产生了互用性问题。</a:t>
            </a:r>
            <a:endParaRPr/>
          </a:p>
        </p:txBody>
      </p:sp>
      <p:pic>
        <p:nvPicPr>
          <p:cNvPr id="966" name="Google Shape;966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统一码标准</a:t>
            </a:r>
            <a:endParaRPr/>
          </a:p>
        </p:txBody>
      </p:sp>
      <p:sp>
        <p:nvSpPr>
          <p:cNvPr id="973" name="Google Shape;973;p18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用于书写世界所有语言的字符的数字表示标准。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在文字级别组织的字符。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统一码为存储、搜索和交换任何语言的文本提供了统一的方法。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它被所有现代计算机使用，也是在互联网上处理文本的基础。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表示世界语言的编号范围是 0000 - 10FFFF。请参阅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https://unicode.org/charts/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，以查看文字覆盖率和编码范围。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4" name="Google Shape;974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9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统一码编码</a:t>
            </a:r>
            <a:endParaRPr/>
          </a:p>
        </p:txBody>
      </p:sp>
      <p:sp>
        <p:nvSpPr>
          <p:cNvPr id="981" name="Google Shape;981;p19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b="0" i="0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统一码可以通过不同的字符编码实现。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UTF-8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UTF-16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UTF-32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域名系统通常使用 UTF-8 编码。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UTF-8 是长度可变的字符编码。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UTF-8 使用一到四个字节对码点进行编码，每次读取一个字节：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对于 ASCII 字符，使用 1 个字节。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对于阿拉伯文字符，使用 2 个字节。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对于梵文字符，使用 3 个字节。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对于中文字符，使用 4 个字节。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因此，对于字节级别读取，我们需要在读取文件之前指定编码。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2" name="Google Shape;98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2"/>
          <p:cNvSpPr txBox="1"/>
          <p:nvPr>
            <p:ph idx="1" type="body"/>
          </p:nvPr>
        </p:nvSpPr>
        <p:spPr>
          <a:xfrm>
            <a:off x="754743" y="1553737"/>
            <a:ext cx="10682514" cy="4410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简介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普遍适用性概述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统一码基础知识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IDN 基础知识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EAI 基础知识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总结</a:t>
            </a:r>
            <a:endParaRPr/>
          </a:p>
        </p:txBody>
      </p:sp>
      <p:sp>
        <p:nvSpPr>
          <p:cNvPr id="806" name="Google Shape;806;p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内容安排</a:t>
            </a:r>
            <a:endParaRPr/>
          </a:p>
        </p:txBody>
      </p:sp>
      <p:pic>
        <p:nvPicPr>
          <p:cNvPr id="807" name="Google Shape;80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20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规范化</a:t>
            </a:r>
            <a:endParaRPr/>
          </a:p>
        </p:txBody>
      </p:sp>
      <p:sp>
        <p:nvSpPr>
          <p:cNvPr id="989" name="Google Shape;989;p20"/>
          <p:cNvSpPr txBox="1"/>
          <p:nvPr>
            <p:ph idx="1" type="body"/>
          </p:nvPr>
        </p:nvSpPr>
        <p:spPr>
          <a:xfrm>
            <a:off x="768458" y="1364565"/>
            <a:ext cx="10962747" cy="47376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在统一码中可以使用多种方法对特定字形进行编码：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è =  U+00E8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 + ` = è = U+0065 + U+0300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آ = U+0622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⚪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ٓ + ا = آ  =U+0627 U+0653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以下字符串可能以下面第一个字符串的形式存在于语料库中，而输入字符串则以下面第二个字符串的形式存在。因此，搜索结果将为空。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آدم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(U+0622 U+062F U+0645)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/>
              <a:t>آدم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(U+0627 U+0653 U+062F U+0645)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对于搜索、排序和任何字符串操作，我们都需要规范化。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规范化可确保即使用户输入的方式不同，最终的表示形式也是相同的 </a:t>
            </a:r>
            <a:endParaRPr/>
          </a:p>
        </p:txBody>
      </p:sp>
      <p:pic>
        <p:nvPicPr>
          <p:cNvPr id="990" name="Google Shape;99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5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21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规范化</a:t>
            </a:r>
            <a:endParaRPr/>
          </a:p>
        </p:txBody>
      </p:sp>
      <p:sp>
        <p:nvSpPr>
          <p:cNvPr id="997" name="Google Shape;997;p21"/>
          <p:cNvSpPr txBox="1"/>
          <p:nvPr>
            <p:ph idx="1" type="body"/>
          </p:nvPr>
        </p:nvSpPr>
        <p:spPr>
          <a:xfrm>
            <a:off x="768458" y="1350498"/>
            <a:ext cx="10962747" cy="4751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下面列出了统一码定义的不同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规范化形式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：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规范化形式 D (Normalization Form D, NFD)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规范化形式 C (Normalization Form C, NFC)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规范化形式 KD (Normalization Form KD, NFKD)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规范化形式 KC (Normalization Form KC, NFKC)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在域名中，使用的是 NFC。</a:t>
            </a:r>
            <a:endParaRPr/>
          </a:p>
        </p:txBody>
      </p:sp>
      <p:pic>
        <p:nvPicPr>
          <p:cNvPr id="998" name="Google Shape;99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22"/>
          <p:cNvSpPr txBox="1"/>
          <p:nvPr>
            <p:ph type="title"/>
          </p:nvPr>
        </p:nvSpPr>
        <p:spPr>
          <a:xfrm>
            <a:off x="752850" y="1308848"/>
            <a:ext cx="8496082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国际化域名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域名</a:t>
            </a:r>
            <a:endParaRPr/>
          </a:p>
        </p:txBody>
      </p:sp>
      <p:sp>
        <p:nvSpPr>
          <p:cNvPr id="1010" name="Google Shape;1010;p23"/>
          <p:cNvSpPr txBox="1"/>
          <p:nvPr>
            <p:ph idx="1" type="body"/>
          </p:nvPr>
        </p:nvSpPr>
        <p:spPr>
          <a:xfrm>
            <a:off x="776157" y="1227326"/>
            <a:ext cx="1063968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域名是一组有序的标签或字符串： 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www.example.co.uk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。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顶级域 (Top-Level Domain, TLD) 是最右边的标签：“uk”。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二级域：“co”。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三级域：“example”。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最初，TLD 长度只有两三个字符（例如，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.ca、.com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）。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现在，TLD 可以是更长的字符串（例如，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.info、.google、.engineering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）。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根区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中授权的 TLD 会随着时间的推移而变更，因此固定列表可能会过时。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每个标签为 63 个八位字节。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域名总长度不能超过 255 个字符（包括分隔符）。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1" name="Google Shape;1011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2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国际化域名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(IDN)</a:t>
            </a:r>
            <a:endParaRPr/>
          </a:p>
        </p:txBody>
      </p:sp>
      <p:sp>
        <p:nvSpPr>
          <p:cNvPr id="1018" name="Google Shape;1018;p24"/>
          <p:cNvSpPr txBox="1"/>
          <p:nvPr>
            <p:ph idx="1" type="body"/>
          </p:nvPr>
        </p:nvSpPr>
        <p:spPr>
          <a:xfrm>
            <a:off x="776157" y="1227326"/>
            <a:ext cx="10639685" cy="48106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当其中一个标签包含至少一个非 ASCII 字符时，域名也可以国际化。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例如：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www.exâmple.ca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普遍接受-测试.世界.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2000">
                <a:solidFill>
                  <a:schemeClr val="accent1"/>
                </a:solidFill>
              </a:rPr>
              <a:t>صحة.مصر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ทัวร์เที่ยวไทย.ไทย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IDN 域名标签有两种等效形式：U-标签和 A-标签。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人类用户使用的 IDN 版本称为 U-标签（使用 UTF-8 格式）：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exâmple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应用程序或系统在内部使用等效的 ASCII，称为 A-标签：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获取用户输入，进行规范化，并与 IDNA2008 进行核对，以形成 IDN U-标签。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将 U-标签转换为国际化域名编码（使用 RFC3492）。</a:t>
            </a:r>
            <a:endParaRPr/>
          </a:p>
          <a:p>
            <a:pPr indent="-4572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添加“xn--”前缀以将 ASCII 字符串标识为 IDN A-标签。</a:t>
            </a:r>
            <a:endParaRPr/>
          </a:p>
          <a:p>
            <a:pPr indent="-457200" lvl="3" marL="148748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exâmple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 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exmple-xta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xn--exmple-xta</a:t>
            </a:r>
            <a:endParaRPr/>
          </a:p>
          <a:p>
            <a:pPr indent="-457200" lvl="3" marL="1487487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普遍接受-测试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--f38am99bqvcd5liy1cxsg 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=&gt;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xn----f38am99bqvcd5liy1cxsg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对 IDN 使用最新的 IDN 标准 IDNA2008。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请勿使用过时的 IDNA2003 版本的库。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9" name="Google Shape;1019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25"/>
          <p:cNvSpPr txBox="1"/>
          <p:nvPr>
            <p:ph type="title"/>
          </p:nvPr>
        </p:nvSpPr>
        <p:spPr>
          <a:xfrm>
            <a:off x="752849" y="1308848"/>
            <a:ext cx="9333259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国际化电子邮件地址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(EAI)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2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电子邮件地址</a:t>
            </a:r>
            <a:endParaRPr/>
          </a:p>
        </p:txBody>
      </p:sp>
      <p:sp>
        <p:nvSpPr>
          <p:cNvPr id="1031" name="Google Shape;1031;p26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电子邮件地址语法：</a:t>
            </a: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mailboxName@domainName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电子邮件地址有一个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邮箱名称。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电子邮件地址有一个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域名。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域名可以是 ASCII 或 IDN。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例如： </a:t>
            </a:r>
            <a:endParaRPr/>
          </a:p>
          <a:p>
            <a:pPr indent="0" lvl="3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myname@example.org</a:t>
            </a:r>
            <a:endParaRPr/>
          </a:p>
          <a:p>
            <a:pPr indent="0" lvl="3" marL="13716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20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myname@xn--exmple-xta.ca 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2" name="Google Shape;1032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27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EAI</a:t>
            </a:r>
            <a:endParaRPr/>
          </a:p>
        </p:txBody>
      </p:sp>
      <p:sp>
        <p:nvSpPr>
          <p:cNvPr id="1039" name="Google Shape;1039;p27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EAI 具有使用统一码的邮箱名称（UTF-8 格式）。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域名可以是 ASCII 或 IDN。	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例如：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 u="sng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kévin@example.org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すし@ xn--exmple-xta.ca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000"/>
              <a:buChar char="•"/>
            </a:pPr>
            <a:r>
              <a:rPr lang="en-US" sz="2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すし@快手.游戏。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0" name="Google Shape;104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电子邮件地址形式</a:t>
            </a:r>
            <a:endParaRPr/>
          </a:p>
        </p:txBody>
      </p:sp>
      <p:sp>
        <p:nvSpPr>
          <p:cNvPr id="1047" name="Google Shape;1047;p28"/>
          <p:cNvSpPr txBox="1"/>
          <p:nvPr>
            <p:ph idx="1" type="body"/>
          </p:nvPr>
        </p:nvSpPr>
        <p:spPr>
          <a:xfrm>
            <a:off x="812800" y="1170175"/>
            <a:ext cx="11044420" cy="49455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name@exâmple.ca 和 name@xn--exmple-xta.ca 表示等效的电子邮件地址。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应用程序应该能够将这两种形式视为等效。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在内部采用一致的方式使用 A-标签或 U-标签，但不要混合使用 A-标签和 U-标签。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技术建议：后端处理应使用 A 标签，而 U 标签用于视觉检查。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例如，在应用程序中使用等效 A 标签注册新用户。</a:t>
            </a:r>
            <a:endParaRPr/>
          </a:p>
          <a:p>
            <a:pPr indent="-24765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8" name="Google Shape;1048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3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9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发送和接收 </a:t>
            </a:r>
            <a:endParaRPr/>
          </a:p>
        </p:txBody>
      </p:sp>
      <p:sp>
        <p:nvSpPr>
          <p:cNvPr id="1055" name="Google Shape;1055;p29"/>
          <p:cNvSpPr txBox="1"/>
          <p:nvPr>
            <p:ph idx="1" type="body"/>
          </p:nvPr>
        </p:nvSpPr>
        <p:spPr>
          <a:xfrm>
            <a:off x="812800" y="740672"/>
            <a:ext cx="11044420" cy="5463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我们需要能够发送到任一形式：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mailboxName-UTF-8@A-labelform。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mailboxName-UTF-8@U-labelform。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我们需要能够接收到任一形式：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mailboxName-UTF-8@A-labelform。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mailboxName-UTF-8@U-labelform。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电子邮件的存储应与 A-标签或 U-标签形式的域名一致。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后端发送/接收应由邮件服务器管理。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移交流程（前端应用程序  电子邮件服务器）。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移交流程中使用的库应该符合 EAI 标准。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Char char="⚪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邮件服务器也应该与 EAI 兼容。</a:t>
            </a:r>
            <a:endParaRPr/>
          </a:p>
          <a:p>
            <a:pPr indent="-341313" lvl="2" marL="12557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如何使邮件服务器与 EAI 兼容不在本次培训范围之内？</a:t>
            </a:r>
            <a:endParaRPr/>
          </a:p>
        </p:txBody>
      </p:sp>
      <p:pic>
        <p:nvPicPr>
          <p:cNvPr id="1056" name="Google Shape;1056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3"/>
          <p:cNvSpPr txBox="1"/>
          <p:nvPr>
            <p:ph type="title"/>
          </p:nvPr>
        </p:nvSpPr>
        <p:spPr>
          <a:xfrm>
            <a:off x="752850" y="1308848"/>
            <a:ext cx="10804566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普遍适用性概述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30"/>
          <p:cNvSpPr txBox="1"/>
          <p:nvPr>
            <p:ph type="title"/>
          </p:nvPr>
        </p:nvSpPr>
        <p:spPr>
          <a:xfrm>
            <a:off x="752849" y="1308848"/>
            <a:ext cx="10489773" cy="1701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总结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5" name="Shape 1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Google Shape;1066;p31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编程语言支持</a:t>
            </a:r>
            <a:endParaRPr/>
          </a:p>
        </p:txBody>
      </p:sp>
      <p:sp>
        <p:nvSpPr>
          <p:cNvPr id="1067" name="Google Shape;1067;p31"/>
          <p:cNvSpPr txBox="1"/>
          <p:nvPr/>
        </p:nvSpPr>
        <p:spPr>
          <a:xfrm>
            <a:off x="558800" y="870761"/>
            <a:ext cx="1192634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UASG018A</a:t>
            </a:r>
            <a:endParaRPr/>
          </a:p>
        </p:txBody>
      </p:sp>
      <p:grpSp>
        <p:nvGrpSpPr>
          <p:cNvPr id="1068" name="Google Shape;1068;p31"/>
          <p:cNvGrpSpPr/>
          <p:nvPr/>
        </p:nvGrpSpPr>
        <p:grpSpPr>
          <a:xfrm>
            <a:off x="241300" y="1374733"/>
            <a:ext cx="5981700" cy="4868905"/>
            <a:chOff x="241300" y="1336633"/>
            <a:chExt cx="5981700" cy="5048945"/>
          </a:xfrm>
        </p:grpSpPr>
        <p:pic>
          <p:nvPicPr>
            <p:cNvPr id="1069" name="Google Shape;1069;p31"/>
            <p:cNvPicPr preferRelativeResize="0"/>
            <p:nvPr/>
          </p:nvPicPr>
          <p:blipFill rotWithShape="1">
            <a:blip r:embed="rId4">
              <a:alphaModFix/>
            </a:blip>
            <a:srcRect b="90328" l="0" r="0" t="0"/>
            <a:stretch/>
          </p:blipFill>
          <p:spPr>
            <a:xfrm>
              <a:off x="241300" y="1336633"/>
              <a:ext cx="5981700" cy="616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0" name="Google Shape;1070;p3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66700" y="1927878"/>
              <a:ext cx="5943600" cy="44577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71" name="Google Shape;1071;p3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48400" y="200024"/>
            <a:ext cx="5943600" cy="6043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6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32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电子邮件工具与服务的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EAI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支持情况</a:t>
            </a:r>
            <a:endParaRPr/>
          </a:p>
        </p:txBody>
      </p:sp>
      <p:pic>
        <p:nvPicPr>
          <p:cNvPr id="1078" name="Google Shape;107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32"/>
          <p:cNvSpPr/>
          <p:nvPr/>
        </p:nvSpPr>
        <p:spPr>
          <a:xfrm>
            <a:off x="7989757" y="1127134"/>
            <a:ext cx="4035132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如需了解详细的测试结果，请参阅 </a:t>
            </a:r>
            <a:r>
              <a:rPr b="0" i="0" lang="en-US" sz="20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UASG030A：EAI 软件测试结果</a:t>
            </a:r>
            <a:endParaRPr/>
          </a:p>
        </p:txBody>
      </p:sp>
      <p:pic>
        <p:nvPicPr>
          <p:cNvPr descr="Table&#10;&#10;Description automatically generated" id="1080" name="Google Shape;108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79002" y="671420"/>
            <a:ext cx="6046484" cy="5515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5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3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ICANN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的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UA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就绪之旅 - 模型</a:t>
            </a:r>
            <a:endParaRPr/>
          </a:p>
        </p:txBody>
      </p:sp>
      <p:sp>
        <p:nvSpPr>
          <p:cNvPr id="1087" name="Google Shape;1087;p33"/>
          <p:cNvSpPr txBox="1"/>
          <p:nvPr>
            <p:ph idx="1" type="body"/>
          </p:nvPr>
        </p:nvSpPr>
        <p:spPr>
          <a:xfrm>
            <a:off x="812801" y="1470213"/>
            <a:ext cx="7257773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第 1 阶段：将服务更新为支持新的长短 ASCII TLD。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第 2 阶段：将服务更新为支持采用统一码（U-标签）的非 ASCII 国际化域名 (IDN)，以及采用国际化域名编码（A-标签）表示的基于 ASCII 的 IDN。</a:t>
            </a:r>
            <a:endParaRPr/>
          </a:p>
          <a:p>
            <a:pPr indent="-342900" lvl="0" marL="34290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第 3 阶段：将基础设施和服务更新为支持非 ASCII 电子邮件地址。</a:t>
            </a:r>
            <a:endParaRPr/>
          </a:p>
          <a:p>
            <a:pPr indent="-341313" lvl="1" marL="798513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Char char="⚪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注：所有组件都必须支持国际化电子邮件地址 (EAI)，基础设施才能被视为合规。</a:t>
            </a:r>
            <a:endParaRPr/>
          </a:p>
          <a:p>
            <a:pPr indent="-250825" lvl="1" marL="798513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有关详细信息，请参阅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ICANN 案例研究</a:t>
            </a:r>
            <a:endParaRPr/>
          </a:p>
        </p:txBody>
      </p:sp>
      <p:pic>
        <p:nvPicPr>
          <p:cNvPr id="1088" name="Google Shape;1088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9" name="Google Shape;1089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47133" y="784708"/>
            <a:ext cx="3557630" cy="52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0" name="Google Shape;1090;p33"/>
          <p:cNvSpPr txBox="1"/>
          <p:nvPr/>
        </p:nvSpPr>
        <p:spPr>
          <a:xfrm>
            <a:off x="8645237" y="1343890"/>
            <a:ext cx="2923308" cy="877163"/>
          </a:xfrm>
          <a:prstGeom prst="rect">
            <a:avLst/>
          </a:prstGeom>
          <a:solidFill>
            <a:srgbClr val="41A4D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为基于 ASCII 的新的长短 TLD 提供支持</a:t>
            </a:r>
            <a:endParaRPr/>
          </a:p>
        </p:txBody>
      </p:sp>
      <p:sp>
        <p:nvSpPr>
          <p:cNvPr id="1091" name="Google Shape;1091;p33"/>
          <p:cNvSpPr txBox="1"/>
          <p:nvPr/>
        </p:nvSpPr>
        <p:spPr>
          <a:xfrm>
            <a:off x="8645236" y="5037056"/>
            <a:ext cx="2923309" cy="877163"/>
          </a:xfrm>
          <a:prstGeom prst="rect">
            <a:avLst/>
          </a:prstGeom>
          <a:solidFill>
            <a:srgbClr val="939A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为国际化电子邮件地址 (EAI) 提供支持</a:t>
            </a:r>
            <a:endParaRPr/>
          </a:p>
        </p:txBody>
      </p:sp>
      <p:sp>
        <p:nvSpPr>
          <p:cNvPr id="1092" name="Google Shape;1092;p33"/>
          <p:cNvSpPr txBox="1"/>
          <p:nvPr/>
        </p:nvSpPr>
        <p:spPr>
          <a:xfrm>
            <a:off x="8645235" y="3235902"/>
            <a:ext cx="2923308" cy="877163"/>
          </a:xfrm>
          <a:prstGeom prst="rect">
            <a:avLst/>
          </a:prstGeom>
          <a:solidFill>
            <a:srgbClr val="FCB97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为采用统一码或国际化域名编码的 IDN TLD 提供支持</a:t>
            </a:r>
            <a:endParaRPr/>
          </a:p>
        </p:txBody>
      </p:sp>
      <p:sp>
        <p:nvSpPr>
          <p:cNvPr id="1093" name="Google Shape;1093;p33"/>
          <p:cNvSpPr txBox="1"/>
          <p:nvPr/>
        </p:nvSpPr>
        <p:spPr>
          <a:xfrm>
            <a:off x="9259873" y="2714157"/>
            <a:ext cx="1732150" cy="430887"/>
          </a:xfrm>
          <a:prstGeom prst="rect">
            <a:avLst/>
          </a:prstGeom>
          <a:solidFill>
            <a:srgbClr val="F69B47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第 2 阶段</a:t>
            </a:r>
            <a:endParaRPr/>
          </a:p>
        </p:txBody>
      </p:sp>
      <p:sp>
        <p:nvSpPr>
          <p:cNvPr id="1094" name="Google Shape;1094;p33"/>
          <p:cNvSpPr txBox="1"/>
          <p:nvPr/>
        </p:nvSpPr>
        <p:spPr>
          <a:xfrm>
            <a:off x="9259873" y="875211"/>
            <a:ext cx="1732150" cy="430887"/>
          </a:xfrm>
          <a:prstGeom prst="rect">
            <a:avLst/>
          </a:prstGeom>
          <a:solidFill>
            <a:srgbClr val="1282C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第 1 阶段</a:t>
            </a:r>
            <a:endParaRPr/>
          </a:p>
        </p:txBody>
      </p:sp>
      <p:sp>
        <p:nvSpPr>
          <p:cNvPr id="1095" name="Google Shape;1095;p33"/>
          <p:cNvSpPr txBox="1"/>
          <p:nvPr/>
        </p:nvSpPr>
        <p:spPr>
          <a:xfrm>
            <a:off x="9312736" y="4533747"/>
            <a:ext cx="1732150" cy="430887"/>
          </a:xfrm>
          <a:prstGeom prst="rect">
            <a:avLst/>
          </a:prstGeom>
          <a:solidFill>
            <a:srgbClr val="6C727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第 3 阶段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34"/>
          <p:cNvSpPr txBox="1"/>
          <p:nvPr>
            <p:ph idx="1" type="body"/>
          </p:nvPr>
        </p:nvSpPr>
        <p:spPr>
          <a:xfrm>
            <a:off x="739754" y="937384"/>
            <a:ext cx="10163196" cy="54334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如需现成的服务器，包括热门软件，请发送电子邮件至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UAProgram@icann.org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：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热门的稳定软件包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全部配置为支持 EAI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另一个一体化邮件</a:t>
            </a:r>
            <a:r>
              <a:rPr lang="en-US" sz="20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服务器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的示例：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xmox.nl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版本为 0.x，尚未达到 1.0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强调开箱即用，支持 EAI、DKIM、DMARC、DANE 等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两者都需要一台 linux 服务器和一个全局 IP 地址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资源使用率非常低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低成本虚拟服务器即可满足需求</a:t>
            </a:r>
            <a:endParaRPr/>
          </a:p>
        </p:txBody>
      </p:sp>
      <p:sp>
        <p:nvSpPr>
          <p:cNvPr id="1102" name="Google Shape;1102;p34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支持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EAI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的免费服务器</a:t>
            </a:r>
            <a:endParaRPr/>
          </a:p>
        </p:txBody>
      </p:sp>
      <p:pic>
        <p:nvPicPr>
          <p:cNvPr id="1103" name="Google Shape;1103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g2d9a2e83e59_0_2"/>
          <p:cNvSpPr txBox="1"/>
          <p:nvPr>
            <p:ph idx="1" type="body"/>
          </p:nvPr>
        </p:nvSpPr>
        <p:spPr>
          <a:xfrm>
            <a:off x="739753" y="937384"/>
            <a:ext cx="10378200" cy="54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UASG 已制定了关于 EAI 支持的详细要求。</a:t>
            </a:r>
            <a:endParaRPr/>
          </a:p>
          <a:p>
            <a:pPr indent="-341312" lvl="1" marL="7985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详细的核对清单。</a:t>
            </a:r>
            <a:endParaRPr/>
          </a:p>
          <a:p>
            <a:pPr indent="-341312" lvl="1" marL="7985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简单易用，可验证产品/服务是否支持 EAI，包括地址簿等外围功能。</a:t>
            </a:r>
            <a:endParaRPr/>
          </a:p>
          <a:p>
            <a:pPr indent="-341312" lvl="1" marL="798512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已由服务提供商的 QA 团队用于检查服务。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网址为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uasg.tech/eai-certification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。</a:t>
            </a:r>
            <a:endParaRPr/>
          </a:p>
        </p:txBody>
      </p:sp>
      <p:sp>
        <p:nvSpPr>
          <p:cNvPr id="1110" name="Google Shape;1110;g2d9a2e83e59_0_2"/>
          <p:cNvSpPr txBox="1"/>
          <p:nvPr>
            <p:ph type="title"/>
          </p:nvPr>
        </p:nvSpPr>
        <p:spPr>
          <a:xfrm>
            <a:off x="420624" y="46180"/>
            <a:ext cx="108051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EAI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自我认证</a:t>
            </a:r>
            <a:endParaRPr/>
          </a:p>
        </p:txBody>
      </p:sp>
      <p:pic>
        <p:nvPicPr>
          <p:cNvPr id="1111" name="Google Shape;1111;g2d9a2e83e59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2" name="Google Shape;1112;g2d9a2e83e59_0_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2675" y="3919800"/>
            <a:ext cx="9320950" cy="209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p35"/>
          <p:cNvSpPr txBox="1"/>
          <p:nvPr>
            <p:ph idx="1" type="body"/>
          </p:nvPr>
        </p:nvSpPr>
        <p:spPr>
          <a:xfrm>
            <a:off x="812800" y="1470213"/>
            <a:ext cx="10805055" cy="47692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如需了解有关 UA 的更多信息，请发送电子邮件至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info@uasg.tech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或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UAProgram@icann.org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访问所有 UASG 文件和演示文稿：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https://uasg.tech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和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https://icann.org/ua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19" name="Google Shape;1119;p3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积极参与！</a:t>
            </a:r>
            <a:endParaRPr/>
          </a:p>
        </p:txBody>
      </p:sp>
      <p:pic>
        <p:nvPicPr>
          <p:cNvPr id="1120" name="Google Shape;1120;p3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p36"/>
          <p:cNvSpPr txBox="1"/>
          <p:nvPr>
            <p:ph idx="1" type="body"/>
          </p:nvPr>
        </p:nvSpPr>
        <p:spPr>
          <a:xfrm>
            <a:off x="833124" y="1073888"/>
            <a:ext cx="10995461" cy="49513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Noto Sans Symbols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请参阅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https://uasg.tech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 以获取完整的报告列表。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普遍适用性快速指南：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UASG005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普遍适用性简介：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UASG007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EAI 快速指南：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UASG014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EAI – 技术概述：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UASG012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一些编程语言库和框架的 UA 合规性 –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UASG018A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EAI – 主要电子邮件软件与服务的评估：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UASG021B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普遍适用性就绪框架：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UASG026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关于命名国际化电子邮箱的注意事项：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UASG028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电子邮件软件与服务中的 EAI 支持评估报告：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2"/>
              </a:rPr>
              <a:t>UASG030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内容管理系统 (Content Management System, CMS) 的 UA 第 1 阶段 - WordPress：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3"/>
              </a:rPr>
              <a:t>UASG032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用 Java、Python 和 JavaScript 编写的 UA 就绪代码示例 - </a:t>
            </a:r>
            <a:r>
              <a:rPr lang="en-US" sz="20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14"/>
              </a:rPr>
              <a:t>UASG043</a:t>
            </a:r>
            <a:endParaRPr/>
          </a:p>
          <a:p>
            <a:pPr indent="-2286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7" name="Google Shape;1127;p36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一些相关材料</a:t>
            </a:r>
            <a:endParaRPr/>
          </a:p>
        </p:txBody>
      </p:sp>
      <p:pic>
        <p:nvPicPr>
          <p:cNvPr id="1128" name="Google Shape;1128;p3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37"/>
          <p:cNvSpPr txBox="1"/>
          <p:nvPr>
            <p:ph type="title"/>
          </p:nvPr>
        </p:nvSpPr>
        <p:spPr>
          <a:xfrm>
            <a:off x="420688" y="42863"/>
            <a:ext cx="11807825" cy="5302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请与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ICANN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展开交流——谢谢！敬请提问！</a:t>
            </a:r>
            <a:endParaRPr/>
          </a:p>
        </p:txBody>
      </p:sp>
      <p:sp>
        <p:nvSpPr>
          <p:cNvPr id="1135" name="Google Shape;1135;p37"/>
          <p:cNvSpPr txBox="1"/>
          <p:nvPr/>
        </p:nvSpPr>
        <p:spPr>
          <a:xfrm>
            <a:off x="5866920" y="2449577"/>
            <a:ext cx="425297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电子邮件：sarmad.hussain@icann.org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4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域名和电子邮件地址的普遍适用性</a:t>
            </a:r>
            <a:endParaRPr/>
          </a:p>
        </p:txBody>
      </p:sp>
      <p:sp>
        <p:nvSpPr>
          <p:cNvPr id="818" name="Google Shape;818;p4"/>
          <p:cNvSpPr/>
          <p:nvPr/>
        </p:nvSpPr>
        <p:spPr>
          <a:xfrm>
            <a:off x="926617" y="2150772"/>
            <a:ext cx="10327341" cy="2308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目标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所有域名和电子邮件地址都可用于所有软件应用程序。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rPr>
              <a:t>影响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促进消费者选择，改善竞争，并为最终用户提供更广泛的访问权限。</a:t>
            </a:r>
            <a:endParaRPr/>
          </a:p>
        </p:txBody>
      </p:sp>
      <p:pic>
        <p:nvPicPr>
          <p:cNvPr id="819" name="Google Shape;8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5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域名和电子邮件地址的类别</a:t>
            </a:r>
            <a:endParaRPr/>
          </a:p>
        </p:txBody>
      </p:sp>
      <p:sp>
        <p:nvSpPr>
          <p:cNvPr id="826" name="Google Shape;826;p5"/>
          <p:cNvSpPr txBox="1"/>
          <p:nvPr>
            <p:ph idx="1" type="body"/>
          </p:nvPr>
        </p:nvSpPr>
        <p:spPr>
          <a:xfrm>
            <a:off x="824441" y="1010858"/>
            <a:ext cx="10962747" cy="53899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现在可以使用 UTF8 以本地语言创建域名和电子邮件地址。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国际化域名 (Internationalized Domain Name, IDN) 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国际化电子邮件地址 (Email Address Internationalization, EAI)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域名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>
                <a:latin typeface="Noto Sans"/>
                <a:ea typeface="Noto Sans"/>
                <a:cs typeface="Noto Sans"/>
                <a:sym typeface="Noto Sans"/>
              </a:rPr>
              <a:t>较新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的顶级域名：			example.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sky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>
                <a:latin typeface="Noto Sans"/>
                <a:ea typeface="Noto Sans"/>
                <a:cs typeface="Noto Sans"/>
                <a:sym typeface="Noto Sans"/>
              </a:rPr>
              <a:t>较长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的顶级域名：			example.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abudhabi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b="1" lang="en-US" sz="2000">
                <a:latin typeface="Noto Sans"/>
                <a:ea typeface="Noto Sans"/>
                <a:cs typeface="Noto Sans"/>
                <a:sym typeface="Noto Sans"/>
              </a:rPr>
              <a:t>国际化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域名：				</a:t>
            </a:r>
            <a:r>
              <a:rPr lang="en-US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普遍接受-测试.世界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◉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国际化电子邮件地址 (EAI)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ASCII@IDN					marc@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société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.org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UTF8@ASCII				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ईमेल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@example.com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UTF8@IDN					</a:t>
            </a:r>
            <a:r>
              <a:rPr lang="en-US" sz="2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测试@普遍接受-测试.世界</a:t>
            </a:r>
            <a:endParaRPr/>
          </a:p>
          <a:p>
            <a:pPr indent="-341313" lvl="1" marL="798513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500"/>
              <a:buChar char="⚪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UTF8@IDN；从右到左书写文字		</a:t>
            </a:r>
            <a:r>
              <a:rPr lang="en-US" sz="2000">
                <a:solidFill>
                  <a:srgbClr val="FF0000"/>
                </a:solidFill>
              </a:rPr>
              <a:t>ای-میل@ مثال.موقع</a:t>
            </a:r>
            <a:r>
              <a:rPr lang="en-US" sz="2000"/>
              <a:t>	</a:t>
            </a:r>
            <a:r>
              <a:rPr lang="en-US" sz="2000"/>
              <a:t>	</a:t>
            </a:r>
            <a:r>
              <a:rPr lang="en-US" sz="2000">
                <a:latin typeface="Arial"/>
                <a:ea typeface="Arial"/>
                <a:cs typeface="Arial"/>
                <a:sym typeface="Arial"/>
              </a:rPr>
              <a:t>		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425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7" name="Google Shape;8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6"/>
          <p:cNvSpPr txBox="1"/>
          <p:nvPr>
            <p:ph type="title"/>
          </p:nvPr>
        </p:nvSpPr>
        <p:spPr>
          <a:xfrm>
            <a:off x="420624" y="48278"/>
            <a:ext cx="11157294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电子邮件地址在网站上的适用性</a:t>
            </a:r>
            <a:endParaRPr/>
          </a:p>
        </p:txBody>
      </p:sp>
      <p:pic>
        <p:nvPicPr>
          <p:cNvPr id="834" name="Google Shape;8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835" name="Google Shape;835;p6"/>
          <p:cNvSpPr txBox="1"/>
          <p:nvPr/>
        </p:nvSpPr>
        <p:spPr>
          <a:xfrm>
            <a:off x="647941" y="2760788"/>
            <a:ext cx="4527909" cy="12618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EAI（采用本地语言）在 1000 个本地网站上的表单字段中的适用率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（数据来自将在 UASG.tech 上发布的 2025 年研究报告）</a:t>
            </a:r>
            <a:endParaRPr/>
          </a:p>
        </p:txBody>
      </p:sp>
      <p:pic>
        <p:nvPicPr>
          <p:cNvPr id="836" name="Google Shape;836;p6"/>
          <p:cNvPicPr preferRelativeResize="0"/>
          <p:nvPr/>
        </p:nvPicPr>
        <p:blipFill rotWithShape="1">
          <a:blip r:embed="rId4">
            <a:alphaModFix/>
          </a:blip>
          <a:srcRect b="0" l="0" r="0" t="6697"/>
          <a:stretch/>
        </p:blipFill>
        <p:spPr>
          <a:xfrm>
            <a:off x="5741358" y="819580"/>
            <a:ext cx="5611004" cy="5436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7"/>
          <p:cNvSpPr txBox="1"/>
          <p:nvPr>
            <p:ph type="title"/>
          </p:nvPr>
        </p:nvSpPr>
        <p:spPr>
          <a:xfrm>
            <a:off x="499872" y="46179"/>
            <a:ext cx="106840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gTLD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下跨电子邮件服务器的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EAI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支持</a:t>
            </a:r>
            <a:endParaRPr/>
          </a:p>
        </p:txBody>
      </p:sp>
      <p:pic>
        <p:nvPicPr>
          <p:cNvPr id="843" name="Google Shape;8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0489" y="1001725"/>
            <a:ext cx="9871026" cy="40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844" name="Google Shape;844;p7"/>
          <p:cNvSpPr txBox="1"/>
          <p:nvPr/>
        </p:nvSpPr>
        <p:spPr>
          <a:xfrm>
            <a:off x="320750" y="5117400"/>
            <a:ext cx="11505900" cy="8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在 2025 年 1 月测试的 3370 万台电子邮件服务器中，只有 25.86% 的服务器支持国际化电子邮件地址。</a:t>
            </a:r>
            <a:endParaRPr/>
          </a:p>
          <a:p>
            <a:pPr indent="-85725" lvl="0" marL="27432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315" lvl="3" marL="109728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7"/>
          <p:cNvSpPr txBox="1"/>
          <p:nvPr/>
        </p:nvSpPr>
        <p:spPr>
          <a:xfrm>
            <a:off x="3473075" y="5933400"/>
            <a:ext cx="4737600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资料来源：</a:t>
            </a:r>
            <a:r>
              <a:rPr b="0" i="1" lang="en-US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https://ithi.research.icann.org/graph-eai.html</a:t>
            </a:r>
            <a:r>
              <a:rPr b="0" i="1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0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8"/>
          <p:cNvSpPr txBox="1"/>
          <p:nvPr>
            <p:ph idx="1" type="body"/>
          </p:nvPr>
        </p:nvSpPr>
        <p:spPr>
          <a:xfrm>
            <a:off x="812800" y="1343601"/>
            <a:ext cx="10918952" cy="4571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支持所有域名，包括国际化域名 (IDN)，并且支持所有电子邮件地址，包括国际化电子邮件地址 (EAI)： </a:t>
            </a:r>
            <a:endParaRPr/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252411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接受：用户可以将其本地文字中的字符输入到文本字段中。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验证：软件接受字符并将其识别为有效。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处理：系统对字符执行操作。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存储：数据库可以在不中断或损坏的情况下存储文本。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显示：从数据库中获取信息时，将正确显示信息。</a:t>
            </a:r>
            <a:endParaRPr/>
          </a:p>
        </p:txBody>
      </p:sp>
      <p:sp>
        <p:nvSpPr>
          <p:cNvPr id="852" name="Google Shape;852;p8"/>
          <p:cNvSpPr txBox="1"/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程序员的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UA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就绪范围</a:t>
            </a:r>
            <a:endParaRPr/>
          </a:p>
        </p:txBody>
      </p:sp>
      <p:pic>
        <p:nvPicPr>
          <p:cNvPr id="853" name="Google Shape;8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4" name="Google Shape;854;p8"/>
          <p:cNvGrpSpPr/>
          <p:nvPr/>
        </p:nvGrpSpPr>
        <p:grpSpPr>
          <a:xfrm>
            <a:off x="1298985" y="1930261"/>
            <a:ext cx="9048332" cy="1248521"/>
            <a:chOff x="1927228" y="5269981"/>
            <a:chExt cx="7921353" cy="941129"/>
          </a:xfrm>
        </p:grpSpPr>
        <p:grpSp>
          <p:nvGrpSpPr>
            <p:cNvPr id="855" name="Google Shape;855;p8"/>
            <p:cNvGrpSpPr/>
            <p:nvPr/>
          </p:nvGrpSpPr>
          <p:grpSpPr>
            <a:xfrm>
              <a:off x="1927228" y="5273672"/>
              <a:ext cx="1302251" cy="937437"/>
              <a:chOff x="820555" y="1643185"/>
              <a:chExt cx="2011680" cy="1584356"/>
            </a:xfrm>
          </p:grpSpPr>
          <p:sp>
            <p:nvSpPr>
              <p:cNvPr id="856" name="Google Shape;856;p8"/>
              <p:cNvSpPr/>
              <p:nvPr/>
            </p:nvSpPr>
            <p:spPr>
              <a:xfrm>
                <a:off x="820555" y="2835438"/>
                <a:ext cx="2011680" cy="3921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接受</a:t>
                </a:r>
                <a:endParaRPr/>
              </a:p>
            </p:txBody>
          </p:sp>
          <p:sp>
            <p:nvSpPr>
              <p:cNvPr id="857" name="Google Shape;857;p8"/>
              <p:cNvSpPr/>
              <p:nvPr/>
            </p:nvSpPr>
            <p:spPr>
              <a:xfrm>
                <a:off x="820555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descr="ua-capability-icons_wht_Accept.png" id="858" name="Google Shape;858;p8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1529630" y="1900022"/>
                <a:ext cx="562359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59" name="Google Shape;859;p8"/>
            <p:cNvGrpSpPr/>
            <p:nvPr/>
          </p:nvGrpSpPr>
          <p:grpSpPr>
            <a:xfrm>
              <a:off x="3582203" y="5273672"/>
              <a:ext cx="1314106" cy="931655"/>
              <a:chOff x="3554360" y="1646720"/>
              <a:chExt cx="2029993" cy="1574584"/>
            </a:xfrm>
          </p:grpSpPr>
          <p:sp>
            <p:nvSpPr>
              <p:cNvPr id="860" name="Google Shape;860;p8"/>
              <p:cNvSpPr/>
              <p:nvPr/>
            </p:nvSpPr>
            <p:spPr>
              <a:xfrm>
                <a:off x="3554360" y="1646720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8"/>
              <p:cNvSpPr/>
              <p:nvPr/>
            </p:nvSpPr>
            <p:spPr>
              <a:xfrm>
                <a:off x="3572672" y="2829201"/>
                <a:ext cx="2011681" cy="3921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验证</a:t>
                </a:r>
                <a:endParaRPr/>
              </a:p>
            </p:txBody>
          </p:sp>
          <p:pic>
            <p:nvPicPr>
              <p:cNvPr descr="ua-capability-icons_wht_Validate.png" id="862" name="Google Shape;862;p8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4170348" y="1895569"/>
                <a:ext cx="779705" cy="6437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3" name="Google Shape;863;p8"/>
            <p:cNvGrpSpPr/>
            <p:nvPr/>
          </p:nvGrpSpPr>
          <p:grpSpPr>
            <a:xfrm>
              <a:off x="6892153" y="5269981"/>
              <a:ext cx="1302251" cy="933159"/>
              <a:chOff x="6331693" y="1643185"/>
              <a:chExt cx="2011680" cy="1577126"/>
            </a:xfrm>
          </p:grpSpPr>
          <p:sp>
            <p:nvSpPr>
              <p:cNvPr id="864" name="Google Shape;864;p8"/>
              <p:cNvSpPr/>
              <p:nvPr/>
            </p:nvSpPr>
            <p:spPr>
              <a:xfrm>
                <a:off x="6331693" y="1643185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8"/>
              <p:cNvSpPr/>
              <p:nvPr/>
            </p:nvSpPr>
            <p:spPr>
              <a:xfrm>
                <a:off x="6331693" y="2828208"/>
                <a:ext cx="2011680" cy="3921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存储</a:t>
                </a:r>
                <a:endParaRPr/>
              </a:p>
            </p:txBody>
          </p:sp>
          <p:pic>
            <p:nvPicPr>
              <p:cNvPr descr="ua-capability-icons_wht_Store.png" id="866" name="Google Shape;866;p8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999490" y="1900022"/>
                <a:ext cx="647296" cy="64729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7" name="Google Shape;867;p8"/>
            <p:cNvGrpSpPr/>
            <p:nvPr/>
          </p:nvGrpSpPr>
          <p:grpSpPr>
            <a:xfrm>
              <a:off x="5237178" y="5269981"/>
              <a:ext cx="1302251" cy="935346"/>
              <a:chOff x="2202899" y="3852184"/>
              <a:chExt cx="2011680" cy="1580823"/>
            </a:xfrm>
          </p:grpSpPr>
          <p:sp>
            <p:nvSpPr>
              <p:cNvPr id="868" name="Google Shape;868;p8"/>
              <p:cNvSpPr/>
              <p:nvPr/>
            </p:nvSpPr>
            <p:spPr>
              <a:xfrm>
                <a:off x="2202899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8"/>
              <p:cNvSpPr/>
              <p:nvPr/>
            </p:nvSpPr>
            <p:spPr>
              <a:xfrm>
                <a:off x="2202899" y="5040904"/>
                <a:ext cx="2011680" cy="3921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处理</a:t>
                </a:r>
                <a:endParaRPr/>
              </a:p>
            </p:txBody>
          </p:sp>
          <p:pic>
            <p:nvPicPr>
              <p:cNvPr descr="ua-capability-icons_wht_Process.png" id="870" name="Google Shape;870;p8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2686759" y="4119754"/>
                <a:ext cx="1027282" cy="6328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71" name="Google Shape;871;p8"/>
            <p:cNvGrpSpPr/>
            <p:nvPr/>
          </p:nvGrpSpPr>
          <p:grpSpPr>
            <a:xfrm>
              <a:off x="8546330" y="5275764"/>
              <a:ext cx="1302251" cy="935346"/>
              <a:chOff x="4943583" y="3852184"/>
              <a:chExt cx="2011680" cy="1580823"/>
            </a:xfrm>
          </p:grpSpPr>
          <p:sp>
            <p:nvSpPr>
              <p:cNvPr id="872" name="Google Shape;872;p8"/>
              <p:cNvSpPr/>
              <p:nvPr/>
            </p:nvSpPr>
            <p:spPr>
              <a:xfrm>
                <a:off x="4943583" y="3852184"/>
                <a:ext cx="2011680" cy="1188720"/>
              </a:xfrm>
              <a:prstGeom prst="rect">
                <a:avLst/>
              </a:prstGeom>
              <a:solidFill>
                <a:srgbClr val="ED923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00"/>
                  <a:buFont typeface="Arial"/>
                  <a:buNone/>
                </a:pPr>
                <a:r>
                  <a:t/>
                </a:r>
                <a:endParaRPr b="0" i="0" sz="1000" u="none" cap="none" strike="noStrike">
                  <a:solidFill>
                    <a:srgbClr val="99D1F2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8"/>
              <p:cNvSpPr/>
              <p:nvPr/>
            </p:nvSpPr>
            <p:spPr>
              <a:xfrm>
                <a:off x="4946286" y="5040904"/>
                <a:ext cx="2008977" cy="3921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0">
                <a:sp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0" i="0" lang="en-US" sz="2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显示</a:t>
                </a:r>
                <a:endParaRPr/>
              </a:p>
            </p:txBody>
          </p:sp>
          <p:pic>
            <p:nvPicPr>
              <p:cNvPr descr="ua-capability-icons_wht_Display.png" id="874" name="Google Shape;874;p8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711163" y="4126903"/>
                <a:ext cx="489490" cy="63339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8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9"/>
          <p:cNvSpPr txBox="1"/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用于考虑实现 </a:t>
            </a:r>
            <a:r>
              <a:rPr lang="en-US">
                <a:latin typeface="Arial"/>
                <a:ea typeface="Arial"/>
                <a:cs typeface="Arial"/>
                <a:sym typeface="Arial"/>
              </a:rPr>
              <a:t>UA </a:t>
            </a:r>
            <a:r>
              <a:rPr b="1" lang="en-US">
                <a:latin typeface="Noto Sans"/>
                <a:ea typeface="Noto Sans"/>
                <a:cs typeface="Noto Sans"/>
                <a:sym typeface="Noto Sans"/>
              </a:rPr>
              <a:t>的技术堆栈 </a:t>
            </a:r>
            <a:endParaRPr/>
          </a:p>
        </p:txBody>
      </p:sp>
      <p:grpSp>
        <p:nvGrpSpPr>
          <p:cNvPr id="880" name="Google Shape;880;p9"/>
          <p:cNvGrpSpPr/>
          <p:nvPr/>
        </p:nvGrpSpPr>
        <p:grpSpPr>
          <a:xfrm>
            <a:off x="768790" y="762435"/>
            <a:ext cx="7130609" cy="5404844"/>
            <a:chOff x="-1" y="651"/>
            <a:chExt cx="7130609" cy="5404844"/>
          </a:xfrm>
        </p:grpSpPr>
        <p:cxnSp>
          <p:nvCxnSpPr>
            <p:cNvPr id="881" name="Google Shape;881;p9"/>
            <p:cNvCxnSpPr/>
            <p:nvPr/>
          </p:nvCxnSpPr>
          <p:spPr>
            <a:xfrm>
              <a:off x="0" y="88466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9411"/>
                  </a:srgbClr>
                </a:gs>
                <a:gs pos="100000">
                  <a:srgbClr val="86C5FF">
                    <a:alpha val="8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2" name="Google Shape;882;p9"/>
            <p:cNvSpPr/>
            <p:nvPr/>
          </p:nvSpPr>
          <p:spPr>
            <a:xfrm>
              <a:off x="0" y="651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9"/>
            <p:cNvSpPr txBox="1"/>
            <p:nvPr/>
          </p:nvSpPr>
          <p:spPr>
            <a:xfrm>
              <a:off x="0" y="72367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应用程序和网站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Wikipedia.org、ICANN.org、Amazon.com、全球自定义网站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PowerPoint、Google-Docs、Safari、Acrobat、自定义应用程序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4" name="Google Shape;884;p9"/>
            <p:cNvCxnSpPr/>
            <p:nvPr/>
          </p:nvCxnSpPr>
          <p:spPr>
            <a:xfrm>
              <a:off x="0" y="1067277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80000"/>
                  </a:srgbClr>
                </a:gs>
                <a:gs pos="100000">
                  <a:srgbClr val="86C5FF">
                    <a:alpha val="8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8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5" name="Google Shape;885;p9"/>
            <p:cNvSpPr/>
            <p:nvPr/>
          </p:nvSpPr>
          <p:spPr>
            <a:xfrm>
              <a:off x="0" y="1067277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9"/>
            <p:cNvSpPr txBox="1"/>
            <p:nvPr/>
          </p:nvSpPr>
          <p:spPr>
            <a:xfrm>
              <a:off x="-1" y="1138993"/>
              <a:ext cx="7130609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社交媒体和搜索引擎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Chrome、Bing、Safari、Firefox、本地（如中文）浏览器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Facebook、Instagram、Twitter、Skype、微信、WhatsApp、Viber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87" name="Google Shape;887;p9"/>
            <p:cNvCxnSpPr/>
            <p:nvPr/>
          </p:nvCxnSpPr>
          <p:spPr>
            <a:xfrm>
              <a:off x="0" y="2133903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9411"/>
                  </a:srgbClr>
                </a:gs>
                <a:gs pos="100000">
                  <a:srgbClr val="86C5FF">
                    <a:alpha val="6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88" name="Google Shape;888;p9"/>
            <p:cNvSpPr/>
            <p:nvPr/>
          </p:nvSpPr>
          <p:spPr>
            <a:xfrm>
              <a:off x="0" y="2133903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9"/>
            <p:cNvSpPr txBox="1"/>
            <p:nvPr/>
          </p:nvSpPr>
          <p:spPr>
            <a:xfrm>
              <a:off x="0" y="2205619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编程语言和框架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JavaScript、Java、Swift、C#、PHP、Python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Angular、Spring、.NET core、J2EE、WordPress、SAP、Oracle</a:t>
              </a:r>
              <a:endParaRPr/>
            </a:p>
          </p:txBody>
        </p:sp>
        <p:cxnSp>
          <p:nvCxnSpPr>
            <p:cNvPr id="890" name="Google Shape;890;p9"/>
            <p:cNvCxnSpPr/>
            <p:nvPr/>
          </p:nvCxnSpPr>
          <p:spPr>
            <a:xfrm>
              <a:off x="0" y="3200528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60000"/>
                  </a:srgbClr>
                </a:gs>
                <a:gs pos="100000">
                  <a:srgbClr val="86C5FF">
                    <a:alpha val="60000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60000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1" name="Google Shape;891;p9"/>
            <p:cNvSpPr/>
            <p:nvPr/>
          </p:nvSpPr>
          <p:spPr>
            <a:xfrm>
              <a:off x="0" y="3200528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9"/>
            <p:cNvSpPr txBox="1"/>
            <p:nvPr/>
          </p:nvSpPr>
          <p:spPr>
            <a:xfrm>
              <a:off x="0" y="327224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平台、操作系统和系统工具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iOS、Windows、Linux、Android、应用商店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Active Directory、OpenLDAP、OpenSSL、Ping、Telnet</a:t>
              </a:r>
              <a:endParaRPr/>
            </a:p>
          </p:txBody>
        </p:sp>
        <p:cxnSp>
          <p:nvCxnSpPr>
            <p:cNvPr id="893" name="Google Shape;893;p9"/>
            <p:cNvCxnSpPr/>
            <p:nvPr/>
          </p:nvCxnSpPr>
          <p:spPr>
            <a:xfrm>
              <a:off x="0" y="4267154"/>
              <a:ext cx="7028426" cy="0"/>
            </a:xfrm>
            <a:prstGeom prst="straightConnector1">
              <a:avLst/>
            </a:prstGeom>
            <a:gradFill>
              <a:gsLst>
                <a:gs pos="0">
                  <a:srgbClr val="008CE2">
                    <a:alpha val="49411"/>
                  </a:srgbClr>
                </a:gs>
                <a:gs pos="100000">
                  <a:srgbClr val="86C5FF">
                    <a:alpha val="49411"/>
                  </a:srgbClr>
                </a:gs>
              </a:gsLst>
              <a:lin ang="16200000" scaled="0"/>
            </a:gradFill>
            <a:ln cap="flat" cmpd="sng" w="9525">
              <a:solidFill>
                <a:srgbClr val="1886C8">
                  <a:alpha val="49411"/>
                </a:srgb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509"/>
                </a:srgbClr>
              </a:outerShdw>
            </a:effectLst>
          </p:spPr>
        </p:cxnSp>
        <p:sp>
          <p:nvSpPr>
            <p:cNvPr id="894" name="Google Shape;894;p9"/>
            <p:cNvSpPr/>
            <p:nvPr/>
          </p:nvSpPr>
          <p:spPr>
            <a:xfrm>
              <a:off x="0" y="4267154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9"/>
            <p:cNvSpPr txBox="1"/>
            <p:nvPr/>
          </p:nvSpPr>
          <p:spPr>
            <a:xfrm>
              <a:off x="0" y="4338870"/>
              <a:ext cx="7028426" cy="10666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1" i="0" lang="en-US" sz="2000" u="none" cap="none" strike="noStrike">
                  <a:solidFill>
                    <a:schemeClr val="dk1"/>
                  </a:solidFill>
                  <a:latin typeface="Noto Sans"/>
                  <a:ea typeface="Noto Sans"/>
                  <a:cs typeface="Noto Sans"/>
                  <a:sym typeface="Noto Sans"/>
                </a:rPr>
                <a:t>标准和最佳实践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IETF RFC、W3C HTML、统一码 CLDR、WHATWG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 基于行业的标准（医疗、航空...）</a:t>
              </a:r>
              <a:endParaRPr/>
            </a:p>
          </p:txBody>
        </p:sp>
      </p:grpSp>
      <p:pic>
        <p:nvPicPr>
          <p:cNvPr id="896" name="Google Shape;89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02950" y="32733"/>
            <a:ext cx="1241861" cy="563488"/>
          </a:xfrm>
          <a:prstGeom prst="rect">
            <a:avLst/>
          </a:prstGeom>
          <a:noFill/>
          <a:ln>
            <a:noFill/>
          </a:ln>
        </p:spPr>
      </p:pic>
      <p:sp>
        <p:nvSpPr>
          <p:cNvPr id="897" name="Google Shape;897;p9"/>
          <p:cNvSpPr txBox="1"/>
          <p:nvPr/>
        </p:nvSpPr>
        <p:spPr>
          <a:xfrm>
            <a:off x="9024079" y="2823812"/>
            <a:ext cx="292308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接受、验证、处理、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存储和显示所有域名</a:t>
            </a:r>
            <a:b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和电子邮件地址。</a:t>
            </a:r>
            <a:endParaRPr/>
          </a:p>
        </p:txBody>
      </p:sp>
      <p:sp>
        <p:nvSpPr>
          <p:cNvPr id="898" name="Google Shape;898;p9"/>
          <p:cNvSpPr/>
          <p:nvPr/>
        </p:nvSpPr>
        <p:spPr>
          <a:xfrm>
            <a:off x="8217877" y="836734"/>
            <a:ext cx="656492" cy="5205262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38100">
            <a:solidFill>
              <a:srgbClr val="73B7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2021-04-05T05:56:20Z</dcterms:created>
  <dc:creator>Sarmad Hussain</dc:creator>
</cp:coreProperties>
</file>